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12B2A78-B1FD-4B1B-99AB-C19AA52E5EDC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F7BF1ED-B0D9-440D-849D-8285FE4792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Osvojování jazyka – gramatika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nerespektování alternačních pravidel (</a:t>
            </a:r>
            <a:r>
              <a:rPr lang="cs-CZ" dirty="0" err="1" smtClean="0"/>
              <a:t>lefi</a:t>
            </a:r>
            <a:r>
              <a:rPr lang="cs-CZ" dirty="0" smtClean="0"/>
              <a:t>, </a:t>
            </a:r>
            <a:r>
              <a:rPr lang="cs-CZ" dirty="0" err="1" smtClean="0"/>
              <a:t>pesi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nerespektování nulové koncovky (domečka)</a:t>
            </a:r>
          </a:p>
          <a:p>
            <a:endParaRPr lang="cs-CZ" dirty="0" smtClean="0"/>
          </a:p>
          <a:p>
            <a:r>
              <a:rPr lang="cs-CZ" dirty="0" smtClean="0"/>
              <a:t>neexistující zdrobněliny (</a:t>
            </a:r>
            <a:r>
              <a:rPr lang="cs-CZ" dirty="0" err="1" smtClean="0"/>
              <a:t>kakavóčko</a:t>
            </a:r>
            <a:r>
              <a:rPr lang="cs-CZ" dirty="0" smtClean="0"/>
              <a:t>, </a:t>
            </a:r>
            <a:r>
              <a:rPr lang="cs-CZ" dirty="0" err="1" smtClean="0"/>
              <a:t>kafefíčko</a:t>
            </a:r>
            <a:r>
              <a:rPr lang="cs-CZ" dirty="0" smtClean="0"/>
              <a:t>)</a:t>
            </a:r>
          </a:p>
          <a:p>
            <a:r>
              <a:rPr lang="cs-CZ" dirty="0" smtClean="0"/>
              <a:t>ale: </a:t>
            </a:r>
            <a:r>
              <a:rPr lang="cs-CZ" dirty="0" err="1" smtClean="0"/>
              <a:t>vajo</a:t>
            </a:r>
            <a:r>
              <a:rPr lang="cs-CZ" dirty="0" smtClean="0"/>
              <a:t>, </a:t>
            </a:r>
            <a:r>
              <a:rPr lang="cs-CZ" dirty="0" err="1" smtClean="0"/>
              <a:t>ponoha</a:t>
            </a:r>
            <a:r>
              <a:rPr lang="cs-CZ" dirty="0" smtClean="0"/>
              <a:t>, </a:t>
            </a:r>
            <a:r>
              <a:rPr lang="cs-CZ" dirty="0" err="1" smtClean="0"/>
              <a:t>borůva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augmentativa – </a:t>
            </a:r>
            <a:r>
              <a:rPr lang="cs-CZ" dirty="0" err="1" smtClean="0"/>
              <a:t>zláč</a:t>
            </a:r>
            <a:r>
              <a:rPr lang="cs-CZ" dirty="0" smtClean="0"/>
              <a:t>, </a:t>
            </a:r>
            <a:r>
              <a:rPr lang="cs-CZ" dirty="0" err="1" smtClean="0"/>
              <a:t>mamáč</a:t>
            </a:r>
            <a:r>
              <a:rPr lang="cs-CZ" dirty="0" smtClean="0"/>
              <a:t>, </a:t>
            </a:r>
            <a:r>
              <a:rPr lang="cs-CZ" dirty="0" err="1" smtClean="0"/>
              <a:t>koťáč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zákonitosti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Binárnost</a:t>
            </a:r>
            <a:r>
              <a:rPr lang="cs-CZ" u="sng" dirty="0" smtClean="0"/>
              <a:t> systému – </a:t>
            </a:r>
            <a:r>
              <a:rPr lang="cs-CZ" dirty="0" smtClean="0"/>
              <a:t>k substantivu vždy deminutivum (světeček). Vždy i tvar plurálu i singuláru (to </a:t>
            </a:r>
            <a:r>
              <a:rPr lang="cs-CZ" dirty="0" err="1" smtClean="0"/>
              <a:t>kamno</a:t>
            </a:r>
            <a:r>
              <a:rPr lang="cs-CZ" dirty="0" smtClean="0"/>
              <a:t>, </a:t>
            </a:r>
            <a:r>
              <a:rPr lang="cs-CZ" dirty="0" err="1" smtClean="0"/>
              <a:t>spalnička</a:t>
            </a:r>
            <a:r>
              <a:rPr lang="cs-CZ" dirty="0" smtClean="0"/>
              <a:t>, játro).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/>
              <a:t>Jaroslova</a:t>
            </a:r>
            <a:r>
              <a:rPr lang="cs-CZ" b="1" dirty="0" smtClean="0"/>
              <a:t> </a:t>
            </a:r>
            <a:r>
              <a:rPr lang="cs-CZ" b="1" dirty="0" err="1" smtClean="0"/>
              <a:t>Pačesová</a:t>
            </a:r>
            <a:r>
              <a:rPr lang="cs-CZ" b="1" dirty="0" smtClean="0"/>
              <a:t> – Řeč v raném dětství. Univerzita J. E. </a:t>
            </a:r>
            <a:r>
              <a:rPr lang="cs-CZ" b="1" dirty="0" err="1" smtClean="0"/>
              <a:t>Purkyně</a:t>
            </a:r>
            <a:r>
              <a:rPr lang="cs-CZ" b="1" dirty="0" smtClean="0"/>
              <a:t> v Brně, 1979.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Afixy v dětské řeči nikdy zcela nesrostou se slovním základem (</a:t>
            </a:r>
            <a:r>
              <a:rPr lang="cs-CZ" dirty="0" err="1" smtClean="0"/>
              <a:t>zbeda</a:t>
            </a:r>
            <a:r>
              <a:rPr lang="cs-CZ" dirty="0" smtClean="0"/>
              <a:t>, </a:t>
            </a:r>
            <a:r>
              <a:rPr lang="cs-CZ" dirty="0" err="1" smtClean="0"/>
              <a:t>šika</a:t>
            </a:r>
            <a:r>
              <a:rPr lang="cs-CZ" dirty="0" smtClean="0"/>
              <a:t>, </a:t>
            </a:r>
            <a:r>
              <a:rPr lang="cs-CZ" dirty="0" err="1" smtClean="0"/>
              <a:t>motornej</a:t>
            </a:r>
            <a:r>
              <a:rPr lang="cs-CZ" dirty="0" smtClean="0"/>
              <a:t>, </a:t>
            </a:r>
            <a:r>
              <a:rPr lang="cs-CZ" dirty="0" err="1" smtClean="0"/>
              <a:t>oříš</a:t>
            </a:r>
            <a:r>
              <a:rPr lang="cs-CZ" dirty="0" smtClean="0"/>
              <a:t>, jež, </a:t>
            </a:r>
            <a:r>
              <a:rPr lang="cs-CZ" dirty="0" err="1" smtClean="0"/>
              <a:t>liša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Pokud v </a:t>
            </a:r>
            <a:r>
              <a:rPr lang="cs-CZ" dirty="0" err="1" smtClean="0"/>
              <a:t>hypokoristikách</a:t>
            </a:r>
            <a:r>
              <a:rPr lang="cs-CZ" dirty="0" smtClean="0"/>
              <a:t> odpadají slabiky počáteční, řeč dětská, pokud koncové, výtvor dospělých.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 zásoba: citoslovce a podstatná jména, pak přídavná jména. </a:t>
            </a:r>
          </a:p>
          <a:p>
            <a:r>
              <a:rPr lang="cs-CZ" dirty="0" smtClean="0"/>
              <a:t>Ještě později zájmena a příslovce, vzácné číslovky, předložky a spojky. </a:t>
            </a:r>
          </a:p>
          <a:p>
            <a:r>
              <a:rPr lang="cs-CZ" dirty="0" err="1" smtClean="0"/>
              <a:t>Bú</a:t>
            </a:r>
            <a:r>
              <a:rPr lang="cs-CZ" dirty="0" smtClean="0"/>
              <a:t> je kráva i bučet. </a:t>
            </a:r>
          </a:p>
          <a:p>
            <a:r>
              <a:rPr lang="cs-CZ" dirty="0" smtClean="0"/>
              <a:t>Dítě si činnostní substantiva zkonkrétňuje, obouvání =boty, přezůvky, ponožky. </a:t>
            </a:r>
          </a:p>
          <a:p>
            <a:r>
              <a:rPr lang="cs-CZ" dirty="0" smtClean="0"/>
              <a:t>Nepoužívá abstrakta.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Číslo: dítě chápe rozdíl mezi individuálností a </a:t>
            </a:r>
            <a:r>
              <a:rPr lang="cs-CZ" dirty="0" err="1" smtClean="0"/>
              <a:t>plurálností</a:t>
            </a:r>
            <a:r>
              <a:rPr lang="cs-CZ" dirty="0" smtClean="0"/>
              <a:t>, ale používá jen jeden typ (</a:t>
            </a:r>
            <a:r>
              <a:rPr lang="cs-CZ" dirty="0" err="1" smtClean="0"/>
              <a:t>chlapečeki</a:t>
            </a:r>
            <a:r>
              <a:rPr lang="cs-CZ" dirty="0" smtClean="0"/>
              <a:t>, </a:t>
            </a:r>
            <a:r>
              <a:rPr lang="cs-CZ" dirty="0" err="1" smtClean="0"/>
              <a:t>brouki</a:t>
            </a:r>
            <a:r>
              <a:rPr lang="cs-CZ" dirty="0" smtClean="0"/>
              <a:t>, </a:t>
            </a:r>
            <a:r>
              <a:rPr lang="cs-CZ" dirty="0" err="1" smtClean="0"/>
              <a:t>kuřátki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Maximální ekonomie ve vyjadřování (jedna koncovka). </a:t>
            </a:r>
          </a:p>
          <a:p>
            <a:r>
              <a:rPr lang="cs-CZ" dirty="0" smtClean="0"/>
              <a:t>Maximální pravidelnost v systému. Ignorace alternací (</a:t>
            </a:r>
            <a:r>
              <a:rPr lang="cs-CZ" dirty="0" err="1" smtClean="0"/>
              <a:t>brouki</a:t>
            </a:r>
            <a:r>
              <a:rPr lang="cs-CZ" dirty="0" smtClean="0"/>
              <a:t>, </a:t>
            </a:r>
            <a:r>
              <a:rPr lang="cs-CZ" dirty="0" err="1" smtClean="0"/>
              <a:t>lefi</a:t>
            </a:r>
            <a:r>
              <a:rPr lang="cs-CZ" dirty="0" smtClean="0"/>
              <a:t>, </a:t>
            </a:r>
            <a:r>
              <a:rPr lang="cs-CZ" dirty="0" err="1" smtClean="0"/>
              <a:t>věši</a:t>
            </a:r>
            <a:r>
              <a:rPr lang="cs-CZ" dirty="0" smtClean="0"/>
              <a:t>, </a:t>
            </a:r>
            <a:r>
              <a:rPr lang="cs-CZ" dirty="0" err="1" smtClean="0"/>
              <a:t>pesi</a:t>
            </a:r>
            <a:r>
              <a:rPr lang="cs-CZ" dirty="0" smtClean="0"/>
              <a:t>, </a:t>
            </a:r>
            <a:r>
              <a:rPr lang="cs-CZ" dirty="0" err="1" smtClean="0"/>
              <a:t>důmy</a:t>
            </a:r>
            <a:r>
              <a:rPr lang="cs-CZ" dirty="0" smtClean="0"/>
              <a:t>).  </a:t>
            </a:r>
          </a:p>
          <a:p>
            <a:r>
              <a:rPr lang="cs-CZ" dirty="0" smtClean="0"/>
              <a:t>Vytváří plurály látkových jmen (snížky, vody).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Vědomé zařazení k rodu (Vojta hapala, ten sůl). </a:t>
            </a:r>
          </a:p>
          <a:p>
            <a:r>
              <a:rPr lang="cs-CZ" dirty="0" smtClean="0"/>
              <a:t>Konsonantické zakončení k maskulinům, vokalické k femininům, -o k neutrům (</a:t>
            </a:r>
            <a:r>
              <a:rPr lang="cs-CZ" dirty="0" err="1" smtClean="0"/>
              <a:t>sluno</a:t>
            </a:r>
            <a:r>
              <a:rPr lang="cs-CZ" dirty="0" smtClean="0"/>
              <a:t>, </a:t>
            </a:r>
            <a:r>
              <a:rPr lang="cs-CZ" dirty="0" err="1" smtClean="0"/>
              <a:t>kuřato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Pád: nominativ (</a:t>
            </a:r>
            <a:r>
              <a:rPr lang="cs-CZ" dirty="0" err="1" smtClean="0"/>
              <a:t>strejd</a:t>
            </a:r>
            <a:r>
              <a:rPr lang="cs-CZ" dirty="0" smtClean="0"/>
              <a:t>, </a:t>
            </a:r>
            <a:r>
              <a:rPr lang="cs-CZ" dirty="0" err="1" smtClean="0"/>
              <a:t>myša</a:t>
            </a:r>
            <a:r>
              <a:rPr lang="cs-CZ" dirty="0" smtClean="0"/>
              <a:t>), akuzativ(</a:t>
            </a:r>
            <a:r>
              <a:rPr lang="cs-CZ" dirty="0" err="1" smtClean="0"/>
              <a:t>kočárka</a:t>
            </a:r>
            <a:r>
              <a:rPr lang="cs-CZ" dirty="0" smtClean="0"/>
              <a:t>, </a:t>
            </a:r>
            <a:r>
              <a:rPr lang="cs-CZ" dirty="0" err="1" smtClean="0"/>
              <a:t>myšu</a:t>
            </a:r>
            <a:r>
              <a:rPr lang="cs-CZ" dirty="0" smtClean="0"/>
              <a:t>), genitiv (</a:t>
            </a:r>
            <a:r>
              <a:rPr lang="cs-CZ" dirty="0" err="1" smtClean="0"/>
              <a:t>kůňa</a:t>
            </a:r>
            <a:r>
              <a:rPr lang="cs-CZ" dirty="0" smtClean="0"/>
              <a:t>, mastě, </a:t>
            </a:r>
            <a:r>
              <a:rPr lang="cs-CZ" dirty="0" err="1" smtClean="0"/>
              <a:t>srdcete</a:t>
            </a:r>
            <a:r>
              <a:rPr lang="cs-CZ" dirty="0" smtClean="0"/>
              <a:t>), lokál, dativ (</a:t>
            </a:r>
            <a:r>
              <a:rPr lang="cs-CZ" dirty="0" err="1" smtClean="0"/>
              <a:t>domečkovi</a:t>
            </a:r>
            <a:r>
              <a:rPr lang="cs-CZ" dirty="0" smtClean="0"/>
              <a:t>), instrumentál (</a:t>
            </a:r>
            <a:r>
              <a:rPr lang="cs-CZ" dirty="0" err="1" smtClean="0"/>
              <a:t>kosťama</a:t>
            </a:r>
            <a:r>
              <a:rPr lang="cs-CZ" dirty="0" smtClean="0"/>
              <a:t>), vokativ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Nejdříve infinitiv, je to přání nebo futurum. </a:t>
            </a:r>
          </a:p>
          <a:p>
            <a:r>
              <a:rPr lang="cs-CZ" dirty="0" smtClean="0"/>
              <a:t>Největší frekvence osoba třetí (</a:t>
            </a:r>
            <a:r>
              <a:rPr lang="cs-CZ" dirty="0" err="1" smtClean="0"/>
              <a:t>plaká</a:t>
            </a:r>
            <a:r>
              <a:rPr lang="cs-CZ" dirty="0" smtClean="0"/>
              <a:t>, </a:t>
            </a:r>
            <a:r>
              <a:rPr lang="cs-CZ" dirty="0" err="1" smtClean="0"/>
              <a:t>malová</a:t>
            </a:r>
            <a:r>
              <a:rPr lang="cs-CZ" dirty="0" smtClean="0"/>
              <a:t>, </a:t>
            </a:r>
            <a:r>
              <a:rPr lang="cs-CZ" dirty="0" err="1" smtClean="0"/>
              <a:t>děková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Minulost bez pomocného slovesa (papali, hapali). </a:t>
            </a:r>
          </a:p>
          <a:p>
            <a:r>
              <a:rPr lang="cs-CZ" dirty="0" smtClean="0"/>
              <a:t>Zápor: papám ano, papám ne. </a:t>
            </a:r>
          </a:p>
          <a:p>
            <a:r>
              <a:rPr lang="cs-CZ" dirty="0" smtClean="0"/>
              <a:t>Domnělé přípony: On </a:t>
            </a:r>
            <a:r>
              <a:rPr lang="cs-CZ" dirty="0" err="1" smtClean="0"/>
              <a:t>chává</a:t>
            </a:r>
            <a:r>
              <a:rPr lang="cs-CZ" dirty="0" smtClean="0"/>
              <a:t> polívečku. Už zase dutá. A páchnul tam někdo?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Futurum s být (bude se vrátit, budu jít, budu nést). </a:t>
            </a:r>
          </a:p>
          <a:p>
            <a:r>
              <a:rPr lang="cs-CZ" dirty="0" smtClean="0"/>
              <a:t>Pasivum jen náznaky: byl </a:t>
            </a:r>
            <a:r>
              <a:rPr lang="cs-CZ" dirty="0" err="1" smtClean="0"/>
              <a:t>bacanej</a:t>
            </a:r>
            <a:r>
              <a:rPr lang="cs-CZ" dirty="0" smtClean="0"/>
              <a:t>, </a:t>
            </a:r>
            <a:r>
              <a:rPr lang="cs-CZ" dirty="0" err="1" smtClean="0"/>
              <a:t>vočkovanej</a:t>
            </a:r>
            <a:r>
              <a:rPr lang="cs-CZ" dirty="0" smtClean="0"/>
              <a:t>. </a:t>
            </a:r>
          </a:p>
          <a:p>
            <a:r>
              <a:rPr lang="cs-CZ" dirty="0" smtClean="0"/>
              <a:t>Kondicionál netvoří. </a:t>
            </a:r>
          </a:p>
          <a:p>
            <a:r>
              <a:rPr lang="cs-CZ" dirty="0" smtClean="0"/>
              <a:t>Shoda: nejdříve koncovky ženské (Jirka hapala, jablíčko hapala), pak problém jen u slov jako táta přišla, saň plival, kost píchl.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Adjektiva: skloňování tvrdé (</a:t>
            </a:r>
            <a:r>
              <a:rPr lang="cs-CZ" dirty="0" err="1" smtClean="0"/>
              <a:t>jarněj</a:t>
            </a:r>
            <a:r>
              <a:rPr lang="cs-CZ" dirty="0" smtClean="0"/>
              <a:t>, </a:t>
            </a:r>
            <a:r>
              <a:rPr lang="cs-CZ" dirty="0" err="1" smtClean="0"/>
              <a:t>zimňá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Deixe: zájmena ukazovací (tento)</a:t>
            </a:r>
          </a:p>
          <a:p>
            <a:r>
              <a:rPr lang="cs-CZ" dirty="0" smtClean="0"/>
              <a:t>Adverbia místa a času. </a:t>
            </a:r>
          </a:p>
          <a:p>
            <a:r>
              <a:rPr lang="cs-CZ" dirty="0" smtClean="0"/>
              <a:t>Předložky dlouho vynechává (chlebíček máslíčkem)</a:t>
            </a:r>
          </a:p>
          <a:p>
            <a:r>
              <a:rPr lang="cs-CZ" dirty="0" smtClean="0"/>
              <a:t>Předložka se objevuje nejdřív u maskulin, aby se rozlišilo do kočárku a v kočárku.  Diferenciace – do </a:t>
            </a:r>
            <a:r>
              <a:rPr lang="cs-CZ" dirty="0" err="1" smtClean="0"/>
              <a:t>kočárka</a:t>
            </a:r>
            <a:r>
              <a:rPr lang="cs-CZ" dirty="0" smtClean="0"/>
              <a:t>, v </a:t>
            </a:r>
            <a:r>
              <a:rPr lang="cs-CZ" dirty="0" err="1" smtClean="0"/>
              <a:t>kočárkovi</a:t>
            </a:r>
            <a:r>
              <a:rPr lang="cs-CZ" dirty="0" smtClean="0"/>
              <a:t>. Tvar důležitější než předložka.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zákonitosti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Obecnost:</a:t>
            </a:r>
            <a:r>
              <a:rPr lang="cs-CZ" dirty="0" smtClean="0"/>
              <a:t> jedním slovem mnoho pojmů (pták, mince, kačenka – </a:t>
            </a:r>
            <a:r>
              <a:rPr lang="cs-CZ" dirty="0" err="1" smtClean="0"/>
              <a:t>kvak</a:t>
            </a:r>
            <a:r>
              <a:rPr lang="cs-CZ" dirty="0" smtClean="0"/>
              <a:t>). </a:t>
            </a:r>
          </a:p>
          <a:p>
            <a:r>
              <a:rPr lang="cs-CZ" u="sng" dirty="0" smtClean="0"/>
              <a:t>Významová mnohoznačnost: </a:t>
            </a:r>
            <a:r>
              <a:rPr lang="cs-CZ" dirty="0" err="1" smtClean="0"/>
              <a:t>velkej</a:t>
            </a:r>
            <a:r>
              <a:rPr lang="cs-CZ" dirty="0" smtClean="0"/>
              <a:t> otesánek, </a:t>
            </a:r>
            <a:r>
              <a:rPr lang="cs-CZ" dirty="0" err="1" smtClean="0"/>
              <a:t>velkej</a:t>
            </a:r>
            <a:r>
              <a:rPr lang="cs-CZ" dirty="0" smtClean="0"/>
              <a:t> strom, </a:t>
            </a:r>
            <a:r>
              <a:rPr lang="cs-CZ" dirty="0" err="1" smtClean="0"/>
              <a:t>velkej</a:t>
            </a:r>
            <a:r>
              <a:rPr lang="cs-CZ" dirty="0" smtClean="0"/>
              <a:t> provázek místo tlustý, vysoký, dlouhý. </a:t>
            </a:r>
          </a:p>
          <a:p>
            <a:r>
              <a:rPr lang="cs-CZ" u="sng" dirty="0" smtClean="0"/>
              <a:t>Konec slova je relevantní: </a:t>
            </a:r>
            <a:r>
              <a:rPr lang="cs-CZ" dirty="0" err="1" smtClean="0"/>
              <a:t>kojáda</a:t>
            </a:r>
            <a:r>
              <a:rPr lang="cs-CZ" dirty="0" smtClean="0"/>
              <a:t>, </a:t>
            </a:r>
            <a:r>
              <a:rPr lang="cs-CZ" dirty="0" err="1" smtClean="0"/>
              <a:t>fonovat</a:t>
            </a:r>
            <a:r>
              <a:rPr lang="cs-CZ" dirty="0" smtClean="0"/>
              <a:t>. </a:t>
            </a:r>
          </a:p>
          <a:p>
            <a:r>
              <a:rPr lang="cs-CZ" u="sng" dirty="0" err="1" smtClean="0"/>
              <a:t>Regularizace</a:t>
            </a:r>
            <a:r>
              <a:rPr lang="cs-CZ" u="sng" dirty="0" smtClean="0"/>
              <a:t> a generalizace</a:t>
            </a:r>
            <a:r>
              <a:rPr lang="cs-CZ" dirty="0" smtClean="0"/>
              <a:t> (systémovost, analogie). Rodová kategorizace: feminina na –a (</a:t>
            </a:r>
            <a:r>
              <a:rPr lang="cs-CZ" dirty="0" err="1" smtClean="0"/>
              <a:t>dlaňa</a:t>
            </a:r>
            <a:r>
              <a:rPr lang="cs-CZ" dirty="0" smtClean="0"/>
              <a:t>, </a:t>
            </a:r>
            <a:r>
              <a:rPr lang="cs-CZ" dirty="0" err="1" smtClean="0"/>
              <a:t>kosťa</a:t>
            </a:r>
            <a:r>
              <a:rPr lang="cs-CZ" dirty="0" smtClean="0"/>
              <a:t>), maskulina na konsonant (</a:t>
            </a:r>
            <a:r>
              <a:rPr lang="cs-CZ" dirty="0" err="1" smtClean="0"/>
              <a:t>brách</a:t>
            </a:r>
            <a:r>
              <a:rPr lang="cs-CZ" dirty="0" smtClean="0"/>
              <a:t>, </a:t>
            </a:r>
            <a:r>
              <a:rPr lang="cs-CZ" dirty="0" err="1" smtClean="0"/>
              <a:t>strejd</a:t>
            </a:r>
            <a:r>
              <a:rPr lang="cs-CZ" dirty="0" smtClean="0"/>
              <a:t>). Plurál – </a:t>
            </a:r>
            <a:r>
              <a:rPr lang="cs-CZ" dirty="0" err="1" smtClean="0"/>
              <a:t>očički</a:t>
            </a:r>
            <a:r>
              <a:rPr lang="cs-CZ" dirty="0" smtClean="0"/>
              <a:t> </a:t>
            </a:r>
            <a:r>
              <a:rPr lang="cs-CZ" dirty="0" err="1" smtClean="0"/>
              <a:t>kluki</a:t>
            </a:r>
            <a:r>
              <a:rPr lang="cs-CZ" dirty="0" smtClean="0"/>
              <a:t>, </a:t>
            </a:r>
            <a:r>
              <a:rPr lang="cs-CZ" dirty="0" err="1" smtClean="0"/>
              <a:t>pesi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330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Osvojování jazyka – gramatika </vt:lpstr>
      <vt:lpstr>Stavba slova</vt:lpstr>
      <vt:lpstr>Slovní druhy</vt:lpstr>
      <vt:lpstr>substantiva</vt:lpstr>
      <vt:lpstr>Rod jmen</vt:lpstr>
      <vt:lpstr>slovesa</vt:lpstr>
      <vt:lpstr>slovesa</vt:lpstr>
      <vt:lpstr>Další slovní druhy</vt:lpstr>
      <vt:lpstr>Obecné zákonitosti </vt:lpstr>
      <vt:lpstr>Obecné zákonitosti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Osvojování jazyka – gramatika</dc:title>
  <dc:creator>Pavla</dc:creator>
  <cp:lastModifiedBy>Pavla</cp:lastModifiedBy>
  <cp:revision>7</cp:revision>
  <dcterms:created xsi:type="dcterms:W3CDTF">2013-03-07T19:10:55Z</dcterms:created>
  <dcterms:modified xsi:type="dcterms:W3CDTF">2013-03-07T20:21:03Z</dcterms:modified>
</cp:coreProperties>
</file>