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60" r:id="rId12"/>
    <p:sldId id="270" r:id="rId13"/>
    <p:sldId id="271" r:id="rId14"/>
    <p:sldId id="273" r:id="rId15"/>
    <p:sldId id="272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61" r:id="rId37"/>
    <p:sldId id="259" r:id="rId38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8"/>
    <p:restoredTop sz="93343"/>
  </p:normalViewPr>
  <p:slideViewPr>
    <p:cSldViewPr>
      <p:cViewPr varScale="1">
        <p:scale>
          <a:sx n="99" d="100"/>
          <a:sy n="99" d="100"/>
        </p:scale>
        <p:origin x="131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>
            <a:extLst>
              <a:ext uri="{FF2B5EF4-FFF2-40B4-BE49-F238E27FC236}">
                <a16:creationId xmlns:a16="http://schemas.microsoft.com/office/drawing/2014/main" id="{6DC4D9CA-B5FC-FF2F-1914-15F4ECA02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15" name="AutoShape 2">
            <a:extLst>
              <a:ext uri="{FF2B5EF4-FFF2-40B4-BE49-F238E27FC236}">
                <a16:creationId xmlns:a16="http://schemas.microsoft.com/office/drawing/2014/main" id="{D16D34D0-AA08-F844-4FA9-6D4294491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16" name="AutoShape 3">
            <a:extLst>
              <a:ext uri="{FF2B5EF4-FFF2-40B4-BE49-F238E27FC236}">
                <a16:creationId xmlns:a16="http://schemas.microsoft.com/office/drawing/2014/main" id="{DFEE4C5D-BB32-23FB-423E-50954BF76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17" name="AutoShape 4">
            <a:extLst>
              <a:ext uri="{FF2B5EF4-FFF2-40B4-BE49-F238E27FC236}">
                <a16:creationId xmlns:a16="http://schemas.microsoft.com/office/drawing/2014/main" id="{A01F3678-E74B-499A-5FC5-40628A1E5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18" name="AutoShape 5">
            <a:extLst>
              <a:ext uri="{FF2B5EF4-FFF2-40B4-BE49-F238E27FC236}">
                <a16:creationId xmlns:a16="http://schemas.microsoft.com/office/drawing/2014/main" id="{F53AE3FE-7232-854E-4AB0-57AC76390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19" name="AutoShape 6">
            <a:extLst>
              <a:ext uri="{FF2B5EF4-FFF2-40B4-BE49-F238E27FC236}">
                <a16:creationId xmlns:a16="http://schemas.microsoft.com/office/drawing/2014/main" id="{F99A66B6-CCB8-20C9-C75E-C2B0F6516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0" name="AutoShape 7">
            <a:extLst>
              <a:ext uri="{FF2B5EF4-FFF2-40B4-BE49-F238E27FC236}">
                <a16:creationId xmlns:a16="http://schemas.microsoft.com/office/drawing/2014/main" id="{91C7C498-278F-489D-DAB0-AFE1825C1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1" name="AutoShape 8">
            <a:extLst>
              <a:ext uri="{FF2B5EF4-FFF2-40B4-BE49-F238E27FC236}">
                <a16:creationId xmlns:a16="http://schemas.microsoft.com/office/drawing/2014/main" id="{6C6C074E-6A00-E49C-ABAD-4DE33DD81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2" name="AutoShape 9">
            <a:extLst>
              <a:ext uri="{FF2B5EF4-FFF2-40B4-BE49-F238E27FC236}">
                <a16:creationId xmlns:a16="http://schemas.microsoft.com/office/drawing/2014/main" id="{946FE94E-7C36-F3D6-4399-035F847EE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3" name="AutoShape 10">
            <a:extLst>
              <a:ext uri="{FF2B5EF4-FFF2-40B4-BE49-F238E27FC236}">
                <a16:creationId xmlns:a16="http://schemas.microsoft.com/office/drawing/2014/main" id="{04544AEB-ACF7-F460-5786-10B7554E0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4" name="AutoShape 11">
            <a:extLst>
              <a:ext uri="{FF2B5EF4-FFF2-40B4-BE49-F238E27FC236}">
                <a16:creationId xmlns:a16="http://schemas.microsoft.com/office/drawing/2014/main" id="{62FF98B5-48D1-0CAB-1B13-62E32ADE3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5" name="AutoShape 12">
            <a:extLst>
              <a:ext uri="{FF2B5EF4-FFF2-40B4-BE49-F238E27FC236}">
                <a16:creationId xmlns:a16="http://schemas.microsoft.com/office/drawing/2014/main" id="{D9EE9872-3563-A3AB-2EA3-32B97671C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6" name="AutoShape 13">
            <a:extLst>
              <a:ext uri="{FF2B5EF4-FFF2-40B4-BE49-F238E27FC236}">
                <a16:creationId xmlns:a16="http://schemas.microsoft.com/office/drawing/2014/main" id="{0DD2832F-951B-4190-3684-92BB630C5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7" name="AutoShape 14">
            <a:extLst>
              <a:ext uri="{FF2B5EF4-FFF2-40B4-BE49-F238E27FC236}">
                <a16:creationId xmlns:a16="http://schemas.microsoft.com/office/drawing/2014/main" id="{5B113BB1-9CBB-A8DC-B473-F32107C73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8" name="AutoShape 15">
            <a:extLst>
              <a:ext uri="{FF2B5EF4-FFF2-40B4-BE49-F238E27FC236}">
                <a16:creationId xmlns:a16="http://schemas.microsoft.com/office/drawing/2014/main" id="{D58790A6-6291-15BE-4293-35657C87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29" name="AutoShape 16">
            <a:extLst>
              <a:ext uri="{FF2B5EF4-FFF2-40B4-BE49-F238E27FC236}">
                <a16:creationId xmlns:a16="http://schemas.microsoft.com/office/drawing/2014/main" id="{DFD27274-4BA9-D6BA-1C2E-62A87CEF7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30" name="AutoShape 17">
            <a:extLst>
              <a:ext uri="{FF2B5EF4-FFF2-40B4-BE49-F238E27FC236}">
                <a16:creationId xmlns:a16="http://schemas.microsoft.com/office/drawing/2014/main" id="{1BC19585-A00E-2217-93B0-7F6AB40C9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31" name="AutoShape 18">
            <a:extLst>
              <a:ext uri="{FF2B5EF4-FFF2-40B4-BE49-F238E27FC236}">
                <a16:creationId xmlns:a16="http://schemas.microsoft.com/office/drawing/2014/main" id="{BC12C770-54DB-94DA-8CC9-9910623C7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32" name="AutoShape 19">
            <a:extLst>
              <a:ext uri="{FF2B5EF4-FFF2-40B4-BE49-F238E27FC236}">
                <a16:creationId xmlns:a16="http://schemas.microsoft.com/office/drawing/2014/main" id="{56CC8175-1B40-36C4-7EAA-8A0457E50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AE5248EA-8606-2D3C-1B66-210BE8B2D80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13362" cy="39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C9A28C80-940A-7FA4-95D2-5A4486138A2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6625" cy="47799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13335" name="Text Box 22">
            <a:extLst>
              <a:ext uri="{FF2B5EF4-FFF2-40B4-BE49-F238E27FC236}">
                <a16:creationId xmlns:a16="http://schemas.microsoft.com/office/drawing/2014/main" id="{B75DBC01-50DE-99F3-19AB-1CBB09945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36" name="Text Box 23">
            <a:extLst>
              <a:ext uri="{FF2B5EF4-FFF2-40B4-BE49-F238E27FC236}">
                <a16:creationId xmlns:a16="http://schemas.microsoft.com/office/drawing/2014/main" id="{1F493F96-6B6C-37BA-1BDB-684D7BE34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3337" name="Text Box 24">
            <a:extLst>
              <a:ext uri="{FF2B5EF4-FFF2-40B4-BE49-F238E27FC236}">
                <a16:creationId xmlns:a16="http://schemas.microsoft.com/office/drawing/2014/main" id="{CB2C09EB-E399-055D-4A0E-3B671E61F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AE8E30C9-E2B1-C332-D21C-A2E4890D8A9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49612" cy="5032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BC1A8BD-78FD-B549-BB78-4AE90AD713AC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5">
            <a:extLst>
              <a:ext uri="{FF2B5EF4-FFF2-40B4-BE49-F238E27FC236}">
                <a16:creationId xmlns:a16="http://schemas.microsoft.com/office/drawing/2014/main" id="{D7BDEA53-05E7-2320-DAB9-C28DE8405EC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6A2AA6-48AA-E74F-AEF5-31FD482B4011}" type="slidenum">
              <a:rPr lang="cs-CZ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2480A95B-9D12-0679-7DAF-3EB708C37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12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75ECD80-198C-3C45-8FE2-61F30941A17F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4C3893C3-A42C-F583-187C-C56A3D2F1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7E6BF47-A48C-3C4C-BC4A-A26A7A984DB2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5" name="Text Box 3">
            <a:extLst>
              <a:ext uri="{FF2B5EF4-FFF2-40B4-BE49-F238E27FC236}">
                <a16:creationId xmlns:a16="http://schemas.microsoft.com/office/drawing/2014/main" id="{9CBDBC77-32A8-7F3E-A570-8A90225ACB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BCE010B8-F249-5581-4711-2DD1BA13C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AE06CF-2FB0-57B4-E3F2-BC9DB3E9D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ABC97-18C1-B644-B70E-E11566E761C6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92902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46A925-83A6-877A-7F51-B5218364AB5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EA826-DEED-5446-B480-78802BB9E2E6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84788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3450" y="287338"/>
            <a:ext cx="2259013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287338"/>
            <a:ext cx="6627812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0E5199-0CED-EBFD-0DE0-DB744BF0DFC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E6CAC-22D9-0441-B1C5-AE987DB13CCC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83876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355A48-E9E3-A3DF-2019-150880F837F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F4124-92F3-EE49-A20C-E502C62D65EB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76281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A61BA5-CE80-07F0-9976-7B1BAF66602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20347-82B2-334C-8136-46008211FED7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76486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3412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9050" y="1768475"/>
            <a:ext cx="4443413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46C079-4E1B-D51E-2319-CB391DB3495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D7E4F-FFF7-284E-94DE-F9DAE97E11C8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23307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00F60F4-3329-AD86-2561-6B166D23C3F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8EED0-B6BA-E242-9976-CF4C9232FA39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16317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85CB6B-10AF-4A42-FA55-54343CEA831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1DE92-B99A-FD40-8A25-4AF0661FD643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81958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B90CD3C-801C-3C27-612B-39A89FCBB3F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1845A-814D-6A48-B718-9AFC61BB68CF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67128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FA1EA2-9920-7891-7E4B-99FBBDD727A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756AF-5BA5-3743-8F4C-B3BCA9D18308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9136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D85B9F-23F9-A2C4-3A4F-EBF683DF96D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864A5-35A6-CF4E-A6AA-BE37DF4D705F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20522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7B53C22-96ED-0963-F564-D948C7448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87338"/>
            <a:ext cx="90392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C109A4A-38A1-5AC3-490A-1BBE812EE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39225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62128E56-CEFF-47DC-5B44-50E73A99B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209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986EFAF2-5D35-3AB3-B05E-9426B23CA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686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02546E46-1C29-2267-0541-AF4484436FA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16162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30439F-982D-F74D-8591-054AA2599A01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9C4A1793-830B-12A7-A1F6-6B7F7FF45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744538"/>
            <a:ext cx="9070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88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DE" sz="4400">
                <a:latin typeface="Times New Roman" panose="02020603050405020304" pitchFamily="18" charset="0"/>
              </a:rPr>
              <a:t>Syntax ruštiny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B9D4970E-FD75-4DC3-A19D-A19658EA5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80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DE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FA1871BE-6157-9BA2-8942-8F4F7D4118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611188"/>
            <a:ext cx="9505950" cy="6553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Стало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это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ему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приносила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есть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Нелли</a:t>
            </a:r>
            <a:r>
              <a:rPr lang="ru-RU" altLang="de-DE" sz="2800">
                <a:latin typeface="Times New Roman" panose="02020603050405020304" pitchFamily="18" charset="0"/>
              </a:rPr>
              <a:t>? (Дост.); 4) определительное - при распространении: </a:t>
            </a:r>
            <a:r>
              <a:rPr lang="ru-RU" altLang="de-DE" sz="2800" i="1">
                <a:latin typeface="Times New Roman" panose="02020603050405020304" pitchFamily="18" charset="0"/>
              </a:rPr>
              <a:t>Принес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книгу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почитать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Ехать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юг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денег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нет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Это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нитки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вязать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шарф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Найди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щетку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почистить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обувь</a:t>
            </a:r>
            <a:r>
              <a:rPr lang="ru-RU" altLang="de-DE" sz="2800">
                <a:latin typeface="Times New Roman" panose="02020603050405020304" pitchFamily="18" charset="0"/>
              </a:rPr>
              <a:t>. Кроме того, инфинитив выполняет в предложении роль подчеркивающего, усиливающего элемента (</a:t>
            </a:r>
            <a:r>
              <a:rPr lang="ru-RU" altLang="de-DE" sz="2800" i="1">
                <a:latin typeface="Times New Roman" panose="02020603050405020304" pitchFamily="18" charset="0"/>
              </a:rPr>
              <a:t>ругать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ругал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послушать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послушаем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удовольствием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говорить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так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говори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ловить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вам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переловить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таскать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перетаскать</a:t>
            </a:r>
            <a:r>
              <a:rPr lang="ru-RU" altLang="de-DE" sz="2800">
                <a:latin typeface="Times New Roman" panose="02020603050405020304" pitchFamily="18" charset="0"/>
              </a:rPr>
              <a:t>; роль называющей формы в тексте (</a:t>
            </a:r>
            <a:r>
              <a:rPr lang="ru-RU" altLang="de-DE" sz="2800" i="1">
                <a:latin typeface="Times New Roman" panose="02020603050405020304" pitchFamily="18" charset="0"/>
              </a:rPr>
              <a:t>Творить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добро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что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может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лучше</a:t>
            </a:r>
            <a:r>
              <a:rPr lang="ru-RU" altLang="de-DE" sz="2800">
                <a:latin typeface="Times New Roman" panose="02020603050405020304" pitchFamily="18" charset="0"/>
              </a:rPr>
              <a:t>?), а также роль вводного слова или слова, организующего вводное сочетание.»</a:t>
            </a:r>
            <a:endParaRPr lang="de-DE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57AAF9EA-60D8-9272-37E6-67E8123E33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611188"/>
            <a:ext cx="9432925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PMR (2: 169, §163) poukazuje na to, že infinitiv se v ruštině mnohem více než v češtině přiblížil určitým slovesným tvarům, že se spojuje s částicí </a:t>
            </a:r>
            <a:r>
              <a:rPr lang="ru-RU" altLang="de-DE" sz="2800" i="1">
                <a:latin typeface="Times New Roman" panose="02020603050405020304" pitchFamily="18" charset="0"/>
              </a:rPr>
              <a:t>бы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že lze při něm vyjádřit činitele dativem (</a:t>
            </a:r>
            <a:r>
              <a:rPr lang="ru-RU" altLang="de-DE" sz="2800" i="1">
                <a:latin typeface="Times New Roman" panose="02020603050405020304" pitchFamily="18" charset="0"/>
              </a:rPr>
              <a:t>Вам бы отдохнуть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Měl byste si odpočinout‘) a že někdy ve větě dvojčlenné určitý slovesný tvar přímo zastupuje, jak jsme to nakonec už i viděli. Vedle toho má svou (původní) funkci příslovečnou (zřetelovou a účelovou) a má i funkci podmětu a předmětu.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Infinitiv jako základní člen věty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Ve větě jednočlenné: vyjadřování různých odstínů modality: </a:t>
            </a:r>
            <a:r>
              <a:rPr lang="ru-RU" altLang="de-DE" sz="2800" i="1">
                <a:latin typeface="Times New Roman" panose="02020603050405020304" pitchFamily="18" charset="0"/>
              </a:rPr>
              <a:t>Тебе не успеть на поезд </a:t>
            </a:r>
            <a:r>
              <a:rPr lang="cs-CZ" altLang="de-DE" sz="2800">
                <a:latin typeface="Times New Roman" panose="02020603050405020304" pitchFamily="18" charset="0"/>
              </a:rPr>
              <a:t>,Vlak rozhodně nestihneš‘, </a:t>
            </a:r>
            <a:r>
              <a:rPr lang="ru-RU" altLang="de-DE" sz="2800" i="1">
                <a:latin typeface="Times New Roman" panose="02020603050405020304" pitchFamily="18" charset="0"/>
              </a:rPr>
              <a:t>Быть дождю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Bude určitě pršet‘, </a:t>
            </a:r>
            <a:r>
              <a:rPr lang="ru-RU" altLang="de-DE" sz="2800" i="1">
                <a:latin typeface="Times New Roman" panose="02020603050405020304" pitchFamily="18" charset="0"/>
              </a:rPr>
              <a:t>Мне еще обед готовить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Mám/musím ještě vařit oběd‘, </a:t>
            </a:r>
            <a:r>
              <a:rPr lang="ru-RU" altLang="de-DE" sz="2800" i="1">
                <a:latin typeface="Times New Roman" panose="02020603050405020304" pitchFamily="18" charset="0"/>
              </a:rPr>
              <a:t>Съездить бы нам к нему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Měli bychom k němu zajet‘, vč. rozkazu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Не подсказывать!</a:t>
            </a:r>
            <a:br>
              <a:rPr lang="cs-CZ" altLang="de-DE" sz="2800">
                <a:latin typeface="Times New Roman" panose="02020603050405020304" pitchFamily="18" charset="0"/>
              </a:rPr>
            </a:b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Nenapovídat!/Nenapovídejte!‘), přání (</a:t>
            </a:r>
            <a:r>
              <a:rPr lang="ru-RU" altLang="de-DE" sz="2800" i="1">
                <a:latin typeface="Times New Roman" panose="02020603050405020304" pitchFamily="18" charset="0"/>
              </a:rPr>
              <a:t>Мне бы столько </a:t>
            </a:r>
            <a:endParaRPr lang="de-DE" altLang="de-DE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EE4BB0B6-EFEE-931F-CFD8-EC73E3B1D9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611188"/>
            <a:ext cx="9288463" cy="64817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уметь и знать, как вы! </a:t>
            </a:r>
            <a:r>
              <a:rPr lang="cs-CZ" altLang="de-DE" sz="2800">
                <a:latin typeface="Times New Roman" panose="02020603050405020304" pitchFamily="18" charset="0"/>
              </a:rPr>
              <a:t>,Kdybych já toho tolik uměl a znal jak vy!/Já toho tolik umět...‘, </a:t>
            </a:r>
            <a:r>
              <a:rPr lang="ru-RU" altLang="de-DE" sz="2800" i="1">
                <a:latin typeface="Times New Roman" panose="02020603050405020304" pitchFamily="18" charset="0"/>
              </a:rPr>
              <a:t>Лишь бы не сбиться с пути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Jen abychom nesešli z cesty/Jen nezabloudit!‘) a modálně zabarvené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otázky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Открыть мне окно?</a:t>
            </a: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Mám/měl bych otevřít okno?‘, </a:t>
            </a:r>
            <a:r>
              <a:rPr lang="ru-RU" altLang="de-DE" sz="2800" i="1">
                <a:latin typeface="Times New Roman" panose="02020603050405020304" pitchFamily="18" charset="0"/>
              </a:rPr>
              <a:t>Не выкупаться ли мне?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Že bych se vykoupal?/Mám se vykoupat?/Neměl bych se vykoupat?‘, </a:t>
            </a:r>
            <a:r>
              <a:rPr lang="ru-RU" altLang="de-DE" sz="2800" i="1">
                <a:latin typeface="Times New Roman" panose="02020603050405020304" pitchFamily="18" charset="0"/>
              </a:rPr>
              <a:t>Откуда бы мне достать эту книгу</a:t>
            </a:r>
            <a:r>
              <a:rPr lang="cs-CZ" altLang="de-DE" sz="2800" i="1">
                <a:latin typeface="Times New Roman" panose="02020603050405020304" pitchFamily="18" charset="0"/>
              </a:rPr>
              <a:t>?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Kde bych tu knihu tak mohl sehnat?‘)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PMR zdůrazňuje: „Infinitivní věty jednočlenné jsou v ruštině časté a živé, je to typ produktivní.“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Ve větách dvojčlenných je infinitiv buď podmětem nebo přísudkem. Podmětem bývá (podobně jako v češtině) ve větách hodnotících nebo vyjadřujících totožnost s jiným dějem: </a:t>
            </a:r>
            <a:r>
              <a:rPr lang="ru-RU" altLang="de-DE" sz="2800" i="1">
                <a:latin typeface="Times New Roman" panose="02020603050405020304" pitchFamily="18" charset="0"/>
              </a:rPr>
              <a:t>Учиться –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это наш долг, 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Разубедить его в чем</a:t>
            </a:r>
            <a:r>
              <a:rPr lang="cs-CZ" altLang="de-DE" sz="2800" i="1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нибудь трудно, спорить с ним невозможно </a:t>
            </a:r>
            <a:r>
              <a:rPr lang="cs-CZ" altLang="de-DE" sz="2800">
                <a:latin typeface="Times New Roman" panose="02020603050405020304" pitchFamily="18" charset="0"/>
              </a:rPr>
              <a:t>,Vyvrátit mu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CD35FBDF-70E2-96D3-F9DA-601C6C491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611188"/>
            <a:ext cx="9288463" cy="64817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nějaké mínění je těžké, přít se s ním je nemožné‘</a:t>
            </a:r>
            <a:r>
              <a:rPr lang="cs-CZ" altLang="ja-JP" sz="2800" i="1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Отказаться от работы значило задержать всю бригаду </a:t>
            </a:r>
            <a:r>
              <a:rPr lang="cs-CZ" altLang="ja-JP" sz="2800">
                <a:latin typeface="Times New Roman" panose="02020603050405020304" pitchFamily="18" charset="0"/>
              </a:rPr>
              <a:t>,Odmítnout práci znamenalo zdržet celou pracovní skupinu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Přísudkem bývá infinitiv v hlavních větách v omezených typech, o nichž jsme mluvili: </a:t>
            </a:r>
            <a:r>
              <a:rPr lang="ru-RU" altLang="de-DE" sz="2800" i="1">
                <a:latin typeface="Times New Roman" panose="02020603050405020304" pitchFamily="18" charset="0"/>
              </a:rPr>
              <a:t>Он плакать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Dal se (najednou) do pláče‘ (vyjadřuje intenzivní, náhlý začátek), </a:t>
            </a:r>
            <a:r>
              <a:rPr lang="ru-RU" altLang="de-DE" sz="2800" i="1">
                <a:latin typeface="Times New Roman" panose="02020603050405020304" pitchFamily="18" charset="0"/>
              </a:rPr>
              <a:t>Жизнь прожить –</a:t>
            </a: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 поле перейти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(přísloví, infinitiv je zde vlastně nominální část jmenného přísudku)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Mnohem častěji vystupuje infinitiv jako predikát ve vedlejších větách se spojkou (především </a:t>
            </a:r>
            <a:r>
              <a:rPr lang="ru-RU" altLang="de-DE" sz="2800" i="1">
                <a:latin typeface="Times New Roman" panose="02020603050405020304" pitchFamily="18" charset="0"/>
              </a:rPr>
              <a:t>чтобы, если, прежде чем</a:t>
            </a:r>
            <a:r>
              <a:rPr lang="ru-RU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Они ехали быстро, чтобы выполнить приказание вовремя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aby splnili rozkaz včas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de-CH" altLang="ja-JP" sz="2800" i="1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Если бы Беридзе прислать сюда до войны, он и тогда перестроил бы проект на более скорые сроки</a:t>
            </a:r>
            <a:r>
              <a:rPr lang="ru-RU" altLang="ja-JP" sz="2800">
                <a:latin typeface="Times New Roman" panose="02020603050405020304" pitchFamily="18" charset="0"/>
              </a:rPr>
              <a:t> ,</a:t>
            </a:r>
            <a:r>
              <a:rPr lang="cs-CZ" altLang="ja-JP" sz="2800">
                <a:latin typeface="Times New Roman" panose="02020603050405020304" pitchFamily="18" charset="0"/>
              </a:rPr>
              <a:t>Kdyby sem byli Beridze 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7E6DD5A8-E879-EF7A-2EC0-C0BF0D9EAD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611188"/>
            <a:ext cx="9288463" cy="64817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poslali před válkou, (...)‘, </a:t>
            </a:r>
            <a:r>
              <a:rPr lang="ru-RU" altLang="de-DE" sz="2800" i="1">
                <a:latin typeface="Times New Roman" panose="02020603050405020304" pitchFamily="18" charset="0"/>
              </a:rPr>
              <a:t>Бывало, прежде чем вырубить ёлку, дед выкуривает трубку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Dříve než usekl smrček, (...)‘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PMR (2: 380, §360)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časových větách se spojkami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прежде чем (раньше чем, перед тем как, до того как)</a:t>
            </a:r>
            <a:r>
              <a:rPr lang="cs-CZ" altLang="de-DE" sz="2800" i="1">
                <a:latin typeface="Times New Roman" panose="02020603050405020304" pitchFamily="18" charset="0"/>
              </a:rPr>
              <a:t> „</a:t>
            </a:r>
            <a:r>
              <a:rPr lang="cs-CZ" altLang="de-DE" sz="2800">
                <a:latin typeface="Times New Roman" panose="02020603050405020304" pitchFamily="18" charset="0"/>
              </a:rPr>
              <a:t>bývá infinitiv, mají-li stejný podmět s větou řídící nebo jde-li o věty neosobní, případně věty se všeobecným podmětem.“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Прежде чем начать такую работу, я хочу хорошо подготовиться, Прежде чем ехать, следует закончить текущую работу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Dříve než pojedeme (pojedete, než se odjede), je nutno dokončit běžnou práci‘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Перед тем как выехать с инженерами в Рубежанск, Батманов созвал у себя большое совещание</a:t>
            </a:r>
            <a:r>
              <a:rPr lang="de-CH" altLang="ja-JP" sz="2800">
                <a:latin typeface="Times New Roman" panose="02020603050405020304" pitchFamily="18" charset="0"/>
              </a:rPr>
              <a:t> ,</a:t>
            </a:r>
            <a:r>
              <a:rPr lang="cs-CZ" altLang="ja-JP" sz="2800">
                <a:latin typeface="Times New Roman" panose="02020603050405020304" pitchFamily="18" charset="0"/>
              </a:rPr>
              <a:t>Dříve než odjel s inženýry do R., svolal B. k sobě velkou poradu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8D3FABB3-A97B-473F-898F-2756C490D6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611188"/>
            <a:ext cx="9288463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§383 Věta účelová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Se spojkou </a:t>
            </a:r>
            <a:r>
              <a:rPr lang="ru-RU" altLang="de-DE" sz="2800" i="1">
                <a:latin typeface="Times New Roman" panose="02020603050405020304" pitchFamily="18" charset="0"/>
              </a:rPr>
              <a:t>чтобы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cs-CZ" altLang="de-DE" sz="2800">
                <a:latin typeface="Times New Roman" panose="02020603050405020304" pitchFamily="18" charset="0"/>
              </a:rPr>
              <a:t>„Klade se v nich podmiňovací způsob nebo též infinitiv, má-li mluvčí v obou částech souvětí na zřeteli téhož činitele (i když jde o vyjádření neosobní). Např. </a:t>
            </a:r>
            <a:r>
              <a:rPr lang="ru-RU" altLang="de-DE" sz="2800" i="1">
                <a:latin typeface="Times New Roman" panose="02020603050405020304" pitchFamily="18" charset="0"/>
              </a:rPr>
              <a:t>Нахмурившись, чтобы придать лицу значительное выражение, Корытов сел в свое кресло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Zamračiv se, aby dodal své tváři důležitého výrazu, ...‘, </a:t>
            </a:r>
            <a:r>
              <a:rPr lang="ru-RU" altLang="de-DE" sz="2800" i="1">
                <a:latin typeface="Times New Roman" panose="02020603050405020304" pitchFamily="18" charset="0"/>
              </a:rPr>
              <a:t>Чтобы сохранить этот клочок земли, он отправляется с сыном на заработки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Aby zachránil tento kousek země, odchází se synem na výdělek‘, </a:t>
            </a:r>
            <a:r>
              <a:rPr lang="ru-RU" altLang="de-DE" sz="2800" i="1">
                <a:latin typeface="Times New Roman" panose="02020603050405020304" pitchFamily="18" charset="0"/>
              </a:rPr>
              <a:t>Достаточно отъехать от Москвы на 40</a:t>
            </a:r>
            <a:r>
              <a:rPr lang="de-CH" altLang="de-DE" sz="2800" i="1">
                <a:latin typeface="Times New Roman" panose="02020603050405020304" pitchFamily="18" charset="0"/>
              </a:rPr>
              <a:t>-50</a:t>
            </a:r>
            <a:r>
              <a:rPr lang="ru-RU" altLang="de-DE" sz="2800" i="1">
                <a:latin typeface="Times New Roman" panose="02020603050405020304" pitchFamily="18" charset="0"/>
              </a:rPr>
              <a:t> км, чтобы попасть в угодья, где встречаются лосиные следы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Stačí odjet 40-50 km od Moskvy, abychom se dostali do revírů, kde se objevují stopy losů‘.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Nezřídka se však užívá infinitivu, i když je shoda podmětů jen částečná, nebo má-li věta vedlejší podmět všeobecný.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1DE61E27-48A2-EB80-97D6-F82D2F0418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611188"/>
            <a:ext cx="9288463" cy="64817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</a:rPr>
              <a:t>Např. </a:t>
            </a:r>
            <a:r>
              <a:rPr lang="ru-RU" altLang="de-DE" sz="2800" i="1">
                <a:latin typeface="Times New Roman" panose="02020603050405020304" pitchFamily="18" charset="0"/>
              </a:rPr>
              <a:t>Лена еще перемывала посуду, и он решил дождаться ее, чтобы идти вместе </a:t>
            </a:r>
            <a:r>
              <a:rPr lang="ru-RU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>
                <a:latin typeface="Times New Roman" panose="02020603050405020304" pitchFamily="18" charset="0"/>
              </a:rPr>
              <a:t>,aby šli společně‘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r>
              <a:rPr lang="de-CH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Из пяти членов бюро трое были за то, чтобы Костьке вынести выговор и перевести его на другую работу</a:t>
            </a:r>
            <a:r>
              <a:rPr lang="ru-RU" altLang="ja-JP" sz="2800">
                <a:latin typeface="Times New Roman" panose="02020603050405020304" pitchFamily="18" charset="0"/>
              </a:rPr>
              <a:t> ,</a:t>
            </a:r>
            <a:r>
              <a:rPr lang="cs-CZ" altLang="ja-JP" sz="2800">
                <a:latin typeface="Times New Roman" panose="02020603050405020304" pitchFamily="18" charset="0"/>
              </a:rPr>
              <a:t>Z pěti členů byra byli tři pro to, aby se Kosťkovi udělila důtka a aby byl přeložen k jiné práci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K vyjádření modálního odstínu možnosti užije se infinitivu někdy dokonce i při neshodě podmětů: </a:t>
            </a:r>
            <a:r>
              <a:rPr lang="ru-RU" altLang="de-DE" sz="2800" i="1">
                <a:latin typeface="Times New Roman" panose="02020603050405020304" pitchFamily="18" charset="0"/>
              </a:rPr>
              <a:t>Наведи</a:t>
            </a:r>
            <a:r>
              <a:rPr lang="de-CH" altLang="de-DE" sz="2800" i="1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ка ты, господи, добрый сон на него, чтобы понять ему, как надобно детей</a:t>
            </a:r>
            <a:r>
              <a:rPr lang="de-CH" altLang="de-DE" sz="2800" i="1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то делить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Sešli na něho, bože, dobrý sen, aby pochopil, jak má děti podělit‘, </a:t>
            </a:r>
            <a:r>
              <a:rPr lang="ru-RU" altLang="de-DE" sz="2800" i="1">
                <a:latin typeface="Times New Roman" panose="02020603050405020304" pitchFamily="18" charset="0"/>
              </a:rPr>
              <a:t>Чтобы изобразить эту сцену, ему не понадобилось даже вставать со стула</a:t>
            </a:r>
            <a:endParaRPr lang="de-DE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402BDB82-2CBE-9A81-0834-4738898B7A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611188"/>
            <a:ext cx="9288463" cy="66976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Vedlejší věta, zejm. infinitivní, může být do věty hlavní vložena: </a:t>
            </a:r>
            <a:r>
              <a:rPr lang="ru-RU" altLang="de-DE" sz="2800" i="1">
                <a:latin typeface="Times New Roman" panose="02020603050405020304" pitchFamily="18" charset="0"/>
              </a:rPr>
              <a:t>Ребятишки, чтобы видеть, забрались на крыши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Děti vylezly na střechy, aby viděly‘, </a:t>
            </a:r>
            <a:r>
              <a:rPr lang="ru-RU" altLang="de-DE" sz="2800" i="1">
                <a:latin typeface="Times New Roman" panose="02020603050405020304" pitchFamily="18" charset="0"/>
              </a:rPr>
              <a:t>Но для того, чтобы понять друг друга, им не нужно было никаких слов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Ale k tomu, aby si navzájem porozuměli, nepotřebovali vůbec slov‘. Výrazy </a:t>
            </a:r>
            <a:r>
              <a:rPr lang="ru-RU" altLang="de-DE" sz="2800" i="1">
                <a:latin typeface="Times New Roman" panose="02020603050405020304" pitchFamily="18" charset="0"/>
              </a:rPr>
              <a:t>для того/с тем/затем, чтобы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mohou splynout ve složenou spojku.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§384 I se specializovanějšími spojovacími výrazy </a:t>
            </a:r>
            <a:r>
              <a:rPr lang="ru-RU" altLang="de-DE" sz="2800" i="1">
                <a:latin typeface="Times New Roman" panose="02020603050405020304" pitchFamily="18" charset="0"/>
              </a:rPr>
              <a:t>лишь бы, только бы, лишь бы только </a:t>
            </a:r>
            <a:r>
              <a:rPr lang="cs-CZ" altLang="de-DE" sz="2800">
                <a:latin typeface="Times New Roman" panose="02020603050405020304" pitchFamily="18" charset="0"/>
              </a:rPr>
              <a:t>,jen aby‘ může stát infinitiv: </a:t>
            </a:r>
            <a:r>
              <a:rPr lang="ru-RU" altLang="de-DE" sz="2800" i="1">
                <a:latin typeface="Times New Roman" panose="02020603050405020304" pitchFamily="18" charset="0"/>
              </a:rPr>
              <a:t>Василий закрыл глаза, лишь бы только не видеть его </a:t>
            </a:r>
            <a:r>
              <a:rPr lang="cs-CZ" altLang="de-DE" sz="2800">
                <a:latin typeface="Times New Roman" panose="02020603050405020304" pitchFamily="18" charset="0"/>
              </a:rPr>
              <a:t>,jen aby ho neviděl‘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§389 Po spojce </a:t>
            </a:r>
            <a:r>
              <a:rPr lang="ru-RU" altLang="de-DE" sz="2800" i="1">
                <a:latin typeface="Times New Roman" panose="02020603050405020304" pitchFamily="18" charset="0"/>
              </a:rPr>
              <a:t>если (ежели, коли)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se ve větách podmínkových užívá místo určitého slovesa infinitivu, jde-li o podmínku obecně platnou nebo o děj s všeobecným podmětem. V češtině zde užijeme nejčastěji spojek </a:t>
            </a:r>
            <a:r>
              <a:rPr lang="cs-CZ" altLang="de-DE" sz="2800" i="1">
                <a:latin typeface="Times New Roman" panose="02020603050405020304" pitchFamily="18" charset="0"/>
              </a:rPr>
              <a:t>když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Inhaltsplatzhalter 2">
            <a:extLst>
              <a:ext uri="{FF2B5EF4-FFF2-40B4-BE49-F238E27FC236}">
                <a16:creationId xmlns:a16="http://schemas.microsoft.com/office/drawing/2014/main" id="{B3665917-228B-29B8-9057-61F41CD8BB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nebo </a:t>
            </a:r>
            <a:r>
              <a:rPr lang="cs-CZ" altLang="de-DE" sz="2800" i="1">
                <a:latin typeface="Times New Roman" panose="02020603050405020304" pitchFamily="18" charset="0"/>
              </a:rPr>
              <a:t>kdyby</a:t>
            </a:r>
            <a:r>
              <a:rPr lang="cs-CZ" altLang="de-DE" sz="2800">
                <a:latin typeface="Times New Roman" panose="02020603050405020304" pitchFamily="18" charset="0"/>
              </a:rPr>
              <a:t> a 3. os. jednot. čísla zvratného slovesa nebo jiného vyjádření všeobecného podmětu. Např. </a:t>
            </a:r>
            <a:r>
              <a:rPr lang="ru-RU" altLang="de-DE" sz="2800" i="1">
                <a:latin typeface="Times New Roman" panose="02020603050405020304" pitchFamily="18" charset="0"/>
              </a:rPr>
              <a:t>Вид кабинета, если осмотреть там все повнимательнее, поражал запущенностью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 небрежностью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,Vzhled pracovny překvapoval, když si tam člověk vše prohlédl pozorněji, zanedbaností a nedbalostí‘, </a:t>
            </a:r>
            <a:r>
              <a:rPr lang="ru-RU" altLang="de-DE" sz="2800" i="1">
                <a:latin typeface="Times New Roman" panose="02020603050405020304" pitchFamily="18" charset="0"/>
              </a:rPr>
              <a:t>Если не считать несколько далёких пушечных выстрелов, то можно было подумать, что в мире нет никакой войны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Nepočítáme-li několik vzdálených výstřelů, bylo by možné soudit, že na světě není žádná válka‘, </a:t>
            </a:r>
            <a:r>
              <a:rPr lang="ru-RU" altLang="de-DE" sz="2800" i="1">
                <a:latin typeface="Times New Roman" panose="02020603050405020304" pitchFamily="18" charset="0"/>
              </a:rPr>
              <a:t>Он знал, что у него такое магическое слово есть, которое, ежели его сказать, сейчас самую лютую щуку в карася превратит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Věděl, že má takové magické slovo, které když se vysloví, hned změní i nejdravější štiku v karasa‘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Infinitiv stává za týchž podmínek i po </a:t>
            </a:r>
            <a:r>
              <a:rPr lang="ru-RU" altLang="de-DE" sz="2800" i="1">
                <a:latin typeface="Times New Roman" panose="02020603050405020304" pitchFamily="18" charset="0"/>
              </a:rPr>
              <a:t>если бы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Но я убежден, если бы Беридзе прислать сюда до войны, он и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nhaltsplatzhalter 2">
            <a:extLst>
              <a:ext uri="{FF2B5EF4-FFF2-40B4-BE49-F238E27FC236}">
                <a16:creationId xmlns:a16="http://schemas.microsoft.com/office/drawing/2014/main" id="{30BCBA96-AA5A-F623-C67F-A45E154C27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тогда перестроил бы проект на более скорые сроки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,Kdyby sem Beridze byli poslali před válkou, byl by přepracoval (...)‘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Эти выписки, если бы их напечатать, составили бы пять толстых томов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Kdyby se tyto výpisky otiskly, daly by pět tlustých svazků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Významový rozdíl: </a:t>
            </a:r>
            <a:r>
              <a:rPr lang="ru-RU" altLang="de-DE" sz="2800" i="1">
                <a:latin typeface="Times New Roman" panose="02020603050405020304" pitchFamily="18" charset="0"/>
              </a:rPr>
              <a:t>Если мы ему об этом не скажем, он обидится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Jestli mu o tom neřekneme, on se urazí‘ vs. </a:t>
            </a:r>
            <a:r>
              <a:rPr lang="ru-RU" altLang="de-DE" sz="2800" i="1">
                <a:latin typeface="Times New Roman" panose="02020603050405020304" pitchFamily="18" charset="0"/>
              </a:rPr>
              <a:t>Если ему об этом не сказать, он обидится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,Kdyby se mu o tom neřeklo/když se mu o tom neřekne, urazí se‘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Ustálené obraty tohoto typu (vsuvky): </a:t>
            </a:r>
            <a:r>
              <a:rPr lang="ru-RU" altLang="de-DE" sz="2800" i="1">
                <a:latin typeface="Times New Roman" panose="02020603050405020304" pitchFamily="18" charset="0"/>
              </a:rPr>
              <a:t>если учесть, если не считать, если скинуть со счёта, если признать, если говорить откровенно, если сказать правду, если принять во внимание </a:t>
            </a:r>
            <a:endParaRPr lang="cs-CZ" altLang="de-DE" sz="2800" i="1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>
            <a:extLst>
              <a:ext uri="{FF2B5EF4-FFF2-40B4-BE49-F238E27FC236}">
                <a16:creationId xmlns:a16="http://schemas.microsoft.com/office/drawing/2014/main" id="{91D4978E-D551-3B2E-37C5-450B2125A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>
                <a:latin typeface="Times New Roman" panose="02020603050405020304" pitchFamily="18" charset="0"/>
              </a:rPr>
              <a:t>Infinitiv</a:t>
            </a:r>
          </a:p>
        </p:txBody>
      </p:sp>
      <p:sp>
        <p:nvSpPr>
          <p:cNvPr id="16386" name="Inhaltsplatzhalter 2">
            <a:extLst>
              <a:ext uri="{FF2B5EF4-FFF2-40B4-BE49-F238E27FC236}">
                <a16:creationId xmlns:a16="http://schemas.microsoft.com/office/drawing/2014/main" id="{73DCEB8C-2CCF-DD95-4B0D-53D11BC1D6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217025" cy="53959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ESČ: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„Neurčitý tvar slovesa nevyjadřující osobu, číslo, způsob ani čas, tvořený z ↑kmene infinitivního příponou -</a:t>
            </a:r>
            <a:r>
              <a:rPr lang="cs-CZ" altLang="de-DE" sz="2800" i="1">
                <a:latin typeface="Times New Roman" panose="02020603050405020304" pitchFamily="18" charset="0"/>
              </a:rPr>
              <a:t>t</a:t>
            </a:r>
            <a:r>
              <a:rPr lang="cs-CZ" altLang="de-DE" sz="2800">
                <a:latin typeface="Times New Roman" panose="02020603050405020304" pitchFamily="18" charset="0"/>
              </a:rPr>
              <a:t> / </a:t>
            </a:r>
            <a:r>
              <a:rPr lang="cs-CZ" altLang="de-DE" sz="2800" i="1">
                <a:latin typeface="Times New Roman" panose="02020603050405020304" pitchFamily="18" charset="0"/>
              </a:rPr>
              <a:t>-ti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hrát </a:t>
            </a:r>
            <a:r>
              <a:rPr lang="cs-CZ" altLang="de-DE" sz="2800">
                <a:latin typeface="Times New Roman" panose="02020603050405020304" pitchFamily="18" charset="0"/>
              </a:rPr>
              <a:t>- neutr. / </a:t>
            </a:r>
            <a:r>
              <a:rPr lang="cs-CZ" altLang="de-DE" sz="2800" i="1">
                <a:latin typeface="Times New Roman" panose="02020603050405020304" pitchFamily="18" charset="0"/>
              </a:rPr>
              <a:t>hráti </a:t>
            </a:r>
            <a:r>
              <a:rPr lang="cs-CZ" altLang="de-DE" sz="2800">
                <a:latin typeface="Times New Roman" panose="02020603050405020304" pitchFamily="18" charset="0"/>
              </a:rPr>
              <a:t>- arch., neutr. ve slovnících), n. příponou </a:t>
            </a:r>
            <a:r>
              <a:rPr lang="cs-CZ" altLang="de-DE" sz="2800" i="1">
                <a:latin typeface="Times New Roman" panose="02020603050405020304" pitchFamily="18" charset="0"/>
              </a:rPr>
              <a:t>-ci / </a:t>
            </a:r>
            <a:br>
              <a:rPr lang="cs-CZ" altLang="de-DE" sz="2800" i="1">
                <a:latin typeface="Times New Roman" panose="02020603050405020304" pitchFamily="18" charset="0"/>
              </a:rPr>
            </a:br>
            <a:r>
              <a:rPr lang="cs-CZ" altLang="de-DE" sz="2800" i="1">
                <a:latin typeface="Times New Roman" panose="02020603050405020304" pitchFamily="18" charset="0"/>
              </a:rPr>
              <a:t>-ct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pé</a:t>
            </a:r>
            <a:r>
              <a:rPr lang="cs-CZ" altLang="de-DE" sz="2800" b="1" i="1">
                <a:latin typeface="Times New Roman" panose="02020603050405020304" pitchFamily="18" charset="0"/>
              </a:rPr>
              <a:t>c</a:t>
            </a:r>
            <a:r>
              <a:rPr lang="cs-CZ" altLang="de-DE" sz="2800" i="1">
                <a:latin typeface="Times New Roman" panose="02020603050405020304" pitchFamily="18" charset="0"/>
              </a:rPr>
              <a:t>i - </a:t>
            </a:r>
            <a:r>
              <a:rPr lang="cs-CZ" altLang="de-DE" sz="2800">
                <a:latin typeface="Times New Roman" panose="02020603050405020304" pitchFamily="18" charset="0"/>
              </a:rPr>
              <a:t>kniž., neutr, ve slovnících / </a:t>
            </a:r>
            <a:r>
              <a:rPr lang="cs-CZ" altLang="de-DE" sz="2800" i="1">
                <a:latin typeface="Times New Roman" panose="02020603050405020304" pitchFamily="18" charset="0"/>
              </a:rPr>
              <a:t>péct </a:t>
            </a:r>
            <a:r>
              <a:rPr lang="cs-CZ" altLang="de-DE" sz="2800">
                <a:latin typeface="Times New Roman" panose="02020603050405020304" pitchFamily="18" charset="0"/>
              </a:rPr>
              <a:t>- neutr.); (...)</a:t>
            </a:r>
            <a:r>
              <a:rPr lang="cs-CZ" altLang="de-DE" sz="2800" i="1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Tento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se někdy nazývá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aktivní (a). (...) pasivní (b): </a:t>
            </a:r>
            <a:r>
              <a:rPr lang="cs-CZ" altLang="de-DE" sz="2800" i="1">
                <a:latin typeface="Times New Roman" panose="02020603050405020304" pitchFamily="18" charset="0"/>
              </a:rPr>
              <a:t>být psán, být bit</a:t>
            </a:r>
            <a:r>
              <a:rPr lang="cs-CZ" altLang="de-DE" sz="2800">
                <a:latin typeface="Times New Roman" panose="02020603050405020304" pitchFamily="18" charset="0"/>
              </a:rPr>
              <a:t>. Sloveso tedy může mít čtyři </a:t>
            </a:r>
            <a:r>
              <a:rPr lang="cs-CZ" altLang="de-DE" sz="2800" b="1">
                <a:latin typeface="Times New Roman" panose="02020603050405020304" pitchFamily="18" charset="0"/>
              </a:rPr>
              <a:t>i.: </a:t>
            </a:r>
            <a:r>
              <a:rPr lang="cs-CZ" altLang="de-DE" sz="2800">
                <a:latin typeface="Times New Roman" panose="02020603050405020304" pitchFamily="18" charset="0"/>
              </a:rPr>
              <a:t>dva aktivní a dva pasivní lišící se videm (...): </a:t>
            </a:r>
            <a:r>
              <a:rPr lang="cs-CZ" altLang="de-DE" sz="2800" i="1">
                <a:latin typeface="Times New Roman" panose="02020603050405020304" pitchFamily="18" charset="0"/>
              </a:rPr>
              <a:t>psát - napsat, být psán - být napsán; opsat - opisovat, být opsán - být opisován. </a:t>
            </a:r>
            <a:r>
              <a:rPr lang="cs-CZ" altLang="de-DE" sz="2800">
                <a:latin typeface="Times New Roman" panose="02020603050405020304" pitchFamily="18" charset="0"/>
              </a:rPr>
              <a:t>V určitých syntaktických konstrukcích může mít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typu (a), tj. aktivní, pasivní význam: </a:t>
            </a:r>
            <a:r>
              <a:rPr lang="cs-CZ" altLang="de-DE" sz="2800" i="1">
                <a:latin typeface="Times New Roman" panose="02020603050405020304" pitchFamily="18" charset="0"/>
              </a:rPr>
              <a:t>On potřebuje nafackovat </a:t>
            </a:r>
            <a:r>
              <a:rPr lang="cs-CZ" altLang="de-DE" sz="2800">
                <a:latin typeface="Times New Roman" panose="02020603050405020304" pitchFamily="18" charset="0"/>
              </a:rPr>
              <a:t>(pas.) x </a:t>
            </a:r>
            <a:r>
              <a:rPr lang="cs-CZ" altLang="de-DE" sz="2800" i="1">
                <a:latin typeface="Times New Roman" panose="02020603050405020304" pitchFamily="18" charset="0"/>
              </a:rPr>
              <a:t>On potřebuje nafackovat Marii </a:t>
            </a:r>
            <a:r>
              <a:rPr lang="cs-CZ" altLang="de-DE" sz="2800">
                <a:latin typeface="Times New Roman" panose="02020603050405020304" pitchFamily="18" charset="0"/>
              </a:rPr>
              <a:t>(akt.); </a:t>
            </a:r>
            <a:r>
              <a:rPr lang="cs-CZ" altLang="de-DE" sz="2800" i="1">
                <a:latin typeface="Times New Roman" panose="02020603050405020304" pitchFamily="18" charset="0"/>
              </a:rPr>
              <a:t>Viděl jsem ho bít </a:t>
            </a:r>
            <a:r>
              <a:rPr lang="cs-CZ" altLang="de-DE" sz="2800">
                <a:latin typeface="Times New Roman" panose="02020603050405020304" pitchFamily="18" charset="0"/>
              </a:rPr>
              <a:t>(akt. n. pas.) x </a:t>
            </a:r>
            <a:r>
              <a:rPr lang="cs-CZ" altLang="de-DE" sz="2800" i="1">
                <a:latin typeface="Times New Roman" panose="02020603050405020304" pitchFamily="18" charset="0"/>
              </a:rPr>
              <a:t>Viděl jsem ho bít psa </a:t>
            </a:r>
            <a:r>
              <a:rPr lang="cs-CZ" altLang="de-DE" sz="2800">
                <a:latin typeface="Times New Roman" panose="02020603050405020304" pitchFamily="18" charset="0"/>
              </a:rPr>
              <a:t>(akt.). (...)</a:t>
            </a:r>
            <a:r>
              <a:rPr lang="cs-CZ" altLang="de-DE" sz="2800" i="1">
                <a:latin typeface="Times New Roman" panose="02020603050405020304" pitchFamily="18" charset="0"/>
              </a:rPr>
              <a:t>. 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Inhaltsplatzhalter 2">
            <a:extLst>
              <a:ext uri="{FF2B5EF4-FFF2-40B4-BE49-F238E27FC236}">
                <a16:creationId xmlns:a16="http://schemas.microsoft.com/office/drawing/2014/main" id="{219EC71F-93E9-4A63-0305-A9007EDEB5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4087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§396 „Libovolnou podmínku vyjadřují hojně užívané vedlejší věty se zájmeny nebo zájmennými příslovci </a:t>
            </a:r>
            <a:r>
              <a:rPr lang="ru-RU" altLang="de-DE" sz="2800" i="1">
                <a:latin typeface="Times New Roman" panose="02020603050405020304" pitchFamily="18" charset="0"/>
              </a:rPr>
              <a:t>кто, что, какой, как, сколько, где, куда, когда </a:t>
            </a:r>
            <a:r>
              <a:rPr lang="cs-CZ" altLang="de-DE" sz="2800">
                <a:latin typeface="Times New Roman" panose="02020603050405020304" pitchFamily="18" charset="0"/>
              </a:rPr>
              <a:t>apod. spolu s částicí </a:t>
            </a:r>
            <a:r>
              <a:rPr lang="ru-RU" altLang="de-DE" sz="2800" i="1">
                <a:latin typeface="Times New Roman" panose="02020603050405020304" pitchFamily="18" charset="0"/>
              </a:rPr>
              <a:t>ни</a:t>
            </a:r>
            <a:r>
              <a:rPr lang="cs-CZ" altLang="de-DE" sz="2800">
                <a:latin typeface="Times New Roman" panose="02020603050405020304" pitchFamily="18" charset="0"/>
              </a:rPr>
              <a:t>, která stojí při přísudkovém slovese; to je v oznamovacím nebo rozkazovacím způsobu, řídčeji v infinitivu. Zevšeobecňující význam ještě podtrhuje užití podmiňovacího způsobu (částice </a:t>
            </a:r>
            <a:r>
              <a:rPr lang="ru-RU" altLang="de-DE" sz="2800">
                <a:latin typeface="Times New Roman" panose="02020603050405020304" pitchFamily="18" charset="0"/>
              </a:rPr>
              <a:t>бы </a:t>
            </a:r>
            <a:r>
              <a:rPr lang="cs-CZ" altLang="de-DE" sz="2800">
                <a:latin typeface="Times New Roman" panose="02020603050405020304" pitchFamily="18" charset="0"/>
              </a:rPr>
              <a:t>stává při tom hned za zájmenem, srov. </a:t>
            </a:r>
            <a:r>
              <a:rPr lang="ru-RU" altLang="de-DE" sz="2800" i="1">
                <a:latin typeface="Times New Roman" panose="02020603050405020304" pitchFamily="18" charset="0"/>
              </a:rPr>
              <a:t>Мы его найдём, где бы он ни был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V češtině jim odpovídají věty s </a:t>
            </a:r>
            <a:r>
              <a:rPr lang="cs-CZ" altLang="de-DE" sz="2800" i="1">
                <a:latin typeface="Times New Roman" panose="02020603050405020304" pitchFamily="18" charset="0"/>
              </a:rPr>
              <a:t>ať</a:t>
            </a:r>
            <a:r>
              <a:rPr lang="cs-CZ" altLang="de-DE" sz="2800">
                <a:latin typeface="Times New Roman" panose="02020603050405020304" pitchFamily="18" charset="0"/>
              </a:rPr>
              <a:t> a zevšeobecňujícím zájmenem nebo příslovcem (</a:t>
            </a:r>
            <a:r>
              <a:rPr lang="cs-CZ" altLang="de-DE" sz="2800" i="1">
                <a:latin typeface="Times New Roman" panose="02020603050405020304" pitchFamily="18" charset="0"/>
              </a:rPr>
              <a:t>ať ... kdokoli, cokoli, jakkoli, kdekoli </a:t>
            </a:r>
            <a:r>
              <a:rPr lang="cs-CZ" altLang="de-DE" sz="2800">
                <a:latin typeface="Times New Roman" panose="02020603050405020304" pitchFamily="18" charset="0"/>
              </a:rPr>
              <a:t>atd.), řídčeji věty se spojkou </a:t>
            </a:r>
            <a:r>
              <a:rPr lang="cs-CZ" altLang="de-DE" sz="2800" i="1">
                <a:latin typeface="Times New Roman" panose="02020603050405020304" pitchFamily="18" charset="0"/>
              </a:rPr>
              <a:t>i kdyby + kdokoli</a:t>
            </a:r>
            <a:r>
              <a:rPr lang="cs-CZ" altLang="de-DE" sz="2800">
                <a:latin typeface="Times New Roman" panose="02020603050405020304" pitchFamily="18" charset="0"/>
              </a:rPr>
              <a:t>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Кто что ни говори, а холостая жизнь очень приятная</a:t>
            </a:r>
            <a:r>
              <a:rPr lang="ru-RU" altLang="de-DE" sz="2800">
                <a:latin typeface="Times New Roman" panose="02020603050405020304" pitchFamily="18" charset="0"/>
              </a:rPr>
              <a:t> (</a:t>
            </a:r>
            <a:r>
              <a:rPr lang="cs-CZ" altLang="de-DE" sz="2800">
                <a:latin typeface="Times New Roman" panose="02020603050405020304" pitchFamily="18" charset="0"/>
              </a:rPr>
              <a:t>,ať si kdo chce co chce říká‘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r>
              <a:rPr lang="de-CH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Кто бы не приезжал к Енисею, каждый полюбит его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Ať přijede k Jeniseji kdokoli, každý si jej zamiluje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Какой срам? Срам</a:t>
            </a:r>
            <a:r>
              <a:rPr lang="de-CH" altLang="ja-JP" sz="2800" i="1">
                <a:latin typeface="Times New Roman" panose="02020603050405020304" pitchFamily="18" charset="0"/>
              </a:rPr>
              <a:t>-</a:t>
            </a:r>
            <a:r>
              <a:rPr lang="ru-RU" altLang="ja-JP" sz="2800" i="1">
                <a:latin typeface="Times New Roman" panose="02020603050405020304" pitchFamily="18" charset="0"/>
              </a:rPr>
              <a:t>то</a:t>
            </a:r>
            <a:endParaRPr lang="cs-CZ" altLang="de-DE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nhaltsplatzhalter 2">
            <a:extLst>
              <a:ext uri="{FF2B5EF4-FFF2-40B4-BE49-F238E27FC236}">
                <a16:creationId xmlns:a16="http://schemas.microsoft.com/office/drawing/2014/main" id="{73C463DF-8633-0BC4-A0BD-AE191F6355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бывает у богатых, а мы как ни живи, никому до того дела нет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Ostuda – ta bývá u bohatých, ale my – ať si žijeme, jak chceme, nikomu do toho nic není‘, </a:t>
            </a:r>
            <a:r>
              <a:rPr lang="ru-RU" altLang="de-DE" sz="2800" i="1">
                <a:latin typeface="Times New Roman" panose="02020603050405020304" pitchFamily="18" charset="0"/>
              </a:rPr>
              <a:t>Сколько бы ни смотреть на море, оно никогда не надоест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Ať se člověk dívá na moře jak chce dlouho, nikdy se mu nemrzí‘ [infinitiv zde vyjadřuje všeobecnou platnost vytčené podmínky]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Infinitiv jako část predikátu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§165 Infinitiv tvoří jeden větný člen spolu s pomocným slovesem fázovým nebo modálním, s modálním predikativem nebo adjektivem: </a:t>
            </a:r>
            <a:r>
              <a:rPr lang="ru-RU" altLang="de-DE" sz="2800" i="1">
                <a:latin typeface="Times New Roman" panose="02020603050405020304" pitchFamily="18" charset="0"/>
              </a:rPr>
              <a:t>Владимир начинал сильно беспокоиться, Стало светать, Он хотел проститься с хозяином, Мне нужно говорить с вами, Я не должен был пускать этого капитана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Inhaltsplatzhalter 2">
            <a:extLst>
              <a:ext uri="{FF2B5EF4-FFF2-40B4-BE49-F238E27FC236}">
                <a16:creationId xmlns:a16="http://schemas.microsoft.com/office/drawing/2014/main" id="{D0F7E554-8282-E60F-30AB-922C5F2542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§166 Infinitiv jako přívlastek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Substantiva s modálním odstínem (často deverbální): </a:t>
            </a:r>
            <a:r>
              <a:rPr lang="ru-RU" altLang="de-DE" sz="2800" i="1">
                <a:latin typeface="Times New Roman" panose="02020603050405020304" pitchFamily="18" charset="0"/>
              </a:rPr>
              <a:t>воля, стремление, намерение, решение, цель, желание, попытка, охота, нетерпение, мечта, надежда, идея, план, проект, забота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apod.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решение построить новый театр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rozhodnutí postavit / že bude postaveno nové divadlo‘, </a:t>
            </a:r>
            <a:r>
              <a:rPr lang="ru-RU" altLang="de-DE" sz="2800" i="1">
                <a:latin typeface="Times New Roman" panose="02020603050405020304" pitchFamily="18" charset="0"/>
              </a:rPr>
              <a:t>желание сбегать к жене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,přání zaskočit si k manželce‘, </a:t>
            </a:r>
            <a:r>
              <a:rPr lang="ru-RU" altLang="de-DE" sz="2800" i="1">
                <a:latin typeface="Times New Roman" panose="02020603050405020304" pitchFamily="18" charset="0"/>
              </a:rPr>
              <a:t>охота странствовать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chuť cestovat‘, </a:t>
            </a:r>
            <a:r>
              <a:rPr lang="ru-RU" altLang="de-DE" sz="2800" i="1">
                <a:latin typeface="Times New Roman" panose="02020603050405020304" pitchFamily="18" charset="0"/>
              </a:rPr>
              <a:t>У неё появилась надежда увидеться с Матрёной Никитичной </a:t>
            </a:r>
            <a:r>
              <a:rPr lang="ru-RU" altLang="de-DE" sz="2800">
                <a:latin typeface="Times New Roman" panose="02020603050405020304" pitchFamily="18" charset="0"/>
              </a:rPr>
              <a:t>(,</a:t>
            </a:r>
            <a:r>
              <a:rPr lang="cs-CZ" altLang="de-DE" sz="2800">
                <a:latin typeface="Times New Roman" panose="02020603050405020304" pitchFamily="18" charset="0"/>
              </a:rPr>
              <a:t>naděje, že se uvidí s M. N.‘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r>
              <a:rPr lang="de-CH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Мысль не покидать родного города появилось у него неожиданно для него самого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de-CH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myšlenka, že neopustí/aby neopouštěl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боязнь переиграть, страх встретиться</a:t>
            </a:r>
            <a:endParaRPr lang="de-DE" altLang="de-DE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Inhaltsplatzhalter 2">
            <a:extLst>
              <a:ext uri="{FF2B5EF4-FFF2-40B4-BE49-F238E27FC236}">
                <a16:creationId xmlns:a16="http://schemas.microsoft.com/office/drawing/2014/main" id="{491AC181-3E6C-D50A-4609-6B34FB1B72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6262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Ильин все также, не обратив никакого внимания на обещания графа выручить его</a:t>
            </a:r>
            <a:r>
              <a:rPr lang="cs-CZ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лежал у себя в номере на диване </a:t>
            </a:r>
            <a:r>
              <a:rPr lang="ru-RU" altLang="de-DE" sz="2800">
                <a:latin typeface="Times New Roman" panose="02020603050405020304" pitchFamily="18" charset="0"/>
              </a:rPr>
              <a:t>(,</a:t>
            </a:r>
            <a:r>
              <a:rPr lang="cs-CZ" altLang="de-DE" sz="2800">
                <a:latin typeface="Times New Roman" panose="02020603050405020304" pitchFamily="18" charset="0"/>
              </a:rPr>
              <a:t>nevěnoval vůbec pozornost slibu hraběte, že mu pomůže‘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r>
              <a:rPr lang="de-CH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Тогда, смирясь в бессильном гневе, отмстить себе я клятву дал </a:t>
            </a:r>
            <a:r>
              <a:rPr lang="ru-RU" altLang="ja-JP" sz="2800">
                <a:latin typeface="Times New Roman" panose="02020603050405020304" pitchFamily="18" charset="0"/>
              </a:rPr>
              <a:t>(</a:t>
            </a:r>
            <a:r>
              <a:rPr lang="cs-CZ" altLang="ja-JP" sz="2800">
                <a:latin typeface="Times New Roman" panose="02020603050405020304" pitchFamily="18" charset="0"/>
              </a:rPr>
              <a:t>,přísahal jsem si, že se pomstím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endParaRPr lang="de-CH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задача, обязанность, необходимость, потребность, время, пора: Пришла пора входить в тайгу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право, свобода, обычай</a:t>
            </a:r>
            <a:r>
              <a:rPr lang="cs-CZ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манера</a:t>
            </a:r>
            <a:r>
              <a:rPr lang="cs-CZ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склонность</a:t>
            </a:r>
            <a:r>
              <a:rPr lang="cs-CZ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возможность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 способность, готовность, решимость, умение, сила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„U všech těchto substantiv je činitel infinitivního děje týž jako činitel děje nebo nositel stavu vyjádřeného podstatným jménem: </a:t>
            </a:r>
            <a:r>
              <a:rPr lang="ru-RU" altLang="de-DE" sz="2800" i="1">
                <a:latin typeface="Times New Roman" panose="02020603050405020304" pitchFamily="18" charset="0"/>
              </a:rPr>
              <a:t>Надежда увидеться с ней ободряла Павла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čili Pavel měl naději, že Pavel se s ní uvidí. Podobně tomu bývá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nhaltsplatzhalter 2">
            <a:extLst>
              <a:ext uri="{FF2B5EF4-FFF2-40B4-BE49-F238E27FC236}">
                <a16:creationId xmlns:a16="http://schemas.microsoft.com/office/drawing/2014/main" id="{BFB94C7F-2437-9151-8767-208782CBF2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6262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u sloves </a:t>
            </a:r>
            <a:r>
              <a:rPr lang="ru-RU" altLang="de-DE" sz="2800" i="1">
                <a:latin typeface="Times New Roman" panose="02020603050405020304" pitchFamily="18" charset="0"/>
              </a:rPr>
              <a:t>(Павел надеялся увидеться с ней)</a:t>
            </a:r>
            <a:r>
              <a:rPr lang="de-DE" altLang="de-DE" sz="2800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Vedle infinitivu lze tu většinou užít i vedlejší větu se spojkou </a:t>
            </a:r>
            <a:r>
              <a:rPr lang="ru-RU" altLang="de-DE" sz="2800" i="1">
                <a:latin typeface="Times New Roman" panose="02020603050405020304" pitchFamily="18" charset="0"/>
              </a:rPr>
              <a:t>что, чтобы, как бы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cs-CZ" altLang="de-DE" sz="2800">
                <a:latin typeface="Times New Roman" panose="02020603050405020304" pitchFamily="18" charset="0"/>
              </a:rPr>
              <a:t>infinitiv je zde však prostředkem zcela běžným a dává se mu přednost před větou vedlejší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češtině je infinitiv možný u většiny jmen téhož významu, ale užívá se ho řídčeji a často se dává přednost vedlejší větě. Pravidlem je vedlejší věta při jménech vyjadřujících obavu a slib (pouze u výrazu </a:t>
            </a:r>
            <a:r>
              <a:rPr lang="cs-CZ" altLang="de-DE" sz="2800" i="1">
                <a:latin typeface="Times New Roman" panose="02020603050405020304" pitchFamily="18" charset="0"/>
              </a:rPr>
              <a:t>mít strach </a:t>
            </a:r>
            <a:r>
              <a:rPr lang="cs-CZ" altLang="de-DE" sz="2800">
                <a:latin typeface="Times New Roman" panose="02020603050405020304" pitchFamily="18" charset="0"/>
              </a:rPr>
              <a:t>stává infinitiv)“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приказ, поручение, задание, директива, призыв, требование, совет, приглашение, предложение, просьба, разрешение: Партизанский штаб передал Рудакову приказ быть осторожным </a:t>
            </a:r>
            <a:r>
              <a:rPr lang="ru-RU" altLang="de-DE" sz="2800">
                <a:latin typeface="Times New Roman" panose="02020603050405020304" pitchFamily="18" charset="0"/>
              </a:rPr>
              <a:t>(,</a:t>
            </a:r>
            <a:r>
              <a:rPr lang="cs-CZ" altLang="de-DE" sz="2800">
                <a:latin typeface="Times New Roman" panose="02020603050405020304" pitchFamily="18" charset="0"/>
              </a:rPr>
              <a:t>rozkaz, aby byl opatrný‘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endParaRPr lang="de-CH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„V češtině je u substantiv tohoto významu pravidelně vedlejší věta s </a:t>
            </a:r>
            <a:r>
              <a:rPr lang="cs-CZ" altLang="de-DE" sz="2800" i="1">
                <a:latin typeface="Times New Roman" panose="02020603050405020304" pitchFamily="18" charset="0"/>
              </a:rPr>
              <a:t>aby</a:t>
            </a:r>
            <a:r>
              <a:rPr lang="cs-CZ" altLang="de-DE" sz="2800">
                <a:latin typeface="Times New Roman" panose="02020603050405020304" pitchFamily="18" charset="0"/>
              </a:rPr>
              <a:t>. Infinitiv je tu možný jen zřídka, zejména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nhaltsplatzhalter 2">
            <a:extLst>
              <a:ext uri="{FF2B5EF4-FFF2-40B4-BE49-F238E27FC236}">
                <a16:creationId xmlns:a16="http://schemas.microsoft.com/office/drawing/2014/main" id="{B57DA524-4B2D-A888-170C-FCB87AD40A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tehdy,  když je činitel infinitivního děje totožný s podmětem věty: </a:t>
            </a:r>
            <a:r>
              <a:rPr lang="cs-CZ" altLang="de-DE" sz="2800" i="1">
                <a:latin typeface="Times New Roman" panose="02020603050405020304" pitchFamily="18" charset="0"/>
              </a:rPr>
              <a:t>Dostal rozkaz odejít – </a:t>
            </a:r>
            <a:r>
              <a:rPr lang="ru-RU" altLang="de-DE" sz="2800" i="1">
                <a:latin typeface="Times New Roman" panose="02020603050405020304" pitchFamily="18" charset="0"/>
              </a:rPr>
              <a:t>Он получил приказ уйти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de-DE" altLang="de-DE" sz="2800" i="1">
                <a:latin typeface="Times New Roman" panose="02020603050405020304" pitchFamily="18" charset="0"/>
              </a:rPr>
              <a:t>D</a:t>
            </a:r>
            <a:r>
              <a:rPr lang="cs-CZ" altLang="de-DE" sz="2800" i="1">
                <a:latin typeface="Times New Roman" panose="02020603050405020304" pitchFamily="18" charset="0"/>
              </a:rPr>
              <a:t>al jsem mu rozkaz, aby odešel – </a:t>
            </a:r>
            <a:r>
              <a:rPr lang="ru-RU" altLang="de-DE" sz="2800" i="1">
                <a:latin typeface="Times New Roman" panose="02020603050405020304" pitchFamily="18" charset="0"/>
              </a:rPr>
              <a:t>Я дал ему приказ уйти</a:t>
            </a:r>
            <a:r>
              <a:rPr lang="ru-RU" altLang="de-DE" sz="2800">
                <a:latin typeface="Times New Roman" panose="02020603050405020304" pitchFamily="18" charset="0"/>
              </a:rPr>
              <a:t>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endParaRPr lang="ru-RU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честь, счастье, удовольствие, радость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В письме пионеры говорили о радости жить в советской стране, о счастье расти и учиться в нашу великую эпоху </a:t>
            </a:r>
            <a:r>
              <a:rPr lang="ru-RU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>
                <a:latin typeface="Times New Roman" panose="02020603050405020304" pitchFamily="18" charset="0"/>
              </a:rPr>
              <a:t>,o tom, jaká je radost žít v sovětské zemi, jaké štěstí je růst a učit se v naší veliké epoše‘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endParaRPr lang="de-CH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средство, способ: Она стала придумывать средство избавиться от своего посетителя </a:t>
            </a:r>
            <a:r>
              <a:rPr lang="cs-CZ" altLang="de-DE" sz="2800">
                <a:latin typeface="Times New Roman" panose="02020603050405020304" pitchFamily="18" charset="0"/>
              </a:rPr>
              <a:t>,Začala přemýšlet o prostředku, jak by se zbavila svého návštěvníka‘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Konkréta: </a:t>
            </a:r>
            <a:r>
              <a:rPr lang="ru-RU" altLang="de-DE" sz="2800" i="1">
                <a:latin typeface="Times New Roman" panose="02020603050405020304" pitchFamily="18" charset="0"/>
              </a:rPr>
              <a:t>Есть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даже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машинка сапоги стягивать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Je dokonce zařízení na stahování (vysokých) bot‘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Inhaltsplatzhalter 2">
            <a:extLst>
              <a:ext uri="{FF2B5EF4-FFF2-40B4-BE49-F238E27FC236}">
                <a16:creationId xmlns:a16="http://schemas.microsoft.com/office/drawing/2014/main" id="{691EDCFA-F7E7-5473-8FC3-A3C0751E87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6976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Podstatná jména vyjadřující schopnost nebo zálibu osoby: </a:t>
            </a:r>
            <a:r>
              <a:rPr lang="ru-RU" altLang="de-DE" sz="2800" i="1">
                <a:latin typeface="Times New Roman" panose="02020603050405020304" pitchFamily="18" charset="0"/>
              </a:rPr>
              <a:t>Опанас хорошо на бандуре играл и песни был мастер петь, Она искусница вышивать, Были и выпить не дураки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napít se pořádně dovedli‘. Tato spojení jsou citově zabarvená a hovorová.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Infinitiv předmětem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§169 Subjektový infinitiv u sloves v širokém smyslu modálních: </a:t>
            </a:r>
            <a:r>
              <a:rPr lang="ru-RU" altLang="de-DE" sz="2800" i="1">
                <a:latin typeface="Times New Roman" panose="02020603050405020304" pitchFamily="18" charset="0"/>
              </a:rPr>
              <a:t>желать, жаждать, осмелиться, отважиться, рисковать, собираться, намереваться, задумать, замышлять, стараться, пытаться, пробовать, взяться, готовиться, стремиться: Она сказала, что желает видеть директора, Вот она и придумала сходить в город, Она старалась заглянуть внутрь пекарни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,Snažila se nahlédnout dovnitř do pekárny‘</a:t>
            </a:r>
            <a:endParaRPr lang="ru-RU" altLang="de-DE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Inhaltsplatzhalter 2">
            <a:extLst>
              <a:ext uri="{FF2B5EF4-FFF2-40B4-BE49-F238E27FC236}">
                <a16:creationId xmlns:a16="http://schemas.microsoft.com/office/drawing/2014/main" id="{492FE8FD-F6BB-5294-64AD-21CB1DD56F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4087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Infinitiv je zde většinou pevný a nelze ho nahradit vedlejší větou. Stojí většinou i v češtině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согласиться, уговориться, условиться </a:t>
            </a:r>
            <a:r>
              <a:rPr lang="cs-CZ" altLang="de-DE" sz="2800">
                <a:latin typeface="Times New Roman" panose="02020603050405020304" pitchFamily="18" charset="0"/>
              </a:rPr>
              <a:t>apod.</a:t>
            </a:r>
            <a:r>
              <a:rPr lang="cs-CZ" altLang="de-DE" sz="2800" i="1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Они уговорились встретиться назавтра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Domluvili se, že se setkají nazítří‘. Zde jsou možné i vedlejší věty, v češtině vystupují pravidelně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slovesa vyjadřující rozhodnutí, slib, přísahu, závazek k činnosti nebo hrozbu činností jako </a:t>
            </a:r>
            <a:r>
              <a:rPr lang="ru-RU" altLang="de-DE" sz="2800" i="1">
                <a:latin typeface="Times New Roman" panose="02020603050405020304" pitchFamily="18" charset="0"/>
              </a:rPr>
              <a:t>решать(ся), обещать, клясться, обязываться, грозить, угрожать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Подумали и решили подождать да посмотреть, что будет из этого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rozhodli se počkat a podívat se // že počkají a podívají se‘, </a:t>
            </a:r>
            <a:r>
              <a:rPr lang="ru-RU" altLang="de-DE" sz="2800" i="1">
                <a:latin typeface="Times New Roman" panose="02020603050405020304" pitchFamily="18" charset="0"/>
              </a:rPr>
              <a:t>Он уехал, обещая вернуться дня через два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Odjel se slibem, že se vrátí za dva tři dny‘</a:t>
            </a:r>
            <a:r>
              <a:rPr lang="cs-CZ" altLang="ja-JP" sz="2800" i="1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Владимир угрожает стоять под городом три года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Vl. vyhrožuje, že bude ležet před městem tři roky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Inhaltsplatzhalter 2">
            <a:extLst>
              <a:ext uri="{FF2B5EF4-FFF2-40B4-BE49-F238E27FC236}">
                <a16:creationId xmlns:a16="http://schemas.microsoft.com/office/drawing/2014/main" id="{1B7C394E-DF16-CA29-8983-2D009B5B83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ruštině dominuje u těchto sloves infinitiv, v češtině je vedlejší věta častější a u sloves vyjadřujících hrozbu dominuje úplně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Slovesa vyjadřující domnění, představu, naději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jako </a:t>
            </a:r>
            <a:r>
              <a:rPr lang="ru-RU" altLang="de-DE" sz="2800" i="1">
                <a:latin typeface="Times New Roman" panose="02020603050405020304" pitchFamily="18" charset="0"/>
              </a:rPr>
              <a:t>думать, полагать, предполагать, воображать, ожидать, надеяться, мечтать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Он думал кончить в сентябре, но затянулось до половины октября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Domníval se, že bude hotov v září, ale protáhlo se to do poloviny října‘, </a:t>
            </a:r>
            <a:r>
              <a:rPr lang="ru-RU" altLang="de-DE" sz="2800" i="1">
                <a:latin typeface="Times New Roman" panose="02020603050405020304" pitchFamily="18" charset="0"/>
              </a:rPr>
              <a:t>Она мечтала поскорее добраться до места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Toužebně si přála dostat se co nejrychleji na místo‘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Vedlejší věta se </a:t>
            </a:r>
            <a:r>
              <a:rPr lang="ru-RU" altLang="de-DE" sz="2800" i="1">
                <a:latin typeface="Times New Roman" panose="02020603050405020304" pitchFamily="18" charset="0"/>
              </a:rPr>
              <a:t>что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je po těchto slovesech možná, ale infinitiv převládá. V češtině je naopak infinitiv vzácný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Slovesa vyjadřující kladný nebo záporný vztah k ději jako </a:t>
            </a:r>
            <a:r>
              <a:rPr lang="ru-RU" altLang="de-DE" sz="2800" i="1">
                <a:latin typeface="Times New Roman" panose="02020603050405020304" pitchFamily="18" charset="0"/>
              </a:rPr>
              <a:t>любить, предпочитать</a:t>
            </a:r>
            <a:r>
              <a:rPr lang="de-CH" altLang="de-DE" sz="2800" i="1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предпочесть, жалеть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Он любил работать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Pracoval rád‘, </a:t>
            </a:r>
            <a:r>
              <a:rPr lang="ru-RU" altLang="de-DE" sz="2800" i="1">
                <a:latin typeface="Times New Roman" panose="02020603050405020304" pitchFamily="18" charset="0"/>
              </a:rPr>
              <a:t>Такие, как я, предпочитают</a:t>
            </a:r>
            <a:r>
              <a:rPr lang="cs-CZ" altLang="de-DE" sz="2800" i="1"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Inhaltsplatzhalter 2">
            <a:extLst>
              <a:ext uri="{FF2B5EF4-FFF2-40B4-BE49-F238E27FC236}">
                <a16:creationId xmlns:a16="http://schemas.microsoft.com/office/drawing/2014/main" id="{7DA10CC8-3B47-622F-A911-9671E6804D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4087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молча сидеть над поплавком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Takoví lidé, jako jsem já, raději mlčky sedí nad splávkem‘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ruštině u těchto sloves není vedlejší věta, čeština nemá přesnou analogickou konstrukci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Slovesa vyjadřující odmítnutí, nechuť, stud, ostych, obavu něco vykonat jako </a:t>
            </a:r>
            <a:r>
              <a:rPr lang="ru-RU" altLang="de-DE" sz="2800" i="1">
                <a:latin typeface="Times New Roman" panose="02020603050405020304" pitchFamily="18" charset="0"/>
              </a:rPr>
              <a:t>отказаться, уклоняться, избежать, лениться, стыдиться, стесняться </a:t>
            </a:r>
            <a:r>
              <a:rPr lang="cs-CZ" altLang="de-DE" sz="2800">
                <a:latin typeface="Times New Roman" panose="02020603050405020304" pitchFamily="18" charset="0"/>
              </a:rPr>
              <a:t>aj. </a:t>
            </a:r>
            <a:r>
              <a:rPr lang="ru-RU" altLang="de-DE" sz="2800" i="1">
                <a:latin typeface="Times New Roman" panose="02020603050405020304" pitchFamily="18" charset="0"/>
              </a:rPr>
              <a:t>Факты настораживали, а сердце отказывалось им верить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Fakty ho varovaly, ale srdce se vzpíralo jim věřit‘, </a:t>
            </a:r>
            <a:r>
              <a:rPr lang="ru-RU" altLang="de-DE" sz="2800" i="1">
                <a:latin typeface="Times New Roman" panose="02020603050405020304" pitchFamily="18" charset="0"/>
              </a:rPr>
              <a:t>Прокофий стал лениться работать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P. začal být na práci líný // začal se vyhýbat práci‘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ruštině je u těchto sloves jen výjimečně infinitiv, v češtině jsou poměry složitější, některá slovesa infinitiv mají, někdy je třeba sahat k úplně jiným konstrukcím, viz PMR (2: 177)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Inhaltsplatzhalter 2">
            <a:extLst>
              <a:ext uri="{FF2B5EF4-FFF2-40B4-BE49-F238E27FC236}">
                <a16:creationId xmlns:a16="http://schemas.microsoft.com/office/drawing/2014/main" id="{8FCD2BC6-CC7C-3361-915D-7923DE43AC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395288"/>
            <a:ext cx="9361487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je jádrem </a:t>
            </a:r>
            <a:r>
              <a:rPr lang="cs-CZ" altLang="de-DE" sz="2800" b="1">
                <a:latin typeface="Times New Roman" panose="02020603050405020304" pitchFamily="18" charset="0"/>
              </a:rPr>
              <a:t>infinitivní skupiny. </a:t>
            </a:r>
            <a:r>
              <a:rPr lang="cs-CZ" altLang="de-DE" sz="2800">
                <a:latin typeface="Times New Roman" panose="02020603050405020304" pitchFamily="18" charset="0"/>
              </a:rPr>
              <a:t>Až na podmětovou valenci má stejnou valenci jako určité tvary daného slovesa, takže: </a:t>
            </a:r>
            <a:r>
              <a:rPr lang="cs-CZ" altLang="de-DE" sz="2800" i="1">
                <a:latin typeface="Times New Roman" panose="02020603050405020304" pitchFamily="18" charset="0"/>
              </a:rPr>
              <a:t>Babička čte dětem pohádku - číst dětem pohádku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de-DE" altLang="de-DE" sz="2800">
                <a:latin typeface="Times New Roman" panose="02020603050405020304" pitchFamily="18" charset="0"/>
              </a:rPr>
              <a:t>  (...) </a:t>
            </a:r>
            <a:r>
              <a:rPr lang="cs-CZ" altLang="de-DE" sz="2800">
                <a:latin typeface="Times New Roman" panose="02020603050405020304" pitchFamily="18" charset="0"/>
              </a:rPr>
              <a:t>slovesný flexém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zachovává podmětovou valenci, ale protože neobsahuje gramémy osoby a čísla, blokuje její lexikální realizaci (až na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v přacích/obavných větách: </a:t>
            </a:r>
            <a:r>
              <a:rPr lang="cs-CZ" altLang="de-DE" sz="2800" i="1">
                <a:latin typeface="Times New Roman" panose="02020603050405020304" pitchFamily="18" charset="0"/>
              </a:rPr>
              <a:t>Vědět to tak Petr!, </a:t>
            </a:r>
            <a:r>
              <a:rPr lang="cs-CZ" altLang="de-DE" sz="2800">
                <a:latin typeface="Times New Roman" panose="02020603050405020304" pitchFamily="18" charset="0"/>
              </a:rPr>
              <a:t>n. ve větách podmínkových: </a:t>
            </a:r>
            <a:r>
              <a:rPr lang="cs-CZ" altLang="de-DE" sz="2800" i="1">
                <a:latin typeface="Times New Roman" panose="02020603050405020304" pitchFamily="18" charset="0"/>
              </a:rPr>
              <a:t>Já mít čas, hned tam jedu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(...) Z hlediska syntaktického se tradičně rozlišují (a) </a:t>
            </a:r>
            <a:r>
              <a:rPr lang="cs-CZ" altLang="de-DE" sz="2800" b="1">
                <a:latin typeface="Times New Roman" panose="02020603050405020304" pitchFamily="18" charset="0"/>
              </a:rPr>
              <a:t>i. skupiny samostatné </a:t>
            </a:r>
            <a:r>
              <a:rPr lang="cs-CZ" altLang="de-DE" sz="2800">
                <a:latin typeface="Times New Roman" panose="02020603050405020304" pitchFamily="18" charset="0"/>
              </a:rPr>
              <a:t>a (b) </a:t>
            </a:r>
            <a:r>
              <a:rPr lang="cs-CZ" altLang="de-DE" sz="2800" b="1">
                <a:latin typeface="Times New Roman" panose="02020603050405020304" pitchFamily="18" charset="0"/>
              </a:rPr>
              <a:t>i. skupiny nesamostatné. </a:t>
            </a:r>
            <a:r>
              <a:rPr lang="cs-CZ" altLang="de-DE" sz="2800">
                <a:latin typeface="Times New Roman" panose="02020603050405020304" pitchFamily="18" charset="0"/>
              </a:rPr>
              <a:t>V rámci </a:t>
            </a:r>
            <a:r>
              <a:rPr lang="cs-CZ" altLang="de-DE" sz="2800" b="1">
                <a:latin typeface="Times New Roman" panose="02020603050405020304" pitchFamily="18" charset="0"/>
              </a:rPr>
              <a:t>(a) </a:t>
            </a:r>
            <a:r>
              <a:rPr lang="cs-CZ" altLang="de-DE" sz="2800">
                <a:latin typeface="Times New Roman" panose="02020603050405020304" pitchFamily="18" charset="0"/>
              </a:rPr>
              <a:t>jde o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v samostatných inf. větách typu </a:t>
            </a:r>
            <a:r>
              <a:rPr lang="cs-CZ" altLang="de-DE" sz="2800" i="1">
                <a:latin typeface="Times New Roman" panose="02020603050405020304" pitchFamily="18" charset="0"/>
              </a:rPr>
              <a:t>Ne a ne zapršet!, </a:t>
            </a:r>
            <a:r>
              <a:rPr lang="cs-CZ" altLang="de-DE" sz="2800">
                <a:latin typeface="Times New Roman" panose="02020603050405020304" pitchFamily="18" charset="0"/>
              </a:rPr>
              <a:t>inf. větách přacích, a to bezpodmětových (</a:t>
            </a:r>
            <a:r>
              <a:rPr lang="cs-CZ" altLang="de-DE" sz="2800" i="1">
                <a:latin typeface="Times New Roman" panose="02020603050405020304" pitchFamily="18" charset="0"/>
              </a:rPr>
              <a:t>Mít tak dvacet let!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n. s podmětem (</a:t>
            </a:r>
            <a:r>
              <a:rPr lang="cs-CZ" altLang="de-DE" sz="2800" i="1">
                <a:latin typeface="Times New Roman" panose="02020603050405020304" pitchFamily="18" charset="0"/>
              </a:rPr>
              <a:t>Mít já tak dvacet let!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inf. větách rozkazovacích (</a:t>
            </a:r>
            <a:r>
              <a:rPr lang="cs-CZ" altLang="de-DE" sz="2800" i="1">
                <a:latin typeface="Times New Roman" panose="02020603050405020304" pitchFamily="18" charset="0"/>
              </a:rPr>
              <a:t>Nekouřit!; Poznamenat, Marcelko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inf. větách tázacích, a to dopl­ňovacích (</a:t>
            </a:r>
            <a:r>
              <a:rPr lang="cs-CZ" altLang="de-DE" sz="2800" i="1">
                <a:latin typeface="Times New Roman" panose="02020603050405020304" pitchFamily="18" charset="0"/>
              </a:rPr>
              <a:t>Co dělat?; Proč nepřijmout idyly?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n. zjišťovacích (</a:t>
            </a:r>
            <a:r>
              <a:rPr lang="cs-CZ" altLang="de-DE" sz="2800" i="1">
                <a:latin typeface="Times New Roman" panose="02020603050405020304" pitchFamily="18" charset="0"/>
              </a:rPr>
              <a:t>Což takhle dát si špenát?; Jít tam?</a:t>
            </a:r>
            <a:r>
              <a:rPr lang="cs-CZ" altLang="de-DE" sz="2800">
                <a:latin typeface="Times New Roman" panose="02020603050405020304" pitchFamily="18" charset="0"/>
              </a:rPr>
              <a:t>);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inf. větách oznamovacích (</a:t>
            </a:r>
            <a:r>
              <a:rPr lang="cs-CZ" altLang="de-DE" sz="2800" i="1">
                <a:latin typeface="Times New Roman" panose="02020603050405020304" pitchFamily="18" charset="0"/>
              </a:rPr>
              <a:t>Tak nás překvapit!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; </a:t>
            </a:r>
            <a:r>
              <a:rPr lang="cs-CZ" altLang="de-DE" sz="2800">
                <a:latin typeface="Times New Roman" panose="02020603050405020304" pitchFamily="18" charset="0"/>
              </a:rPr>
              <a:t>(...).  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Inhaltsplatzhalter 2">
            <a:extLst>
              <a:ext uri="{FF2B5EF4-FFF2-40B4-BE49-F238E27FC236}">
                <a16:creationId xmlns:a16="http://schemas.microsoft.com/office/drawing/2014/main" id="{2C10D2CA-38E1-6AFF-8280-DF387184D7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Slovesa vyjadřující, že někdo přivykl, odvykl, naučil se, umí, zapomněl, stačí, nestačí vykonat děj jako </a:t>
            </a:r>
            <a:r>
              <a:rPr lang="ru-RU" altLang="de-DE" sz="2800" i="1">
                <a:latin typeface="Times New Roman" panose="02020603050405020304" pitchFamily="18" charset="0"/>
              </a:rPr>
              <a:t>привыкнуть, отвыкнуть, научиться, уметь</a:t>
            </a:r>
            <a:r>
              <a:rPr lang="de-CH" altLang="de-DE" sz="2800" i="1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суметь</a:t>
            </a:r>
            <a:r>
              <a:rPr lang="de-CH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забыть, успеть, опоздать, устать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В комнатах мальчик привык двигаться свободно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V pokojích byl chlapec zvyklý chodit (pohybovat se) bezpečně‘, </a:t>
            </a:r>
            <a:r>
              <a:rPr lang="ru-RU" altLang="de-DE" sz="2800" i="1">
                <a:latin typeface="Times New Roman" panose="02020603050405020304" pitchFamily="18" charset="0"/>
              </a:rPr>
              <a:t>Я опоздал его спросить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Nestačil jsem se ho zeptat‘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obou jazycích stojí infinitiv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Subjektový infinitiv po adjektivech vyjadřujících hotovost, schopnost, vhodnost subjektu ke konání děje jako </a:t>
            </a:r>
            <a:r>
              <a:rPr lang="ru-RU" altLang="de-DE" sz="2800" i="1">
                <a:latin typeface="Times New Roman" panose="02020603050405020304" pitchFamily="18" charset="0"/>
              </a:rPr>
              <a:t>властный, готовый, пригодный, свободный, способный</a:t>
            </a:r>
            <a:r>
              <a:rPr lang="cs-CZ" altLang="de-DE" sz="2800">
                <a:latin typeface="Times New Roman" panose="02020603050405020304" pitchFamily="18" charset="0"/>
              </a:rPr>
              <a:t>: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Саша (…) покраснела, готовая заплакать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S. (...) se začervenala a měla už slzy na krajíčku‘</a:t>
            </a:r>
            <a:endParaRPr lang="ru-RU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ruštině nestojí vedlejší věta, v češtině je někdy možná vedle infinitivu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Inhaltsplatzhalter 2">
            <a:extLst>
              <a:ext uri="{FF2B5EF4-FFF2-40B4-BE49-F238E27FC236}">
                <a16:creationId xmlns:a16="http://schemas.microsoft.com/office/drawing/2014/main" id="{5CBEB005-BF05-A9A1-D260-9C278626D2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§171 Objektový infinitiv jako předmět u sloves v širokém smyslu modálních: </a:t>
            </a:r>
            <a:r>
              <a:rPr lang="ru-RU" altLang="de-DE" sz="2800" i="1">
                <a:latin typeface="Times New Roman" panose="02020603050405020304" pitchFamily="18" charset="0"/>
              </a:rPr>
              <a:t>велеть, приказать, поручить, запретить, заставить, обязать, мешать, препятствовать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Он велел заложить лошадь и собрался ехать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Poručil zapřáhnout koně a už chtěl jet‘, </a:t>
            </a:r>
            <a:r>
              <a:rPr lang="ru-RU" altLang="de-DE" sz="2800" i="1">
                <a:latin typeface="Times New Roman" panose="02020603050405020304" pitchFamily="18" charset="0"/>
              </a:rPr>
              <a:t>Батюшка велел тебе рубашку ему сшить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Pantáta nařídil, abys mu ušila košili‘, </a:t>
            </a:r>
            <a:r>
              <a:rPr lang="ru-RU" altLang="de-DE" sz="2800" i="1">
                <a:latin typeface="Times New Roman" panose="02020603050405020304" pitchFamily="18" charset="0"/>
              </a:rPr>
              <a:t>Серьёзные неудачи не заставили его тотчас вернуться на родину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Vážné neúspěchy ho nepřiměly, aby se hned vrátil do vlasti // k okamžitému návratu‘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ruštině je u těchto sloves infinitiv pravidlem, vedlejší věta se spojkou </a:t>
            </a:r>
            <a:r>
              <a:rPr lang="ru-RU" altLang="de-DE" sz="2800" i="1">
                <a:latin typeface="Times New Roman" panose="02020603050405020304" pitchFamily="18" charset="0"/>
              </a:rPr>
              <a:t>чтобы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je výjimka a je možná jen někdy (nejde např. u sloves </a:t>
            </a:r>
            <a:r>
              <a:rPr lang="ru-RU" altLang="de-DE" sz="2800" i="1">
                <a:latin typeface="Times New Roman" panose="02020603050405020304" pitchFamily="18" charset="0"/>
              </a:rPr>
              <a:t>мешать, препятствовать</a:t>
            </a:r>
            <a:r>
              <a:rPr lang="cs-CZ" altLang="de-DE" sz="2800">
                <a:latin typeface="Times New Roman" panose="02020603050405020304" pitchFamily="18" charset="0"/>
              </a:rPr>
              <a:t>). V češtině je infinitiv možný zejm. u sloves vyjadřujících kategorický projev vůle </a:t>
            </a:r>
            <a:r>
              <a:rPr lang="cs-CZ" altLang="de-DE" sz="2800" i="1">
                <a:latin typeface="Times New Roman" panose="02020603050405020304" pitchFamily="18" charset="0"/>
              </a:rPr>
              <a:t>(rozkázat, zakázat, přinutit)</a:t>
            </a:r>
            <a:r>
              <a:rPr lang="cs-CZ" altLang="de-DE" sz="2800">
                <a:latin typeface="Times New Roman" panose="02020603050405020304" pitchFamily="18" charset="0"/>
              </a:rPr>
              <a:t>, vedlejší věta je však vždy možná a dává se jí přednost zejm., pokud je vyjádřen adresát děje nebo pokud je infinitiv rozvitý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Inhaltsplatzhalter 2">
            <a:extLst>
              <a:ext uri="{FF2B5EF4-FFF2-40B4-BE49-F238E27FC236}">
                <a16:creationId xmlns:a16="http://schemas.microsoft.com/office/drawing/2014/main" id="{83A7B3B7-BF51-A795-5641-10F3FB3280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Slovesa vyjadřující svolení, umožnění, naučení jako </a:t>
            </a:r>
            <a:r>
              <a:rPr lang="ru-RU" altLang="de-DE" sz="2800" i="1">
                <a:latin typeface="Times New Roman" panose="02020603050405020304" pitchFamily="18" charset="0"/>
              </a:rPr>
              <a:t>разрешить, позволить, дать, помогать, научить</a:t>
            </a:r>
            <a:r>
              <a:rPr lang="cs-CZ" altLang="de-DE" sz="2800">
                <a:latin typeface="Times New Roman" panose="02020603050405020304" pitchFamily="18" charset="0"/>
              </a:rPr>
              <a:t>: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А теперь позвольте мне с вами попрощаться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A teď dovolte, abych se s vámi rozloučil‘, </a:t>
            </a:r>
            <a:r>
              <a:rPr lang="ru-RU" altLang="de-DE" sz="2800" i="1">
                <a:latin typeface="Times New Roman" panose="02020603050405020304" pitchFamily="18" charset="0"/>
              </a:rPr>
              <a:t>Товарищ командир, разрешите мне остаться в отряде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Soudruhu veliteli, dovolte mi zůstat (//dovolte, abych zůstal) v oddíle‘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U těchto sloves převládá infinitiv nad vedlejší větou se spojkou </a:t>
            </a:r>
            <a:r>
              <a:rPr lang="ru-RU" altLang="de-DE" sz="2800" i="1">
                <a:latin typeface="Times New Roman" panose="02020603050405020304" pitchFamily="18" charset="0"/>
              </a:rPr>
              <a:t>чтобы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(u slovesa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на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ru-RU" altLang="de-DE" sz="2800" i="1">
                <a:latin typeface="Times New Roman" panose="02020603050405020304" pitchFamily="18" charset="0"/>
              </a:rPr>
              <a:t>учиться </a:t>
            </a:r>
            <a:r>
              <a:rPr lang="cs-CZ" altLang="de-DE" sz="2800">
                <a:latin typeface="Times New Roman" panose="02020603050405020304" pitchFamily="18" charset="0"/>
              </a:rPr>
              <a:t>jde pouze infinitiv). V češtině je to podobné, ale u sloves s významem ,dovolit‘ je obvyklejší vedlejší věta s </a:t>
            </a:r>
            <a:r>
              <a:rPr lang="cs-CZ" altLang="de-DE" sz="2800" i="1">
                <a:latin typeface="Times New Roman" panose="02020603050405020304" pitchFamily="18" charset="0"/>
              </a:rPr>
              <a:t>aby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Slovesa vyjadřující radu, návrh, prosbu, přesvědčování, přání jako </a:t>
            </a:r>
            <a:r>
              <a:rPr lang="ru-RU" altLang="de-DE" sz="2800" i="1">
                <a:latin typeface="Times New Roman" panose="02020603050405020304" pitchFamily="18" charset="0"/>
              </a:rPr>
              <a:t>советовать, предложить, просить, умолять, требовать, уговорить, убеждать, желать</a:t>
            </a:r>
            <a:r>
              <a:rPr lang="cs-CZ" altLang="de-DE" sz="2800">
                <a:latin typeface="Times New Roman" panose="02020603050405020304" pitchFamily="18" charset="0"/>
              </a:rPr>
              <a:t>: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Мазепа советовал идти берегом Днепра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M. radil, aby šli po břehu Dněpru‘, </a:t>
            </a:r>
            <a:r>
              <a:rPr lang="ru-RU" altLang="de-DE" sz="2800" i="1">
                <a:latin typeface="Times New Roman" panose="02020603050405020304" pitchFamily="18" charset="0"/>
              </a:rPr>
              <a:t>Он стал просить князя разрешить ему</a:t>
            </a:r>
            <a:endParaRPr lang="cs-CZ" altLang="de-DE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Inhaltsplatzhalter 2">
            <a:extLst>
              <a:ext uri="{FF2B5EF4-FFF2-40B4-BE49-F238E27FC236}">
                <a16:creationId xmlns:a16="http://schemas.microsoft.com/office/drawing/2014/main" id="{3D3E82D2-65D1-25F0-845E-E5097FD46A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жениться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Začal knížete prosit, aby mu dovolil oženit se // o dovolení oženit se // o dovolení, aby se mohl oženit‘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ruštině bývá po těchto slovesech i vedlejší věta se spojkou </a:t>
            </a:r>
            <a:r>
              <a:rPr lang="ru-RU" altLang="de-DE" sz="2800" i="1">
                <a:latin typeface="Times New Roman" panose="02020603050405020304" pitchFamily="18" charset="0"/>
              </a:rPr>
              <a:t>чтобы</a:t>
            </a:r>
            <a:r>
              <a:rPr lang="cs-CZ" altLang="de-DE" sz="2800">
                <a:latin typeface="Times New Roman" panose="02020603050405020304" pitchFamily="18" charset="0"/>
              </a:rPr>
              <a:t>, ale infinitiv je běžnější. V češtině se v této skupině infinitiv téměř neužívá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Předmětem je dále infinitiv sloves označujících jídlo, pití, kouření a jiné konkrétní děje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ve spojení se slovesy </a:t>
            </a:r>
            <a:r>
              <a:rPr lang="ru-RU" altLang="de-DE" sz="2800" i="1">
                <a:latin typeface="Times New Roman" panose="02020603050405020304" pitchFamily="18" charset="0"/>
              </a:rPr>
              <a:t>взять, дать, подать, принести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aj.</a:t>
            </a:r>
            <a:r>
              <a:rPr lang="ru-RU" altLang="de-DE" sz="2800">
                <a:latin typeface="Times New Roman" panose="02020603050405020304" pitchFamily="18" charset="0"/>
              </a:rPr>
              <a:t>: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Подали ужинать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Podali večeři‘, </a:t>
            </a:r>
            <a:r>
              <a:rPr lang="ru-RU" altLang="de-DE" sz="2800" i="1">
                <a:latin typeface="Times New Roman" panose="02020603050405020304" pitchFamily="18" charset="0"/>
              </a:rPr>
              <a:t>Принеси мне обедать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Přines mi oběd‘, </a:t>
            </a:r>
            <a:r>
              <a:rPr lang="ru-RU" altLang="de-DE" sz="2800" i="1">
                <a:latin typeface="Times New Roman" panose="02020603050405020304" pitchFamily="18" charset="0"/>
              </a:rPr>
              <a:t>Он принёс одеться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Přinesl šaty‘, </a:t>
            </a:r>
            <a:r>
              <a:rPr lang="ru-RU" altLang="de-DE" sz="2800" i="1">
                <a:latin typeface="Times New Roman" panose="02020603050405020304" pitchFamily="18" charset="0"/>
              </a:rPr>
              <a:t>Он купил закусить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Koupil něco k snědku‘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Inhaltsplatzhalter 2">
            <a:extLst>
              <a:ext uri="{FF2B5EF4-FFF2-40B4-BE49-F238E27FC236}">
                <a16:creationId xmlns:a16="http://schemas.microsoft.com/office/drawing/2014/main" id="{DEF71198-A78D-9662-851A-AB5CCDAE37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9135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§172 Naopak ruština nemá předmětový doplňkový infinitiv po slovesech vnímání: </a:t>
            </a:r>
            <a:r>
              <a:rPr lang="cs-CZ" altLang="de-DE" sz="2800" i="1">
                <a:latin typeface="Times New Roman" panose="02020603050405020304" pitchFamily="18" charset="0"/>
              </a:rPr>
              <a:t>Slyšel jsem zpívat slavíka</a:t>
            </a:r>
            <a:r>
              <a:rPr lang="cs-CZ" altLang="de-DE" sz="2800">
                <a:latin typeface="Times New Roman" panose="02020603050405020304" pitchFamily="18" charset="0"/>
              </a:rPr>
              <a:t> – </a:t>
            </a:r>
            <a:r>
              <a:rPr lang="ru-RU" altLang="de-DE" sz="2800" i="1">
                <a:latin typeface="Times New Roman" panose="02020603050405020304" pitchFamily="18" charset="0"/>
              </a:rPr>
              <a:t>Я слышал, как поёт соловей </a:t>
            </a:r>
            <a:r>
              <a:rPr lang="cs-CZ" altLang="de-DE" sz="2800" i="1">
                <a:latin typeface="Times New Roman" panose="02020603050405020304" pitchFamily="18" charset="0"/>
              </a:rPr>
              <a:t>// </a:t>
            </a:r>
            <a:r>
              <a:rPr lang="ru-RU" altLang="de-DE" sz="2800" i="1">
                <a:latin typeface="Times New Roman" panose="02020603050405020304" pitchFamily="18" charset="0"/>
              </a:rPr>
              <a:t>пение соловья</a:t>
            </a:r>
            <a:r>
              <a:rPr lang="cs-CZ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</a:rPr>
              <a:t>Nikdy jsem ho neviděl kouřit – </a:t>
            </a:r>
            <a:r>
              <a:rPr lang="ru-RU" altLang="de-DE" sz="2800" i="1">
                <a:latin typeface="Times New Roman" panose="02020603050405020304" pitchFamily="18" charset="0"/>
              </a:rPr>
              <a:t>Я никогда не видел, чтобы он курил </a:t>
            </a:r>
            <a:r>
              <a:rPr lang="cs-CZ" altLang="de-DE" sz="2800">
                <a:latin typeface="Times New Roman" panose="02020603050405020304" pitchFamily="18" charset="0"/>
              </a:rPr>
              <a:t>//</a:t>
            </a:r>
            <a:r>
              <a:rPr lang="de-DE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как он курит</a:t>
            </a:r>
            <a:r>
              <a:rPr lang="de-DE" altLang="de-DE" sz="2800" i="1">
                <a:latin typeface="Times New Roman" panose="02020603050405020304" pitchFamily="18" charset="0"/>
              </a:rPr>
              <a:t> //</a:t>
            </a:r>
            <a:r>
              <a:rPr lang="ru-RU" altLang="de-DE" sz="2800" i="1">
                <a:latin typeface="Times New Roman" panose="02020603050405020304" pitchFamily="18" charset="0"/>
              </a:rPr>
              <a:t> его курящим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§173 Infinitiv příslovečným určením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Význam účelový u sloves pohybu v širokém smyslu: subjektový po intranzitivních slovesech pohybu: </a:t>
            </a:r>
            <a:r>
              <a:rPr lang="ru-RU" altLang="de-DE" sz="2800" i="1">
                <a:latin typeface="Times New Roman" panose="02020603050405020304" pitchFamily="18" charset="0"/>
              </a:rPr>
              <a:t>Он махнул рукой и побежал догонять товарищей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Mávl rukou a utíkal, aby dohnal kamarády // a utíkal za kamarády // a rozběhl se dohnat kamarády‘, </a:t>
            </a:r>
            <a:r>
              <a:rPr lang="ru-RU" altLang="de-DE" sz="2800" i="1">
                <a:latin typeface="Times New Roman" panose="02020603050405020304" pitchFamily="18" charset="0"/>
              </a:rPr>
              <a:t>Ваня вернулся взять непромокаемый плащ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V. se vrátil pro nepromokavý plášť‘, </a:t>
            </a:r>
            <a:r>
              <a:rPr lang="ru-RU" altLang="de-DE" sz="2800" i="1">
                <a:latin typeface="Times New Roman" panose="02020603050405020304" pitchFamily="18" charset="0"/>
              </a:rPr>
              <a:t>Она поднялась, наконец, уходить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Konečně se zvedla k odchodu‘          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Inhaltsplatzhalter 2">
            <a:extLst>
              <a:ext uri="{FF2B5EF4-FFF2-40B4-BE49-F238E27FC236}">
                <a16:creationId xmlns:a16="http://schemas.microsoft.com/office/drawing/2014/main" id="{10A1B5E3-1650-CD7F-8BFF-7FF29930B3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4087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Poměry z kontrastivního hlediska jsou spíše složité a úlohu hraje i slovesný vid, viz PMR (2: 182-184)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Ruština nezná infinitiv po slovese </a:t>
            </a:r>
            <a:r>
              <a:rPr lang="ru-RU" altLang="de-DE" sz="2800" i="1">
                <a:latin typeface="Times New Roman" panose="02020603050405020304" pitchFamily="18" charset="0"/>
              </a:rPr>
              <a:t>быть</a:t>
            </a:r>
            <a:r>
              <a:rPr lang="cs-CZ" altLang="de-DE" sz="2800">
                <a:latin typeface="Times New Roman" panose="02020603050405020304" pitchFamily="18" charset="0"/>
              </a:rPr>
              <a:t> označující děj již ukončený, který byl spojen s pohybem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tam a zpět: </a:t>
            </a:r>
            <a:r>
              <a:rPr lang="cs-CZ" altLang="de-DE" sz="2800" i="1">
                <a:latin typeface="Times New Roman" panose="02020603050405020304" pitchFamily="18" charset="0"/>
              </a:rPr>
              <a:t>Byl jsem se koupat – </a:t>
            </a:r>
            <a:r>
              <a:rPr lang="ru-RU" altLang="de-DE" sz="2800" i="1">
                <a:latin typeface="Times New Roman" panose="02020603050405020304" pitchFamily="18" charset="0"/>
              </a:rPr>
              <a:t>Я ходил купаться</a:t>
            </a:r>
            <a:r>
              <a:rPr lang="cs-CZ" altLang="de-DE" sz="2800">
                <a:latin typeface="Times New Roman" panose="02020603050405020304" pitchFamily="18" charset="0"/>
              </a:rPr>
              <a:t> (ruština používá neurčitá slovesa pohybu)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Objektový infinitiv stojí po tranzitivních slovesech pohybu: </a:t>
            </a:r>
            <a:r>
              <a:rPr lang="ru-RU" altLang="de-DE" sz="2800" i="1">
                <a:latin typeface="Times New Roman" panose="02020603050405020304" pitchFamily="18" charset="0"/>
              </a:rPr>
              <a:t>Томилин привёл Клима смотреть на пожар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T. přivedl Klima, aby se podíval na požár‘, </a:t>
            </a:r>
            <a:r>
              <a:rPr lang="ru-RU" altLang="de-DE" sz="2800" i="1">
                <a:latin typeface="Times New Roman" panose="02020603050405020304" pitchFamily="18" charset="0"/>
              </a:rPr>
              <a:t>Я привёз его с собой погостить у нас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Přivezl jsem ho s sebou na návštěvu‘, </a:t>
            </a:r>
            <a:r>
              <a:rPr lang="ru-RU" altLang="de-DE" sz="2800" i="1">
                <a:latin typeface="Times New Roman" panose="02020603050405020304" pitchFamily="18" charset="0"/>
              </a:rPr>
              <a:t>Аспирант звал девушку учиться в Москву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Aspirant dívku zval, aby šla studovat do Moskvy‘ 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Inhaltsplatzhalter 2">
            <a:extLst>
              <a:ext uri="{FF2B5EF4-FFF2-40B4-BE49-F238E27FC236}">
                <a16:creationId xmlns:a16="http://schemas.microsoft.com/office/drawing/2014/main" id="{67436CBD-B9C5-6EB6-B1AB-DE2DB3D489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539750"/>
            <a:ext cx="9288463" cy="66246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«§ 1772. Связь примыкания инфинитива при восполняющих и объектных отношениях (</a:t>
            </a:r>
            <a:r>
              <a:rPr lang="ru-RU" altLang="de-DE" sz="2800" i="1">
                <a:latin typeface="Times New Roman" panose="02020603050405020304" pitchFamily="18" charset="0"/>
              </a:rPr>
              <a:t>поступить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работать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начать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петь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решить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помочь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разрешить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ехать</a:t>
            </a:r>
            <a:r>
              <a:rPr lang="ru-RU" altLang="de-DE" sz="2800">
                <a:latin typeface="Times New Roman" panose="02020603050405020304" pitchFamily="18" charset="0"/>
              </a:rPr>
              <a:t>) может варьироваться со связью управления: </a:t>
            </a:r>
            <a:r>
              <a:rPr lang="ru-RU" altLang="de-DE" sz="2800" i="1">
                <a:latin typeface="Times New Roman" panose="02020603050405020304" pitchFamily="18" charset="0"/>
              </a:rPr>
              <a:t>начать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петь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пение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разрешить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ехать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поездку</a:t>
            </a:r>
            <a:r>
              <a:rPr lang="ru-RU" altLang="de-DE" sz="2800">
                <a:latin typeface="Times New Roman" panose="02020603050405020304" pitchFamily="18" charset="0"/>
              </a:rPr>
              <a:t>. Такое соотношение, однако, не является абсолютно регулярным: оно ограничено наличием в языке глагольных имен с процессуальным значением. Так, при нормальных вариативных связях: </a:t>
            </a:r>
            <a:r>
              <a:rPr lang="ru-RU" altLang="de-DE" sz="2800" i="1">
                <a:latin typeface="Times New Roman" panose="02020603050405020304" pitchFamily="18" charset="0"/>
              </a:rPr>
              <a:t>начать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учиться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учение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прекратить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спорить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спор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поступить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работать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на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работу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мечтать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поехать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поездке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настроиться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спорить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на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спор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приняться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читать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за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чтение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готовиться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отвечать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ответу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отвыкнуть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ездить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от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поездок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подать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обедать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обед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бояться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отвечать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ответственности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опасаться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простудиться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простуды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любить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работать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работу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Inhaltsplatzhalter 2">
            <a:extLst>
              <a:ext uri="{FF2B5EF4-FFF2-40B4-BE49-F238E27FC236}">
                <a16:creationId xmlns:a16="http://schemas.microsoft.com/office/drawing/2014/main" id="{427E4551-9B4F-81AE-76EA-E36D478945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6976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научить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кого</a:t>
            </a:r>
            <a:r>
              <a:rPr lang="ru-RU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н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ru-RU" altLang="de-DE" sz="2800" i="1">
                <a:latin typeface="Times New Roman" panose="02020603050405020304" pitchFamily="18" charset="0"/>
              </a:rPr>
              <a:t>петь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пению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дать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кому</a:t>
            </a:r>
            <a:r>
              <a:rPr lang="ru-RU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н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ru-RU" altLang="de-DE" sz="2800" i="1">
                <a:latin typeface="Times New Roman" panose="02020603050405020304" pitchFamily="18" charset="0"/>
              </a:rPr>
              <a:t>отдохнуть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отдых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принять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кого</a:t>
            </a:r>
            <a:r>
              <a:rPr lang="ru-RU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н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ru-RU" altLang="de-DE" sz="2800" i="1">
                <a:latin typeface="Times New Roman" panose="02020603050405020304" pitchFamily="18" charset="0"/>
              </a:rPr>
              <a:t>играть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игру</a:t>
            </a:r>
            <a:r>
              <a:rPr lang="ru-RU" altLang="de-DE" sz="2800">
                <a:latin typeface="Times New Roman" panose="02020603050405020304" pitchFamily="18" charset="0"/>
              </a:rPr>
              <a:t> - отсутствует вариативная связь управления в случаях </a:t>
            </a:r>
            <a:r>
              <a:rPr lang="ru-RU" altLang="de-DE" sz="2800" i="1">
                <a:latin typeface="Times New Roman" panose="02020603050405020304" pitchFamily="18" charset="0"/>
              </a:rPr>
              <a:t>отказаться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пойти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обещать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написать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намереваться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поговорить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испугаться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сказать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правду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предпочесть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остаться</a:t>
            </a:r>
            <a:r>
              <a:rPr lang="ru-RU" altLang="de-DE" sz="2800">
                <a:latin typeface="Times New Roman" panose="02020603050405020304" pitchFamily="18" charset="0"/>
              </a:rPr>
              <a:t>; причиной невариативности связи является здесь отсутствие глагольного имени с соответствующим лексическим значением.»</a:t>
            </a: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nhaltsplatzhalter 2">
            <a:extLst>
              <a:ext uri="{FF2B5EF4-FFF2-40B4-BE49-F238E27FC236}">
                <a16:creationId xmlns:a16="http://schemas.microsoft.com/office/drawing/2014/main" id="{04362818-3960-79B4-B82E-5A2D259342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6976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rámci </a:t>
            </a:r>
            <a:r>
              <a:rPr lang="cs-CZ" altLang="de-DE" sz="2800" b="1">
                <a:latin typeface="Times New Roman" panose="02020603050405020304" pitchFamily="18" charset="0"/>
              </a:rPr>
              <a:t>(b) </a:t>
            </a:r>
            <a:r>
              <a:rPr lang="cs-CZ" altLang="de-DE" sz="2800">
                <a:latin typeface="Times New Roman" panose="02020603050405020304" pitchFamily="18" charset="0"/>
              </a:rPr>
              <a:t>jde o (b</a:t>
            </a:r>
            <a:r>
              <a:rPr lang="cs-CZ" altLang="de-DE" sz="2800" baseline="-25000">
                <a:latin typeface="Times New Roman" panose="02020603050405020304" pitchFamily="18" charset="0"/>
              </a:rPr>
              <a:t>1</a:t>
            </a:r>
            <a:r>
              <a:rPr lang="cs-CZ" altLang="de-DE" sz="2800">
                <a:latin typeface="Times New Roman" panose="02020603050405020304" pitchFamily="18" charset="0"/>
              </a:rPr>
              <a:t>) </a:t>
            </a:r>
            <a:r>
              <a:rPr lang="cs-CZ" altLang="de-DE" sz="2800" b="1">
                <a:latin typeface="Times New Roman" panose="02020603050405020304" pitchFamily="18" charset="0"/>
              </a:rPr>
              <a:t>i. nesamostatný, syntakticky ne­začleněný: i. </a:t>
            </a:r>
            <a:r>
              <a:rPr lang="cs-CZ" altLang="de-DE" sz="2800">
                <a:latin typeface="Times New Roman" panose="02020603050405020304" pitchFamily="18" charset="0"/>
              </a:rPr>
              <a:t>navozovací (</a:t>
            </a:r>
            <a:r>
              <a:rPr lang="cs-CZ" altLang="de-DE" sz="2800" i="1">
                <a:latin typeface="Times New Roman" panose="02020603050405020304" pitchFamily="18" charset="0"/>
              </a:rPr>
              <a:t>Dostat jsem to dostal; To víš, Karel a hádat se. Ten to nemá rád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podmínkový, a to v souvětí s možnou spojkou </a:t>
            </a:r>
            <a:r>
              <a:rPr lang="cs-CZ" altLang="de-DE" sz="2800" i="1">
                <a:latin typeface="Times New Roman" panose="02020603050405020304" pitchFamily="18" charset="0"/>
              </a:rPr>
              <a:t>a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Zapršet trochu,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a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všechno by se zazelenalo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a bez možné spojky </a:t>
            </a:r>
            <a:r>
              <a:rPr lang="cs-CZ" altLang="de-DE" sz="2800" i="1">
                <a:latin typeface="Times New Roman" panose="02020603050405020304" pitchFamily="18" charset="0"/>
              </a:rPr>
              <a:t>a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Mít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já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tvůj věk, živil bych se tenisem; Byl bys trouba, všechno jí říct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a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účinkový: </a:t>
            </a:r>
            <a:r>
              <a:rPr lang="cs-CZ" altLang="de-DE" sz="2800" i="1">
                <a:latin typeface="Times New Roman" panose="02020603050405020304" pitchFamily="18" charset="0"/>
              </a:rPr>
              <a:t>Nos měla, jen jím klovnout. </a:t>
            </a:r>
            <a:r>
              <a:rPr lang="cs-CZ" altLang="de-DE" sz="2800">
                <a:latin typeface="Times New Roman" panose="02020603050405020304" pitchFamily="18" charset="0"/>
              </a:rPr>
              <a:t>Dále jde v rámci (b) o (b</a:t>
            </a:r>
            <a:r>
              <a:rPr lang="cs-CZ" altLang="de-DE" sz="2800" baseline="-25000">
                <a:latin typeface="Times New Roman" panose="02020603050405020304" pitchFamily="18" charset="0"/>
              </a:rPr>
              <a:t>2</a:t>
            </a:r>
            <a:r>
              <a:rPr lang="cs-CZ" altLang="de-DE" sz="2800">
                <a:latin typeface="Times New Roman" panose="02020603050405020304" pitchFamily="18" charset="0"/>
              </a:rPr>
              <a:t>) </a:t>
            </a:r>
            <a:r>
              <a:rPr lang="cs-CZ" altLang="de-DE" sz="2800" b="1">
                <a:latin typeface="Times New Roman" panose="02020603050405020304" pitchFamily="18" charset="0"/>
              </a:rPr>
              <a:t>i. nesamostatný, syntakticky začleněný: </a:t>
            </a:r>
            <a:r>
              <a:rPr lang="cs-CZ" altLang="de-DE" sz="2800">
                <a:latin typeface="Times New Roman" panose="02020603050405020304" pitchFamily="18" charset="0"/>
              </a:rPr>
              <a:t>jako podmět (</a:t>
            </a:r>
            <a:r>
              <a:rPr lang="cs-CZ" altLang="de-DE" sz="2800" i="1">
                <a:latin typeface="Times New Roman" panose="02020603050405020304" pitchFamily="18" charset="0"/>
              </a:rPr>
              <a:t>Stačilo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mi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podívat se tam jen jednou; Být správně informován je součástí mého povolání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; </a:t>
            </a:r>
            <a:r>
              <a:rPr lang="cs-CZ" altLang="de-DE" sz="2800">
                <a:latin typeface="Times New Roman" panose="02020603050405020304" pitchFamily="18" charset="0"/>
              </a:rPr>
              <a:t>jako předmět (</a:t>
            </a:r>
            <a:r>
              <a:rPr lang="cs-CZ" altLang="de-DE" sz="2800" i="1">
                <a:latin typeface="Times New Roman" panose="02020603050405020304" pitchFamily="18" charset="0"/>
              </a:rPr>
              <a:t>Zakázal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jim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o tom hovořit; To mě láká vykoupat se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; </a:t>
            </a:r>
            <a:r>
              <a:rPr lang="cs-CZ" altLang="de-DE" sz="2800">
                <a:latin typeface="Times New Roman" panose="02020603050405020304" pitchFamily="18" charset="0"/>
              </a:rPr>
              <a:t>jako přívlastek (</a:t>
            </a:r>
            <a:r>
              <a:rPr lang="cs-CZ" altLang="de-DE" sz="2800" i="1">
                <a:latin typeface="Times New Roman" panose="02020603050405020304" pitchFamily="18" charset="0"/>
              </a:rPr>
              <a:t>Její zvyk předčítat knihy nesnáším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; </a:t>
            </a:r>
            <a:r>
              <a:rPr lang="cs-CZ" altLang="de-DE" sz="2800">
                <a:latin typeface="Times New Roman" panose="02020603050405020304" pitchFamily="18" charset="0"/>
              </a:rPr>
              <a:t>jako doplněk po (...) slovesech smyslového vnímání (↑AcI-konstrukce: </a:t>
            </a:r>
            <a:r>
              <a:rPr lang="cs-CZ" altLang="de-DE" sz="2800" i="1">
                <a:latin typeface="Times New Roman" panose="02020603050405020304" pitchFamily="18" charset="0"/>
              </a:rPr>
              <a:t>Vidím ho přicházet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po slovese </a:t>
            </a:r>
            <a:r>
              <a:rPr lang="cs-CZ" altLang="de-DE" sz="2800" i="1">
                <a:latin typeface="Times New Roman" panose="02020603050405020304" pitchFamily="18" charset="0"/>
              </a:rPr>
              <a:t>zdát se </a:t>
            </a:r>
            <a:r>
              <a:rPr lang="cs-CZ" altLang="de-DE" sz="2800">
                <a:latin typeface="Times New Roman" panose="02020603050405020304" pitchFamily="18" charset="0"/>
              </a:rPr>
              <a:t>(v č. jen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slovesa </a:t>
            </a:r>
            <a:r>
              <a:rPr lang="cs-CZ" altLang="de-DE" sz="2800" i="1">
                <a:latin typeface="Times New Roman" panose="02020603050405020304" pitchFamily="18" charset="0"/>
              </a:rPr>
              <a:t>být: Petr se zdá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být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unavený; </a:t>
            </a:r>
            <a:r>
              <a:rPr lang="cs-CZ" altLang="de-DE" sz="2800">
                <a:latin typeface="Times New Roman" panose="02020603050405020304" pitchFamily="18" charset="0"/>
              </a:rPr>
              <a:t>jinak jen zřídka: </a:t>
            </a:r>
            <a:r>
              <a:rPr lang="cs-CZ" altLang="de-DE" sz="2800" i="1">
                <a:latin typeface="Times New Roman" panose="02020603050405020304" pitchFamily="18" charset="0"/>
              </a:rPr>
              <a:t>Nová rypadla se zdají pracovat spolehlivě; *Petr se zdá spát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0611C5E6-E5ED-C10B-C412-DE78ABEF14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po slovese </a:t>
            </a:r>
            <a:r>
              <a:rPr lang="cs-CZ" altLang="de-DE" sz="2800" i="1">
                <a:latin typeface="Times New Roman" panose="02020603050405020304" pitchFamily="18" charset="0"/>
              </a:rPr>
              <a:t>zůstat </a:t>
            </a:r>
            <a:r>
              <a:rPr lang="cs-CZ" altLang="de-DE" sz="2800" b="1">
                <a:latin typeface="Times New Roman" panose="02020603050405020304" pitchFamily="18" charset="0"/>
              </a:rPr>
              <a:t>(i. </a:t>
            </a:r>
            <a:r>
              <a:rPr lang="cs-CZ" altLang="de-DE" sz="2800">
                <a:latin typeface="Times New Roman" panose="02020603050405020304" pitchFamily="18" charset="0"/>
              </a:rPr>
              <a:t>sloves označujících polohu: </a:t>
            </a:r>
            <a:r>
              <a:rPr lang="cs-CZ" altLang="de-DE" sz="2800" i="1">
                <a:latin typeface="Times New Roman" panose="02020603050405020304" pitchFamily="18" charset="0"/>
              </a:rPr>
              <a:t>Zůstal stát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a slovesech </a:t>
            </a:r>
            <a:r>
              <a:rPr lang="cs-CZ" altLang="de-DE" sz="2800" i="1">
                <a:latin typeface="Times New Roman" panose="02020603050405020304" pitchFamily="18" charset="0"/>
              </a:rPr>
              <a:t>mít, nechat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Mám knihu ležet na stole; Nechal mne tu stát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; </a:t>
            </a:r>
            <a:r>
              <a:rPr lang="cs-CZ" altLang="de-DE" sz="2800">
                <a:latin typeface="Times New Roman" panose="02020603050405020304" pitchFamily="18" charset="0"/>
              </a:rPr>
              <a:t>jako příslovečné určení účelu/ záměru, možné po slovesech pohybu n. pohyb implikujících, se subjektovou ↑kontrolou (</a:t>
            </a:r>
            <a:r>
              <a:rPr lang="cs-CZ" altLang="de-DE" sz="2800" i="1">
                <a:latin typeface="Times New Roman" panose="02020603050405020304" pitchFamily="18" charset="0"/>
              </a:rPr>
              <a:t>Šel pozorovat ptáky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n. s objektovou kontrolou (</a:t>
            </a:r>
            <a:r>
              <a:rPr lang="cs-CZ" altLang="de-DE" sz="2800" i="1">
                <a:latin typeface="Times New Roman" panose="02020603050405020304" pitchFamily="18" charset="0"/>
              </a:rPr>
              <a:t>Poslal ho nakoupit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(...); </a:t>
            </a:r>
            <a:r>
              <a:rPr lang="cs-CZ" altLang="de-DE" sz="2800">
                <a:latin typeface="Times New Roman" panose="02020603050405020304" pitchFamily="18" charset="0"/>
              </a:rPr>
              <a:t>někteří autoři sem řadí i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v rezultativních větách se slovesem </a:t>
            </a:r>
            <a:r>
              <a:rPr lang="cs-CZ" altLang="de-DE" sz="2800" i="1">
                <a:latin typeface="Times New Roman" panose="02020603050405020304" pitchFamily="18" charset="0"/>
              </a:rPr>
              <a:t>být </a:t>
            </a:r>
            <a:r>
              <a:rPr lang="cs-CZ" altLang="de-DE" sz="2800">
                <a:latin typeface="Times New Roman" panose="02020603050405020304" pitchFamily="18" charset="0"/>
              </a:rPr>
              <a:t>zprav. v min. čase typu </a:t>
            </a:r>
            <a:r>
              <a:rPr lang="cs-CZ" altLang="de-DE" sz="2800" i="1">
                <a:latin typeface="Times New Roman" panose="02020603050405020304" pitchFamily="18" charset="0"/>
              </a:rPr>
              <a:t>Byl jsem se koupat; </a:t>
            </a:r>
            <a:r>
              <a:rPr lang="cs-CZ" altLang="de-DE" sz="2800">
                <a:latin typeface="Times New Roman" panose="02020603050405020304" pitchFamily="18" charset="0"/>
              </a:rPr>
              <a:t>(...). Různý je rovněž syntaktický výklad vět s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a slovesem </a:t>
            </a:r>
            <a:r>
              <a:rPr lang="cs-CZ" altLang="de-DE" sz="2800" i="1">
                <a:latin typeface="Times New Roman" panose="02020603050405020304" pitchFamily="18" charset="0"/>
              </a:rPr>
              <a:t>být</a:t>
            </a:r>
            <a:r>
              <a:rPr lang="cs-CZ" altLang="de-DE" sz="2800">
                <a:latin typeface="Times New Roman" panose="02020603050405020304" pitchFamily="18" charset="0"/>
              </a:rPr>
              <a:t>; tj. (...) vět s </a:t>
            </a:r>
            <a:r>
              <a:rPr lang="cs-CZ" altLang="de-DE" sz="2800" b="1">
                <a:latin typeface="Times New Roman" panose="02020603050405020304" pitchFamily="18" charset="0"/>
              </a:rPr>
              <a:t>i.</a:t>
            </a:r>
            <a:r>
              <a:rPr lang="cs-CZ" altLang="de-DE" sz="2800">
                <a:latin typeface="Times New Roman" panose="02020603050405020304" pitchFamily="18" charset="0"/>
              </a:rPr>
              <a:t> (...) slovesa vnímání (</a:t>
            </a:r>
            <a:r>
              <a:rPr lang="cs-CZ" altLang="de-DE" sz="2800" i="1">
                <a:latin typeface="Times New Roman" panose="02020603050405020304" pitchFamily="18" charset="0"/>
              </a:rPr>
              <a:t>Je vidět Sněžku / Sněžka </a:t>
            </a:r>
            <a:r>
              <a:rPr lang="cs-CZ" altLang="de-DE" sz="2800">
                <a:latin typeface="Times New Roman" panose="02020603050405020304" pitchFamily="18" charset="0"/>
              </a:rPr>
              <a:t>x </a:t>
            </a:r>
            <a:r>
              <a:rPr lang="cs-CZ" altLang="de-DE" sz="2800" i="1">
                <a:latin typeface="Times New Roman" panose="02020603050405020304" pitchFamily="18" charset="0"/>
              </a:rPr>
              <a:t>*Je pozorovat Sněžku / Sněžka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v nichž nelze vyjádřit vnímajícího (</a:t>
            </a:r>
            <a:r>
              <a:rPr lang="cs-CZ" altLang="de-DE" sz="2800" i="1">
                <a:latin typeface="Times New Roman" panose="02020603050405020304" pitchFamily="18" charset="0"/>
              </a:rPr>
              <a:t>*Pavlovi je vidět Sněžku // *Pavlem je vidět Sněžka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; </a:t>
            </a:r>
            <a:r>
              <a:rPr lang="cs-CZ" altLang="de-DE" sz="2800">
                <a:latin typeface="Times New Roman" panose="02020603050405020304" pitchFamily="18" charset="0"/>
              </a:rPr>
              <a:t>tzv. nutnostních vět (arch.): </a:t>
            </a:r>
            <a:r>
              <a:rPr lang="cs-CZ" altLang="de-DE" sz="2800" i="1">
                <a:latin typeface="Times New Roman" panose="02020603050405020304" pitchFamily="18" charset="0"/>
              </a:rPr>
              <a:t>Je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 i="1">
                <a:latin typeface="Times New Roman" panose="02020603050405020304" pitchFamily="18" charset="0"/>
              </a:rPr>
              <a:t>st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nám teď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 i="1">
                <a:latin typeface="Times New Roman" panose="02020603050405020304" pitchFamily="18" charset="0"/>
              </a:rPr>
              <a:t>tu knihu / *ta kniha přečisti </a:t>
            </a:r>
            <a:r>
              <a:rPr lang="cs-CZ" altLang="de-DE" sz="2800">
                <a:latin typeface="Times New Roman" panose="02020603050405020304" pitchFamily="18" charset="0"/>
              </a:rPr>
              <a:t>s vnímajícím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vyjádřeným/vyjádřitelným dat. jako tím, kdo je na ději zainteresovaný, a tzv. možnostních vět s neurč. zájmeny a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D4FDB935-6583-E328-76D1-038364B54F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395288"/>
            <a:ext cx="92170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zájm. příslovci: </a:t>
            </a:r>
            <a:r>
              <a:rPr lang="cs-CZ" altLang="de-DE" sz="2800" i="1">
                <a:latin typeface="Times New Roman" panose="02020603050405020304" pitchFamily="18" charset="0"/>
              </a:rPr>
              <a:t>Vždycky je o čem vyprávět / kam jít // Vždycky mám / máš... o čem vyprávět / kam jít. </a:t>
            </a:r>
            <a:r>
              <a:rPr lang="cs-CZ" altLang="de-DE" sz="2800">
                <a:latin typeface="Times New Roman" panose="02020603050405020304" pitchFamily="18" charset="0"/>
              </a:rPr>
              <a:t>Různý je i syntaktický výklad </a:t>
            </a:r>
            <a:r>
              <a:rPr lang="cs-CZ" altLang="de-DE" sz="2800" b="1">
                <a:latin typeface="Times New Roman" panose="02020603050405020304" pitchFamily="18" charset="0"/>
              </a:rPr>
              <a:t>i. </a:t>
            </a:r>
            <a:r>
              <a:rPr lang="cs-CZ" altLang="de-DE" sz="2800">
                <a:latin typeface="Times New Roman" panose="02020603050405020304" pitchFamily="18" charset="0"/>
              </a:rPr>
              <a:t>v konstrukcích s ↑modálními slovesy (</a:t>
            </a:r>
            <a:r>
              <a:rPr lang="cs-CZ" altLang="de-DE" sz="2800" i="1">
                <a:latin typeface="Times New Roman" panose="02020603050405020304" pitchFamily="18" charset="0"/>
              </a:rPr>
              <a:t>Musel psát</a:t>
            </a:r>
            <a:r>
              <a:rPr lang="cs-CZ" altLang="de-DE" sz="2800">
                <a:latin typeface="Times New Roman" panose="02020603050405020304" pitchFamily="18" charset="0"/>
              </a:rPr>
              <a:t>),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 ↑fázovými slovesy (</a:t>
            </a:r>
            <a:r>
              <a:rPr lang="cs-CZ" altLang="de-DE" sz="2800" i="1">
                <a:latin typeface="Times New Roman" panose="02020603050405020304" pitchFamily="18" charset="0"/>
              </a:rPr>
              <a:t>Začal psát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a se slovesy obsahujícími nějaký modální sém (</a:t>
            </a:r>
            <a:r>
              <a:rPr lang="cs-CZ" altLang="de-DE" sz="2800" i="1">
                <a:latin typeface="Times New Roman" panose="02020603050405020304" pitchFamily="18" charset="0"/>
              </a:rPr>
              <a:t>Troufám si to tvrdit; Račte si sednout; Týden zkoušel dopoledne nekouřit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 i="1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– (...) U nás se mluví o ↑polovětných konstrukcích.“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O infinitivu v ruštině jsme už různě mluvili, říkali jsme že může být i samostatnou predikací (modální infinitiv s dati-vem, infinitiv vyjadřující náhlý začátek) nebo že vystupuje jako valenční doplnění slovesa, a to značně častěji než v češtině</a:t>
            </a:r>
            <a:r>
              <a:rPr lang="de-DE" altLang="de-DE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Z předchozího hesla ESČ jsme viděli, že infinitiv má (v češtině) bohatou škálu syntaktických funkcí. Platí to samozřejmě i pro ruštinu: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D27FAC5B-8CE4-D624-0F2C-31AC95184D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539750"/>
            <a:ext cx="9288463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«§  2745. У инфинитива, так же как и у падежных форм существительного, различаются присловные и неприсловные значения; ему так же присущи значения объектное, определительное, предикативного признака, субъектное. В то же время как форма, называющая не предмет, а процесс, инфинитив характеризуется своими собственными соотношениями этих значений.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В присловной позиции инфинитив: 1) выполняет функцию необходимой информативно восполняющей формы в таких случаях, как: </a:t>
            </a:r>
            <a:r>
              <a:rPr lang="ru-RU" altLang="de-DE" sz="2800" i="1">
                <a:latin typeface="Times New Roman" panose="02020603050405020304" pitchFamily="18" charset="0"/>
              </a:rPr>
              <a:t>обязан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знать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должен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ехать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мастер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рассказывать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охотник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пошутить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поступил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работать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принялся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читать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намеревается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уехать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силился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понять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удосужился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ответить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начал</a:t>
            </a:r>
            <a:r>
              <a:rPr lang="ru-RU" altLang="de-DE" sz="2800">
                <a:latin typeface="Times New Roman" panose="02020603050405020304" pitchFamily="18" charset="0"/>
              </a:rPr>
              <a:t> (</a:t>
            </a:r>
            <a:r>
              <a:rPr lang="ru-RU" altLang="de-DE" sz="2800" i="1">
                <a:latin typeface="Times New Roman" panose="02020603050405020304" pitchFamily="18" charset="0"/>
              </a:rPr>
              <a:t>кончил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продолжает</a:t>
            </a:r>
            <a:r>
              <a:rPr lang="ru-RU" altLang="de-DE" sz="2800">
                <a:latin typeface="Times New Roman" panose="02020603050405020304" pitchFamily="18" charset="0"/>
              </a:rPr>
              <a:t>) </a:t>
            </a:r>
            <a:r>
              <a:rPr lang="ru-RU" altLang="de-DE" sz="2800" i="1">
                <a:latin typeface="Times New Roman" panose="02020603050405020304" pitchFamily="18" charset="0"/>
              </a:rPr>
              <a:t>работать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пустился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плясать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умудрился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напутать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волен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выбирать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0715258F-B5C6-C48D-943C-C4C61107BA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95288"/>
            <a:ext cx="9288463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извольте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подчиниться</a:t>
            </a:r>
            <a:r>
              <a:rPr lang="ru-RU" altLang="de-DE" sz="2800">
                <a:latin typeface="Times New Roman" panose="02020603050405020304" pitchFamily="18" charset="0"/>
              </a:rPr>
              <a:t>; 2) имеет значение объектное: </a:t>
            </a:r>
            <a:r>
              <a:rPr lang="ru-RU" altLang="de-DE" sz="2800" i="1">
                <a:latin typeface="Times New Roman" panose="02020603050405020304" pitchFamily="18" charset="0"/>
              </a:rPr>
              <a:t>поручить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проверить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научить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читать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умолять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заступиться</a:t>
            </a:r>
            <a:r>
              <a:rPr lang="ru-RU" altLang="de-DE" sz="2800">
                <a:latin typeface="Times New Roman" panose="02020603050405020304" pitchFamily="18" charset="0"/>
              </a:rPr>
              <a:t>; в зависимости от семантики главенствующего слова инфинитив может сочетать в себе восполняющую функцию с объектным значением: </a:t>
            </a:r>
            <a:r>
              <a:rPr lang="ru-RU" altLang="de-DE" sz="2800" i="1">
                <a:latin typeface="Times New Roman" panose="02020603050405020304" pitchFamily="18" charset="0"/>
              </a:rPr>
              <a:t>готов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действовать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способен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понять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хотеть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жить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бояться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отстать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устать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спорить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рискнуть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пойти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Никто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умеет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так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постоянно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хотеть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любимым</a:t>
            </a:r>
            <a:r>
              <a:rPr lang="ru-RU" altLang="de-DE" sz="2800">
                <a:latin typeface="Times New Roman" panose="02020603050405020304" pitchFamily="18" charset="0"/>
              </a:rPr>
              <a:t> (Лерм.); 3) определительное: по цели: </a:t>
            </a:r>
            <a:r>
              <a:rPr lang="ru-RU" altLang="de-DE" sz="2800" i="1">
                <a:latin typeface="Times New Roman" panose="02020603050405020304" pitchFamily="18" charset="0"/>
              </a:rPr>
              <a:t>поехать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повидаться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выйти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погулять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отправить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учиться</a:t>
            </a:r>
            <a:r>
              <a:rPr lang="ru-RU" altLang="de-DE" sz="2800">
                <a:latin typeface="Times New Roman" panose="02020603050405020304" pitchFamily="18" charset="0"/>
              </a:rPr>
              <a:t>; квалифицирующее: </a:t>
            </a:r>
            <a:r>
              <a:rPr lang="ru-RU" altLang="de-DE" sz="2800" i="1">
                <a:latin typeface="Times New Roman" panose="02020603050405020304" pitchFamily="18" charset="0"/>
              </a:rPr>
              <a:t>свобода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действовать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наука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управлять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дар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убеждать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манера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спорить</a:t>
            </a:r>
            <a:r>
              <a:rPr lang="ru-RU" altLang="de-DE" sz="2800">
                <a:latin typeface="Times New Roman" panose="02020603050405020304" pitchFamily="18" charset="0"/>
              </a:rPr>
              <a:t>; объектно-квалифицирующее: </a:t>
            </a:r>
            <a:r>
              <a:rPr lang="ru-RU" altLang="de-DE" sz="2800" i="1">
                <a:latin typeface="Times New Roman" panose="02020603050405020304" pitchFamily="18" charset="0"/>
              </a:rPr>
              <a:t>право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выбирать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потребность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любить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склонность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преувеличивать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мечта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летать</a:t>
            </a:r>
            <a:r>
              <a:rPr lang="ru-RU" altLang="de-DE" sz="2800">
                <a:latin typeface="Times New Roman" panose="02020603050405020304" pitchFamily="18" charset="0"/>
              </a:rPr>
              <a:t>.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AC7B22AC-FB19-9CEB-5773-2EE94C976F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17025" cy="6553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В неприсловной позиции: 1) значение предикативного признака; в позиции сказуемого: </a:t>
            </a:r>
            <a:r>
              <a:rPr lang="ru-RU" altLang="de-DE" sz="2800" i="1">
                <a:latin typeface="Times New Roman" panose="02020603050405020304" pitchFamily="18" charset="0"/>
              </a:rPr>
              <a:t>Она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хохотать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Так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кусаться</a:t>
            </a:r>
            <a:r>
              <a:rPr lang="ru-RU" altLang="de-DE" sz="2800">
                <a:latin typeface="Times New Roman" panose="02020603050405020304" pitchFamily="18" charset="0"/>
              </a:rPr>
              <a:t>?; </a:t>
            </a:r>
            <a:r>
              <a:rPr lang="ru-RU" altLang="de-DE" sz="2800" i="1">
                <a:latin typeface="Times New Roman" panose="02020603050405020304" pitchFamily="18" charset="0"/>
              </a:rPr>
              <a:t>Мы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пахать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руками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махать</a:t>
            </a:r>
            <a:r>
              <a:rPr lang="ru-RU" altLang="de-DE" sz="2800">
                <a:latin typeface="Times New Roman" panose="02020603050405020304" pitchFamily="18" charset="0"/>
              </a:rPr>
              <a:t> (посл.); </a:t>
            </a:r>
            <a:r>
              <a:rPr lang="ru-RU" altLang="de-DE" sz="2800" i="1">
                <a:latin typeface="Times New Roman" panose="02020603050405020304" pitchFamily="18" charset="0"/>
              </a:rPr>
              <a:t>Мы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рыбу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ловить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вы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ягоды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собирать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Ее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жребий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терпеть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Сомневаться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значит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искать</a:t>
            </a:r>
            <a:r>
              <a:rPr lang="ru-RU" altLang="de-DE" sz="2800">
                <a:latin typeface="Times New Roman" panose="02020603050405020304" pitchFamily="18" charset="0"/>
              </a:rPr>
              <a:t>; в двукомпонентных предложениях с инфинитивом: </a:t>
            </a:r>
            <a:r>
              <a:rPr lang="ru-RU" altLang="de-DE" sz="2800" i="1">
                <a:latin typeface="Times New Roman" panose="02020603050405020304" pitchFamily="18" charset="0"/>
              </a:rPr>
              <a:t>Некого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спросить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кому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обратиться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Тебе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идти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первому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Ему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посоветоваться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врачом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шуметь</a:t>
            </a:r>
            <a:r>
              <a:rPr lang="ru-RU" altLang="de-DE" sz="2800">
                <a:latin typeface="Times New Roman" panose="02020603050405020304" pitchFamily="18" charset="0"/>
              </a:rPr>
              <a:t>!; в вопросительных предложениях: </a:t>
            </a:r>
            <a:r>
              <a:rPr lang="ru-RU" altLang="de-DE" sz="2800" i="1">
                <a:latin typeface="Times New Roman" panose="02020603050405020304" pitchFamily="18" charset="0"/>
              </a:rPr>
              <a:t>Ехать</a:t>
            </a:r>
            <a:r>
              <a:rPr lang="ru-RU" altLang="de-DE" sz="2800">
                <a:latin typeface="Times New Roman" panose="02020603050405020304" pitchFamily="18" charset="0"/>
              </a:rPr>
              <a:t>?; </a:t>
            </a:r>
            <a:r>
              <a:rPr lang="ru-RU" altLang="de-DE" sz="2800" i="1">
                <a:latin typeface="Times New Roman" panose="02020603050405020304" pitchFamily="18" charset="0"/>
              </a:rPr>
              <a:t>Читать</a:t>
            </a:r>
            <a:r>
              <a:rPr lang="ru-RU" altLang="de-DE" sz="2800">
                <a:latin typeface="Times New Roman" panose="02020603050405020304" pitchFamily="18" charset="0"/>
              </a:rPr>
              <a:t>?; </a:t>
            </a:r>
            <a:r>
              <a:rPr lang="ru-RU" altLang="de-DE" sz="2800" i="1">
                <a:latin typeface="Times New Roman" panose="02020603050405020304" pitchFamily="18" charset="0"/>
              </a:rPr>
              <a:t>Что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же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отступить</a:t>
            </a:r>
            <a:r>
              <a:rPr lang="ru-RU" altLang="de-DE" sz="2800">
                <a:latin typeface="Times New Roman" panose="02020603050405020304" pitchFamily="18" charset="0"/>
              </a:rPr>
              <a:t>?; </a:t>
            </a:r>
            <a:r>
              <a:rPr lang="ru-RU" altLang="de-DE" sz="2800" i="1">
                <a:latin typeface="Times New Roman" panose="02020603050405020304" pitchFamily="18" charset="0"/>
              </a:rPr>
              <a:t>Что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унывать</a:t>
            </a:r>
            <a:r>
              <a:rPr lang="ru-RU" altLang="de-DE" sz="2800">
                <a:latin typeface="Times New Roman" panose="02020603050405020304" pitchFamily="18" charset="0"/>
              </a:rPr>
              <a:t>?; </a:t>
            </a:r>
            <a:r>
              <a:rPr lang="ru-RU" altLang="de-DE" sz="2800" i="1">
                <a:latin typeface="Times New Roman" panose="02020603050405020304" pitchFamily="18" charset="0"/>
              </a:rPr>
              <a:t>Как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ним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согласиться</a:t>
            </a:r>
            <a:r>
              <a:rPr lang="ru-RU" altLang="de-DE" sz="2800">
                <a:latin typeface="Times New Roman" panose="02020603050405020304" pitchFamily="18" charset="0"/>
              </a:rPr>
              <a:t>?; 2) субъектное; в позиции подлежащего: </a:t>
            </a:r>
            <a:r>
              <a:rPr lang="ru-RU" altLang="de-DE" sz="2800" i="1">
                <a:latin typeface="Times New Roman" panose="02020603050405020304" pitchFamily="18" charset="0"/>
              </a:rPr>
              <a:t>Сломать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дерево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шалость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Кататься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весело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Курить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запрещается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Остановиться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значит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отстать</a:t>
            </a:r>
            <a:r>
              <a:rPr lang="ru-RU" altLang="de-DE" sz="2800">
                <a:latin typeface="Times New Roman" panose="02020603050405020304" pitchFamily="18" charset="0"/>
              </a:rPr>
              <a:t>; при замещении имени в позиции подлежащего: </a:t>
            </a:r>
            <a:r>
              <a:rPr lang="ru-RU" altLang="de-DE" sz="2800" i="1">
                <a:latin typeface="Times New Roman" panose="02020603050405020304" pitchFamily="18" charset="0"/>
              </a:rPr>
              <a:t>Закурить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есть</a:t>
            </a:r>
            <a:r>
              <a:rPr lang="ru-RU" altLang="de-DE" sz="2800">
                <a:latin typeface="Times New Roman" panose="02020603050405020304" pitchFamily="18" charset="0"/>
              </a:rPr>
              <a:t>?; </a:t>
            </a:r>
            <a:r>
              <a:rPr lang="ru-RU" altLang="de-DE" sz="2800" i="1">
                <a:latin typeface="Times New Roman" panose="02020603050405020304" pitchFamily="18" charset="0"/>
              </a:rPr>
              <a:t>Поесть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найдется</a:t>
            </a:r>
            <a:r>
              <a:rPr lang="ru-RU" altLang="de-DE" sz="2800">
                <a:latin typeface="Times New Roman" panose="02020603050405020304" pitchFamily="18" charset="0"/>
              </a:rPr>
              <a:t>?; 3) объектное - при замещении падежной формы с объектным значением: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5125</Words>
  <Application>Microsoft Macintosh PowerPoint</Application>
  <PresentationFormat>Benutzerdefiniert</PresentationFormat>
  <Paragraphs>105</Paragraphs>
  <Slides>37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0" baseType="lpstr">
      <vt:lpstr>Arial</vt:lpstr>
      <vt:lpstr>Times New Roman</vt:lpstr>
      <vt:lpstr>Office-Design</vt:lpstr>
      <vt:lpstr>PowerPoint-Präsentation</vt:lpstr>
      <vt:lpstr>Infinitiv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534</cp:revision>
  <cp:lastPrinted>1601-01-01T00:00:00Z</cp:lastPrinted>
  <dcterms:created xsi:type="dcterms:W3CDTF">2012-10-11T18:59:19Z</dcterms:created>
  <dcterms:modified xsi:type="dcterms:W3CDTF">2024-12-04T08:09:52Z</dcterms:modified>
</cp:coreProperties>
</file>