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8"/>
  </p:normalViewPr>
  <p:slideViewPr>
    <p:cSldViewPr snapToGrid="0">
      <p:cViewPr varScale="1">
        <p:scale>
          <a:sx n="78" d="100"/>
          <a:sy n="78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9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32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9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18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8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2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8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0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5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space.cuni.cz/bitstream/handle/20.500.11956/116586/120353022.pdf?sequence=1&amp;isAllowed=y" TargetMode="External"/><Relationship Id="rId2" Type="http://schemas.openxmlformats.org/officeDocument/2006/relationships/hyperlink" Target="https://is.muni.cz/el/1421/podzim2012/HIA102/um/35930654/struktura_listiny-Unicov-1223-sl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5820888B-4EA5-E0E8-6D52-7733E1E77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3EDD7A2-0750-AA1C-EADD-2DB9DC568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3397649" cy="330376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400"/>
              <a:t>Privilegia Přemysla Otakara pro město Uničov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CCEC13-65FC-F537-9CE8-792419124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354633"/>
            <a:ext cx="3397649" cy="1706533"/>
          </a:xfrm>
        </p:spPr>
        <p:txBody>
          <a:bodyPr anchor="t">
            <a:normAutofit/>
          </a:bodyPr>
          <a:lstStyle/>
          <a:p>
            <a:r>
              <a:rPr lang="cs-CZ" dirty="0"/>
              <a:t>Ladislav Šubrt</a:t>
            </a: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06B5A8BF-0680-F9A7-27B1-3971EC934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Přemysl Otakar I. - ČT edu - Česká televize">
            <a:extLst>
              <a:ext uri="{FF2B5EF4-FFF2-40B4-BE49-F238E27FC236}">
                <a16:creationId xmlns:a16="http://schemas.microsoft.com/office/drawing/2014/main" id="{754E4910-D71C-D8AF-9006-D6C9794FF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9110" y="895402"/>
            <a:ext cx="7911682" cy="538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7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14EC29-C566-B660-1B50-DD81DD855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300216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Proč je tato listina tak důležitá?</a:t>
            </a:r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71C494-8107-3D61-D611-4FBC7C22A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13612" y="611650"/>
            <a:ext cx="416052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Obrázek 4" descr="Obsah obrázku mapa&#10;&#10;Obsah generovaný pomocí AI může být nesprávný.">
            <a:extLst>
              <a:ext uri="{FF2B5EF4-FFF2-40B4-BE49-F238E27FC236}">
                <a16:creationId xmlns:a16="http://schemas.microsoft.com/office/drawing/2014/main" id="{E6029C8C-3503-BC7B-4DB7-1F9E851AB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7" y="2733895"/>
            <a:ext cx="6281928" cy="361210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902C3E-5251-C483-496F-53E0B0F49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224" y="1088136"/>
            <a:ext cx="4160520" cy="5257800"/>
          </a:xfrm>
        </p:spPr>
        <p:txBody>
          <a:bodyPr>
            <a:normAutofit fontScale="92500"/>
          </a:bodyPr>
          <a:lstStyle/>
          <a:p>
            <a:r>
              <a:rPr lang="cs-CZ" sz="2000" dirty="0"/>
              <a:t>Potvrzuje městu právo řídit se právem Magdeburským z roku 1213 které udělil městu Vladislav Jindřich [Moravsky Markrabě] + další práva</a:t>
            </a:r>
          </a:p>
          <a:p>
            <a:r>
              <a:rPr lang="cs-CZ" sz="2000" dirty="0"/>
              <a:t>Datujeme ji do roku 1223</a:t>
            </a:r>
          </a:p>
          <a:p>
            <a:r>
              <a:rPr lang="cs-CZ" sz="2000" dirty="0"/>
              <a:t>Vydaná v Brně</a:t>
            </a:r>
          </a:p>
          <a:p>
            <a:r>
              <a:rPr lang="cs-CZ" sz="2000" dirty="0"/>
              <a:t>Díky listině datujeme vznik Uničova i Bruntálu</a:t>
            </a:r>
          </a:p>
          <a:p>
            <a:r>
              <a:rPr lang="cs-CZ" sz="2000" dirty="0"/>
              <a:t>Uničov má nejstarší </a:t>
            </a:r>
            <a:r>
              <a:rPr lang="cs-CZ" sz="2000" b="1" dirty="0"/>
              <a:t>zachovalou </a:t>
            </a:r>
            <a:r>
              <a:rPr lang="cs-CZ" sz="2000" dirty="0"/>
              <a:t>městskou listinu na území Čech a Moravy.</a:t>
            </a:r>
          </a:p>
          <a:p>
            <a:r>
              <a:rPr lang="cs-CZ" sz="2000" dirty="0"/>
              <a:t>S Uničovem se počítalo jako se střediskem těžby rud a drahých kovů</a:t>
            </a:r>
          </a:p>
        </p:txBody>
      </p:sp>
    </p:spTree>
    <p:extLst>
      <p:ext uri="{BB962C8B-B14F-4D97-AF65-F5344CB8AC3E}">
        <p14:creationId xmlns:p14="http://schemas.microsoft.com/office/powerpoint/2010/main" val="214293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A415B6-5639-D7BB-DAF9-366E2855B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informace k </a:t>
            </a:r>
            <a:r>
              <a:rPr lang="cs-CZ" dirty="0" err="1"/>
              <a:t>listine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F095D5-3435-F0D3-DE0B-ACB283FDD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2441448"/>
            <a:ext cx="11161776" cy="3904488"/>
          </a:xfrm>
        </p:spPr>
        <p:txBody>
          <a:bodyPr/>
          <a:lstStyle/>
          <a:p>
            <a:r>
              <a:rPr lang="cs-CZ" dirty="0"/>
              <a:t>Listina má bezprostřední vazbu na období, kdy bylo město založeno (roku 1213),</a:t>
            </a:r>
          </a:p>
          <a:p>
            <a:r>
              <a:rPr lang="cs-CZ" dirty="0"/>
              <a:t>Tehdy, v roce 1213, markrabí Vladislav Jindřich, bratr krále Přemysla Otakara I., spravoval území Moravy ze své pozice královského zástupce uzavřel smlouvu s tehdejším lokátorem </a:t>
            </a:r>
            <a:r>
              <a:rPr lang="cs-CZ" dirty="0" err="1"/>
              <a:t>Theodorichem</a:t>
            </a:r>
            <a:r>
              <a:rPr lang="cs-CZ" dirty="0"/>
              <a:t> (Dětřichem).</a:t>
            </a:r>
          </a:p>
          <a:p>
            <a:r>
              <a:rPr lang="cs-CZ" dirty="0"/>
              <a:t> Lokátor následně na základě této smlouvy vytyčil </a:t>
            </a:r>
            <a:r>
              <a:rPr lang="cs-CZ" dirty="0" err="1"/>
              <a:t>městiště</a:t>
            </a:r>
            <a:r>
              <a:rPr lang="cs-CZ" dirty="0"/>
              <a:t> a hranice města v blízkosti protékající řeky Oskavy. Protože bylo potřeba po smrti královského markrabího Vladislava Jindřicha stvrdit původní ujednání mezi ním a lokátorem, vydal král Přemysl Otakar I. roku 1223 listinu, v níž tato práva a výsady zmiňuje, upřesňuje a zároveň i potvrzuje.</a:t>
            </a:r>
          </a:p>
          <a:p>
            <a:r>
              <a:rPr lang="cs-CZ" dirty="0"/>
              <a:t> Je to vůbec první listina svého druhu na našem území, která potvrzuje dříve udělené výsady královskému městu. Tento latinsky psaný dokument je nejstarším městským privilegiem vydaným panovníkem v českých zemích.</a:t>
            </a:r>
          </a:p>
        </p:txBody>
      </p:sp>
    </p:spTree>
    <p:extLst>
      <p:ext uri="{BB962C8B-B14F-4D97-AF65-F5344CB8AC3E}">
        <p14:creationId xmlns:p14="http://schemas.microsoft.com/office/powerpoint/2010/main" val="280761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28263-C0A1-0E4D-71FE-94EF16732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Magdeburské právo?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DB862E-7DF1-DEAE-3A96-6F4AAB4EB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Jistá lokální autonomie</a:t>
            </a:r>
          </a:p>
          <a:p>
            <a:r>
              <a:rPr lang="cs-CZ" sz="2400" dirty="0"/>
              <a:t>Magdeburské právo bylo především právem obchodníku, ukládalo například povinnost </a:t>
            </a:r>
            <a:r>
              <a:rPr lang="cs-CZ" sz="2400" dirty="0" err="1"/>
              <a:t>řesit</a:t>
            </a:r>
            <a:r>
              <a:rPr lang="cs-CZ" sz="2400" dirty="0"/>
              <a:t> spor do jednoho dne.</a:t>
            </a:r>
          </a:p>
          <a:p>
            <a:r>
              <a:rPr lang="cs-CZ" sz="2400" dirty="0"/>
              <a:t>Uničov se v roce 1234 stal odvolací stolicí </a:t>
            </a:r>
            <a:r>
              <a:rPr lang="cs-CZ" sz="2400" dirty="0" err="1"/>
              <a:t>Magdebruskeho</a:t>
            </a:r>
            <a:r>
              <a:rPr lang="cs-CZ" sz="2400" dirty="0"/>
              <a:t> práva v </a:t>
            </a:r>
            <a:r>
              <a:rPr lang="cs-CZ" sz="2400" dirty="0" err="1"/>
              <a:t>oblasti,později</a:t>
            </a:r>
            <a:r>
              <a:rPr lang="cs-CZ" sz="2400" dirty="0"/>
              <a:t> toto místo převzala Olomouc</a:t>
            </a:r>
          </a:p>
          <a:p>
            <a:r>
              <a:rPr lang="cs-CZ" sz="2400" dirty="0"/>
              <a:t>Zaniklo až v 17.stoleti[</a:t>
            </a:r>
            <a:r>
              <a:rPr lang="cs-CZ" sz="2400" dirty="0" err="1"/>
              <a:t>Magdeburske</a:t>
            </a:r>
            <a:r>
              <a:rPr lang="cs-CZ" sz="2400" dirty="0"/>
              <a:t> právo]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14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696A9-D3EE-4D57-1562-8D301940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</a:t>
            </a:r>
            <a:r>
              <a:rPr lang="cs-CZ" dirty="0" err="1"/>
              <a:t>prava</a:t>
            </a:r>
            <a:r>
              <a:rPr lang="cs-CZ" dirty="0"/>
              <a:t> které Uničov listinou získal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446BFA-6AA8-FDF6-6162-81DE37BC8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3200" dirty="0" err="1"/>
              <a:t>Totiz</a:t>
            </a:r>
            <a:r>
              <a:rPr lang="cs-CZ" sz="3200" dirty="0"/>
              <a:t>̌ aby byli povinni z </a:t>
            </a:r>
            <a:r>
              <a:rPr lang="cs-CZ" sz="3200" dirty="0" err="1"/>
              <a:t>kteréhokoli</a:t>
            </a:r>
            <a:r>
              <a:rPr lang="cs-CZ" sz="3200" dirty="0"/>
              <a:t> </a:t>
            </a:r>
            <a:r>
              <a:rPr lang="cs-CZ" sz="3200" dirty="0" err="1"/>
              <a:t>městište</a:t>
            </a:r>
            <a:r>
              <a:rPr lang="cs-CZ" sz="3200" dirty="0"/>
              <a:t>̌ v </a:t>
            </a:r>
            <a:r>
              <a:rPr lang="cs-CZ" sz="3200" dirty="0" err="1"/>
              <a:t>dříve</a:t>
            </a:r>
            <a:r>
              <a:rPr lang="cs-CZ" sz="3200" dirty="0"/>
              <a:t> </a:t>
            </a:r>
            <a:r>
              <a:rPr lang="cs-CZ" sz="3200" dirty="0" err="1"/>
              <a:t>řečeném</a:t>
            </a:r>
            <a:r>
              <a:rPr lang="cs-CZ" sz="3200" dirty="0"/>
              <a:t> </a:t>
            </a:r>
            <a:r>
              <a:rPr lang="cs-CZ" sz="3200" dirty="0" err="1"/>
              <a:t>měste</a:t>
            </a:r>
            <a:r>
              <a:rPr lang="cs-CZ" sz="3200" dirty="0"/>
              <a:t>̌, </a:t>
            </a:r>
            <a:r>
              <a:rPr lang="cs-CZ" sz="3200" dirty="0" err="1"/>
              <a:t>at</a:t>
            </a:r>
            <a:r>
              <a:rPr lang="cs-CZ" sz="3200" dirty="0"/>
              <a:t>̌ </a:t>
            </a:r>
            <a:r>
              <a:rPr lang="cs-CZ" sz="3200" dirty="0" err="1"/>
              <a:t>malého</a:t>
            </a:r>
            <a:r>
              <a:rPr lang="cs-CZ" sz="3200" dirty="0"/>
              <a:t> nebo </a:t>
            </a:r>
            <a:r>
              <a:rPr lang="cs-CZ" sz="3200" dirty="0" err="1"/>
              <a:t>velkého</a:t>
            </a:r>
            <a:r>
              <a:rPr lang="cs-CZ" sz="3200" dirty="0"/>
              <a:t>, platit </a:t>
            </a:r>
            <a:r>
              <a:rPr lang="cs-CZ" sz="3200" dirty="0" err="1"/>
              <a:t>každoročne</a:t>
            </a:r>
            <a:r>
              <a:rPr lang="cs-CZ" sz="3200" dirty="0"/>
              <a:t>̌ na </a:t>
            </a:r>
            <a:r>
              <a:rPr lang="cs-CZ" sz="3200" dirty="0" err="1"/>
              <a:t>svátek</a:t>
            </a:r>
            <a:r>
              <a:rPr lang="cs-CZ" sz="3200" dirty="0"/>
              <a:t> </a:t>
            </a:r>
            <a:r>
              <a:rPr lang="cs-CZ" sz="3200" dirty="0" err="1"/>
              <a:t>svatého</a:t>
            </a:r>
            <a:r>
              <a:rPr lang="cs-CZ" sz="3200" dirty="0"/>
              <a:t> Martina </a:t>
            </a:r>
            <a:r>
              <a:rPr lang="cs-CZ" sz="3200" dirty="0" err="1"/>
              <a:t>šest</a:t>
            </a:r>
            <a:r>
              <a:rPr lang="cs-CZ" sz="3200" dirty="0"/>
              <a:t> </a:t>
            </a:r>
            <a:r>
              <a:rPr lang="cs-CZ" sz="3200" dirty="0" err="1"/>
              <a:t>denáru</a:t>
            </a:r>
            <a:r>
              <a:rPr lang="cs-CZ" sz="3200" dirty="0"/>
              <a:t>̊ a z </a:t>
            </a:r>
            <a:r>
              <a:rPr lang="cs-CZ" sz="3200" dirty="0" err="1"/>
              <a:t>kteréhokoliv</a:t>
            </a:r>
            <a:r>
              <a:rPr lang="cs-CZ" sz="3200" dirty="0"/>
              <a:t> </a:t>
            </a:r>
            <a:r>
              <a:rPr lang="cs-CZ" sz="3200" dirty="0" err="1"/>
              <a:t>popluži</a:t>
            </a:r>
            <a:r>
              <a:rPr lang="cs-CZ" sz="3200" dirty="0"/>
              <a:t>́ </a:t>
            </a:r>
            <a:r>
              <a:rPr lang="cs-CZ" sz="3200" dirty="0" err="1"/>
              <a:t>orne</a:t>
            </a:r>
            <a:r>
              <a:rPr lang="cs-CZ" sz="3200" dirty="0"/>
              <a:t>́ </a:t>
            </a:r>
            <a:r>
              <a:rPr lang="cs-CZ" sz="3200" dirty="0" err="1"/>
              <a:t>půdy</a:t>
            </a:r>
            <a:r>
              <a:rPr lang="cs-CZ" sz="3200" dirty="0"/>
              <a:t> </a:t>
            </a:r>
            <a:r>
              <a:rPr lang="cs-CZ" sz="3200" dirty="0" err="1"/>
              <a:t>čtvrt</a:t>
            </a:r>
            <a:r>
              <a:rPr lang="cs-CZ" sz="3200" dirty="0"/>
              <a:t> </a:t>
            </a:r>
            <a:r>
              <a:rPr lang="cs-CZ" sz="3200" dirty="0" err="1"/>
              <a:t>hřivny</a:t>
            </a:r>
            <a:r>
              <a:rPr lang="cs-CZ" sz="3200" dirty="0"/>
              <a:t> </a:t>
            </a:r>
            <a:r>
              <a:rPr lang="cs-CZ" sz="3200" dirty="0" err="1"/>
              <a:t>stříbra</a:t>
            </a:r>
            <a:r>
              <a:rPr lang="cs-CZ" sz="3200" dirty="0"/>
              <a:t> a </a:t>
            </a:r>
            <a:r>
              <a:rPr lang="cs-CZ" sz="3200" dirty="0" err="1"/>
              <a:t>tři</a:t>
            </a:r>
            <a:r>
              <a:rPr lang="cs-CZ" sz="3200" dirty="0"/>
              <a:t> </a:t>
            </a:r>
            <a:r>
              <a:rPr lang="cs-CZ" sz="3200" dirty="0" err="1"/>
              <a:t>měřice</a:t>
            </a:r>
            <a:r>
              <a:rPr lang="cs-CZ" sz="3200" dirty="0"/>
              <a:t> obilí, </a:t>
            </a:r>
            <a:r>
              <a:rPr lang="cs-CZ" sz="3200" dirty="0" err="1"/>
              <a:t>totiz</a:t>
            </a:r>
            <a:r>
              <a:rPr lang="cs-CZ" sz="3200" dirty="0"/>
              <a:t>̌ jednu </a:t>
            </a:r>
            <a:r>
              <a:rPr lang="cs-CZ" sz="3200" dirty="0" err="1"/>
              <a:t>žita</a:t>
            </a:r>
            <a:r>
              <a:rPr lang="cs-CZ" sz="3200" dirty="0"/>
              <a:t>, druhou </a:t>
            </a:r>
            <a:r>
              <a:rPr lang="cs-CZ" sz="3200" dirty="0" err="1"/>
              <a:t>pšenice</a:t>
            </a:r>
            <a:r>
              <a:rPr lang="cs-CZ" sz="3200" dirty="0"/>
              <a:t>, </a:t>
            </a:r>
            <a:r>
              <a:rPr lang="cs-CZ" sz="3200" dirty="0" err="1"/>
              <a:t>třeti</a:t>
            </a:r>
            <a:r>
              <a:rPr lang="cs-CZ" sz="3200" dirty="0"/>
              <a:t>́ ovsa. </a:t>
            </a:r>
            <a:r>
              <a:rPr lang="cs-CZ" sz="3200" dirty="0" err="1"/>
              <a:t>Rovněz</a:t>
            </a:r>
            <a:r>
              <a:rPr lang="cs-CZ" sz="3200" dirty="0"/>
              <a:t>̌ </a:t>
            </a:r>
            <a:r>
              <a:rPr lang="cs-CZ" sz="3200" dirty="0" err="1"/>
              <a:t>měšťanům</a:t>
            </a:r>
            <a:r>
              <a:rPr lang="cs-CZ" sz="3200" dirty="0"/>
              <a:t> povolujeme, aby byl svobodný les, </a:t>
            </a:r>
            <a:r>
              <a:rPr lang="cs-CZ" sz="3200" dirty="0" err="1"/>
              <a:t>ktery</a:t>
            </a:r>
            <a:r>
              <a:rPr lang="cs-CZ" sz="3200" dirty="0"/>
              <a:t>́ dostali k </a:t>
            </a:r>
            <a:r>
              <a:rPr lang="cs-CZ" sz="3200" dirty="0" err="1"/>
              <a:t>vykáceni</a:t>
            </a:r>
            <a:r>
              <a:rPr lang="cs-CZ" sz="3200" dirty="0"/>
              <a:t>́ do </a:t>
            </a:r>
            <a:r>
              <a:rPr lang="cs-CZ" sz="3200" dirty="0" err="1"/>
              <a:t>třiceti</a:t>
            </a:r>
            <a:r>
              <a:rPr lang="cs-CZ" sz="3200" dirty="0"/>
              <a:t> let, z </a:t>
            </a:r>
            <a:r>
              <a:rPr lang="cs-CZ" sz="3200" dirty="0" err="1"/>
              <a:t>nichz</a:t>
            </a:r>
            <a:r>
              <a:rPr lang="cs-CZ" sz="3200" dirty="0"/>
              <a:t>̌ </a:t>
            </a:r>
            <a:r>
              <a:rPr lang="cs-CZ" sz="3200" dirty="0" err="1"/>
              <a:t>jiz</a:t>
            </a:r>
            <a:r>
              <a:rPr lang="cs-CZ" sz="3200" dirty="0"/>
              <a:t>̌ deset minulo, aby </a:t>
            </a:r>
            <a:r>
              <a:rPr lang="cs-CZ" sz="3200" dirty="0" err="1"/>
              <a:t>kterýkoli</a:t>
            </a:r>
            <a:r>
              <a:rPr lang="cs-CZ" sz="3200" dirty="0"/>
              <a:t> z nich v </a:t>
            </a:r>
            <a:r>
              <a:rPr lang="cs-CZ" sz="3200" dirty="0" err="1"/>
              <a:t>něm</a:t>
            </a:r>
            <a:r>
              <a:rPr lang="cs-CZ" sz="3200" dirty="0"/>
              <a:t> mohl </a:t>
            </a:r>
            <a:r>
              <a:rPr lang="cs-CZ" sz="3200" dirty="0" err="1"/>
              <a:t>kácet</a:t>
            </a:r>
            <a:r>
              <a:rPr lang="cs-CZ" sz="3200" dirty="0"/>
              <a:t>. </a:t>
            </a:r>
            <a:r>
              <a:rPr lang="cs-CZ" sz="3200" dirty="0" err="1"/>
              <a:t>Dále</a:t>
            </a:r>
            <a:r>
              <a:rPr lang="cs-CZ" sz="3200" dirty="0"/>
              <a:t> z </a:t>
            </a:r>
            <a:r>
              <a:rPr lang="cs-CZ" sz="3200" dirty="0" err="1"/>
              <a:t>královske</a:t>
            </a:r>
            <a:r>
              <a:rPr lang="cs-CZ" sz="3200" dirty="0"/>
              <a:t>́ moci </a:t>
            </a:r>
            <a:r>
              <a:rPr lang="cs-CZ" sz="3200" dirty="0" err="1"/>
              <a:t>přikazujeme</a:t>
            </a:r>
            <a:r>
              <a:rPr lang="cs-CZ" sz="3200" dirty="0"/>
              <a:t>, aby jim byly </a:t>
            </a:r>
            <a:r>
              <a:rPr lang="cs-CZ" sz="3200" dirty="0" err="1"/>
              <a:t>zachovány</a:t>
            </a:r>
            <a:r>
              <a:rPr lang="cs-CZ" sz="3200" dirty="0"/>
              <a:t> </a:t>
            </a:r>
            <a:r>
              <a:rPr lang="cs-CZ" sz="3200" dirty="0" err="1"/>
              <a:t>svobodne</a:t>
            </a:r>
            <a:r>
              <a:rPr lang="cs-CZ" sz="3200" dirty="0"/>
              <a:t>́ a </a:t>
            </a:r>
            <a:r>
              <a:rPr lang="cs-CZ" sz="3200" dirty="0" err="1"/>
              <a:t>pokojne</a:t>
            </a:r>
            <a:r>
              <a:rPr lang="cs-CZ" sz="3200" dirty="0"/>
              <a:t>́ hranice jejich </a:t>
            </a:r>
            <a:r>
              <a:rPr lang="cs-CZ" sz="3200" dirty="0" err="1"/>
              <a:t>újezdu</a:t>
            </a:r>
            <a:r>
              <a:rPr lang="cs-CZ" sz="3200" dirty="0"/>
              <a:t>, jak v </a:t>
            </a:r>
            <a:r>
              <a:rPr lang="cs-CZ" sz="3200" dirty="0" err="1"/>
              <a:t>lesích</a:t>
            </a:r>
            <a:r>
              <a:rPr lang="cs-CZ" sz="3200" dirty="0"/>
              <a:t>, tak v </a:t>
            </a:r>
            <a:r>
              <a:rPr lang="cs-CZ" sz="3200" dirty="0" err="1"/>
              <a:t>polích</a:t>
            </a:r>
            <a:r>
              <a:rPr lang="cs-CZ" sz="3200" dirty="0"/>
              <a:t> a </a:t>
            </a:r>
            <a:r>
              <a:rPr lang="cs-CZ" sz="3200" dirty="0" err="1"/>
              <a:t>pastvinách</a:t>
            </a:r>
            <a:r>
              <a:rPr lang="cs-CZ" sz="32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741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Uničovskou listinu viděli poprvé - Bruntálský a krnovský deník">
            <a:extLst>
              <a:ext uri="{FF2B5EF4-FFF2-40B4-BE49-F238E27FC236}">
                <a16:creationId xmlns:a16="http://schemas.microsoft.com/office/drawing/2014/main" id="{E9EA2FFC-AE39-2458-A376-85D618E5C4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0631"/>
            <a:ext cx="8686800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4" descr="Uničovská listina je na tři dny k vidění na oslavách jubilea města — ČT24 —  Česká televize">
            <a:extLst>
              <a:ext uri="{FF2B5EF4-FFF2-40B4-BE49-F238E27FC236}">
                <a16:creationId xmlns:a16="http://schemas.microsoft.com/office/drawing/2014/main" id="{ECE004DD-955C-934B-A75D-2A060C21D2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95488" cy="199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Uničovská listina je na tři dny k vidění na oslavách jubilea města — ČT24 —  Česká televize">
            <a:extLst>
              <a:ext uri="{FF2B5EF4-FFF2-40B4-BE49-F238E27FC236}">
                <a16:creationId xmlns:a16="http://schemas.microsoft.com/office/drawing/2014/main" id="{63899113-08B0-82E2-A31C-734F5CFF2C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622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5104B-B4D3-1561-6672-04230A491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Čím byl Uničov významný?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4FF7852-FD58-DBD7-7624-13816D2D4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Uničov se stává střediskem hornictví na severu Moravy</a:t>
            </a:r>
          </a:p>
          <a:p>
            <a:r>
              <a:rPr lang="cs-CZ" dirty="0"/>
              <a:t>Později se zde rozvine obchod</a:t>
            </a:r>
          </a:p>
          <a:p>
            <a:r>
              <a:rPr lang="cs-CZ" dirty="0"/>
              <a:t>Jedno z prvních královských mest na Moravě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230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89796-2F3C-9C59-C559-422F1DA4E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9A95AF-3192-31D8-DA8A-627C1FA29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Přeložená listina: </a:t>
            </a:r>
            <a:r>
              <a:rPr lang="cs-CZ" dirty="0">
                <a:hlinkClick r:id="rId2"/>
              </a:rPr>
              <a:t>https://is.muni.cz/el/1421/podzim2012/HIA102/um/35930654/struktura_listiny-Unicov-1223-sl.pdf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https://dspace.cuni.cz/bitstream/handle/20.500.11956/116586/120353022.pdf?sequence=1&amp;isAllowed=</a:t>
            </a:r>
            <a:r>
              <a:rPr lang="cs-CZ" dirty="0" err="1">
                <a:hlinkClick r:id="rId3"/>
              </a:rPr>
              <a:t>y</a:t>
            </a:r>
            <a:r>
              <a:rPr lang="cs-CZ" dirty="0" err="1"/>
              <a:t>ŽemŽemlička</a:t>
            </a:r>
            <a:r>
              <a:rPr lang="cs-CZ" dirty="0"/>
              <a:t>, Josef: Království v pohybu. Kolonizace, města a stříbro v závěru přemyslovské epochy</a:t>
            </a:r>
          </a:p>
        </p:txBody>
      </p:sp>
    </p:spTree>
    <p:extLst>
      <p:ext uri="{BB962C8B-B14F-4D97-AF65-F5344CB8AC3E}">
        <p14:creationId xmlns:p14="http://schemas.microsoft.com/office/powerpoint/2010/main" val="2486674295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545</Words>
  <Application>Microsoft Office PowerPoint</Application>
  <PresentationFormat>Širokoúhlá obrazovka</PresentationFormat>
  <Paragraphs>28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Bierstadt</vt:lpstr>
      <vt:lpstr>GestaltVTI</vt:lpstr>
      <vt:lpstr>Privilegia Přemysla Otakara pro město Uničov</vt:lpstr>
      <vt:lpstr>Proč je tato listina tak důležitá?</vt:lpstr>
      <vt:lpstr>Další informace k listine</vt:lpstr>
      <vt:lpstr>Co je Magdeburské právo?</vt:lpstr>
      <vt:lpstr>Další prava které Uničov listinou získal</vt:lpstr>
      <vt:lpstr>Prezentace aplikace PowerPoint</vt:lpstr>
      <vt:lpstr>Čím byl Uničov významný?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Šubrt, Ladislav</dc:creator>
  <cp:lastModifiedBy>Šubrt, Ladislav</cp:lastModifiedBy>
  <cp:revision>7</cp:revision>
  <dcterms:created xsi:type="dcterms:W3CDTF">2025-12-13T11:06:16Z</dcterms:created>
  <dcterms:modified xsi:type="dcterms:W3CDTF">2025-12-16T06:03:59Z</dcterms:modified>
</cp:coreProperties>
</file>