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30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30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28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63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8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702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76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99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91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78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56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44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93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83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37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62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52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C2B4EAB-F956-46EC-B301-E59B15940D24}" type="datetimeFigureOut">
              <a:rPr lang="cs-CZ" smtClean="0"/>
              <a:t>28.02.2018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5ED7D94-9C0F-48D9-828A-F41C3787D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656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news/worldnews/europe/czechrepublic/9818353/Czech-election-candidate-questions-post-war-expulsion-of-Germans.html" TargetMode="External"/><Relationship Id="rId2" Type="http://schemas.openxmlformats.org/officeDocument/2006/relationships/hyperlink" Target="https://www.collinsdictionary.com/dictionary/english/peoples-democrac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derni-dejiny.cz/clanek/kosicky-vladni-program-5-4-1945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dovky.cz/dalsi-demonstrace-v-praze-o-migraci-duq-/video.aspx?c=A150808_214044_ln-video_ELE" TargetMode="External"/><Relationship Id="rId13" Type="http://schemas.openxmlformats.org/officeDocument/2006/relationships/hyperlink" Target="https://www.hrad.cz/cs/prezident-cr/prezidenti-v-minulosti/klement-gottwald" TargetMode="External"/><Relationship Id="rId3" Type="http://schemas.openxmlformats.org/officeDocument/2006/relationships/hyperlink" Target="https://cs.wikipedia.org/wiki/St%C3%A1tn%C3%AD_znak_Protektor%C3%A1tu_%C4%8Cechy_a_Morava#/media/File:Greater_arms_of_Bohemia_and_Moravia_(1939-1945).svg" TargetMode="External"/><Relationship Id="rId7" Type="http://schemas.openxmlformats.org/officeDocument/2006/relationships/hyperlink" Target="http://manipulatori.cz/milos-zeman-prekroutil-nazor-karla-schwarzenberga-odsun-sudetskych-nemcu-aneb-se-dostal-hrad/" TargetMode="External"/><Relationship Id="rId12" Type="http://schemas.openxmlformats.org/officeDocument/2006/relationships/hyperlink" Target="http://slovnikceskeliteratury.cz/showContent.jsp?docId=521" TargetMode="External"/><Relationship Id="rId17" Type="http://schemas.openxmlformats.org/officeDocument/2006/relationships/hyperlink" Target="http://uncensoredhistory.blogspot.cz/2012/12/killing-expulsion-germans-czechoslovakia-ww2.html" TargetMode="External"/><Relationship Id="rId2" Type="http://schemas.openxmlformats.org/officeDocument/2006/relationships/hyperlink" Target="http://www.wikiwand.com/en/Edvard_Bene%C5%A1" TargetMode="External"/><Relationship Id="rId16" Type="http://schemas.openxmlformats.org/officeDocument/2006/relationships/hyperlink" Target="https://en.wikipedia.org/wiki/Expulsion_of_Germans_from_Czechoslovak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dovky.cz/foto.aspx?foto1=ELE6a1469_kalendzdenkvltavsk1.jpg" TargetMode="External"/><Relationship Id="rId11" Type="http://schemas.openxmlformats.org/officeDocument/2006/relationships/hyperlink" Target="http://www.svornost.com/20-zari-zemrel-ceskoslovensky-general-a-prezident-ludvik-svoboda-1979/" TargetMode="External"/><Relationship Id="rId5" Type="http://schemas.openxmlformats.org/officeDocument/2006/relationships/hyperlink" Target="http://www.moderni-dejiny.cz/clanek/kosicky-vladni-program-5-4-1945/" TargetMode="External"/><Relationship Id="rId15" Type="http://schemas.openxmlformats.org/officeDocument/2006/relationships/hyperlink" Target="http://www.moderni-dejiny.cz/clanek/pomery-v-internacnich-taborech-pro-nemce-v-lete-1945-z-korespondence-premysla-pittera/" TargetMode="External"/><Relationship Id="rId10" Type="http://schemas.openxmlformats.org/officeDocument/2006/relationships/hyperlink" Target="https://cs.wikipedia.org/wiki/Zden%C4%9Bk_Fierlinger" TargetMode="External"/><Relationship Id="rId4" Type="http://schemas.openxmlformats.org/officeDocument/2006/relationships/hyperlink" Target="https://cs.wikipedia.org/wiki/T%C5%99et%C3%AD_%C4%8Ceskoslovensk%C3%A1_republika#/media/File:Lesser_coat_of_arms_of_Czechoslovakia.svg" TargetMode="External"/><Relationship Id="rId9" Type="http://schemas.openxmlformats.org/officeDocument/2006/relationships/hyperlink" Target="https://nazory.aktualne.cz/komentare/nebezpecna-naivita-demokratu-proc-pan-soucek-a-pan-steinhard/r~656ad254226d11e6a3e5002590604f2e/?redirected=1519860839" TargetMode="External"/><Relationship Id="rId14" Type="http://schemas.openxmlformats.org/officeDocument/2006/relationships/hyperlink" Target="https://brno.idnes.cz/penize-a-zlato-odevzdat-kricel-cetnik-pri-odsunu-nemcu-z-brna-pred-65-lety-1o9-/brno-zpravy.aspx?c=A100601_1394208_brno-zpravy_dm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BE4FB-0057-473C-9887-CC1E8A87C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205" y="181838"/>
            <a:ext cx="8911297" cy="876960"/>
          </a:xfrm>
        </p:spPr>
        <p:txBody>
          <a:bodyPr>
            <a:noAutofit/>
          </a:bodyPr>
          <a:lstStyle/>
          <a:p>
            <a:r>
              <a:rPr lang="cs-CZ" sz="2800" dirty="0">
                <a:latin typeface="Bookman Old Style" panose="02050604050505020204" pitchFamily="18" charset="0"/>
              </a:rPr>
              <a:t>Situace v Československu mezi lety 1945-1948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CB5D76-BAA9-4CAF-AE12-9E7BB2CD8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50429" y="5891124"/>
            <a:ext cx="6801612" cy="12398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dirty="0">
                <a:solidFill>
                  <a:schemeClr val="bg1"/>
                </a:solidFill>
                <a:latin typeface="Bookman Old Style" panose="02050604050505020204" pitchFamily="18" charset="0"/>
              </a:rPr>
              <a:t>          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707BA2-8A6B-4E0F-97E0-BF8D11A15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862" y="1362073"/>
            <a:ext cx="3682276" cy="471791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1855801-6ED0-4AC9-BE79-4A881D6BBCA6}"/>
              </a:ext>
            </a:extLst>
          </p:cNvPr>
          <p:cNvSpPr txBox="1"/>
          <p:nvPr/>
        </p:nvSpPr>
        <p:spPr>
          <a:xfrm>
            <a:off x="9332566" y="6187904"/>
            <a:ext cx="331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Dvě století střední Evropy</a:t>
            </a:r>
          </a:p>
          <a:p>
            <a:r>
              <a:rPr lang="cs-CZ" dirty="0"/>
              <a:t>V. Knejflová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4E0AEC0-AA78-456A-857D-EEE9028D2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9" y="2103829"/>
            <a:ext cx="2614814" cy="30455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3014D80-0F7D-4C42-82A2-876916271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47" y="2103829"/>
            <a:ext cx="2595918" cy="31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4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5755C6D-B961-4103-B618-B1902D41C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76" y="609600"/>
            <a:ext cx="4534568" cy="323088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763BA0-22E4-4C36-AAFC-0FF17D629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58" y="2491300"/>
            <a:ext cx="5424660" cy="305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7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5AC02-BAC4-4BC3-B9A5-FE77417C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97ABFA-09B2-43A0-ACC4-51FAA782A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effectLst/>
                <a:latin typeface="Bookman Old Style" panose="02050604050505020204" pitchFamily="18" charset="0"/>
              </a:rPr>
              <a:t>Jiří Malíř and Pavel Marek, </a:t>
            </a:r>
            <a:r>
              <a:rPr lang="cs-CZ" i="1" dirty="0">
                <a:effectLst/>
                <a:latin typeface="Bookman Old Style" panose="02050604050505020204" pitchFamily="18" charset="0"/>
              </a:rPr>
              <a:t>Politické strany: vývoj politických stran a hnutí v českých zemích a Československu 1861-2004</a:t>
            </a:r>
            <a:r>
              <a:rPr lang="cs-CZ" dirty="0">
                <a:effectLst/>
                <a:latin typeface="Bookman Old Style" panose="02050604050505020204" pitchFamily="18" charset="0"/>
              </a:rPr>
              <a:t> (Brno: Doplněk, 2005).</a:t>
            </a:r>
          </a:p>
          <a:p>
            <a:r>
              <a:rPr lang="cs-CZ" dirty="0">
                <a:effectLst/>
                <a:latin typeface="Bookman Old Style" panose="02050604050505020204" pitchFamily="18" charset="0"/>
              </a:rPr>
              <a:t>Vladimír Liška, </a:t>
            </a:r>
            <a:r>
              <a:rPr lang="cs-CZ" i="1" dirty="0">
                <a:effectLst/>
                <a:latin typeface="Bookman Old Style" panose="02050604050505020204" pitchFamily="18" charset="0"/>
              </a:rPr>
              <a:t>Causa Edvard Beneš</a:t>
            </a:r>
            <a:r>
              <a:rPr lang="cs-CZ" dirty="0">
                <a:effectLst/>
                <a:latin typeface="Bookman Old Style" panose="02050604050505020204" pitchFamily="18" charset="0"/>
              </a:rPr>
              <a:t> (Olomouc: Fontána, 2005).</a:t>
            </a:r>
          </a:p>
          <a:p>
            <a:r>
              <a:rPr lang="cs-CZ" dirty="0">
                <a:effectLst/>
                <a:latin typeface="Bookman Old Style" panose="02050604050505020204" pitchFamily="18" charset="0"/>
              </a:rPr>
              <a:t>Emanuel </a:t>
            </a:r>
            <a:r>
              <a:rPr lang="cs-CZ" dirty="0" err="1">
                <a:effectLst/>
                <a:latin typeface="Bookman Old Style" panose="02050604050505020204" pitchFamily="18" charset="0"/>
              </a:rPr>
              <a:t>Mandler</a:t>
            </a:r>
            <a:r>
              <a:rPr lang="cs-CZ" dirty="0">
                <a:effectLst/>
                <a:latin typeface="Bookman Old Style" panose="02050604050505020204" pitchFamily="18" charset="0"/>
              </a:rPr>
              <a:t>, </a:t>
            </a:r>
            <a:r>
              <a:rPr lang="cs-CZ" i="1" dirty="0">
                <a:effectLst/>
                <a:latin typeface="Bookman Old Style" panose="02050604050505020204" pitchFamily="18" charset="0"/>
              </a:rPr>
              <a:t>Benešovy dekrety: proč vznikaly a co jsou </a:t>
            </a:r>
            <a:r>
              <a:rPr lang="cs-CZ" dirty="0">
                <a:effectLst/>
                <a:latin typeface="Bookman Old Style" panose="02050604050505020204" pitchFamily="18" charset="0"/>
              </a:rPr>
              <a:t>(Praha: </a:t>
            </a:r>
            <a:r>
              <a:rPr lang="cs-CZ" dirty="0" err="1">
                <a:effectLst/>
                <a:latin typeface="Bookman Old Style" panose="02050604050505020204" pitchFamily="18" charset="0"/>
              </a:rPr>
              <a:t>Libiri</a:t>
            </a:r>
            <a:r>
              <a:rPr lang="cs-CZ" dirty="0">
                <a:effectLst/>
                <a:latin typeface="Bookman Old Style" panose="02050604050505020204" pitchFamily="18" charset="0"/>
              </a:rPr>
              <a:t>, 2002).</a:t>
            </a:r>
          </a:p>
          <a:p>
            <a:r>
              <a:rPr lang="cs-CZ" dirty="0">
                <a:effectLst/>
                <a:latin typeface="Bookman Old Style" panose="02050604050505020204" pitchFamily="18" charset="0"/>
              </a:rPr>
              <a:t>Tomáš Staněk, </a:t>
            </a:r>
            <a:r>
              <a:rPr lang="cs-CZ" i="1" dirty="0">
                <a:effectLst/>
                <a:latin typeface="Bookman Old Style" panose="02050604050505020204" pitchFamily="18" charset="0"/>
              </a:rPr>
              <a:t>Odsun Němců z Československa 1945-1947</a:t>
            </a:r>
            <a:r>
              <a:rPr lang="cs-CZ" dirty="0">
                <a:effectLst/>
                <a:latin typeface="Bookman Old Style" panose="02050604050505020204" pitchFamily="18" charset="0"/>
              </a:rPr>
              <a:t> (Praha: Academia, 1991).</a:t>
            </a:r>
          </a:p>
          <a:p>
            <a:r>
              <a:rPr lang="cs-CZ" dirty="0">
                <a:effectLst/>
                <a:latin typeface="Bookman Old Style" panose="02050604050505020204" pitchFamily="18" charset="0"/>
              </a:rPr>
              <a:t>Hynek Fajmon et al., </a:t>
            </a:r>
            <a:r>
              <a:rPr lang="cs-CZ" dirty="0" err="1">
                <a:effectLst/>
                <a:latin typeface="Bookman Old Style" panose="02050604050505020204" pitchFamily="18" charset="0"/>
              </a:rPr>
              <a:t>eds</a:t>
            </a:r>
            <a:r>
              <a:rPr lang="cs-CZ" dirty="0">
                <a:effectLst/>
                <a:latin typeface="Bookman Old Style" panose="02050604050505020204" pitchFamily="18" charset="0"/>
              </a:rPr>
              <a:t>., </a:t>
            </a:r>
            <a:r>
              <a:rPr lang="cs-CZ" i="1" dirty="0">
                <a:effectLst/>
                <a:latin typeface="Bookman Old Style" panose="02050604050505020204" pitchFamily="18" charset="0"/>
              </a:rPr>
              <a:t>Konec soužití Čechů a Němců v Československu: Sborník k 60. výročí ukončení II. světové války </a:t>
            </a:r>
            <a:r>
              <a:rPr lang="cs-CZ" dirty="0">
                <a:effectLst/>
                <a:latin typeface="Bookman Old Style" panose="02050604050505020204" pitchFamily="18" charset="0"/>
              </a:rPr>
              <a:t>(Brno: Centrum pro studium demokracie a kultury, 2005).</a:t>
            </a:r>
          </a:p>
          <a:p>
            <a:r>
              <a:rPr lang="en-GB" dirty="0">
                <a:effectLst/>
                <a:latin typeface="Bookman Old Style" panose="02050604050505020204" pitchFamily="18" charset="0"/>
              </a:rPr>
              <a:t>“Definition of 'people's democracy',” Collins, Pioneers in dictionary publishing since 1819, accessed February 26, 2018, </a:t>
            </a:r>
            <a:r>
              <a:rPr lang="cs-CZ" u="sng" dirty="0">
                <a:effectLst/>
                <a:latin typeface="Bookman Old Style" panose="02050604050505020204" pitchFamily="18" charset="0"/>
                <a:hlinkClick r:id="rId2"/>
              </a:rPr>
              <a:t>https://www.collinsdictionary.com/</a:t>
            </a:r>
            <a:r>
              <a:rPr lang="cs-CZ" u="sng" dirty="0" err="1">
                <a:effectLst/>
                <a:latin typeface="Bookman Old Style" panose="02050604050505020204" pitchFamily="18" charset="0"/>
                <a:hlinkClick r:id="rId2"/>
              </a:rPr>
              <a:t>dictionary</a:t>
            </a:r>
            <a:r>
              <a:rPr lang="cs-CZ" u="sng" dirty="0">
                <a:effectLst/>
                <a:latin typeface="Bookman Old Style" panose="02050604050505020204" pitchFamily="18" charset="0"/>
                <a:hlinkClick r:id="rId2"/>
              </a:rPr>
              <a:t>/</a:t>
            </a:r>
            <a:r>
              <a:rPr lang="cs-CZ" u="sng" dirty="0" err="1">
                <a:effectLst/>
                <a:latin typeface="Bookman Old Style" panose="02050604050505020204" pitchFamily="18" charset="0"/>
                <a:hlinkClick r:id="rId2"/>
              </a:rPr>
              <a:t>english</a:t>
            </a:r>
            <a:r>
              <a:rPr lang="cs-CZ" u="sng" dirty="0">
                <a:effectLst/>
                <a:latin typeface="Bookman Old Style" panose="02050604050505020204" pitchFamily="18" charset="0"/>
                <a:hlinkClick r:id="rId2"/>
              </a:rPr>
              <a:t>/</a:t>
            </a:r>
            <a:r>
              <a:rPr lang="cs-CZ" u="sng" dirty="0" err="1">
                <a:effectLst/>
                <a:latin typeface="Bookman Old Style" panose="02050604050505020204" pitchFamily="18" charset="0"/>
                <a:hlinkClick r:id="rId2"/>
              </a:rPr>
              <a:t>peoples-democracy</a:t>
            </a:r>
            <a:r>
              <a:rPr lang="cs-CZ" dirty="0">
                <a:effectLst/>
                <a:latin typeface="Bookman Old Style" panose="02050604050505020204" pitchFamily="18" charset="0"/>
              </a:rPr>
              <a:t>.</a:t>
            </a:r>
          </a:p>
          <a:p>
            <a:r>
              <a:rPr lang="en-GB" dirty="0">
                <a:effectLst/>
                <a:latin typeface="Bookman Old Style" panose="02050604050505020204" pitchFamily="18" charset="0"/>
              </a:rPr>
              <a:t>Matthew Day, “Czech Election Candidate Questions Post-war Expulsion of Germans,“ </a:t>
            </a:r>
            <a:r>
              <a:rPr lang="en-GB" i="1" dirty="0">
                <a:effectLst/>
                <a:latin typeface="Bookman Old Style" panose="02050604050505020204" pitchFamily="18" charset="0"/>
              </a:rPr>
              <a:t>The Telegraph</a:t>
            </a:r>
            <a:r>
              <a:rPr lang="en-GB" dirty="0">
                <a:effectLst/>
                <a:latin typeface="Bookman Old Style" panose="02050604050505020204" pitchFamily="18" charset="0"/>
              </a:rPr>
              <a:t>, January 22, 2013, </a:t>
            </a:r>
            <a:r>
              <a:rPr lang="en-GB" u="sng" dirty="0">
                <a:effectLst/>
                <a:latin typeface="Bookman Old Style" panose="02050604050505020204" pitchFamily="18" charset="0"/>
                <a:hlinkClick r:id="rId3"/>
              </a:rPr>
              <a:t>http://www.telegraph.co.uk/news/worldnews/europe/czechrepublic/9818353/Czech-election-candidate-questions-post-war-expulsion-of-Germans.html</a:t>
            </a:r>
            <a:r>
              <a:rPr lang="en-GB" dirty="0">
                <a:effectLst/>
                <a:latin typeface="Bookman Old Style" panose="02050604050505020204" pitchFamily="18" charset="0"/>
              </a:rPr>
              <a:t>. </a:t>
            </a:r>
            <a:endParaRPr lang="cs-CZ" dirty="0">
              <a:effectLst/>
              <a:latin typeface="Bookman Old Style" panose="02050604050505020204" pitchFamily="18" charset="0"/>
            </a:endParaRPr>
          </a:p>
          <a:p>
            <a:r>
              <a:rPr lang="en-GB" dirty="0">
                <a:effectLst/>
                <a:latin typeface="Bookman Old Style" panose="02050604050505020204" pitchFamily="18" charset="0"/>
              </a:rPr>
              <a:t>Chad Bryant, “Either German or Czech: Fixing Nationality in Bohemia and Moravia, 1939-1946,” </a:t>
            </a:r>
            <a:r>
              <a:rPr lang="en-GB" i="1" dirty="0">
                <a:effectLst/>
                <a:latin typeface="Bookman Old Style" panose="02050604050505020204" pitchFamily="18" charset="0"/>
              </a:rPr>
              <a:t>Slavic R</a:t>
            </a:r>
            <a:r>
              <a:rPr lang="cs-CZ" i="1" dirty="0">
                <a:effectLst/>
                <a:latin typeface="Bookman Old Style" panose="02050604050505020204" pitchFamily="18" charset="0"/>
              </a:rPr>
              <a:t>e</a:t>
            </a:r>
            <a:r>
              <a:rPr lang="en-GB" i="1" dirty="0">
                <a:effectLst/>
                <a:latin typeface="Bookman Old Style" panose="02050604050505020204" pitchFamily="18" charset="0"/>
              </a:rPr>
              <a:t>view </a:t>
            </a:r>
            <a:r>
              <a:rPr lang="en-GB" dirty="0">
                <a:effectLst/>
                <a:latin typeface="Bookman Old Style" panose="02050604050505020204" pitchFamily="18" charset="0"/>
              </a:rPr>
              <a:t>61, no. 4 (Winter 2002</a:t>
            </a:r>
            <a:r>
              <a:rPr lang="cs-CZ" dirty="0">
                <a:effectLst/>
                <a:latin typeface="Bookman Old Style" panose="02050604050505020204" pitchFamily="18" charset="0"/>
              </a:rPr>
              <a:t>).</a:t>
            </a:r>
          </a:p>
          <a:p>
            <a:r>
              <a:rPr lang="en-GB" dirty="0">
                <a:effectLst/>
                <a:latin typeface="Bookman Old Style" panose="02050604050505020204" pitchFamily="18" charset="0"/>
              </a:rPr>
              <a:t>Miroslav </a:t>
            </a:r>
            <a:r>
              <a:rPr lang="cs-CZ" dirty="0">
                <a:effectLst/>
                <a:latin typeface="Bookman Old Style" panose="02050604050505020204" pitchFamily="18" charset="0"/>
              </a:rPr>
              <a:t>Bernášek</a:t>
            </a:r>
            <a:r>
              <a:rPr lang="en-GB" dirty="0">
                <a:effectLst/>
                <a:latin typeface="Bookman Old Style" panose="02050604050505020204" pitchFamily="18" charset="0"/>
              </a:rPr>
              <a:t>, “Czechoslovak Planning 1945-48,” </a:t>
            </a:r>
            <a:r>
              <a:rPr lang="en-GB" i="1" dirty="0">
                <a:effectLst/>
                <a:latin typeface="Bookman Old Style" panose="02050604050505020204" pitchFamily="18" charset="0"/>
              </a:rPr>
              <a:t>Soviet Studies</a:t>
            </a:r>
            <a:r>
              <a:rPr lang="en-GB" dirty="0">
                <a:effectLst/>
                <a:latin typeface="Bookman Old Style" panose="02050604050505020204" pitchFamily="18" charset="0"/>
              </a:rPr>
              <a:t> 22, no. 1 (July 1970</a:t>
            </a:r>
            <a:r>
              <a:rPr lang="cs-CZ" dirty="0">
                <a:effectLst/>
                <a:latin typeface="Bookman Old Style" panose="02050604050505020204" pitchFamily="18" charset="0"/>
              </a:rPr>
              <a:t>).</a:t>
            </a:r>
          </a:p>
          <a:p>
            <a:r>
              <a:rPr lang="cs-CZ" dirty="0">
                <a:effectLst/>
                <a:latin typeface="Bookman Old Style" panose="02050604050505020204" pitchFamily="18" charset="0"/>
              </a:rPr>
              <a:t>Jiří </a:t>
            </a:r>
            <a:r>
              <a:rPr lang="cs-CZ" dirty="0" err="1">
                <a:effectLst/>
                <a:latin typeface="Bookman Old Style" panose="02050604050505020204" pitchFamily="18" charset="0"/>
              </a:rPr>
              <a:t>Sovadina</a:t>
            </a:r>
            <a:r>
              <a:rPr lang="cs-CZ" dirty="0">
                <a:effectLst/>
                <a:latin typeface="Bookman Old Style" panose="02050604050505020204" pitchFamily="18" charset="0"/>
              </a:rPr>
              <a:t>, </a:t>
            </a:r>
            <a:r>
              <a:rPr lang="en-GB" dirty="0">
                <a:effectLst/>
                <a:latin typeface="Bookman Old Style" panose="02050604050505020204" pitchFamily="18" charset="0"/>
              </a:rPr>
              <a:t>“</a:t>
            </a:r>
            <a:r>
              <a:rPr lang="cs-CZ" dirty="0">
                <a:effectLst/>
                <a:latin typeface="Bookman Old Style" panose="02050604050505020204" pitchFamily="18" charset="0"/>
              </a:rPr>
              <a:t>Košický vládní program (5.4. 1945</a:t>
            </a:r>
            <a:r>
              <a:rPr lang="en-GB" dirty="0">
                <a:effectLst/>
                <a:latin typeface="Bookman Old Style" panose="02050604050505020204" pitchFamily="18" charset="0"/>
              </a:rPr>
              <a:t>),“ </a:t>
            </a:r>
            <a:r>
              <a:rPr lang="cs-CZ" dirty="0">
                <a:effectLst/>
                <a:latin typeface="Bookman Old Style" panose="02050604050505020204" pitchFamily="18" charset="0"/>
              </a:rPr>
              <a:t>Moderní-Dějiny</a:t>
            </a:r>
            <a:r>
              <a:rPr lang="en-GB" dirty="0">
                <a:effectLst/>
                <a:latin typeface="Bookman Old Style" panose="02050604050505020204" pitchFamily="18" charset="0"/>
              </a:rPr>
              <a:t>, February 10, 2012, </a:t>
            </a:r>
            <a:r>
              <a:rPr lang="en-GB" u="sng" dirty="0">
                <a:effectLst/>
                <a:latin typeface="Bookman Old Style" panose="02050604050505020204" pitchFamily="18" charset="0"/>
                <a:hlinkClick r:id="rId4"/>
              </a:rPr>
              <a:t>http://www.moderni-dejiny.cz/clanek/kosicky-vladni-program-5-4-1945/</a:t>
            </a:r>
            <a:r>
              <a:rPr lang="en-GB" dirty="0">
                <a:effectLst/>
                <a:latin typeface="Bookman Old Style" panose="02050604050505020204" pitchFamily="18" charset="0"/>
              </a:rPr>
              <a:t>. </a:t>
            </a:r>
            <a:endParaRPr lang="cs-CZ" dirty="0">
              <a:effectLst/>
              <a:latin typeface="Bookman Old Style" panose="02050604050505020204" pitchFamily="18" charset="0"/>
            </a:endParaRPr>
          </a:p>
          <a:p>
            <a:r>
              <a:rPr lang="en-GB" dirty="0" err="1">
                <a:effectLst/>
                <a:latin typeface="Bookman Old Style" panose="02050604050505020204" pitchFamily="18" charset="0"/>
              </a:rPr>
              <a:t>MacAlister</a:t>
            </a:r>
            <a:r>
              <a:rPr lang="en-GB" dirty="0">
                <a:effectLst/>
                <a:latin typeface="Bookman Old Style" panose="02050604050505020204" pitchFamily="18" charset="0"/>
              </a:rPr>
              <a:t> Brown, “The Diplomacy of Bitterness: Genesis of the Potsdam Decision to Expel Germans from Czechoslovakia,“ </a:t>
            </a:r>
            <a:r>
              <a:rPr lang="en-GB" i="1" dirty="0">
                <a:effectLst/>
                <a:latin typeface="Bookman Old Style" panose="02050604050505020204" pitchFamily="18" charset="0"/>
              </a:rPr>
              <a:t>The Western Political Quarterly </a:t>
            </a:r>
            <a:r>
              <a:rPr lang="en-GB" dirty="0">
                <a:effectLst/>
                <a:latin typeface="Bookman Old Style" panose="02050604050505020204" pitchFamily="18" charset="0"/>
              </a:rPr>
              <a:t>11, no. 3 (September 1958</a:t>
            </a:r>
            <a:r>
              <a:rPr lang="cs-CZ" dirty="0">
                <a:effectLst/>
                <a:latin typeface="Bookman Old Style" panose="02050604050505020204" pitchFamily="18" charset="0"/>
              </a:rPr>
              <a:t>).</a:t>
            </a:r>
          </a:p>
          <a:p>
            <a:endParaRPr lang="cs-CZ" dirty="0">
              <a:effectLst/>
              <a:latin typeface="Bookman Old Style" panose="02050604050505020204" pitchFamily="18" charset="0"/>
            </a:endParaRPr>
          </a:p>
          <a:p>
            <a:endParaRPr lang="cs-CZ" dirty="0">
              <a:effectLst/>
              <a:latin typeface="Bookman Old Style" panose="02050604050505020204" pitchFamily="18" charset="0"/>
            </a:endParaRPr>
          </a:p>
          <a:p>
            <a:endParaRPr lang="cs-CZ" dirty="0">
              <a:effectLst/>
              <a:latin typeface="Bookman Old Style" panose="02050604050505020204" pitchFamily="18" charset="0"/>
            </a:endParaRPr>
          </a:p>
          <a:p>
            <a:endParaRPr lang="cs-CZ" dirty="0">
              <a:effectLst/>
              <a:latin typeface="Bookman Old Style" panose="02050604050505020204" pitchFamily="18" charset="0"/>
            </a:endParaRPr>
          </a:p>
          <a:p>
            <a:endParaRPr lang="cs-CZ" dirty="0">
              <a:effectLst/>
              <a:latin typeface="Bookman Old Style" panose="02050604050505020204" pitchFamily="18" charset="0"/>
            </a:endParaRPr>
          </a:p>
          <a:p>
            <a:endParaRPr lang="cs-CZ" dirty="0">
              <a:effectLst/>
              <a:latin typeface="Bookman Old Style" panose="02050604050505020204" pitchFamily="18" charset="0"/>
            </a:endParaRPr>
          </a:p>
          <a:p>
            <a:endParaRPr lang="cs-CZ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6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60A1E-6267-4EC2-82C3-B7D239E2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46" y="89095"/>
            <a:ext cx="10818660" cy="970450"/>
          </a:xfrm>
        </p:spPr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Zdroje obrázků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99D5CB-45F8-4164-9493-5D488EB7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66092"/>
            <a:ext cx="10818660" cy="5591907"/>
          </a:xfrm>
        </p:spPr>
        <p:txBody>
          <a:bodyPr>
            <a:normAutofit/>
          </a:bodyPr>
          <a:lstStyle/>
          <a:p>
            <a:r>
              <a:rPr lang="cs-CZ" sz="1100" dirty="0">
                <a:effectLst/>
                <a:latin typeface="Bookman Old Style" panose="02050604050505020204" pitchFamily="18" charset="0"/>
                <a:hlinkClick r:id="rId2"/>
              </a:rPr>
              <a:t>http://www.wikiwand.com/en/Edvard_Bene%C5%A1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3"/>
              </a:rPr>
              <a:t>https://cs.wikipedia.org/wiki/St%C3%A1tn%C3%AD_znak_Protektor%C3%A1tu_%C4%8Cechy_a_Morava#/media/File:Greater_arms_of_Bohemia_and_Moravia_(1939-1945).svg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4"/>
              </a:rPr>
              <a:t>https://cs.wikipedia.org/wiki/T%C5%99et%C3%AD_%C4%8Ceskoslovensk%C3%A1_republika#/media/File:Lesser_coat_of_arms_of_Czechoslovakia.svg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5"/>
              </a:rPr>
              <a:t>http://www.moderni-dejiny.cz/clanek/kosicky-vladni-program-5-4-1945/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6"/>
              </a:rPr>
              <a:t>https://www.lidovky.cz/foto.aspx?foto1=ELE6a1469_kalendzdenkvltavsk1.jpg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7"/>
              </a:rPr>
              <a:t>http://manipulatori.cz/milos-zeman-prekroutil-nazor-karla-schwarzenberga-odsun-sudetskych-nemcu-aneb-se-dostal-hrad/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8"/>
              </a:rPr>
              <a:t>https://www.lidovky.cz/dalsi-demonstrace-v-praze-o-migraci-duq-/video.aspx?c=A150808_214044_ln-video_ELE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9"/>
              </a:rPr>
              <a:t>https://nazory.aktualne.cz/komentare/nebezpecna-naivita-demokratu-proc-pan-soucek-a-pan-steinhard/r~656ad254226d11e6a3e5002590604f2e/?redirected=1519860839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10"/>
              </a:rPr>
              <a:t>https://cs.wikipedia.org/wiki/Zden%C4%9Bk_Fierlinger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11"/>
              </a:rPr>
              <a:t>http://www.svornost.com/20-zari-zemrel-ceskoslovensky-general-a-prezident-ludvik-svoboda-1979/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12"/>
              </a:rPr>
              <a:t>http://slovnikceskeliteratury.cz/showContent.jsp?docId=521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13"/>
              </a:rPr>
              <a:t>https://www.hrad.cz/cs/prezident-cr/prezidenti-v-minulosti/klement-gottwald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14"/>
              </a:rPr>
              <a:t>https://brno.idnes.cz/penize-a-zlato-odevzdat-kricel-cetnik-pri-odsunu-nemcu-z-brna-pred-65-lety-1o9-/brno-zpravy.aspx?c=A100601_1394208_brno-zpravy_dmk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15"/>
              </a:rPr>
              <a:t>http://www.moderni-dejiny.cz/clanek/pomery-v-internacnich-taborech-pro-nemce-v-lete-1945-z-korespondence-premysla-pittera/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16"/>
              </a:rPr>
              <a:t>https://en.wikipedia.org/wiki/Expulsion_of_Germans_from_Czechoslovakia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r>
              <a:rPr lang="cs-CZ" sz="1100" dirty="0">
                <a:effectLst/>
                <a:latin typeface="Bookman Old Style" panose="02050604050505020204" pitchFamily="18" charset="0"/>
                <a:hlinkClick r:id="rId17"/>
              </a:rPr>
              <a:t>http://uncensoredhistory.blogspot.cz/2012/12/killing-expulsion-germans-czechoslovakia-ww2.html</a:t>
            </a:r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endParaRPr lang="cs-CZ" sz="1100" dirty="0">
              <a:effectLst/>
              <a:latin typeface="Bookman Old Style" panose="02050604050505020204" pitchFamily="18" charset="0"/>
            </a:endParaRPr>
          </a:p>
          <a:p>
            <a:endParaRPr lang="cs-CZ" sz="1100" dirty="0"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5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77B5E-9BE1-4843-87D1-300BEFA4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Bookman Old Style" panose="02050604050505020204" pitchFamily="18" charset="0"/>
              </a:rPr>
              <a:t>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2FA0FF-47F1-4594-87F9-28C013743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Košický vládní program</a:t>
            </a:r>
          </a:p>
          <a:p>
            <a:r>
              <a:rPr lang="cs-CZ" dirty="0">
                <a:latin typeface="Bookman Old Style" panose="02050604050505020204" pitchFamily="18" charset="0"/>
              </a:rPr>
              <a:t>Lidová demokracie a politická situace v Československu</a:t>
            </a:r>
          </a:p>
          <a:p>
            <a:r>
              <a:rPr lang="cs-CZ" dirty="0">
                <a:latin typeface="Bookman Old Style" panose="02050604050505020204" pitchFamily="18" charset="0"/>
              </a:rPr>
              <a:t>Dekrety prezidenta republiky, „Benešovy dekrety“</a:t>
            </a:r>
          </a:p>
          <a:p>
            <a:r>
              <a:rPr lang="cs-CZ" dirty="0">
                <a:latin typeface="Bookman Old Style" panose="02050604050505020204" pitchFamily="18" charset="0"/>
              </a:rPr>
              <a:t>Vysidlování Němců</a:t>
            </a:r>
          </a:p>
          <a:p>
            <a:r>
              <a:rPr lang="cs-CZ" dirty="0">
                <a:latin typeface="Bookman Old Style" panose="02050604050505020204" pitchFamily="18" charset="0"/>
              </a:rPr>
              <a:t>Brněnský pochod smrti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C9C2E8-36CF-4B55-A243-4266AE068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6" y="3308618"/>
            <a:ext cx="5498347" cy="27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4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BA9DD-30A8-45AF-BD31-DAA0D4DD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59876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Bookman Old Style" panose="02050604050505020204" pitchFamily="18" charset="0"/>
              </a:rPr>
              <a:t>Proč stojí za to se danou problematikou zabývat?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5A90CA-A0DE-4A1D-9A5C-7CC65AA68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46" y="1580050"/>
            <a:ext cx="3065695" cy="43328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9CB11CB-1610-4165-ADCA-D315610F2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49" y="1915843"/>
            <a:ext cx="5496423" cy="35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7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77B5E-9BE1-4843-87D1-300BEFA4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Košický vládní program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2FA0FF-47F1-4594-87F9-28C01374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32449"/>
            <a:ext cx="7175129" cy="4058751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Bookman Old Style" panose="02050604050505020204" pitchFamily="18" charset="0"/>
              </a:rPr>
              <a:t>Dokument, který určil orientaci ČSR na východ.</a:t>
            </a:r>
          </a:p>
          <a:p>
            <a:r>
              <a:rPr lang="cs-CZ" dirty="0">
                <a:latin typeface="Bookman Old Style" panose="02050604050505020204" pitchFamily="18" charset="0"/>
              </a:rPr>
              <a:t>Výsledek dohody londýnského exilu (Edvard Beneš) a moskevského exilu (Klement Gottwald).</a:t>
            </a:r>
          </a:p>
          <a:p>
            <a:r>
              <a:rPr lang="cs-CZ" dirty="0">
                <a:latin typeface="Bookman Old Style" panose="02050604050505020204" pitchFamily="18" charset="0"/>
              </a:rPr>
              <a:t>Prosinec 1943 – Beneš podepisuje sovětsko-českou dohodu o přátelství.</a:t>
            </a:r>
          </a:p>
          <a:p>
            <a:r>
              <a:rPr lang="cs-CZ" dirty="0">
                <a:latin typeface="Bookman Old Style" panose="02050604050505020204" pitchFamily="18" charset="0"/>
              </a:rPr>
              <a:t>Vznikly dva dokumenty – Košická dohoda stran Národní fronty (4. 4. 1945) a Košický program prvé vlády republiky (5. 4. 1945).</a:t>
            </a:r>
          </a:p>
          <a:p>
            <a:r>
              <a:rPr lang="cs-CZ" dirty="0">
                <a:latin typeface="Bookman Old Style" panose="02050604050505020204" pitchFamily="18" charset="0"/>
              </a:rPr>
              <a:t>Cíle:</a:t>
            </a:r>
          </a:p>
          <a:p>
            <a:pPr lvl="1"/>
            <a:r>
              <a:rPr lang="cs-CZ" dirty="0">
                <a:latin typeface="Bookman Old Style" panose="02050604050505020204" pitchFamily="18" charset="0"/>
              </a:rPr>
              <a:t>Konfiskace majetku Němců, Maďarů a kolaborantů.</a:t>
            </a:r>
          </a:p>
          <a:p>
            <a:pPr lvl="1"/>
            <a:r>
              <a:rPr lang="cs-CZ" dirty="0">
                <a:latin typeface="Bookman Old Style" panose="02050604050505020204" pitchFamily="18" charset="0"/>
              </a:rPr>
              <a:t>Rovnoprávnost Čechů a Slováků.</a:t>
            </a:r>
          </a:p>
          <a:p>
            <a:pPr lvl="1"/>
            <a:r>
              <a:rPr lang="cs-CZ" dirty="0">
                <a:latin typeface="Bookman Old Style" panose="02050604050505020204" pitchFamily="18" charset="0"/>
              </a:rPr>
              <a:t>Vděčnost SSSR.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A2DD34-E006-4843-9FDE-EB6F44028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40" y="1744283"/>
            <a:ext cx="3237335" cy="45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1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77B5E-9BE1-4843-87D1-300BEFA4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Politické rozpoložení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2FA0FF-47F1-4594-87F9-28C01374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effectLst/>
                <a:latin typeface="Bookman Old Style" panose="02050604050505020204" pitchFamily="18" charset="0"/>
              </a:rPr>
              <a:t>Národní fronta – ujala se moci, neexistence opozice.</a:t>
            </a:r>
          </a:p>
          <a:p>
            <a:r>
              <a:rPr lang="cs-CZ" dirty="0">
                <a:effectLst/>
                <a:latin typeface="Bookman Old Style" panose="02050604050505020204" pitchFamily="18" charset="0"/>
              </a:rPr>
              <a:t>Strany, které obnovily svou činnost:</a:t>
            </a:r>
          </a:p>
          <a:p>
            <a:pPr lvl="1"/>
            <a:r>
              <a:rPr lang="cs-CZ" dirty="0">
                <a:effectLst/>
                <a:latin typeface="Bookman Old Style" panose="02050604050505020204" pitchFamily="18" charset="0"/>
              </a:rPr>
              <a:t>Československá strana národně socialistická</a:t>
            </a:r>
          </a:p>
          <a:p>
            <a:pPr lvl="1"/>
            <a:r>
              <a:rPr lang="cs-CZ" dirty="0">
                <a:effectLst/>
                <a:latin typeface="Bookman Old Style" panose="02050604050505020204" pitchFamily="18" charset="0"/>
              </a:rPr>
              <a:t>Československá strana lidová</a:t>
            </a:r>
          </a:p>
          <a:p>
            <a:pPr lvl="1"/>
            <a:r>
              <a:rPr lang="cs-CZ" dirty="0">
                <a:effectLst/>
                <a:latin typeface="Bookman Old Style" panose="02050604050505020204" pitchFamily="18" charset="0"/>
              </a:rPr>
              <a:t>Československá sociálně demokratická strana dělnická </a:t>
            </a:r>
          </a:p>
          <a:p>
            <a:pPr lvl="1"/>
            <a:r>
              <a:rPr lang="cs-CZ" dirty="0">
                <a:effectLst/>
                <a:latin typeface="Bookman Old Style" panose="02050604050505020204" pitchFamily="18" charset="0"/>
              </a:rPr>
              <a:t>Komunistická strana Československa</a:t>
            </a:r>
          </a:p>
          <a:p>
            <a:pPr lvl="1"/>
            <a:r>
              <a:rPr lang="cs-CZ" dirty="0">
                <a:effectLst/>
                <a:latin typeface="Bookman Old Style" panose="02050604050505020204" pitchFamily="18" charset="0"/>
              </a:rPr>
              <a:t>Demokratická strana Slovenska </a:t>
            </a:r>
          </a:p>
          <a:p>
            <a:pPr lvl="1"/>
            <a:r>
              <a:rPr lang="cs-CZ" dirty="0">
                <a:effectLst/>
                <a:latin typeface="Bookman Old Style" panose="02050604050505020204" pitchFamily="18" charset="0"/>
              </a:rPr>
              <a:t>Komunistická strana Slovenska</a:t>
            </a:r>
          </a:p>
          <a:p>
            <a:r>
              <a:rPr lang="cs-CZ" dirty="0">
                <a:effectLst/>
                <a:latin typeface="Bookman Old Style" panose="02050604050505020204" pitchFamily="18" charset="0"/>
              </a:rPr>
              <a:t>Strany, které neobnovily svou činnost</a:t>
            </a:r>
          </a:p>
          <a:p>
            <a:pPr lvl="1"/>
            <a:r>
              <a:rPr lang="cs-CZ" dirty="0">
                <a:effectLst/>
                <a:latin typeface="Bookman Old Style" panose="02050604050505020204" pitchFamily="18" charset="0"/>
              </a:rPr>
              <a:t>Agrární</a:t>
            </a:r>
          </a:p>
          <a:p>
            <a:pPr lvl="1"/>
            <a:r>
              <a:rPr lang="cs-CZ" dirty="0">
                <a:effectLst/>
                <a:latin typeface="Bookman Old Style" panose="02050604050505020204" pitchFamily="18" charset="0"/>
              </a:rPr>
              <a:t>Živnostenská</a:t>
            </a:r>
          </a:p>
          <a:p>
            <a:pPr lvl="1"/>
            <a:r>
              <a:rPr lang="cs-CZ" dirty="0">
                <a:effectLst/>
                <a:latin typeface="Bookman Old Style" panose="02050604050505020204" pitchFamily="18" charset="0"/>
              </a:rPr>
              <a:t>A další pravicové strany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3268FE-33A0-4BB9-A474-61CC2BCE6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2" y="2254822"/>
            <a:ext cx="5358227" cy="301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9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01C30-C4CE-41C9-9FBE-0FF595DC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371755"/>
            <a:ext cx="10353762" cy="970450"/>
          </a:xfrm>
        </p:spPr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Osobnosti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6389F98-6884-418A-803F-84568C348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9" y="1094825"/>
            <a:ext cx="2544096" cy="30988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0A2E683-7E5D-40C1-8D39-AD7B7AE9B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39" y="1815878"/>
            <a:ext cx="2407298" cy="323772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F2A2527-1A7C-4CB3-A0FC-6A4082EC7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61" y="1815878"/>
            <a:ext cx="2312659" cy="323772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C5FAE4-2D51-4E5F-B82B-264E9AD1D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82" y="1094825"/>
            <a:ext cx="2407299" cy="319074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1E24E03-5534-4C0A-8FB1-9E4BF706D41A}"/>
              </a:ext>
            </a:extLst>
          </p:cNvPr>
          <p:cNvSpPr txBox="1"/>
          <p:nvPr/>
        </p:nvSpPr>
        <p:spPr>
          <a:xfrm>
            <a:off x="410119" y="4217185"/>
            <a:ext cx="2312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man Old Style" panose="02050604050505020204" pitchFamily="18" charset="0"/>
              </a:rPr>
              <a:t>Zdeněk </a:t>
            </a:r>
            <a:r>
              <a:rPr lang="cs-CZ" dirty="0" err="1">
                <a:latin typeface="Bookman Old Style" panose="02050604050505020204" pitchFamily="18" charset="0"/>
              </a:rPr>
              <a:t>Fierlinger</a:t>
            </a:r>
            <a:endParaRPr lang="cs-CZ" dirty="0">
              <a:latin typeface="Bookman Old Style" panose="02050604050505020204" pitchFamily="18" charset="0"/>
            </a:endParaRPr>
          </a:p>
          <a:p>
            <a:pPr algn="ctr"/>
            <a:r>
              <a:rPr lang="cs-CZ" dirty="0">
                <a:latin typeface="Bookman Old Style" panose="02050604050505020204" pitchFamily="18" charset="0"/>
              </a:rPr>
              <a:t>1945-1946</a:t>
            </a:r>
          </a:p>
          <a:p>
            <a:pPr algn="ctr"/>
            <a:r>
              <a:rPr lang="cs-CZ" dirty="0">
                <a:latin typeface="Bookman Old Style" panose="02050604050505020204" pitchFamily="18" charset="0"/>
              </a:rPr>
              <a:t>Předseda vlády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FE2E282-414A-4752-8896-80D2C0F1A047}"/>
              </a:ext>
            </a:extLst>
          </p:cNvPr>
          <p:cNvSpPr txBox="1"/>
          <p:nvPr/>
        </p:nvSpPr>
        <p:spPr>
          <a:xfrm>
            <a:off x="3395889" y="5053601"/>
            <a:ext cx="2615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man Old Style" panose="02050604050505020204" pitchFamily="18" charset="0"/>
              </a:rPr>
              <a:t>Ludvík Svoboda</a:t>
            </a:r>
          </a:p>
          <a:p>
            <a:pPr algn="ctr"/>
            <a:r>
              <a:rPr lang="cs-CZ" dirty="0">
                <a:latin typeface="Bookman Old Style" panose="02050604050505020204" pitchFamily="18" charset="0"/>
              </a:rPr>
              <a:t>1945-1950</a:t>
            </a:r>
          </a:p>
          <a:p>
            <a:pPr algn="ctr"/>
            <a:r>
              <a:rPr lang="cs-CZ" dirty="0">
                <a:latin typeface="Bookman Old Style" panose="02050604050505020204" pitchFamily="18" charset="0"/>
              </a:rPr>
              <a:t>Ministr národní obrany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77F8696-D7E1-4B84-AC60-0AB9A6047109}"/>
              </a:ext>
            </a:extLst>
          </p:cNvPr>
          <p:cNvSpPr txBox="1"/>
          <p:nvPr/>
        </p:nvSpPr>
        <p:spPr>
          <a:xfrm>
            <a:off x="6452961" y="5140515"/>
            <a:ext cx="2312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man Old Style" panose="02050604050505020204" pitchFamily="18" charset="0"/>
              </a:rPr>
              <a:t>Zdeněk Nejedlý </a:t>
            </a:r>
          </a:p>
          <a:p>
            <a:pPr algn="ctr"/>
            <a:r>
              <a:rPr lang="cs-CZ" dirty="0">
                <a:latin typeface="Bookman Old Style" panose="02050604050505020204" pitchFamily="18" charset="0"/>
              </a:rPr>
              <a:t>1945-1946</a:t>
            </a:r>
          </a:p>
          <a:p>
            <a:pPr algn="ctr"/>
            <a:r>
              <a:rPr lang="cs-CZ" dirty="0">
                <a:latin typeface="Bookman Old Style" panose="02050604050505020204" pitchFamily="18" charset="0"/>
              </a:rPr>
              <a:t>Ministr školství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48AFAC7-5058-43D9-BB8D-E96484BF2BFE}"/>
              </a:ext>
            </a:extLst>
          </p:cNvPr>
          <p:cNvSpPr txBox="1"/>
          <p:nvPr/>
        </p:nvSpPr>
        <p:spPr>
          <a:xfrm>
            <a:off x="9405982" y="4487594"/>
            <a:ext cx="2312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man Old Style" panose="02050604050505020204" pitchFamily="18" charset="0"/>
              </a:rPr>
              <a:t>Klement Gottwald</a:t>
            </a:r>
          </a:p>
          <a:p>
            <a:pPr algn="ctr"/>
            <a:r>
              <a:rPr lang="cs-CZ" dirty="0">
                <a:latin typeface="Bookman Old Style" panose="02050604050505020204" pitchFamily="18" charset="0"/>
              </a:rPr>
              <a:t>1946-1948 </a:t>
            </a:r>
          </a:p>
          <a:p>
            <a:pPr algn="ctr"/>
            <a:r>
              <a:rPr lang="cs-CZ" dirty="0">
                <a:latin typeface="Bookman Old Style" panose="02050604050505020204" pitchFamily="18" charset="0"/>
              </a:rPr>
              <a:t>Předseda vlády</a:t>
            </a:r>
          </a:p>
        </p:txBody>
      </p:sp>
    </p:spTree>
    <p:extLst>
      <p:ext uri="{BB962C8B-B14F-4D97-AF65-F5344CB8AC3E}">
        <p14:creationId xmlns:p14="http://schemas.microsoft.com/office/powerpoint/2010/main" val="110025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49740-29BB-441C-B545-1BE2A452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84517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Bookman Old Style" panose="02050604050505020204" pitchFamily="18" charset="0"/>
              </a:rPr>
              <a:t>Postupimská konference</a:t>
            </a:r>
            <a:br>
              <a:rPr lang="cs-CZ" dirty="0">
                <a:latin typeface="Bookman Old Style" panose="02050604050505020204" pitchFamily="18" charset="0"/>
              </a:rPr>
            </a:br>
            <a:r>
              <a:rPr lang="cs-CZ" dirty="0">
                <a:latin typeface="Bookman Old Style" panose="02050604050505020204" pitchFamily="18" charset="0"/>
              </a:rPr>
              <a:t> červenec – srpen 1945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B99007C-4101-4C19-82A5-82CFADCA1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9" y="1580050"/>
            <a:ext cx="6507794" cy="4059237"/>
          </a:xfrm>
        </p:spPr>
      </p:pic>
    </p:spTree>
    <p:extLst>
      <p:ext uri="{BB962C8B-B14F-4D97-AF65-F5344CB8AC3E}">
        <p14:creationId xmlns:p14="http://schemas.microsoft.com/office/powerpoint/2010/main" val="238928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6B609-049D-4356-85E9-83FB9331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Bookman Old Style" panose="02050604050505020204" pitchFamily="18" charset="0"/>
              </a:rPr>
              <a:t>Dekrety prezidenta republiky „Benešovy dekrety“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CCDFED-6DF5-4EC9-A649-018D25B9A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143 dekretů </a:t>
            </a:r>
          </a:p>
          <a:p>
            <a:r>
              <a:rPr lang="cs-CZ" dirty="0">
                <a:latin typeface="Bookman Old Style" panose="02050604050505020204" pitchFamily="18" charset="0"/>
              </a:rPr>
              <a:t>Zabývaly se:</a:t>
            </a:r>
          </a:p>
          <a:p>
            <a:pPr lvl="1"/>
            <a:r>
              <a:rPr lang="cs-CZ" dirty="0">
                <a:latin typeface="Bookman Old Style" panose="02050604050505020204" pitchFamily="18" charset="0"/>
              </a:rPr>
              <a:t>Znárodňováním.</a:t>
            </a:r>
          </a:p>
          <a:p>
            <a:pPr lvl="1"/>
            <a:r>
              <a:rPr lang="cs-CZ" dirty="0">
                <a:latin typeface="Bookman Old Style" panose="02050604050505020204" pitchFamily="18" charset="0"/>
              </a:rPr>
              <a:t>Konfiskací majetku Němců, Maďarů a kolaborantů.</a:t>
            </a:r>
          </a:p>
          <a:p>
            <a:pPr lvl="1"/>
            <a:r>
              <a:rPr lang="cs-CZ" dirty="0">
                <a:latin typeface="Bookman Old Style" panose="02050604050505020204" pitchFamily="18" charset="0"/>
              </a:rPr>
              <a:t>Politickým, ústavním a hospodářským vývojem ČSR.</a:t>
            </a:r>
          </a:p>
          <a:p>
            <a:pPr lvl="1"/>
            <a:r>
              <a:rPr lang="cs-CZ" dirty="0">
                <a:latin typeface="Bookman Old Style" panose="02050604050505020204" pitchFamily="18" charset="0"/>
              </a:rPr>
              <a:t>Potrestáním nacistických zločinců, zrádců a jejich pomahačů – retribuční dekret. </a:t>
            </a:r>
          </a:p>
          <a:p>
            <a:pPr lvl="1"/>
            <a:r>
              <a:rPr lang="cs-CZ" dirty="0">
                <a:latin typeface="Bookman Old Style" panose="02050604050505020204" pitchFamily="18" charset="0"/>
              </a:rPr>
              <a:t>Státním občanstvím osob maďarské a německé národnosti.</a:t>
            </a:r>
          </a:p>
        </p:txBody>
      </p:sp>
    </p:spTree>
    <p:extLst>
      <p:ext uri="{BB962C8B-B14F-4D97-AF65-F5344CB8AC3E}">
        <p14:creationId xmlns:p14="http://schemas.microsoft.com/office/powerpoint/2010/main" val="111096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5254A-50B4-4421-90B5-8AE5CEDC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Bookman Old Style" panose="02050604050505020204" pitchFamily="18" charset="0"/>
              </a:rPr>
              <a:t>Odsun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1E07CF9-435B-41C0-A417-EEFBB1F20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580050"/>
            <a:ext cx="4243747" cy="405923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665F55-3FCE-4194-9E1A-7DA40F37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06" y="2133293"/>
            <a:ext cx="63627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6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176</TotalTime>
  <Words>586</Words>
  <Application>Microsoft Office PowerPoint</Application>
  <PresentationFormat>Širokoúhlá obrazovka</PresentationFormat>
  <Paragraphs>95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Bookman Old Style</vt:lpstr>
      <vt:lpstr>Calisto MT</vt:lpstr>
      <vt:lpstr>Trebuchet MS</vt:lpstr>
      <vt:lpstr>Wingdings 2</vt:lpstr>
      <vt:lpstr>Břidlice</vt:lpstr>
      <vt:lpstr>Situace v Československu mezi lety 1945-1948</vt:lpstr>
      <vt:lpstr>Témata</vt:lpstr>
      <vt:lpstr>Proč stojí za to se danou problematikou zabývat?</vt:lpstr>
      <vt:lpstr>Košický vládní program</vt:lpstr>
      <vt:lpstr>Politické rozpoložení</vt:lpstr>
      <vt:lpstr>Osobnosti </vt:lpstr>
      <vt:lpstr>Postupimská konference  červenec – srpen 1945</vt:lpstr>
      <vt:lpstr>Dekrety prezidenta republiky „Benešovy dekrety“</vt:lpstr>
      <vt:lpstr>Odsun</vt:lpstr>
      <vt:lpstr>Prezentace aplikace PowerPoint</vt:lpstr>
      <vt:lpstr>Zdroje</vt:lpstr>
      <vt:lpstr>Zdroje obrázků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Situace v Československu mezi lety 1945-1948</dc:title>
  <dc:creator>Knejflová Vendula</dc:creator>
  <cp:lastModifiedBy>Knejflová Vendula</cp:lastModifiedBy>
  <cp:revision>22</cp:revision>
  <dcterms:created xsi:type="dcterms:W3CDTF">2018-02-28T22:28:29Z</dcterms:created>
  <dcterms:modified xsi:type="dcterms:W3CDTF">2018-03-01T01:24:58Z</dcterms:modified>
</cp:coreProperties>
</file>