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5" r:id="rId4"/>
    <p:sldId id="257" r:id="rId5"/>
    <p:sldId id="258" r:id="rId6"/>
    <p:sldId id="265" r:id="rId7"/>
    <p:sldId id="270" r:id="rId8"/>
    <p:sldId id="272" r:id="rId9"/>
    <p:sldId id="266" r:id="rId10"/>
    <p:sldId id="274" r:id="rId11"/>
    <p:sldId id="262" r:id="rId12"/>
    <p:sldId id="259" r:id="rId13"/>
    <p:sldId id="263" r:id="rId14"/>
    <p:sldId id="260" r:id="rId15"/>
    <p:sldId id="273" r:id="rId16"/>
    <p:sldId id="264" r:id="rId17"/>
    <p:sldId id="268" r:id="rId18"/>
    <p:sldId id="269" r:id="rId19"/>
    <p:sldId id="26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FB123C-07DD-4A95-882D-B6F598B4E53B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5090E0-4D39-47F5-82FB-59B648D1AA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cripta.kotus.fi/visk/etusivu.ph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KURSSIN SISÄLTÖ </a:t>
            </a:r>
          </a:p>
          <a:p>
            <a:r>
              <a:rPr lang="cs-CZ" b="1" dirty="0" smtClean="0"/>
              <a:t>JA MORFOLOGIAN PERUSTERMIT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yyslukukausi</a:t>
            </a:r>
            <a:r>
              <a:rPr lang="cs-CZ" dirty="0" smtClean="0"/>
              <a:t> 2020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8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SUOMI VS. ENGLANTI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67646"/>
            <a:ext cx="7772400" cy="393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53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ALLOMORFI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=</a:t>
            </a:r>
            <a:r>
              <a:rPr lang="fi-FI" dirty="0" smtClean="0"/>
              <a:t> </a:t>
            </a:r>
            <a:r>
              <a:rPr lang="fi-FI" dirty="0"/>
              <a:t>morfeemin </a:t>
            </a:r>
            <a:r>
              <a:rPr lang="fi-FI" dirty="0" smtClean="0"/>
              <a:t>variantti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Esim</a:t>
            </a:r>
            <a:r>
              <a:rPr lang="fi-FI" dirty="0"/>
              <a:t>. </a:t>
            </a:r>
            <a:r>
              <a:rPr lang="cs-CZ" b="1" dirty="0" smtClean="0"/>
              <a:t>INESSIIVILLÄ</a:t>
            </a:r>
            <a:r>
              <a:rPr lang="cs-CZ" dirty="0" smtClean="0"/>
              <a:t> (-</a:t>
            </a:r>
            <a:r>
              <a:rPr lang="cs-CZ" i="1" dirty="0" err="1" smtClean="0"/>
              <a:t>ssA</a:t>
            </a:r>
            <a:r>
              <a:rPr lang="cs-CZ" dirty="0" smtClean="0"/>
              <a:t>)</a:t>
            </a:r>
            <a:r>
              <a:rPr lang="fi-FI" dirty="0"/>
              <a:t> on </a:t>
            </a:r>
            <a:r>
              <a:rPr lang="cs-CZ" dirty="0" smtClean="0"/>
              <a:t>2 </a:t>
            </a:r>
            <a:r>
              <a:rPr lang="fi-FI" b="1" dirty="0" smtClean="0"/>
              <a:t>allomorfia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dirty="0"/>
              <a:t> </a:t>
            </a:r>
            <a:r>
              <a:rPr lang="cs-CZ" dirty="0" smtClean="0"/>
              <a:t>	</a:t>
            </a:r>
            <a:r>
              <a:rPr lang="fi-FI" i="1" dirty="0" smtClean="0"/>
              <a:t>talo+</a:t>
            </a:r>
            <a:r>
              <a:rPr lang="fi-FI" i="1" dirty="0" smtClean="0">
                <a:solidFill>
                  <a:srgbClr val="FF0000"/>
                </a:solidFill>
              </a:rPr>
              <a:t>ssa</a:t>
            </a:r>
            <a:r>
              <a:rPr lang="fi-FI" dirty="0"/>
              <a:t> </a:t>
            </a:r>
            <a:r>
              <a:rPr lang="cs-CZ" dirty="0" smtClean="0"/>
              <a:t>(</a:t>
            </a:r>
            <a:r>
              <a:rPr lang="cs-CZ" dirty="0" err="1" smtClean="0"/>
              <a:t>mikäli</a:t>
            </a:r>
            <a:r>
              <a:rPr lang="cs-CZ" dirty="0" smtClean="0"/>
              <a:t> </a:t>
            </a:r>
            <a:r>
              <a:rPr lang="cs-CZ" dirty="0" err="1" smtClean="0"/>
              <a:t>sanassa</a:t>
            </a:r>
            <a:r>
              <a:rPr lang="cs-CZ" dirty="0" smtClean="0"/>
              <a:t> on </a:t>
            </a:r>
            <a:r>
              <a:rPr lang="cs-CZ" dirty="0" err="1" smtClean="0"/>
              <a:t>takavokaaleja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kylä+</a:t>
            </a:r>
            <a:r>
              <a:rPr lang="fi-FI" i="1" dirty="0" smtClean="0">
                <a:solidFill>
                  <a:srgbClr val="FF0000"/>
                </a:solidFill>
              </a:rPr>
              <a:t>ssä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mikäli</a:t>
            </a:r>
            <a:r>
              <a:rPr lang="cs-CZ" dirty="0" smtClean="0"/>
              <a:t> </a:t>
            </a:r>
            <a:r>
              <a:rPr lang="cs-CZ" dirty="0" err="1" smtClean="0"/>
              <a:t>sanassa</a:t>
            </a:r>
            <a:r>
              <a:rPr lang="cs-CZ" dirty="0" smtClean="0"/>
              <a:t> on </a:t>
            </a:r>
            <a:r>
              <a:rPr lang="cs-CZ" dirty="0" err="1" smtClean="0"/>
              <a:t>etuvokaaleja</a:t>
            </a:r>
            <a:r>
              <a:rPr lang="cs-CZ" dirty="0" smtClean="0"/>
              <a:t>)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2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Sanaa</a:t>
            </a:r>
            <a:r>
              <a:rPr lang="cs-CZ" dirty="0"/>
              <a:t> </a:t>
            </a:r>
            <a:r>
              <a:rPr lang="cs-CZ" dirty="0" err="1"/>
              <a:t>voimme</a:t>
            </a:r>
            <a:r>
              <a:rPr lang="cs-CZ" dirty="0"/>
              <a:t> </a:t>
            </a:r>
            <a:r>
              <a:rPr lang="cs-CZ" dirty="0" err="1"/>
              <a:t>tarkastella</a:t>
            </a:r>
            <a:r>
              <a:rPr lang="cs-CZ" dirty="0"/>
              <a:t> </a:t>
            </a:r>
            <a:r>
              <a:rPr lang="cs-CZ" dirty="0" err="1"/>
              <a:t>monelta</a:t>
            </a:r>
            <a:r>
              <a:rPr lang="cs-CZ" dirty="0"/>
              <a:t> </a:t>
            </a:r>
            <a:r>
              <a:rPr lang="cs-CZ" dirty="0" err="1"/>
              <a:t>kannalta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Ortografisesti</a:t>
            </a:r>
            <a:r>
              <a:rPr lang="cs-CZ" dirty="0" smtClean="0"/>
              <a:t> </a:t>
            </a:r>
            <a:r>
              <a:rPr lang="cs-CZ" dirty="0" err="1"/>
              <a:t>sana</a:t>
            </a:r>
            <a:r>
              <a:rPr lang="cs-CZ" dirty="0"/>
              <a:t> on </a:t>
            </a:r>
            <a:r>
              <a:rPr lang="cs-CZ" b="1" dirty="0" smtClean="0">
                <a:solidFill>
                  <a:srgbClr val="FF0000"/>
                </a:solidFill>
              </a:rPr>
              <a:t>osa </a:t>
            </a:r>
            <a:r>
              <a:rPr lang="cs-CZ" b="1" dirty="0" err="1" smtClean="0">
                <a:solidFill>
                  <a:srgbClr val="FF0000"/>
                </a:solidFill>
              </a:rPr>
              <a:t>tyhjien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tilojen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välissä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bruttokansantuote</a:t>
            </a:r>
            <a:r>
              <a:rPr lang="cs-CZ" dirty="0" smtClean="0"/>
              <a:t> = </a:t>
            </a:r>
            <a:r>
              <a:rPr lang="cs-CZ" dirty="0" err="1" smtClean="0"/>
              <a:t>suomessa</a:t>
            </a:r>
            <a:r>
              <a:rPr lang="cs-CZ" dirty="0" smtClean="0"/>
              <a:t> </a:t>
            </a:r>
            <a:r>
              <a:rPr lang="cs-CZ" dirty="0" err="1"/>
              <a:t>ortografisesti</a:t>
            </a:r>
            <a:r>
              <a:rPr lang="cs-CZ" dirty="0"/>
              <a:t> </a:t>
            </a:r>
            <a:r>
              <a:rPr lang="cs-CZ" dirty="0" smtClean="0"/>
              <a:t>1 </a:t>
            </a:r>
            <a:r>
              <a:rPr lang="cs-CZ" dirty="0" err="1" smtClean="0"/>
              <a:t>sana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hrubý </a:t>
            </a:r>
            <a:r>
              <a:rPr lang="cs-CZ" i="1" dirty="0"/>
              <a:t>národní </a:t>
            </a:r>
            <a:r>
              <a:rPr lang="cs-CZ" i="1" dirty="0" smtClean="0"/>
              <a:t>produkt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tšekissä</a:t>
            </a:r>
            <a:r>
              <a:rPr lang="cs-CZ" dirty="0" smtClean="0"/>
              <a:t> 3 </a:t>
            </a:r>
            <a:r>
              <a:rPr lang="cs-CZ" dirty="0" err="1" smtClean="0"/>
              <a:t>sanaa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8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ä</a:t>
            </a:r>
            <a:r>
              <a:rPr lang="fi-FI" b="1" dirty="0" smtClean="0"/>
              <a:t>änneopillinen</a:t>
            </a:r>
            <a:r>
              <a:rPr lang="fi-FI" dirty="0" smtClean="0"/>
              <a:t> </a:t>
            </a:r>
            <a:r>
              <a:rPr lang="fi-FI" dirty="0"/>
              <a:t>sana on kieliopillisen sanan </a:t>
            </a:r>
            <a:r>
              <a:rPr lang="fi-FI" dirty="0" smtClean="0"/>
              <a:t>ilmiasu</a:t>
            </a:r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anan </a:t>
            </a:r>
            <a:r>
              <a:rPr lang="fi-FI" dirty="0"/>
              <a:t>rajaajana </a:t>
            </a:r>
            <a:r>
              <a:rPr lang="fi-FI" dirty="0" smtClean="0"/>
              <a:t>toimi</a:t>
            </a:r>
            <a:r>
              <a:rPr lang="cs-CZ" dirty="0" smtClean="0"/>
              <a:t>i</a:t>
            </a:r>
            <a:r>
              <a:rPr lang="fi-FI" dirty="0" smtClean="0"/>
              <a:t> </a:t>
            </a:r>
            <a:r>
              <a:rPr lang="fi-FI" b="1" dirty="0"/>
              <a:t>paino</a:t>
            </a:r>
            <a:endParaRPr lang="cs-CZ" dirty="0"/>
          </a:p>
          <a:p>
            <a:r>
              <a:rPr lang="cs-CZ" dirty="0"/>
              <a:t>s</a:t>
            </a:r>
            <a:r>
              <a:rPr lang="fi-FI" dirty="0" smtClean="0"/>
              <a:t>uomessa</a:t>
            </a:r>
            <a:r>
              <a:rPr lang="cs-CZ" dirty="0" smtClean="0"/>
              <a:t> on </a:t>
            </a:r>
            <a:r>
              <a:rPr lang="cs-CZ" b="1" dirty="0" err="1" smtClean="0"/>
              <a:t>pääpaino</a:t>
            </a:r>
            <a:r>
              <a:rPr lang="fi-FI" b="1" dirty="0"/>
              <a:t> sanan ensi </a:t>
            </a:r>
            <a:r>
              <a:rPr lang="fi-FI" b="1" dirty="0" smtClean="0"/>
              <a:t>tavulla</a:t>
            </a:r>
            <a:r>
              <a:rPr lang="cs-CZ" b="1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se</a:t>
            </a:r>
            <a:r>
              <a:rPr lang="fi-FI" dirty="0" smtClean="0"/>
              <a:t> </a:t>
            </a:r>
            <a:r>
              <a:rPr lang="fi-FI" dirty="0"/>
              <a:t>osoittaa sanan </a:t>
            </a:r>
            <a:r>
              <a:rPr lang="fi-FI" dirty="0" smtClean="0"/>
              <a:t>alkamiskohdan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6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</a:t>
            </a:r>
            <a:r>
              <a:rPr lang="fi-FI" b="1" dirty="0" smtClean="0"/>
              <a:t>ieliopillisesti</a:t>
            </a:r>
            <a:r>
              <a:rPr lang="fi-FI" dirty="0" smtClean="0"/>
              <a:t> </a:t>
            </a:r>
            <a:r>
              <a:rPr lang="fi-FI" dirty="0"/>
              <a:t>sana voi olla </a:t>
            </a:r>
            <a:r>
              <a:rPr lang="fi-FI" dirty="0">
                <a:solidFill>
                  <a:srgbClr val="FF0000"/>
                </a:solidFill>
              </a:rPr>
              <a:t>taipuva </a:t>
            </a:r>
            <a:r>
              <a:rPr lang="fi-FI" dirty="0"/>
              <a:t>tai </a:t>
            </a:r>
            <a:r>
              <a:rPr lang="fi-FI" dirty="0" smtClean="0">
                <a:solidFill>
                  <a:srgbClr val="FF0000"/>
                </a:solidFill>
              </a:rPr>
              <a:t>taipumaton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 smtClean="0"/>
              <a:t>Esim</a:t>
            </a:r>
            <a:r>
              <a:rPr lang="fi-FI" dirty="0"/>
              <a:t>. </a:t>
            </a:r>
            <a:r>
              <a:rPr lang="cs-CZ" dirty="0" err="1" smtClean="0"/>
              <a:t>sana</a:t>
            </a:r>
            <a:r>
              <a:rPr lang="cs-CZ" dirty="0" smtClean="0"/>
              <a:t> </a:t>
            </a:r>
            <a:r>
              <a:rPr lang="fi-FI" i="1" dirty="0" smtClean="0"/>
              <a:t>näin</a:t>
            </a:r>
            <a:r>
              <a:rPr lang="fi-FI" dirty="0"/>
              <a:t> voi tekstiyhteydestä irrallaan edustaa kolmea kieliopillista </a:t>
            </a:r>
            <a:r>
              <a:rPr lang="fi-FI" dirty="0" smtClean="0"/>
              <a:t>sanaa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dirty="0" smtClean="0"/>
              <a:t>1) </a:t>
            </a:r>
            <a:r>
              <a:rPr lang="fi-FI" b="1" dirty="0" smtClean="0"/>
              <a:t>adverbi</a:t>
            </a:r>
            <a:r>
              <a:rPr lang="fi-FI" dirty="0"/>
              <a:t> </a:t>
            </a:r>
            <a:r>
              <a:rPr lang="fi-FI" i="1" dirty="0"/>
              <a:t>näin</a:t>
            </a:r>
            <a:r>
              <a:rPr lang="fi-FI" dirty="0"/>
              <a:t> 'tällä tavoin'</a:t>
            </a:r>
            <a:br>
              <a:rPr lang="fi-FI" dirty="0"/>
            </a:br>
            <a:r>
              <a:rPr lang="fi-FI" dirty="0"/>
              <a:t>2) </a:t>
            </a:r>
            <a:r>
              <a:rPr lang="fi-FI" b="1" dirty="0"/>
              <a:t>verbin</a:t>
            </a:r>
            <a:r>
              <a:rPr lang="fi-FI" dirty="0"/>
              <a:t> </a:t>
            </a:r>
            <a:r>
              <a:rPr lang="fi-FI" i="1" dirty="0"/>
              <a:t>nähdä</a:t>
            </a:r>
            <a:r>
              <a:rPr lang="fi-FI" dirty="0"/>
              <a:t> aktiivin indikatiivin imperfektin yksikön 1. persoona</a:t>
            </a:r>
            <a:br>
              <a:rPr lang="fi-FI" dirty="0"/>
            </a:br>
            <a:r>
              <a:rPr lang="fi-FI" dirty="0"/>
              <a:t>3) </a:t>
            </a:r>
            <a:r>
              <a:rPr lang="fi-FI" b="1" dirty="0"/>
              <a:t>pronominin</a:t>
            </a:r>
            <a:r>
              <a:rPr lang="fi-FI" dirty="0"/>
              <a:t> </a:t>
            </a:r>
            <a:r>
              <a:rPr lang="fi-FI" i="1" dirty="0"/>
              <a:t>tämä</a:t>
            </a:r>
            <a:r>
              <a:rPr lang="fi-FI" dirty="0"/>
              <a:t> </a:t>
            </a:r>
            <a:r>
              <a:rPr lang="fi-FI" dirty="0" smtClean="0"/>
              <a:t>monikon</a:t>
            </a:r>
            <a:r>
              <a:rPr lang="cs-CZ" dirty="0" smtClean="0"/>
              <a:t> </a:t>
            </a:r>
            <a:r>
              <a:rPr lang="cs-CZ" dirty="0" err="1" smtClean="0"/>
              <a:t>instruktiivi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Tehtävä</a:t>
            </a:r>
            <a:r>
              <a:rPr lang="cs-CZ" dirty="0" smtClean="0"/>
              <a:t>: </a:t>
            </a: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voi</a:t>
            </a:r>
            <a:r>
              <a:rPr lang="cs-CZ" dirty="0" smtClean="0"/>
              <a:t> </a:t>
            </a:r>
            <a:r>
              <a:rPr lang="cs-CZ" dirty="0" err="1" smtClean="0"/>
              <a:t>edustaa</a:t>
            </a:r>
            <a:r>
              <a:rPr lang="cs-CZ" dirty="0" smtClean="0"/>
              <a:t> </a:t>
            </a:r>
            <a:r>
              <a:rPr lang="cs-CZ" dirty="0" err="1" smtClean="0"/>
              <a:t>sana</a:t>
            </a:r>
            <a:r>
              <a:rPr lang="cs-CZ" dirty="0" smtClean="0"/>
              <a:t> </a:t>
            </a:r>
            <a:r>
              <a:rPr lang="cs-CZ" i="1" dirty="0" err="1" smtClean="0"/>
              <a:t>teitä</a:t>
            </a:r>
            <a:r>
              <a:rPr lang="cs-CZ" dirty="0" smtClean="0"/>
              <a:t>?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8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408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SANOJEN LUOKITTELU TAIVUTUKSEN MUKAAN</a:t>
            </a:r>
            <a:endParaRPr lang="cs-CZ" sz="28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20" y="1027100"/>
            <a:ext cx="8109320" cy="549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5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LEKSEEMI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l</a:t>
            </a:r>
            <a:r>
              <a:rPr lang="cs-CZ" b="1" dirty="0" err="1" smtClean="0">
                <a:solidFill>
                  <a:srgbClr val="FF0000"/>
                </a:solidFill>
              </a:rPr>
              <a:t>ekseemi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eli</a:t>
            </a:r>
            <a:r>
              <a:rPr lang="cs-CZ" dirty="0"/>
              <a:t> </a:t>
            </a:r>
            <a:r>
              <a:rPr lang="cs-CZ" dirty="0" err="1"/>
              <a:t>sanakirjasana</a:t>
            </a:r>
            <a:r>
              <a:rPr lang="cs-CZ" dirty="0"/>
              <a:t> on </a:t>
            </a:r>
            <a:r>
              <a:rPr lang="cs-CZ" dirty="0" err="1"/>
              <a:t>abstrakti</a:t>
            </a:r>
            <a:r>
              <a:rPr lang="cs-CZ" dirty="0"/>
              <a:t> </a:t>
            </a:r>
            <a:r>
              <a:rPr lang="cs-CZ" dirty="0" err="1" smtClean="0"/>
              <a:t>yksikkö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e </a:t>
            </a:r>
            <a:r>
              <a:rPr lang="cs-CZ" dirty="0" err="1"/>
              <a:t>edustaa</a:t>
            </a:r>
            <a:r>
              <a:rPr lang="cs-CZ" dirty="0"/>
              <a:t> </a:t>
            </a:r>
            <a:r>
              <a:rPr lang="cs-CZ" b="1" dirty="0" err="1"/>
              <a:t>kaikkia</a:t>
            </a:r>
            <a:r>
              <a:rPr lang="cs-CZ" b="1" dirty="0"/>
              <a:t> </a:t>
            </a:r>
            <a:r>
              <a:rPr lang="cs-CZ" b="1" dirty="0" err="1"/>
              <a:t>yhden</a:t>
            </a:r>
            <a:r>
              <a:rPr lang="cs-CZ" b="1" dirty="0"/>
              <a:t> </a:t>
            </a:r>
            <a:r>
              <a:rPr lang="cs-CZ" b="1" dirty="0" err="1"/>
              <a:t>sanan</a:t>
            </a:r>
            <a:r>
              <a:rPr lang="cs-CZ" b="1" dirty="0"/>
              <a:t> </a:t>
            </a:r>
            <a:r>
              <a:rPr lang="cs-CZ" b="1" dirty="0" err="1"/>
              <a:t>taivutusmuotoja</a:t>
            </a:r>
            <a:r>
              <a:rPr lang="cs-CZ" b="1" dirty="0"/>
              <a:t> </a:t>
            </a:r>
            <a:r>
              <a:rPr lang="cs-CZ" dirty="0" err="1"/>
              <a:t>samalla</a:t>
            </a:r>
            <a:r>
              <a:rPr lang="cs-CZ" dirty="0"/>
              <a:t> </a:t>
            </a:r>
            <a:r>
              <a:rPr lang="cs-CZ" dirty="0" err="1" smtClean="0"/>
              <a:t>kertaa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sanakirjoissa</a:t>
            </a:r>
            <a:r>
              <a:rPr lang="cs-CZ" dirty="0" smtClean="0"/>
              <a:t> </a:t>
            </a:r>
            <a:r>
              <a:rPr lang="cs-CZ" dirty="0" err="1"/>
              <a:t>esiintyy</a:t>
            </a:r>
            <a:r>
              <a:rPr lang="cs-CZ" dirty="0"/>
              <a:t>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nomineista</a:t>
            </a:r>
            <a:r>
              <a:rPr lang="cs-CZ" dirty="0"/>
              <a:t> </a:t>
            </a:r>
            <a:r>
              <a:rPr lang="cs-CZ" dirty="0" err="1"/>
              <a:t>tavallisesti</a:t>
            </a:r>
            <a:r>
              <a:rPr lang="cs-CZ" dirty="0"/>
              <a:t> </a:t>
            </a:r>
            <a:r>
              <a:rPr lang="cs-CZ" b="1" dirty="0" err="1"/>
              <a:t>yksikön</a:t>
            </a:r>
            <a:r>
              <a:rPr lang="cs-CZ" b="1" dirty="0"/>
              <a:t> </a:t>
            </a:r>
            <a:r>
              <a:rPr lang="cs-CZ" b="1" dirty="0" err="1" smtClean="0"/>
              <a:t>nominatiivi</a:t>
            </a:r>
            <a:r>
              <a:rPr lang="cs-CZ" dirty="0" smtClean="0"/>
              <a:t>,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verbeistä</a:t>
            </a:r>
            <a:r>
              <a:rPr lang="cs-CZ" dirty="0"/>
              <a:t> </a:t>
            </a:r>
            <a:r>
              <a:rPr lang="cs-CZ" b="1" dirty="0" smtClean="0"/>
              <a:t>A-</a:t>
            </a:r>
            <a:r>
              <a:rPr lang="cs-CZ" b="1" dirty="0" err="1" smtClean="0"/>
              <a:t>infinitiivin</a:t>
            </a:r>
            <a:r>
              <a:rPr lang="cs-CZ" b="1" dirty="0" smtClean="0"/>
              <a:t> </a:t>
            </a:r>
            <a:r>
              <a:rPr lang="cs-CZ" b="1" dirty="0" err="1" smtClean="0"/>
              <a:t>perusmuoto</a:t>
            </a:r>
            <a:endParaRPr lang="cs-CZ" b="1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äsi</a:t>
            </a:r>
            <a:r>
              <a:rPr lang="cs-CZ" i="1" dirty="0" smtClean="0"/>
              <a:t> (= </a:t>
            </a:r>
            <a:r>
              <a:rPr lang="cs-CZ" i="1" dirty="0" err="1" smtClean="0"/>
              <a:t>käden</a:t>
            </a:r>
            <a:r>
              <a:rPr lang="cs-CZ" i="1" dirty="0" smtClean="0"/>
              <a:t>, </a:t>
            </a:r>
            <a:r>
              <a:rPr lang="cs-CZ" i="1" dirty="0" err="1" smtClean="0"/>
              <a:t>kättä</a:t>
            </a:r>
            <a:r>
              <a:rPr lang="cs-CZ" i="1" dirty="0" smtClean="0"/>
              <a:t>, </a:t>
            </a:r>
            <a:r>
              <a:rPr lang="cs-CZ" i="1" dirty="0" err="1" smtClean="0"/>
              <a:t>kädessä</a:t>
            </a:r>
            <a:r>
              <a:rPr lang="cs-CZ" i="1" dirty="0" smtClean="0"/>
              <a:t>, </a:t>
            </a:r>
            <a:r>
              <a:rPr lang="cs-CZ" i="1" dirty="0" err="1" smtClean="0"/>
              <a:t>käteen</a:t>
            </a:r>
            <a:r>
              <a:rPr lang="cs-CZ" i="1" dirty="0" smtClean="0"/>
              <a:t>, </a:t>
            </a:r>
            <a:r>
              <a:rPr lang="cs-CZ" i="1" dirty="0" err="1" smtClean="0"/>
              <a:t>käsiä</a:t>
            </a:r>
            <a:r>
              <a:rPr lang="cs-CZ" i="1" dirty="0" smtClean="0"/>
              <a:t>, </a:t>
            </a:r>
            <a:r>
              <a:rPr lang="cs-CZ" i="1" dirty="0" err="1" smtClean="0"/>
              <a:t>käsiksi</a:t>
            </a:r>
            <a:r>
              <a:rPr lang="cs-CZ" i="1" dirty="0" smtClean="0"/>
              <a:t>…)</a:t>
            </a:r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ukea</a:t>
            </a:r>
            <a:r>
              <a:rPr lang="cs-CZ" i="1" dirty="0" smtClean="0"/>
              <a:t> (= </a:t>
            </a:r>
            <a:r>
              <a:rPr lang="cs-CZ" i="1" dirty="0" err="1" smtClean="0"/>
              <a:t>luen</a:t>
            </a:r>
            <a:r>
              <a:rPr lang="cs-CZ" i="1" dirty="0" smtClean="0"/>
              <a:t>, </a:t>
            </a:r>
            <a:r>
              <a:rPr lang="cs-CZ" i="1" dirty="0" err="1" smtClean="0"/>
              <a:t>luet</a:t>
            </a:r>
            <a:r>
              <a:rPr lang="cs-CZ" i="1" dirty="0" smtClean="0"/>
              <a:t>, </a:t>
            </a:r>
            <a:r>
              <a:rPr lang="cs-CZ" i="1" dirty="0" err="1" smtClean="0"/>
              <a:t>lukee</a:t>
            </a:r>
            <a:r>
              <a:rPr lang="cs-CZ" i="1" dirty="0" smtClean="0"/>
              <a:t>, </a:t>
            </a:r>
            <a:r>
              <a:rPr lang="cs-CZ" i="1" dirty="0" err="1" smtClean="0"/>
              <a:t>luetaan</a:t>
            </a:r>
            <a:r>
              <a:rPr lang="cs-CZ" i="1" dirty="0" smtClean="0"/>
              <a:t>, </a:t>
            </a:r>
            <a:r>
              <a:rPr lang="cs-CZ" i="1" dirty="0" err="1" smtClean="0"/>
              <a:t>luettiin</a:t>
            </a:r>
            <a:r>
              <a:rPr lang="cs-CZ" i="1" dirty="0" smtClean="0"/>
              <a:t>, </a:t>
            </a:r>
            <a:r>
              <a:rPr lang="cs-CZ" i="1" dirty="0" err="1" smtClean="0"/>
              <a:t>lukisin</a:t>
            </a:r>
            <a:r>
              <a:rPr lang="cs-CZ" i="1" dirty="0" smtClean="0"/>
              <a:t>, </a:t>
            </a:r>
            <a:r>
              <a:rPr lang="cs-CZ" i="1" dirty="0" err="1" smtClean="0"/>
              <a:t>luettasiin</a:t>
            </a:r>
            <a:r>
              <a:rPr lang="cs-CZ" i="1" dirty="0" smtClean="0"/>
              <a:t>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HARJOITUS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5077544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Erota morfeemit toisistaan pystyviivoilla ja kirjoita, mikä </a:t>
            </a:r>
            <a:r>
              <a:rPr lang="cs-CZ" dirty="0" err="1" smtClean="0"/>
              <a:t>morfeemityyppi</a:t>
            </a:r>
            <a:r>
              <a:rPr lang="cs-CZ" dirty="0" smtClean="0"/>
              <a:t> se on </a:t>
            </a:r>
            <a:r>
              <a:rPr lang="cs-CZ" b="1" dirty="0" smtClean="0"/>
              <a:t>(</a:t>
            </a:r>
            <a:r>
              <a:rPr lang="cs-CZ" b="1" dirty="0" err="1" smtClean="0"/>
              <a:t>vartalo</a:t>
            </a:r>
            <a:r>
              <a:rPr lang="cs-CZ" b="1" dirty="0" smtClean="0"/>
              <a:t>, </a:t>
            </a:r>
            <a:r>
              <a:rPr lang="cs-CZ" b="1" dirty="0" err="1" smtClean="0"/>
              <a:t>tunnus</a:t>
            </a:r>
            <a:r>
              <a:rPr lang="cs-CZ" b="1" dirty="0" smtClean="0"/>
              <a:t>, </a:t>
            </a:r>
            <a:r>
              <a:rPr lang="cs-CZ" b="1" dirty="0" err="1" smtClean="0"/>
              <a:t>pääte</a:t>
            </a:r>
            <a:r>
              <a:rPr lang="cs-CZ" b="1" dirty="0" smtClean="0"/>
              <a:t>, </a:t>
            </a:r>
            <a:r>
              <a:rPr lang="cs-CZ" b="1" dirty="0" err="1" smtClean="0"/>
              <a:t>liite</a:t>
            </a:r>
            <a:r>
              <a:rPr lang="cs-CZ" b="1" dirty="0" smtClean="0"/>
              <a:t>)</a:t>
            </a:r>
            <a:r>
              <a:rPr lang="fi-FI" b="1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cs-CZ" i="1" dirty="0"/>
              <a:t>k</a:t>
            </a:r>
            <a:r>
              <a:rPr lang="fi-FI" i="1" dirty="0" smtClean="0"/>
              <a:t>isso</a:t>
            </a:r>
            <a:r>
              <a:rPr lang="cs-CZ" i="1" dirty="0" smtClean="0"/>
              <a:t>-</a:t>
            </a:r>
            <a:r>
              <a:rPr lang="fi-FI" i="1" dirty="0" smtClean="0"/>
              <a:t>i</a:t>
            </a:r>
            <a:r>
              <a:rPr lang="cs-CZ" i="1" dirty="0" smtClean="0"/>
              <a:t>-</a:t>
            </a:r>
            <a:r>
              <a:rPr lang="fi-FI" i="1" dirty="0" smtClean="0"/>
              <a:t>lla</a:t>
            </a:r>
            <a:r>
              <a:rPr lang="cs-CZ" i="1" dirty="0" smtClean="0"/>
              <a:t>-</a:t>
            </a:r>
            <a:r>
              <a:rPr lang="fi-FI" i="1" dirty="0" smtClean="0"/>
              <a:t>mme</a:t>
            </a:r>
            <a:r>
              <a:rPr lang="cs-CZ" i="1" dirty="0" smtClean="0"/>
              <a:t>-</a:t>
            </a:r>
            <a:r>
              <a:rPr lang="fi-FI" i="1" dirty="0" smtClean="0"/>
              <a:t>ko </a:t>
            </a:r>
            <a:r>
              <a:rPr lang="cs-CZ" i="1" dirty="0" smtClean="0"/>
              <a:t>(</a:t>
            </a:r>
            <a:r>
              <a:rPr lang="cs-CZ" i="1" dirty="0" err="1" smtClean="0"/>
              <a:t>kissa</a:t>
            </a:r>
            <a:r>
              <a:rPr lang="cs-CZ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i</a:t>
            </a:r>
            <a:r>
              <a:rPr lang="fi-FI" i="1" dirty="0" smtClean="0"/>
              <a:t>stu</a:t>
            </a:r>
            <a:r>
              <a:rPr lang="cs-CZ" i="1" dirty="0" smtClean="0"/>
              <a:t>-</a:t>
            </a:r>
            <a:r>
              <a:rPr lang="fi-FI" i="1" dirty="0" smtClean="0"/>
              <a:t>isi</a:t>
            </a:r>
            <a:r>
              <a:rPr lang="cs-CZ" i="1" dirty="0" smtClean="0"/>
              <a:t>-</a:t>
            </a:r>
            <a:r>
              <a:rPr lang="fi-FI" i="1" dirty="0" smtClean="0"/>
              <a:t>mme</a:t>
            </a:r>
            <a:r>
              <a:rPr lang="cs-CZ" i="1" dirty="0" smtClean="0"/>
              <a:t>-</a:t>
            </a:r>
            <a:r>
              <a:rPr lang="fi-FI" i="1" dirty="0" smtClean="0"/>
              <a:t>han</a:t>
            </a:r>
            <a:r>
              <a:rPr lang="cs-CZ" i="1" dirty="0" smtClean="0"/>
              <a:t> (</a:t>
            </a:r>
            <a:r>
              <a:rPr lang="cs-CZ" i="1" dirty="0" err="1" smtClean="0"/>
              <a:t>istua</a:t>
            </a:r>
            <a:r>
              <a:rPr lang="cs-CZ" i="1" dirty="0" smtClean="0"/>
              <a:t>)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j</a:t>
            </a:r>
            <a:r>
              <a:rPr lang="fi-FI" i="1" dirty="0" smtClean="0"/>
              <a:t>uokse</a:t>
            </a:r>
            <a:r>
              <a:rPr lang="cs-CZ" i="1" dirty="0" smtClean="0"/>
              <a:t>-</a:t>
            </a:r>
            <a:r>
              <a:rPr lang="cs-CZ" i="1" dirty="0" err="1" smtClean="0"/>
              <a:t>nte-le</a:t>
            </a:r>
            <a:r>
              <a:rPr lang="cs-CZ" i="1" dirty="0" smtClean="0"/>
              <a:t>-</a:t>
            </a:r>
            <a:r>
              <a:rPr lang="fi-FI" i="1" dirty="0" smtClean="0"/>
              <a:t>tte </a:t>
            </a:r>
            <a:r>
              <a:rPr lang="cs-CZ" i="1" dirty="0" smtClean="0"/>
              <a:t>(</a:t>
            </a:r>
            <a:r>
              <a:rPr lang="cs-CZ" i="1" dirty="0" err="1" smtClean="0"/>
              <a:t>juoksennella</a:t>
            </a:r>
            <a:r>
              <a:rPr lang="cs-CZ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p</a:t>
            </a:r>
            <a:r>
              <a:rPr lang="fi-FI" i="1" dirty="0" smtClean="0"/>
              <a:t>öyd</a:t>
            </a:r>
            <a:r>
              <a:rPr lang="cs-CZ" i="1" dirty="0" smtClean="0"/>
              <a:t>-</a:t>
            </a:r>
            <a:r>
              <a:rPr lang="fi-FI" i="1" dirty="0" smtClean="0"/>
              <a:t>i</a:t>
            </a:r>
            <a:r>
              <a:rPr lang="cs-CZ" i="1" dirty="0" smtClean="0"/>
              <a:t>-</a:t>
            </a:r>
            <a:r>
              <a:rPr lang="fi-FI" i="1" dirty="0" smtClean="0"/>
              <a:t>ssä</a:t>
            </a:r>
            <a:r>
              <a:rPr lang="cs-CZ" i="1" dirty="0" smtClean="0"/>
              <a:t>-</a:t>
            </a:r>
            <a:r>
              <a:rPr lang="cs-CZ" i="1" dirty="0" err="1" smtClean="0"/>
              <a:t>nne</a:t>
            </a:r>
            <a:r>
              <a:rPr lang="fi-FI" i="1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pöytä</a:t>
            </a:r>
            <a:r>
              <a:rPr lang="cs-CZ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k</a:t>
            </a:r>
            <a:r>
              <a:rPr lang="fi-FI" i="1" dirty="0" smtClean="0"/>
              <a:t>äde</a:t>
            </a:r>
            <a:r>
              <a:rPr lang="cs-CZ" i="1" dirty="0" smtClean="0"/>
              <a:t>-</a:t>
            </a:r>
            <a:r>
              <a:rPr lang="fi-FI" i="1" dirty="0" smtClean="0"/>
              <a:t>ssä</a:t>
            </a:r>
            <a:r>
              <a:rPr lang="cs-CZ" i="1" dirty="0" smtClean="0"/>
              <a:t>-</a:t>
            </a:r>
            <a:r>
              <a:rPr lang="fi-FI" i="1" dirty="0" smtClean="0"/>
              <a:t>si</a:t>
            </a:r>
            <a:r>
              <a:rPr lang="cs-CZ" i="1" dirty="0" smtClean="0"/>
              <a:t> (</a:t>
            </a:r>
            <a:r>
              <a:rPr lang="cs-CZ" i="1" dirty="0" err="1" smtClean="0"/>
              <a:t>käsi</a:t>
            </a:r>
            <a:r>
              <a:rPr lang="cs-CZ" i="1" dirty="0" smtClean="0"/>
              <a:t>)</a:t>
            </a:r>
            <a:r>
              <a:rPr lang="fi-FI" i="1" dirty="0" smtClean="0"/>
              <a:t>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l</a:t>
            </a:r>
            <a:r>
              <a:rPr lang="cs-CZ" i="1" dirty="0" err="1" smtClean="0"/>
              <a:t>aula</a:t>
            </a:r>
            <a:r>
              <a:rPr lang="cs-CZ" i="1" dirty="0" smtClean="0"/>
              <a:t>-</a:t>
            </a:r>
            <a:r>
              <a:rPr lang="cs-CZ" i="1" dirty="0" err="1" smtClean="0"/>
              <a:t>isi</a:t>
            </a:r>
            <a:r>
              <a:rPr lang="cs-CZ" i="1" dirty="0" smtClean="0"/>
              <a:t>-</a:t>
            </a:r>
            <a:r>
              <a:rPr lang="cs-CZ" i="1" dirty="0" err="1" smtClean="0"/>
              <a:t>mme</a:t>
            </a:r>
            <a:r>
              <a:rPr lang="cs-CZ" i="1" dirty="0" smtClean="0"/>
              <a:t>-</a:t>
            </a:r>
            <a:r>
              <a:rPr lang="cs-CZ" i="1" dirty="0" err="1" smtClean="0"/>
              <a:t>ko</a:t>
            </a:r>
            <a:r>
              <a:rPr lang="cs-CZ" i="1" dirty="0" smtClean="0"/>
              <a:t>-han (</a:t>
            </a:r>
            <a:r>
              <a:rPr lang="cs-CZ" i="1" dirty="0" err="1" smtClean="0"/>
              <a:t>laulaa</a:t>
            </a:r>
            <a:r>
              <a:rPr lang="cs-CZ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v</a:t>
            </a:r>
            <a:r>
              <a:rPr lang="cs-CZ" i="1" dirty="0" err="1" smtClean="0"/>
              <a:t>apaa</a:t>
            </a:r>
            <a:r>
              <a:rPr lang="cs-CZ" i="1" dirty="0" smtClean="0"/>
              <a:t>-</a:t>
            </a:r>
            <a:r>
              <a:rPr lang="cs-CZ" i="1" dirty="0" err="1" smtClean="0"/>
              <a:t>seen</a:t>
            </a:r>
            <a:r>
              <a:rPr lang="cs-CZ" i="1" dirty="0" smtClean="0"/>
              <a:t>-kin (</a:t>
            </a:r>
            <a:r>
              <a:rPr lang="cs-CZ" i="1" dirty="0" err="1" smtClean="0"/>
              <a:t>vapaa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m</a:t>
            </a:r>
            <a:r>
              <a:rPr lang="cs-CZ" i="1" dirty="0" err="1" smtClean="0"/>
              <a:t>atkustele-ma-lla-kaan</a:t>
            </a:r>
            <a:r>
              <a:rPr lang="cs-CZ" i="1" dirty="0" smtClean="0"/>
              <a:t> (</a:t>
            </a:r>
            <a:r>
              <a:rPr lang="cs-CZ" i="1" dirty="0" err="1" smtClean="0"/>
              <a:t>matkustella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30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LÄHTEET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LAAKSONEN - LIEKO, A.: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kielen</a:t>
            </a:r>
            <a:r>
              <a:rPr lang="cs-CZ" dirty="0"/>
              <a:t> </a:t>
            </a:r>
            <a:r>
              <a:rPr lang="cs-CZ" dirty="0" err="1"/>
              <a:t>äänne</a:t>
            </a:r>
            <a:r>
              <a:rPr lang="cs-CZ" dirty="0"/>
              <a:t>-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muoto-oppi</a:t>
            </a:r>
            <a:r>
              <a:rPr lang="cs-CZ" dirty="0"/>
              <a:t>. </a:t>
            </a:r>
            <a:r>
              <a:rPr lang="cs-CZ" dirty="0" err="1"/>
              <a:t>Loimaa</a:t>
            </a:r>
            <a:r>
              <a:rPr lang="cs-CZ" dirty="0"/>
              <a:t>: </a:t>
            </a:r>
            <a:r>
              <a:rPr lang="cs-CZ" dirty="0" err="1"/>
              <a:t>Finn</a:t>
            </a:r>
            <a:r>
              <a:rPr lang="cs-CZ" dirty="0"/>
              <a:t> </a:t>
            </a:r>
            <a:r>
              <a:rPr lang="cs-CZ" dirty="0" err="1"/>
              <a:t>Lectura</a:t>
            </a:r>
            <a:r>
              <a:rPr lang="cs-CZ" dirty="0"/>
              <a:t> 1988. ISBN 951-8905-67-3.</a:t>
            </a:r>
          </a:p>
          <a:p>
            <a:r>
              <a:rPr lang="cs-CZ" dirty="0"/>
              <a:t>LINDROOS, H., ČERMÁK, F.: Stručná mluvnice finštiny. Praha: FF UK 1982.</a:t>
            </a:r>
          </a:p>
          <a:p>
            <a:r>
              <a:rPr lang="cs-CZ" dirty="0"/>
              <a:t>KARLSSON, F.: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kielen</a:t>
            </a:r>
            <a:r>
              <a:rPr lang="cs-CZ" dirty="0"/>
              <a:t> </a:t>
            </a:r>
            <a:r>
              <a:rPr lang="cs-CZ" dirty="0" err="1"/>
              <a:t>äänne</a:t>
            </a:r>
            <a:r>
              <a:rPr lang="cs-CZ" dirty="0"/>
              <a:t>-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muotorakenne</a:t>
            </a:r>
            <a:r>
              <a:rPr lang="cs-CZ" dirty="0"/>
              <a:t>. </a:t>
            </a:r>
            <a:r>
              <a:rPr lang="cs-CZ" dirty="0" err="1"/>
              <a:t>Porvoo</a:t>
            </a:r>
            <a:r>
              <a:rPr lang="cs-CZ" dirty="0"/>
              <a:t>: WSOY 1983.</a:t>
            </a:r>
          </a:p>
          <a:p>
            <a:r>
              <a:rPr lang="cs-CZ" dirty="0"/>
              <a:t>WHITE, L.: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kielioppia</a:t>
            </a:r>
            <a:r>
              <a:rPr lang="cs-CZ" dirty="0"/>
              <a:t> </a:t>
            </a:r>
            <a:r>
              <a:rPr lang="cs-CZ" dirty="0" err="1"/>
              <a:t>ulkomaalaisille</a:t>
            </a:r>
            <a:r>
              <a:rPr lang="cs-CZ" dirty="0"/>
              <a:t>. </a:t>
            </a:r>
            <a:r>
              <a:rPr lang="cs-CZ" dirty="0" err="1"/>
              <a:t>Loimaa</a:t>
            </a:r>
            <a:r>
              <a:rPr lang="cs-CZ" dirty="0"/>
              <a:t>: </a:t>
            </a:r>
            <a:r>
              <a:rPr lang="cs-CZ" dirty="0" err="1"/>
              <a:t>Finn</a:t>
            </a:r>
            <a:r>
              <a:rPr lang="cs-CZ" dirty="0"/>
              <a:t> </a:t>
            </a:r>
            <a:r>
              <a:rPr lang="cs-CZ" dirty="0" err="1"/>
              <a:t>Lectura</a:t>
            </a:r>
            <a:r>
              <a:rPr lang="cs-CZ" dirty="0"/>
              <a:t> 1993. ISBN 951-8905-65-7.</a:t>
            </a:r>
          </a:p>
          <a:p>
            <a:r>
              <a:rPr lang="cs-CZ" dirty="0"/>
              <a:t>HAKULINEN, A et </a:t>
            </a:r>
            <a:r>
              <a:rPr lang="cs-CZ" dirty="0"/>
              <a:t>a</a:t>
            </a:r>
            <a:r>
              <a:rPr lang="cs-CZ" dirty="0" smtClean="0"/>
              <a:t>l</a:t>
            </a:r>
            <a:r>
              <a:rPr lang="cs-CZ" dirty="0"/>
              <a:t>.: </a:t>
            </a:r>
            <a:r>
              <a:rPr lang="cs-CZ" dirty="0" err="1"/>
              <a:t>Iso</a:t>
            </a:r>
            <a:r>
              <a:rPr lang="cs-CZ" dirty="0"/>
              <a:t>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kielioppi</a:t>
            </a:r>
            <a:r>
              <a:rPr lang="cs-CZ" dirty="0"/>
              <a:t>. </a:t>
            </a:r>
            <a:r>
              <a:rPr lang="cs-CZ" dirty="0" err="1" smtClean="0"/>
              <a:t>Helsinki</a:t>
            </a:r>
            <a:r>
              <a:rPr lang="cs-CZ" dirty="0" smtClean="0"/>
              <a:t>: </a:t>
            </a:r>
            <a:r>
              <a:rPr lang="cs-CZ" dirty="0"/>
              <a:t>SKS 2004. ISBN 951-746-557-2</a:t>
            </a:r>
            <a:r>
              <a:rPr lang="cs-CZ" dirty="0" smtClean="0"/>
              <a:t>. (</a:t>
            </a:r>
            <a:r>
              <a:rPr lang="cs-CZ" dirty="0" err="1" smtClean="0"/>
              <a:t>verkkoversio</a:t>
            </a:r>
            <a:r>
              <a:rPr lang="cs-CZ" dirty="0" smtClean="0"/>
              <a:t> - VISK: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scripta.kotus.fi/</a:t>
            </a:r>
            <a:r>
              <a:rPr lang="cs-CZ" dirty="0" err="1" smtClean="0">
                <a:hlinkClick r:id="rId2"/>
              </a:rPr>
              <a:t>visk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etusivu.php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/>
              <a:t>PENTTILÄ, A: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kielioppi</a:t>
            </a:r>
            <a:r>
              <a:rPr lang="cs-CZ" dirty="0"/>
              <a:t>. </a:t>
            </a:r>
            <a:r>
              <a:rPr lang="cs-CZ" dirty="0" err="1"/>
              <a:t>Porvoo</a:t>
            </a:r>
            <a:r>
              <a:rPr lang="cs-CZ" dirty="0"/>
              <a:t>: WSOY 1963. </a:t>
            </a:r>
          </a:p>
        </p:txBody>
      </p:sp>
    </p:spTree>
    <p:extLst>
      <p:ext uri="{BB962C8B-B14F-4D97-AF65-F5344CB8AC3E}">
        <p14:creationId xmlns:p14="http://schemas.microsoft.com/office/powerpoint/2010/main" val="42527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MUOTOPIN PERUSSANASTOA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86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err="1" smtClean="0"/>
              <a:t>muoto</a:t>
            </a:r>
            <a:r>
              <a:rPr lang="cs-CZ" sz="1400" dirty="0" smtClean="0"/>
              <a:t> – tvar</a:t>
            </a:r>
          </a:p>
          <a:p>
            <a:pPr marL="0" indent="0">
              <a:buNone/>
            </a:pPr>
            <a:r>
              <a:rPr lang="cs-CZ" sz="1400" dirty="0" err="1" smtClean="0"/>
              <a:t>morfologia</a:t>
            </a:r>
            <a:r>
              <a:rPr lang="cs-CZ" sz="1400" dirty="0" smtClean="0"/>
              <a:t> = </a:t>
            </a:r>
            <a:r>
              <a:rPr lang="cs-CZ" sz="1400" dirty="0" err="1" smtClean="0"/>
              <a:t>muoto-oppi</a:t>
            </a:r>
            <a:r>
              <a:rPr lang="cs-CZ" sz="1400" dirty="0" smtClean="0"/>
              <a:t> – morfologie</a:t>
            </a:r>
          </a:p>
          <a:p>
            <a:pPr marL="0" indent="0">
              <a:buNone/>
            </a:pPr>
            <a:r>
              <a:rPr lang="cs-CZ" sz="1400" dirty="0" err="1"/>
              <a:t>s</a:t>
            </a:r>
            <a:r>
              <a:rPr lang="cs-CZ" sz="1400" dirty="0" err="1" smtClean="0"/>
              <a:t>ana</a:t>
            </a:r>
            <a:r>
              <a:rPr lang="cs-CZ" sz="1400" dirty="0" smtClean="0"/>
              <a:t> – slovo</a:t>
            </a:r>
          </a:p>
          <a:p>
            <a:pPr marL="0" indent="0">
              <a:buNone/>
            </a:pPr>
            <a:r>
              <a:rPr lang="cs-CZ" sz="1400" dirty="0" err="1"/>
              <a:t>l</a:t>
            </a:r>
            <a:r>
              <a:rPr lang="cs-CZ" sz="1400" dirty="0" err="1" smtClean="0"/>
              <a:t>ekseemi</a:t>
            </a:r>
            <a:r>
              <a:rPr lang="cs-CZ" sz="1400" dirty="0" smtClean="0"/>
              <a:t> – lexém </a:t>
            </a:r>
          </a:p>
          <a:p>
            <a:pPr marL="0" indent="0">
              <a:buNone/>
            </a:pPr>
            <a:r>
              <a:rPr lang="cs-CZ" sz="1400" dirty="0" err="1"/>
              <a:t>m</a:t>
            </a:r>
            <a:r>
              <a:rPr lang="cs-CZ" sz="1400" dirty="0" err="1" smtClean="0"/>
              <a:t>orfeemi</a:t>
            </a:r>
            <a:r>
              <a:rPr lang="cs-CZ" sz="1400" dirty="0" smtClean="0"/>
              <a:t> – morfém </a:t>
            </a:r>
          </a:p>
          <a:p>
            <a:pPr marL="0" indent="0">
              <a:buNone/>
            </a:pPr>
            <a:r>
              <a:rPr lang="cs-CZ" sz="1400" dirty="0" err="1"/>
              <a:t>a</a:t>
            </a:r>
            <a:r>
              <a:rPr lang="cs-CZ" sz="1400" dirty="0" err="1" smtClean="0"/>
              <a:t>llomorfi</a:t>
            </a:r>
            <a:r>
              <a:rPr lang="cs-CZ" sz="1400" dirty="0" smtClean="0"/>
              <a:t> – alomorf </a:t>
            </a:r>
          </a:p>
          <a:p>
            <a:pPr marL="0" indent="0">
              <a:buNone/>
            </a:pPr>
            <a:r>
              <a:rPr lang="cs-CZ" sz="1400" dirty="0" err="1" smtClean="0"/>
              <a:t>variantti</a:t>
            </a:r>
            <a:r>
              <a:rPr lang="cs-CZ" sz="1400" dirty="0" smtClean="0"/>
              <a:t> – varianta</a:t>
            </a:r>
          </a:p>
          <a:p>
            <a:pPr marL="0" indent="0">
              <a:buNone/>
            </a:pPr>
            <a:r>
              <a:rPr lang="cs-CZ" sz="1400" dirty="0" err="1" smtClean="0"/>
              <a:t>pääte</a:t>
            </a:r>
            <a:r>
              <a:rPr lang="cs-CZ" sz="1400" dirty="0" smtClean="0"/>
              <a:t> – koncovka</a:t>
            </a:r>
          </a:p>
          <a:p>
            <a:pPr marL="0" indent="0">
              <a:buNone/>
            </a:pPr>
            <a:r>
              <a:rPr lang="cs-CZ" sz="1400" dirty="0" err="1"/>
              <a:t>s</a:t>
            </a:r>
            <a:r>
              <a:rPr lang="cs-CZ" sz="1400" dirty="0" err="1" smtClean="0"/>
              <a:t>ija</a:t>
            </a:r>
            <a:r>
              <a:rPr lang="cs-CZ" sz="1400" dirty="0" smtClean="0"/>
              <a:t>(</a:t>
            </a:r>
            <a:r>
              <a:rPr lang="cs-CZ" sz="1400" dirty="0" err="1" smtClean="0"/>
              <a:t>muoto</a:t>
            </a:r>
            <a:r>
              <a:rPr lang="cs-CZ" sz="1400" dirty="0" smtClean="0"/>
              <a:t>) – pád</a:t>
            </a:r>
          </a:p>
          <a:p>
            <a:pPr marL="0" indent="0">
              <a:buNone/>
            </a:pPr>
            <a:r>
              <a:rPr lang="cs-CZ" sz="1400" dirty="0" err="1"/>
              <a:t>j</a:t>
            </a:r>
            <a:r>
              <a:rPr lang="cs-CZ" sz="1400" dirty="0" err="1" smtClean="0"/>
              <a:t>ohdin</a:t>
            </a:r>
            <a:r>
              <a:rPr lang="cs-CZ" sz="1400" dirty="0" smtClean="0"/>
              <a:t> – odvozovací sufix</a:t>
            </a:r>
          </a:p>
          <a:p>
            <a:pPr marL="0" indent="0">
              <a:buNone/>
            </a:pPr>
            <a:r>
              <a:rPr lang="cs-CZ" sz="1400" dirty="0" err="1"/>
              <a:t>t</a:t>
            </a:r>
            <a:r>
              <a:rPr lang="cs-CZ" sz="1400" dirty="0" err="1" smtClean="0"/>
              <a:t>unnus</a:t>
            </a:r>
            <a:r>
              <a:rPr lang="cs-CZ" sz="1400" dirty="0" smtClean="0"/>
              <a:t> – znak</a:t>
            </a:r>
          </a:p>
          <a:p>
            <a:pPr marL="0" indent="0">
              <a:buNone/>
            </a:pPr>
            <a:r>
              <a:rPr lang="cs-CZ" sz="1400" dirty="0" err="1"/>
              <a:t>t</a:t>
            </a:r>
            <a:r>
              <a:rPr lang="cs-CZ" sz="1400" dirty="0" err="1" smtClean="0"/>
              <a:t>aivutus</a:t>
            </a:r>
            <a:r>
              <a:rPr lang="cs-CZ" sz="1400" dirty="0" smtClean="0"/>
              <a:t> – ohýbání</a:t>
            </a:r>
          </a:p>
          <a:p>
            <a:pPr marL="0" indent="0">
              <a:buNone/>
            </a:pPr>
            <a:r>
              <a:rPr lang="cs-CZ" sz="1400" dirty="0" err="1"/>
              <a:t>p</a:t>
            </a:r>
            <a:r>
              <a:rPr lang="cs-CZ" sz="1400" dirty="0" err="1" smtClean="0"/>
              <a:t>ersoona</a:t>
            </a:r>
            <a:r>
              <a:rPr lang="cs-CZ" sz="1400" dirty="0" smtClean="0"/>
              <a:t> – osoba</a:t>
            </a:r>
          </a:p>
          <a:p>
            <a:pPr marL="0" indent="0">
              <a:buNone/>
            </a:pPr>
            <a:r>
              <a:rPr lang="cs-CZ" sz="1400" dirty="0" err="1"/>
              <a:t>v</a:t>
            </a:r>
            <a:r>
              <a:rPr lang="cs-CZ" sz="1400" dirty="0" err="1" smtClean="0"/>
              <a:t>artalo</a:t>
            </a:r>
            <a:r>
              <a:rPr lang="cs-CZ" sz="1400" dirty="0" smtClean="0"/>
              <a:t> – kmen</a:t>
            </a:r>
          </a:p>
          <a:p>
            <a:pPr marL="0" indent="0">
              <a:buNone/>
            </a:pPr>
            <a:r>
              <a:rPr lang="cs-CZ" sz="1400" dirty="0" err="1"/>
              <a:t>p</a:t>
            </a:r>
            <a:r>
              <a:rPr lang="cs-CZ" sz="1400" dirty="0" err="1" smtClean="0"/>
              <a:t>aino</a:t>
            </a:r>
            <a:r>
              <a:rPr lang="cs-CZ" sz="1400" dirty="0" smtClean="0"/>
              <a:t> – přízvuk</a:t>
            </a:r>
          </a:p>
          <a:p>
            <a:pPr marL="0" indent="0">
              <a:buNone/>
            </a:pPr>
            <a:r>
              <a:rPr lang="cs-CZ" sz="1400" dirty="0" err="1"/>
              <a:t>v</a:t>
            </a:r>
            <a:r>
              <a:rPr lang="cs-CZ" sz="1400" dirty="0" err="1" smtClean="0"/>
              <a:t>okaali</a:t>
            </a:r>
            <a:r>
              <a:rPr lang="cs-CZ" sz="1400" dirty="0" smtClean="0"/>
              <a:t> – vokál</a:t>
            </a:r>
          </a:p>
          <a:p>
            <a:pPr marL="0" indent="0">
              <a:buNone/>
            </a:pPr>
            <a:r>
              <a:rPr lang="cs-CZ" sz="1400" dirty="0" err="1"/>
              <a:t>k</a:t>
            </a:r>
            <a:r>
              <a:rPr lang="cs-CZ" sz="1400" dirty="0" err="1" smtClean="0"/>
              <a:t>onsonantti</a:t>
            </a:r>
            <a:r>
              <a:rPr lang="cs-CZ" sz="1400" dirty="0" smtClean="0"/>
              <a:t> – </a:t>
            </a:r>
            <a:r>
              <a:rPr lang="cs-CZ" sz="1400" dirty="0" smtClean="0"/>
              <a:t>konsonant</a:t>
            </a:r>
            <a:endParaRPr lang="cs-CZ" sz="14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717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 err="1"/>
              <a:t>taipuva</a:t>
            </a:r>
            <a:r>
              <a:rPr lang="cs-CZ" sz="1800" dirty="0"/>
              <a:t> – sklonný</a:t>
            </a:r>
          </a:p>
          <a:p>
            <a:pPr marL="0" indent="0">
              <a:buNone/>
            </a:pPr>
            <a:r>
              <a:rPr lang="cs-CZ" sz="1800" dirty="0" err="1"/>
              <a:t>taipumaton</a:t>
            </a:r>
            <a:r>
              <a:rPr lang="cs-CZ" sz="1800" dirty="0"/>
              <a:t> – nesklonný</a:t>
            </a:r>
          </a:p>
          <a:p>
            <a:pPr marL="0" indent="0">
              <a:buNone/>
            </a:pPr>
            <a:r>
              <a:rPr lang="cs-CZ" sz="1800" dirty="0" err="1" smtClean="0"/>
              <a:t>perusmuoto</a:t>
            </a:r>
            <a:r>
              <a:rPr lang="cs-CZ" sz="1800" dirty="0" smtClean="0"/>
              <a:t> </a:t>
            </a:r>
            <a:r>
              <a:rPr lang="cs-CZ" sz="1800" dirty="0" smtClean="0"/>
              <a:t>– základní tvar</a:t>
            </a:r>
          </a:p>
          <a:p>
            <a:pPr marL="0" indent="0">
              <a:buNone/>
            </a:pPr>
            <a:r>
              <a:rPr lang="cs-CZ" sz="1800" dirty="0" err="1"/>
              <a:t>t</a:t>
            </a:r>
            <a:r>
              <a:rPr lang="cs-CZ" sz="1800" dirty="0" err="1" smtClean="0"/>
              <a:t>avu</a:t>
            </a:r>
            <a:r>
              <a:rPr lang="cs-CZ" sz="1800" dirty="0" smtClean="0"/>
              <a:t> – slabika</a:t>
            </a:r>
          </a:p>
          <a:p>
            <a:pPr marL="0" indent="0">
              <a:buNone/>
            </a:pPr>
            <a:r>
              <a:rPr lang="cs-CZ" sz="1800" dirty="0" err="1"/>
              <a:t>r</a:t>
            </a:r>
            <a:r>
              <a:rPr lang="cs-CZ" sz="1800" dirty="0" err="1" smtClean="0"/>
              <a:t>aja</a:t>
            </a:r>
            <a:r>
              <a:rPr lang="cs-CZ" sz="1800" dirty="0" smtClean="0"/>
              <a:t> – hranice</a:t>
            </a:r>
          </a:p>
          <a:p>
            <a:pPr marL="0" indent="0">
              <a:buNone/>
            </a:pPr>
            <a:r>
              <a:rPr lang="cs-CZ" sz="1800" dirty="0" err="1" smtClean="0"/>
              <a:t>vapaat</a:t>
            </a:r>
            <a:r>
              <a:rPr lang="cs-CZ" sz="1800" dirty="0" smtClean="0"/>
              <a:t> </a:t>
            </a:r>
            <a:r>
              <a:rPr lang="cs-CZ" sz="1800" dirty="0" err="1" smtClean="0"/>
              <a:t>morfeemit</a:t>
            </a:r>
            <a:r>
              <a:rPr lang="cs-CZ" sz="1800" dirty="0" smtClean="0"/>
              <a:t> – volné morfémy</a:t>
            </a:r>
          </a:p>
          <a:p>
            <a:pPr marL="0" indent="0">
              <a:buNone/>
            </a:pPr>
            <a:r>
              <a:rPr lang="cs-CZ" sz="1800" dirty="0" err="1"/>
              <a:t>s</a:t>
            </a:r>
            <a:r>
              <a:rPr lang="cs-CZ" sz="1800" dirty="0" err="1" smtClean="0"/>
              <a:t>idonnaiset</a:t>
            </a:r>
            <a:r>
              <a:rPr lang="cs-CZ" sz="1800" dirty="0" smtClean="0"/>
              <a:t> </a:t>
            </a:r>
            <a:r>
              <a:rPr lang="cs-CZ" sz="1800" dirty="0" err="1" smtClean="0"/>
              <a:t>morfeemit</a:t>
            </a:r>
            <a:r>
              <a:rPr lang="cs-CZ" sz="1800" dirty="0" smtClean="0"/>
              <a:t> – vázané morfémy</a:t>
            </a:r>
          </a:p>
          <a:p>
            <a:pPr marL="0" indent="0">
              <a:buNone/>
            </a:pPr>
            <a:r>
              <a:rPr lang="cs-CZ" sz="1800" dirty="0" err="1"/>
              <a:t>e</a:t>
            </a:r>
            <a:r>
              <a:rPr lang="cs-CZ" sz="1800" dirty="0" err="1" smtClean="0"/>
              <a:t>dustaa</a:t>
            </a:r>
            <a:r>
              <a:rPr lang="cs-CZ" sz="1800" dirty="0" smtClean="0"/>
              <a:t> – reprezentovat, zastupovat</a:t>
            </a:r>
          </a:p>
          <a:p>
            <a:pPr marL="0" indent="0">
              <a:buNone/>
            </a:pPr>
            <a:r>
              <a:rPr lang="cs-CZ" sz="1800" dirty="0" err="1"/>
              <a:t>e</a:t>
            </a:r>
            <a:r>
              <a:rPr lang="cs-CZ" sz="1800" dirty="0" err="1" smtClean="0"/>
              <a:t>siintyä</a:t>
            </a:r>
            <a:r>
              <a:rPr lang="cs-CZ" sz="1800" dirty="0" smtClean="0"/>
              <a:t> – vyskytovat se</a:t>
            </a:r>
          </a:p>
          <a:p>
            <a:pPr marL="0" indent="0">
              <a:buNone/>
            </a:pPr>
            <a:r>
              <a:rPr lang="cs-CZ" sz="1800" dirty="0" err="1"/>
              <a:t>l</a:t>
            </a:r>
            <a:r>
              <a:rPr lang="cs-CZ" sz="1800" dirty="0" err="1" smtClean="0"/>
              <a:t>iittyä</a:t>
            </a:r>
            <a:r>
              <a:rPr lang="cs-CZ" sz="1800" dirty="0" smtClean="0"/>
              <a:t> – pojit se</a:t>
            </a:r>
          </a:p>
          <a:p>
            <a:pPr marL="0" indent="0">
              <a:buNone/>
            </a:pPr>
            <a:r>
              <a:rPr lang="cs-CZ" sz="1800" dirty="0" err="1"/>
              <a:t>t</a:t>
            </a:r>
            <a:r>
              <a:rPr lang="cs-CZ" sz="1800" dirty="0" err="1" smtClean="0"/>
              <a:t>oimia</a:t>
            </a:r>
            <a:r>
              <a:rPr lang="cs-CZ" sz="1800" dirty="0" smtClean="0"/>
              <a:t> – fungovat</a:t>
            </a:r>
          </a:p>
          <a:p>
            <a:pPr marL="0" indent="0">
              <a:buNone/>
            </a:pPr>
            <a:r>
              <a:rPr lang="cs-CZ" sz="1800" dirty="0" err="1"/>
              <a:t>r</a:t>
            </a:r>
            <a:r>
              <a:rPr lang="cs-CZ" sz="1800" dirty="0" err="1" smtClean="0"/>
              <a:t>iippua</a:t>
            </a:r>
            <a:r>
              <a:rPr lang="cs-CZ" sz="1800" dirty="0" smtClean="0"/>
              <a:t> – záviset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7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KURSSIN SISÄLTÖ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5005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MUOTO-OPIN PERUSTERMIT</a:t>
            </a:r>
          </a:p>
          <a:p>
            <a:r>
              <a:rPr lang="cs-CZ" dirty="0" smtClean="0"/>
              <a:t>TAVU</a:t>
            </a:r>
          </a:p>
          <a:p>
            <a:r>
              <a:rPr lang="cs-CZ" dirty="0" smtClean="0"/>
              <a:t>VARTALO</a:t>
            </a:r>
          </a:p>
          <a:p>
            <a:r>
              <a:rPr lang="cs-CZ" dirty="0" smtClean="0"/>
              <a:t>SUPISTUMINEN</a:t>
            </a:r>
          </a:p>
          <a:p>
            <a:r>
              <a:rPr lang="cs-CZ" dirty="0" smtClean="0"/>
              <a:t>VOKAALI- JA KONSONANTTIVAIHTELUT</a:t>
            </a:r>
          </a:p>
          <a:p>
            <a:r>
              <a:rPr lang="cs-CZ" dirty="0" smtClean="0"/>
              <a:t>ASTEVAIHTELU</a:t>
            </a:r>
          </a:p>
          <a:p>
            <a:r>
              <a:rPr lang="cs-CZ" dirty="0" smtClean="0"/>
              <a:t>SANALUOKAT</a:t>
            </a:r>
          </a:p>
          <a:p>
            <a:r>
              <a:rPr lang="cs-CZ" dirty="0" smtClean="0"/>
              <a:t>TAIVUTUS</a:t>
            </a:r>
          </a:p>
          <a:p>
            <a:r>
              <a:rPr lang="cs-CZ" dirty="0" smtClean="0"/>
              <a:t>NOMINI- JA VERBITYYPIT</a:t>
            </a:r>
          </a:p>
          <a:p>
            <a:r>
              <a:rPr lang="cs-CZ" dirty="0" smtClean="0"/>
              <a:t>SIJAT JA NOMINIEN TAIVUTUS</a:t>
            </a:r>
          </a:p>
          <a:p>
            <a:r>
              <a:rPr lang="cs-CZ" dirty="0" smtClean="0"/>
              <a:t>VERBIEN TAIVUTUS</a:t>
            </a:r>
          </a:p>
          <a:p>
            <a:r>
              <a:rPr lang="cs-CZ" dirty="0" smtClean="0"/>
              <a:t>PARTIKKELIT</a:t>
            </a:r>
          </a:p>
          <a:p>
            <a:r>
              <a:rPr lang="cs-CZ" dirty="0" smtClean="0"/>
              <a:t>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9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MUOTO-OPPI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MUOTO</a:t>
            </a:r>
            <a:r>
              <a:rPr lang="cs-CZ" dirty="0" smtClean="0"/>
              <a:t> (FORMA, TVAR) + </a:t>
            </a:r>
            <a:r>
              <a:rPr lang="cs-CZ" b="1" dirty="0" smtClean="0"/>
              <a:t>OPPI</a:t>
            </a:r>
            <a:r>
              <a:rPr lang="cs-CZ" dirty="0" smtClean="0"/>
              <a:t> (NAUKA)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= nauka o tvarech, tvarosloví, morfologie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MORFOLOGIA</a:t>
            </a:r>
            <a:r>
              <a:rPr lang="cs-CZ" dirty="0" smtClean="0"/>
              <a:t> = </a:t>
            </a:r>
            <a:r>
              <a:rPr lang="cs-CZ" b="1" dirty="0" smtClean="0"/>
              <a:t>MUOTO-OPPI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kieliopin</a:t>
            </a:r>
            <a:r>
              <a:rPr lang="cs-CZ" dirty="0"/>
              <a:t> osa, </a:t>
            </a:r>
            <a:r>
              <a:rPr lang="cs-CZ" dirty="0" err="1"/>
              <a:t>joka</a:t>
            </a:r>
            <a:r>
              <a:rPr lang="cs-CZ" dirty="0"/>
              <a:t> </a:t>
            </a:r>
            <a:r>
              <a:rPr lang="cs-CZ" dirty="0" err="1" smtClean="0"/>
              <a:t>selvittää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dirty="0" err="1"/>
              <a:t>mitkä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kielen</a:t>
            </a:r>
            <a:r>
              <a:rPr lang="cs-CZ" dirty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morfeemit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dirty="0" err="1"/>
              <a:t>millaisia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variantteja</a:t>
            </a:r>
            <a:r>
              <a:rPr lang="cs-CZ" dirty="0"/>
              <a:t>, </a:t>
            </a:r>
            <a:r>
              <a:rPr lang="cs-CZ" dirty="0" err="1"/>
              <a:t>jotka</a:t>
            </a:r>
            <a:r>
              <a:rPr lang="cs-CZ" dirty="0"/>
              <a:t> </a:t>
            </a:r>
            <a:r>
              <a:rPr lang="cs-CZ" dirty="0" err="1"/>
              <a:t>riippuvat</a:t>
            </a:r>
            <a:r>
              <a:rPr lang="cs-CZ" dirty="0"/>
              <a:t> </a:t>
            </a:r>
            <a:r>
              <a:rPr lang="cs-CZ" dirty="0" err="1"/>
              <a:t>äänne</a:t>
            </a:r>
            <a:r>
              <a:rPr lang="cs-CZ" dirty="0"/>
              <a:t>-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muotoympäristöstä</a:t>
            </a:r>
            <a:r>
              <a:rPr lang="cs-CZ" dirty="0"/>
              <a:t>, </a:t>
            </a:r>
            <a:r>
              <a:rPr lang="cs-CZ" dirty="0" err="1"/>
              <a:t>niillä</a:t>
            </a:r>
            <a:r>
              <a:rPr lang="cs-CZ" dirty="0"/>
              <a:t> </a:t>
            </a:r>
            <a:r>
              <a:rPr lang="cs-CZ" dirty="0" smtClean="0"/>
              <a:t>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cs-CZ" dirty="0" err="1"/>
              <a:t>miten</a:t>
            </a:r>
            <a:r>
              <a:rPr lang="cs-CZ" dirty="0"/>
              <a:t> </a:t>
            </a:r>
            <a:r>
              <a:rPr lang="cs-CZ" dirty="0" err="1"/>
              <a:t>niitä</a:t>
            </a:r>
            <a:r>
              <a:rPr lang="cs-CZ" dirty="0"/>
              <a:t> </a:t>
            </a:r>
            <a:r>
              <a:rPr lang="cs-CZ" dirty="0" err="1"/>
              <a:t>voi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yhdistellä</a:t>
            </a:r>
            <a:r>
              <a:rPr lang="cs-CZ" dirty="0"/>
              <a:t>, </a:t>
            </a:r>
            <a:r>
              <a:rPr lang="cs-CZ" dirty="0" err="1"/>
              <a:t>miten</a:t>
            </a:r>
            <a:r>
              <a:rPr lang="cs-CZ" dirty="0"/>
              <a:t> ne </a:t>
            </a:r>
            <a:r>
              <a:rPr lang="cs-CZ" dirty="0" err="1"/>
              <a:t>liittyvät</a:t>
            </a:r>
            <a:r>
              <a:rPr lang="cs-CZ" dirty="0"/>
              <a:t> </a:t>
            </a:r>
            <a:r>
              <a:rPr lang="cs-CZ" dirty="0" err="1" smtClean="0"/>
              <a:t>toisiinsa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 </a:t>
            </a:r>
            <a:r>
              <a:rPr lang="cs-CZ" dirty="0" err="1"/>
              <a:t>mikä</a:t>
            </a:r>
            <a:r>
              <a:rPr lang="cs-CZ" dirty="0"/>
              <a:t> on </a:t>
            </a:r>
            <a:r>
              <a:rPr lang="cs-CZ" b="1" dirty="0" err="1">
                <a:solidFill>
                  <a:srgbClr val="FF0000"/>
                </a:solidFill>
              </a:rPr>
              <a:t>muoto-opin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järjestelmän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historia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mitkä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sen </a:t>
            </a:r>
            <a:r>
              <a:rPr lang="cs-CZ" b="1" dirty="0" err="1">
                <a:solidFill>
                  <a:srgbClr val="FF0000"/>
                </a:solidFill>
              </a:rPr>
              <a:t>muuttumisen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syyt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MORFEEMI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fi-FI" dirty="0"/>
              <a:t>kielen </a:t>
            </a:r>
            <a:r>
              <a:rPr lang="fi-FI" b="1" dirty="0">
                <a:solidFill>
                  <a:srgbClr val="FF0000"/>
                </a:solidFill>
              </a:rPr>
              <a:t>pienin yksikkö</a:t>
            </a:r>
            <a:r>
              <a:rPr lang="fi-FI" dirty="0"/>
              <a:t>, jolla on </a:t>
            </a:r>
            <a:r>
              <a:rPr lang="fi-FI" b="1" dirty="0">
                <a:solidFill>
                  <a:srgbClr val="FF0000"/>
                </a:solidFill>
              </a:rPr>
              <a:t>merkitys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tai </a:t>
            </a:r>
            <a:r>
              <a:rPr lang="fi-FI" b="1" dirty="0">
                <a:solidFill>
                  <a:srgbClr val="FF0000"/>
                </a:solidFill>
              </a:rPr>
              <a:t>kieliopillinen </a:t>
            </a:r>
            <a:r>
              <a:rPr lang="fi-FI" b="1" dirty="0" smtClean="0">
                <a:solidFill>
                  <a:srgbClr val="FF0000"/>
                </a:solidFill>
              </a:rPr>
              <a:t>tehtävä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/>
              <a:t>e</a:t>
            </a:r>
            <a:r>
              <a:rPr lang="cs-CZ" dirty="0" err="1" smtClean="0"/>
              <a:t>sim</a:t>
            </a:r>
            <a:r>
              <a:rPr lang="cs-CZ" dirty="0" smtClean="0"/>
              <a:t>. </a:t>
            </a:r>
            <a:r>
              <a:rPr lang="fi-FI" dirty="0" smtClean="0"/>
              <a:t>sanavartalot</a:t>
            </a:r>
            <a:r>
              <a:rPr lang="fi-FI" dirty="0"/>
              <a:t>, johtimet ja sijapäätteet ovat </a:t>
            </a:r>
            <a:r>
              <a:rPr lang="fi-FI" dirty="0" smtClean="0"/>
              <a:t>morfeemeja</a:t>
            </a:r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anojen </a:t>
            </a:r>
            <a:r>
              <a:rPr lang="fi-FI" dirty="0"/>
              <a:t>taivutusmuodot voidaan jakaa </a:t>
            </a:r>
            <a:r>
              <a:rPr lang="fi-FI" dirty="0" smtClean="0"/>
              <a:t>morfeemeihinsa </a:t>
            </a:r>
            <a:endParaRPr lang="cs-CZ" dirty="0" smtClean="0"/>
          </a:p>
          <a:p>
            <a:r>
              <a:rPr lang="cs-CZ" dirty="0" smtClean="0"/>
              <a:t>j</a:t>
            </a:r>
            <a:r>
              <a:rPr lang="fi-FI" dirty="0" smtClean="0"/>
              <a:t>os </a:t>
            </a:r>
            <a:r>
              <a:rPr lang="fi-FI" dirty="0"/>
              <a:t>eri foneemijonoilla on sama merkitys, niitä voidaan nimittää saman morfeemin </a:t>
            </a:r>
            <a:r>
              <a:rPr lang="fi-FI" b="1" dirty="0" smtClean="0">
                <a:solidFill>
                  <a:srgbClr val="FF0000"/>
                </a:solidFill>
              </a:rPr>
              <a:t>allomorfeiksi</a:t>
            </a:r>
            <a:r>
              <a:rPr lang="fi-FI" dirty="0"/>
              <a:t> 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333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MORFEEMIT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v</a:t>
            </a:r>
            <a:r>
              <a:rPr lang="cs-CZ" dirty="0" err="1" smtClean="0"/>
              <a:t>apaat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sidonnaiset</a:t>
            </a:r>
            <a:r>
              <a:rPr lang="cs-CZ" dirty="0" smtClean="0"/>
              <a:t> </a:t>
            </a:r>
            <a:r>
              <a:rPr lang="cs-CZ" dirty="0" err="1" smtClean="0"/>
              <a:t>morfeemit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err="1" smtClean="0">
                <a:solidFill>
                  <a:srgbClr val="FF0000"/>
                </a:solidFill>
              </a:rPr>
              <a:t>vapaat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morfeemit</a:t>
            </a:r>
            <a:r>
              <a:rPr lang="cs-CZ" dirty="0" smtClean="0"/>
              <a:t> </a:t>
            </a:r>
            <a:r>
              <a:rPr lang="cs-CZ" dirty="0" err="1" smtClean="0"/>
              <a:t>voivat</a:t>
            </a:r>
            <a:r>
              <a:rPr lang="cs-CZ" dirty="0" smtClean="0"/>
              <a:t> </a:t>
            </a:r>
            <a:r>
              <a:rPr lang="cs-CZ" dirty="0" err="1" smtClean="0"/>
              <a:t>esiintyä</a:t>
            </a:r>
            <a:r>
              <a:rPr lang="cs-CZ" dirty="0" smtClean="0"/>
              <a:t> </a:t>
            </a:r>
            <a:r>
              <a:rPr lang="cs-CZ" dirty="0" err="1" smtClean="0"/>
              <a:t>itsenäisesti</a:t>
            </a:r>
            <a:r>
              <a:rPr lang="cs-CZ" dirty="0" smtClean="0"/>
              <a:t>, 	</a:t>
            </a:r>
            <a:r>
              <a:rPr lang="cs-CZ" b="1" dirty="0" err="1" smtClean="0">
                <a:solidFill>
                  <a:srgbClr val="FF0000"/>
                </a:solidFill>
              </a:rPr>
              <a:t>sidonnaiset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ovat</a:t>
            </a:r>
            <a:r>
              <a:rPr lang="cs-CZ" dirty="0" smtClean="0"/>
              <a:t> </a:t>
            </a:r>
            <a:r>
              <a:rPr lang="cs-CZ" dirty="0" err="1" smtClean="0"/>
              <a:t>aina</a:t>
            </a:r>
            <a:r>
              <a:rPr lang="cs-CZ" dirty="0" smtClean="0"/>
              <a:t> </a:t>
            </a:r>
            <a:r>
              <a:rPr lang="cs-CZ" dirty="0" err="1" smtClean="0"/>
              <a:t>sanan</a:t>
            </a:r>
            <a:r>
              <a:rPr lang="cs-CZ" dirty="0" smtClean="0"/>
              <a:t> </a:t>
            </a:r>
            <a:r>
              <a:rPr lang="cs-CZ" dirty="0" err="1" smtClean="0"/>
              <a:t>osana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5</a:t>
            </a:r>
            <a:r>
              <a:rPr lang="cs-CZ" dirty="0" smtClean="0"/>
              <a:t> (</a:t>
            </a:r>
            <a:r>
              <a:rPr lang="cs-CZ" dirty="0" err="1" smtClean="0"/>
              <a:t>tai</a:t>
            </a:r>
            <a:r>
              <a:rPr lang="cs-CZ" dirty="0" smtClean="0"/>
              <a:t> 7) TYYPPIÄ: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v</a:t>
            </a:r>
            <a:r>
              <a:rPr lang="cs-CZ" b="1" dirty="0" err="1" smtClean="0">
                <a:solidFill>
                  <a:srgbClr val="FF0000"/>
                </a:solidFill>
              </a:rPr>
              <a:t>artalot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j</a:t>
            </a:r>
            <a:r>
              <a:rPr lang="cs-CZ" b="1" dirty="0" err="1" smtClean="0">
                <a:solidFill>
                  <a:srgbClr val="FF0000"/>
                </a:solidFill>
              </a:rPr>
              <a:t>ohtimet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t</a:t>
            </a:r>
            <a:r>
              <a:rPr lang="cs-CZ" b="1" dirty="0" err="1" smtClean="0">
                <a:solidFill>
                  <a:srgbClr val="FF0000"/>
                </a:solidFill>
              </a:rPr>
              <a:t>unnukset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 smtClean="0">
                <a:solidFill>
                  <a:srgbClr val="FF0000"/>
                </a:solidFill>
              </a:rPr>
              <a:t>päätteet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sijapäätteet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persoonapäätteet</a:t>
            </a:r>
            <a:r>
              <a:rPr lang="cs-CZ" dirty="0" smtClean="0"/>
              <a:t>) 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l</a:t>
            </a:r>
            <a:r>
              <a:rPr lang="cs-CZ" b="1" dirty="0" err="1" smtClean="0">
                <a:solidFill>
                  <a:srgbClr val="FF0000"/>
                </a:solidFill>
              </a:rPr>
              <a:t>iitteet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omistusliitteet</a:t>
            </a:r>
            <a:r>
              <a:rPr lang="cs-CZ" dirty="0" smtClean="0"/>
              <a:t>, </a:t>
            </a:r>
            <a:r>
              <a:rPr lang="cs-CZ" dirty="0" err="1" smtClean="0"/>
              <a:t>liitepartikkelit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0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b="1" dirty="0" smtClean="0"/>
              <a:t>MORFEEMIT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147248" cy="5112568"/>
          </a:xfrm>
        </p:spPr>
        <p:txBody>
          <a:bodyPr>
            <a:normAutofit lnSpcReduction="10000"/>
          </a:bodyPr>
          <a:lstStyle/>
          <a:p>
            <a:r>
              <a:rPr lang="fi-FI" b="1" dirty="0" smtClean="0"/>
              <a:t>sanavartalot</a:t>
            </a:r>
            <a:r>
              <a:rPr lang="cs-CZ" dirty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</a:t>
            </a:r>
            <a:r>
              <a:rPr lang="fi-FI" b="1" i="1" dirty="0" smtClean="0">
                <a:solidFill>
                  <a:srgbClr val="FF0000"/>
                </a:solidFill>
              </a:rPr>
              <a:t>talo</a:t>
            </a:r>
            <a:r>
              <a:rPr lang="fi-FI" i="1" dirty="0" smtClean="0"/>
              <a:t>+ssa</a:t>
            </a:r>
            <a:r>
              <a:rPr lang="fi-FI" i="1" dirty="0"/>
              <a:t>, </a:t>
            </a:r>
            <a:r>
              <a:rPr lang="fi-FI" b="1" i="1" dirty="0">
                <a:solidFill>
                  <a:srgbClr val="FF0000"/>
                </a:solidFill>
              </a:rPr>
              <a:t>syö</a:t>
            </a:r>
            <a:r>
              <a:rPr lang="fi-FI" i="1" dirty="0"/>
              <a:t>+dä, </a:t>
            </a:r>
            <a:r>
              <a:rPr lang="fi-FI" b="1" i="1" dirty="0">
                <a:solidFill>
                  <a:srgbClr val="FF0000"/>
                </a:solidFill>
              </a:rPr>
              <a:t>anne</a:t>
            </a:r>
            <a:r>
              <a:rPr lang="fi-FI" i="1" dirty="0"/>
              <a:t>+taan, </a:t>
            </a:r>
            <a:r>
              <a:rPr lang="fi-FI" b="1" i="1" dirty="0">
                <a:solidFill>
                  <a:srgbClr val="FF0000"/>
                </a:solidFill>
              </a:rPr>
              <a:t>varikse</a:t>
            </a:r>
            <a:r>
              <a:rPr lang="fi-FI" i="1" dirty="0"/>
              <a:t>+n</a:t>
            </a:r>
            <a:endParaRPr lang="cs-CZ" dirty="0"/>
          </a:p>
          <a:p>
            <a:r>
              <a:rPr lang="fi-FI" b="1" dirty="0" smtClean="0"/>
              <a:t>johtimet </a:t>
            </a:r>
            <a:r>
              <a:rPr lang="fi-FI" b="1" dirty="0"/>
              <a:t>(= suffiksit</a:t>
            </a:r>
            <a:r>
              <a:rPr lang="fi-FI" b="1" dirty="0" smtClean="0"/>
              <a:t>)</a:t>
            </a:r>
            <a:r>
              <a:rPr lang="cs-CZ" dirty="0"/>
              <a:t>:</a:t>
            </a:r>
            <a:r>
              <a:rPr lang="fi-FI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fi-FI" i="1" dirty="0" smtClean="0"/>
              <a:t>kansa+</a:t>
            </a:r>
            <a:r>
              <a:rPr lang="fi-FI" b="1" i="1" dirty="0" smtClean="0">
                <a:solidFill>
                  <a:srgbClr val="FF0000"/>
                </a:solidFill>
              </a:rPr>
              <a:t>lainen</a:t>
            </a:r>
            <a:r>
              <a:rPr lang="fi-FI" b="1" i="1" dirty="0"/>
              <a:t>, </a:t>
            </a:r>
            <a:r>
              <a:rPr lang="fi-FI" i="1" dirty="0"/>
              <a:t>matkust+</a:t>
            </a:r>
            <a:r>
              <a:rPr lang="fi-FI" b="1" i="1" dirty="0">
                <a:solidFill>
                  <a:srgbClr val="FF0000"/>
                </a:solidFill>
              </a:rPr>
              <a:t>ele</a:t>
            </a:r>
            <a:r>
              <a:rPr lang="fi-FI" b="1" i="1" dirty="0"/>
              <a:t>+</a:t>
            </a:r>
            <a:r>
              <a:rPr lang="fi-FI" i="1" dirty="0"/>
              <a:t>e</a:t>
            </a:r>
            <a:endParaRPr lang="cs-CZ" dirty="0"/>
          </a:p>
          <a:p>
            <a:r>
              <a:rPr lang="fi-FI" b="1" dirty="0" smtClean="0"/>
              <a:t>tunnukset</a:t>
            </a:r>
            <a:r>
              <a:rPr lang="cs-CZ" b="1" dirty="0"/>
              <a:t>:</a:t>
            </a:r>
            <a:r>
              <a:rPr lang="fi-FI" dirty="0" smtClean="0"/>
              <a:t> </a:t>
            </a:r>
            <a:r>
              <a:rPr lang="fi-FI" i="1" dirty="0"/>
              <a:t>koulu+</a:t>
            </a:r>
            <a:r>
              <a:rPr lang="fi-FI" b="1" i="1" dirty="0">
                <a:solidFill>
                  <a:srgbClr val="FF0000"/>
                </a:solidFill>
              </a:rPr>
              <a:t>i</a:t>
            </a:r>
            <a:r>
              <a:rPr lang="fi-FI" i="1" dirty="0"/>
              <a:t>+ssa, puhu+</a:t>
            </a:r>
            <a:r>
              <a:rPr lang="fi-FI" b="1" i="1" dirty="0">
                <a:solidFill>
                  <a:srgbClr val="FF0000"/>
                </a:solidFill>
              </a:rPr>
              <a:t>isi</a:t>
            </a:r>
            <a:r>
              <a:rPr lang="fi-FI" i="1" dirty="0"/>
              <a:t>+n</a:t>
            </a:r>
            <a:endParaRPr lang="cs-CZ" dirty="0"/>
          </a:p>
          <a:p>
            <a:r>
              <a:rPr lang="fi-FI" b="1" dirty="0" smtClean="0"/>
              <a:t>päätteet</a:t>
            </a:r>
            <a:r>
              <a:rPr lang="fi-FI" dirty="0" smtClean="0"/>
              <a:t>: </a:t>
            </a:r>
            <a:r>
              <a:rPr lang="cs-CZ" dirty="0" smtClean="0"/>
              <a:t>	a) </a:t>
            </a:r>
            <a:r>
              <a:rPr lang="fi-FI" dirty="0" smtClean="0"/>
              <a:t>nomineilla </a:t>
            </a:r>
            <a:r>
              <a:rPr lang="fi-FI" b="1" dirty="0" smtClean="0"/>
              <a:t>sijapäätteet</a:t>
            </a:r>
            <a:r>
              <a:rPr lang="cs-CZ" b="1" dirty="0" smtClean="0"/>
              <a:t>: </a:t>
            </a:r>
            <a:r>
              <a:rPr lang="fi-FI" i="1" dirty="0"/>
              <a:t>koulu+</a:t>
            </a:r>
            <a:r>
              <a:rPr lang="fi-FI" b="1" i="1" dirty="0">
                <a:solidFill>
                  <a:srgbClr val="FF0000"/>
                </a:solidFill>
              </a:rPr>
              <a:t>ssa</a:t>
            </a:r>
            <a:r>
              <a:rPr lang="fi-FI" dirty="0" smtClean="0"/>
              <a:t>                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b) </a:t>
            </a:r>
            <a:r>
              <a:rPr lang="fi-FI" dirty="0" smtClean="0"/>
              <a:t>verbeillä</a:t>
            </a:r>
            <a:r>
              <a:rPr lang="fi-FI" b="1" dirty="0" smtClean="0"/>
              <a:t> persoonapäätteet</a:t>
            </a:r>
            <a:r>
              <a:rPr lang="cs-CZ" b="1" dirty="0" smtClean="0"/>
              <a:t>:</a:t>
            </a:r>
            <a:r>
              <a:rPr lang="fi-FI" i="1" dirty="0" smtClean="0"/>
              <a:t> </a:t>
            </a:r>
            <a:r>
              <a:rPr lang="fi-FI" i="1" dirty="0"/>
              <a:t>puhu+</a:t>
            </a:r>
            <a:r>
              <a:rPr lang="fi-FI" b="1" i="1" dirty="0">
                <a:solidFill>
                  <a:srgbClr val="FF0000"/>
                </a:solidFill>
              </a:rPr>
              <a:t>n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/>
              <a:t>l</a:t>
            </a:r>
            <a:r>
              <a:rPr lang="cs-CZ" b="1" dirty="0" err="1" smtClean="0"/>
              <a:t>iitteet</a:t>
            </a:r>
            <a:r>
              <a:rPr lang="cs-CZ" b="1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fi-FI" b="1" dirty="0" smtClean="0"/>
              <a:t>omistusliitteet</a:t>
            </a:r>
            <a:r>
              <a:rPr lang="fi-FI" dirty="0" smtClean="0"/>
              <a:t> </a:t>
            </a:r>
            <a:r>
              <a:rPr lang="fi-FI" dirty="0"/>
              <a:t>= </a:t>
            </a:r>
            <a:r>
              <a:rPr lang="fi-FI" b="1" dirty="0" smtClean="0"/>
              <a:t>possessiivisuffiksit</a:t>
            </a:r>
            <a:r>
              <a:rPr lang="cs-CZ" dirty="0"/>
              <a:t>:</a:t>
            </a:r>
            <a:r>
              <a:rPr lang="fi-FI" dirty="0" smtClean="0"/>
              <a:t> </a:t>
            </a:r>
            <a:r>
              <a:rPr lang="fi-FI" i="1" dirty="0" smtClean="0"/>
              <a:t>isä+</a:t>
            </a:r>
            <a:r>
              <a:rPr lang="fi-FI" b="1" i="1" dirty="0" smtClean="0">
                <a:solidFill>
                  <a:srgbClr val="FF0000"/>
                </a:solidFill>
              </a:rPr>
              <a:t>ni</a:t>
            </a:r>
            <a:r>
              <a:rPr lang="fi-FI" b="1" i="1" dirty="0"/>
              <a:t>, </a:t>
            </a:r>
            <a:r>
              <a:rPr lang="fi-FI" i="1" dirty="0"/>
              <a:t>talo+</a:t>
            </a:r>
            <a:r>
              <a:rPr lang="fi-FI" b="1" i="1" dirty="0">
                <a:solidFill>
                  <a:srgbClr val="FF0000"/>
                </a:solidFill>
              </a:rPr>
              <a:t>si</a:t>
            </a:r>
            <a:r>
              <a:rPr lang="fi-FI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l</a:t>
            </a:r>
            <a:r>
              <a:rPr lang="fi-FI" b="1" dirty="0" smtClean="0"/>
              <a:t>iitepartikkelit</a:t>
            </a:r>
            <a:r>
              <a:rPr lang="cs-CZ" dirty="0"/>
              <a:t>:</a:t>
            </a:r>
            <a:r>
              <a:rPr lang="fi-FI" dirty="0" smtClean="0"/>
              <a:t> </a:t>
            </a:r>
            <a:r>
              <a:rPr lang="fi-FI" i="1" dirty="0" smtClean="0"/>
              <a:t>hän+</a:t>
            </a:r>
            <a:r>
              <a:rPr lang="fi-FI" b="1" i="1" dirty="0" smtClean="0">
                <a:solidFill>
                  <a:srgbClr val="FF0000"/>
                </a:solidFill>
              </a:rPr>
              <a:t>kö</a:t>
            </a:r>
            <a:r>
              <a:rPr lang="fi-FI" b="1" i="1" dirty="0"/>
              <a:t>, </a:t>
            </a:r>
            <a:r>
              <a:rPr lang="fi-FI" i="1" dirty="0" smtClean="0"/>
              <a:t>minä+</a:t>
            </a:r>
            <a:r>
              <a:rPr lang="fi-FI" b="1" i="1" dirty="0" smtClean="0">
                <a:solidFill>
                  <a:srgbClr val="FF0000"/>
                </a:solidFill>
              </a:rPr>
              <a:t>kin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97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MORFEEMITYYPIT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394666" cy="388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6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570186"/>
          </a:xfrm>
        </p:spPr>
        <p:txBody>
          <a:bodyPr>
            <a:normAutofit/>
          </a:bodyPr>
          <a:lstStyle/>
          <a:p>
            <a:r>
              <a:rPr lang="cs-CZ" b="1" dirty="0" smtClean="0"/>
              <a:t>MORFEEMIEN JÄRJESTYS ON </a:t>
            </a:r>
            <a:r>
              <a:rPr lang="cs-CZ" b="1" dirty="0" smtClean="0">
                <a:solidFill>
                  <a:srgbClr val="FF0000"/>
                </a:solidFill>
              </a:rPr>
              <a:t>AINA SAMA!!!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2861114"/>
              </p:ext>
            </p:extLst>
          </p:nvPr>
        </p:nvGraphicFramePr>
        <p:xfrm>
          <a:off x="539552" y="2348880"/>
          <a:ext cx="8352927" cy="3168351"/>
        </p:xfrm>
        <a:graphic>
          <a:graphicData uri="http://schemas.openxmlformats.org/drawingml/2006/table">
            <a:tbl>
              <a:tblPr/>
              <a:tblGrid>
                <a:gridCol w="1640754"/>
                <a:gridCol w="1640754"/>
                <a:gridCol w="1640754"/>
                <a:gridCol w="1640754"/>
                <a:gridCol w="1789911"/>
              </a:tblGrid>
              <a:tr h="1512817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/>
                        </a:rPr>
                        <a:t>KANTA</a:t>
                      </a:r>
                      <a:endParaRPr lang="cs-CZ" sz="2000" b="1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/>
                        </a:rPr>
                        <a:t>JOHTIMET</a:t>
                      </a:r>
                      <a:endParaRPr lang="cs-CZ" sz="2000" b="1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/>
                        </a:rPr>
                        <a:t>TUNNUKSET</a:t>
                      </a:r>
                      <a:endParaRPr lang="cs-CZ" sz="2000" b="1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/>
                        </a:rPr>
                        <a:t>PÄÄTTEET</a:t>
                      </a:r>
                      <a:endParaRPr lang="cs-CZ" sz="2000" b="1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Arial"/>
                        </a:rPr>
                        <a:t>LIITTEET</a:t>
                      </a:r>
                      <a:endParaRPr lang="cs-CZ" sz="2000" b="1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</a:tr>
              <a:tr h="827767"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err="1">
                          <a:latin typeface="Arial"/>
                        </a:rPr>
                        <a:t>kirja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>
                          <a:latin typeface="Arial"/>
                        </a:rPr>
                        <a:t>sto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>
                          <a:latin typeface="Arial"/>
                        </a:rPr>
                        <a:t>i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>
                          <a:latin typeface="Arial"/>
                        </a:rPr>
                        <a:t>ssa</a:t>
                      </a:r>
                      <a:endParaRPr lang="cs-CZ" sz="200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>
                          <a:latin typeface="Arial"/>
                        </a:rPr>
                        <a:t>mme</a:t>
                      </a:r>
                      <a:endParaRPr lang="cs-CZ" sz="200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</a:tr>
              <a:tr h="827767"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err="1">
                          <a:latin typeface="Arial"/>
                        </a:rPr>
                        <a:t>nuk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err="1">
                          <a:latin typeface="Arial"/>
                        </a:rPr>
                        <a:t>ahde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>
                          <a:latin typeface="Arial"/>
                        </a:rPr>
                        <a:t>ta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err="1">
                          <a:latin typeface="Arial"/>
                        </a:rPr>
                        <a:t>an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 dirty="0" err="1">
                          <a:latin typeface="Arial"/>
                        </a:rPr>
                        <a:t>ko</a:t>
                      </a:r>
                      <a:endParaRPr lang="cs-CZ" sz="2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AD8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57475" y="3098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1062</TotalTime>
  <Words>573</Words>
  <Application>Microsoft Office PowerPoint</Application>
  <PresentationFormat>Předvádění na obrazovce (4:3)</PresentationFormat>
  <Paragraphs>155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Jmění</vt:lpstr>
      <vt:lpstr>MORFOLOGIA</vt:lpstr>
      <vt:lpstr>KURSSIN SISÄLTÖ </vt:lpstr>
      <vt:lpstr>MUOTO-OPPI </vt:lpstr>
      <vt:lpstr>MORFOLOGIA = MUOTO-OPPI </vt:lpstr>
      <vt:lpstr>MORFEEMI</vt:lpstr>
      <vt:lpstr>MORFEEMIT</vt:lpstr>
      <vt:lpstr>MORFEEMIT</vt:lpstr>
      <vt:lpstr>MORFEEMITYYPIT</vt:lpstr>
      <vt:lpstr>MORFEEMIEN JÄRJESTYS ON AINA SAMA!!!</vt:lpstr>
      <vt:lpstr>SUOMI VS. ENGLANTI</vt:lpstr>
      <vt:lpstr>ALLOMORFI</vt:lpstr>
      <vt:lpstr>SANA</vt:lpstr>
      <vt:lpstr>SANA</vt:lpstr>
      <vt:lpstr>SANA</vt:lpstr>
      <vt:lpstr>SANOJEN LUOKITTELU TAIVUTUKSEN MUKAAN</vt:lpstr>
      <vt:lpstr>LEKSEEMI</vt:lpstr>
      <vt:lpstr>HARJOITUS 1</vt:lpstr>
      <vt:lpstr>LÄHTEET</vt:lpstr>
      <vt:lpstr>MUOTOPIN PERUSSANASTOA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21</cp:revision>
  <dcterms:created xsi:type="dcterms:W3CDTF">2020-09-15T14:09:32Z</dcterms:created>
  <dcterms:modified xsi:type="dcterms:W3CDTF">2020-10-07T13:32:49Z</dcterms:modified>
</cp:coreProperties>
</file>