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5" r:id="rId4"/>
    <p:sldId id="287" r:id="rId5"/>
    <p:sldId id="288" r:id="rId6"/>
    <p:sldId id="284" r:id="rId7"/>
    <p:sldId id="291" r:id="rId8"/>
    <p:sldId id="292" r:id="rId9"/>
    <p:sldId id="289" r:id="rId10"/>
    <p:sldId id="290" r:id="rId11"/>
    <p:sldId id="27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68993-E704-45DB-AF49-AF8369C75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8A698B-CCD2-4DBD-AE56-3885E0CC2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4DA013-EB01-4A8B-BB27-9ED090A51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4F62D4-B5C2-4C7F-A247-A841F3B11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F2B18D-199D-4AAC-BBE7-40E6CA04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27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9CCB6-A2AE-4B46-A53A-3CC5770B3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B67E8F-2348-4E85-9A4E-942602319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F664E1-CA51-4ABF-BB7E-059AAB4D2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1A302F-2AB9-44E2-968C-1D75C0ABB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B9D4EF-DEC9-4C83-A67F-D8C70BAB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71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4EB15D2-5373-4DF1-96B2-A02B02B12D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4B0108-14D1-4F06-BE1B-7A98B1F7B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374135-96DF-4E5D-8A54-059D8F336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AC87E2-E7E5-47D6-B65A-A7A0351F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CCD1F7-56FE-4131-8712-0585EC576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90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5BCA0-4AD9-4721-BE34-6AC96D583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7C39C-779D-4AA9-A578-CB828C455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7D294F-F3B1-4A57-B824-CE18B16D1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136D4B-6243-4D17-B39B-C0BF1B1C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D75AE0-7000-4E35-A122-15A7D19D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26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C5302-40FA-4D76-9CA9-3E157B48C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0E57FB-3C54-41D3-90EE-89243773A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601F06-5B0B-4557-8BD6-6249D096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2064AC-1278-4622-979E-4641274C2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9DA04F-59D6-460E-801C-A4BBEF2DC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313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33A206-514C-41FB-8A7E-E924ACBE9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F1BD7-B0AF-4FE7-AF4A-527DF76BA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060EFCB-40C8-4D7E-9706-E66C3EF24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0641EA-748D-41BF-BCE2-728B85387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0245FA-BE16-4AFA-A329-E66D1F8A7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27C45F-C3FA-49B5-9F2D-57D5B6236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46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7D47BE-4903-40CE-A15D-42458077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EC994E-C051-4544-83D7-60D11AAA7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E951AC-59F5-4ADB-B9BB-88C55968B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53B7BE0-EEC6-4858-9FC4-526353806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03B3355-2F80-4263-8C73-08173464DE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A7D2C3F-8DB6-4A03-AF0E-4CAA451D5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4265C69-C9BE-4ADA-BFCC-705287DF5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D3A0F3-8C02-42BE-BE68-D696FB3FF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25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FB1FF-8354-4DCE-99AA-05B9EE75B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61CE8F9-508C-4A69-8FE5-1091CA0C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876851B-A84E-477A-A7D8-80D8C53D1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6B7319-1F84-4095-9152-66D8FF28E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61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09A1E28-5B46-49D6-8F69-235C79D63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8E35D83-FA03-484C-AB47-29B3EB33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4ECD21-1777-47C0-8434-53148AA7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15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9D3F32-D05D-4CA4-92AC-2C94AE1C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969D1A-4845-4347-B152-1DC90E4E9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910789-93ED-4A34-8828-3E66B9FB4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460A90-1740-426B-A81B-DC1A0581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9BBE1C-60E0-49BC-A5DE-44591CCED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DC0A8B-DA7B-4307-8379-FB81C89C3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18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F45D9-0E6C-4F46-B68E-76D57846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1C70727-F341-4A2C-A021-D64302D473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F2A1B2-872B-4E1B-A296-7243C217D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9571FC-4372-4D25-B511-B59583E09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39CEC0-B6E2-4D9E-91E5-06C51D6D8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C60C11-0578-4814-BF78-A7019A282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02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7CFB98-84E9-4551-A87D-99B6A5D06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95AB9F-C7F4-46EF-B195-E0709CCE3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E4F728-573C-482F-B40C-1E155E2D4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0C275-6445-4BA9-AEBC-0CA503E7FFBC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CA1122-6A7D-446B-A987-3C617FB17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1AB597-C7BB-4E65-A6E0-45C3DDFBE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85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ana.proksova@ff.c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bicko.cz/clanek/precti-si-priroda/11120/pribehy-vyhynulych-zvirat-dodo-mauricijsky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AA322-5654-4831-B18A-DE59371A2B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Kapitoly z gramatiky češtiny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05DD26-89EC-4DEC-8001-052257608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Hana Prokšová, </a:t>
            </a:r>
            <a:r>
              <a:rPr lang="cs-CZ" dirty="0">
                <a:hlinkClick r:id="rId2"/>
              </a:rPr>
              <a:t>hana.proksova@ff.cuni.cz</a:t>
            </a:r>
            <a:endParaRPr lang="cs-CZ" dirty="0"/>
          </a:p>
          <a:p>
            <a:pPr algn="r"/>
            <a:r>
              <a:rPr lang="cs-CZ" dirty="0"/>
              <a:t>3. března 2021</a:t>
            </a:r>
          </a:p>
        </p:txBody>
      </p:sp>
    </p:spTree>
    <p:extLst>
      <p:ext uri="{BB962C8B-B14F-4D97-AF65-F5344CB8AC3E}">
        <p14:creationId xmlns:p14="http://schemas.microsoft.com/office/powerpoint/2010/main" val="3731488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39DFB-6333-4DBF-9756-4C6900FDD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5436"/>
          </a:xfrm>
        </p:spPr>
        <p:txBody>
          <a:bodyPr>
            <a:normAutofit fontScale="90000"/>
          </a:bodyPr>
          <a:lstStyle/>
          <a:p>
            <a:r>
              <a:rPr lang="cs-CZ" sz="3200" b="1" dirty="0"/>
              <a:t>DT podzim 2020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77F86A1-AAED-4A93-879A-2F9063BB5C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5870" y="1017142"/>
            <a:ext cx="9980260" cy="5475732"/>
          </a:xfrm>
        </p:spPr>
      </p:pic>
    </p:spTree>
    <p:extLst>
      <p:ext uri="{BB962C8B-B14F-4D97-AF65-F5344CB8AC3E}">
        <p14:creationId xmlns:p14="http://schemas.microsoft.com/office/powerpoint/2010/main" val="342636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8C81B9-C86F-4B49-B297-C776C9DA1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příští týdny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346AD2-500F-4D70-8A49-D5D47EE45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90514" cy="4351338"/>
          </a:xfrm>
        </p:spPr>
        <p:txBody>
          <a:bodyPr/>
          <a:lstStyle/>
          <a:p>
            <a:r>
              <a:rPr lang="cs-CZ" dirty="0"/>
              <a:t>10. 3.: náhled na koncepci Stanislava </a:t>
            </a:r>
            <a:r>
              <a:rPr lang="cs-CZ" dirty="0" err="1"/>
              <a:t>Štěpáníka</a:t>
            </a:r>
            <a:endParaRPr lang="cs-CZ" dirty="0"/>
          </a:p>
          <a:p>
            <a:pPr lvl="1"/>
            <a:r>
              <a:rPr lang="cs-CZ" dirty="0"/>
              <a:t>texty a zadání práce budou na </a:t>
            </a:r>
            <a:r>
              <a:rPr lang="cs-CZ" dirty="0" err="1"/>
              <a:t>moodlu</a:t>
            </a:r>
            <a:r>
              <a:rPr lang="cs-CZ" dirty="0"/>
              <a:t> do 5. 3. (původně jsme psala 4. 3. – omluva!)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17. 3.: hranice slovního druhu</a:t>
            </a:r>
          </a:p>
        </p:txBody>
      </p:sp>
    </p:spTree>
    <p:extLst>
      <p:ext uri="{BB962C8B-B14F-4D97-AF65-F5344CB8AC3E}">
        <p14:creationId xmlns:p14="http://schemas.microsoft.com/office/powerpoint/2010/main" val="3448568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4769AFC-891D-4257-A169-B7712D2EA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550" y="852999"/>
            <a:ext cx="11370899" cy="414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55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41F8C0-136D-4FA7-BD10-D6248D595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4256"/>
            <a:ext cx="10515600" cy="564270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Souhlasíte s rozvrstvením typů úloh? Přidali/ubrali byste z některé oblasti?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Jakým způsobem byste vybírali jevy do pravopisných úloh? Používali byste při výběru nějaká kritéria?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Jaký máte celkový návrh na koncepci testů? Je tam nějaký kreativní, rozvíjející prvek? Testují gramaticky zaměřené úlohy centrální, důležité jevy nebo spíš periferní? Považujete za ne/dobré jevy v úlohách opakovat v testech z různých let?</a:t>
            </a:r>
          </a:p>
        </p:txBody>
      </p:sp>
    </p:spTree>
    <p:extLst>
      <p:ext uri="{BB962C8B-B14F-4D97-AF65-F5344CB8AC3E}">
        <p14:creationId xmlns:p14="http://schemas.microsoft.com/office/powerpoint/2010/main" val="862210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9E4599-F308-401C-9028-1EE60FC86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361BC9-8E5B-4473-8145-64D262ABA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Jaké jsou hranice mezi pravopisnými a gramatickými jevy v RVP, ve výukové praxi, v IJP, v odborné bohemistické lingvistice? A v testech? (Zaměřte se na jevy typu ji/jí/ni/ní, pádové koncovky, shoda přísudku s podmětem aj.)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AF476C4-8140-477E-8481-E480277C2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135" y="3524172"/>
            <a:ext cx="7788025" cy="304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191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2D21AFE8-EF66-4D23-AC96-E1B6D052D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094" y="0"/>
            <a:ext cx="89798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875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6DBFC-209B-47BA-8D7C-4DC38D621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6B58C9-A09E-4204-B87E-BBB268321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61324" cy="435133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vnímáte rozdíl obtížnosti u 5. (případně i 7., 9. tříd a maturantů) v oblasti znalosti gramatiky? Viz hlavně otázky 5. třídy: 7, 11, 13, 22, 23; 9. třídy: 8, 10, 15, 18, 20, 21, 24, 27, 29; maturita: 2, 6, 14, 16, 17, 29.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Zkuste odhadnout, které odpovědi kromě těch náležitých často padaly u otevřených otázek na syntagmata, tedy otázka č. 7 (5 třídy) a 18 (9. třídy)?</a:t>
            </a:r>
          </a:p>
        </p:txBody>
      </p:sp>
    </p:spTree>
    <p:extLst>
      <p:ext uri="{BB962C8B-B14F-4D97-AF65-F5344CB8AC3E}">
        <p14:creationId xmlns:p14="http://schemas.microsoft.com/office/powerpoint/2010/main" val="2286738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7F904-C64A-461E-A22C-918F7B805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68305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DT 2020 jaro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E79709A-CDB5-411C-93BE-37EFCD156F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761" y="814535"/>
            <a:ext cx="9455221" cy="1874008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8DF8825-0DCE-4182-B34F-363FE6E0B0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4959731"/>
            <a:ext cx="6955877" cy="180141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8B3112BF-7AE0-47F7-A27B-F7E6DC8AB8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5180" y="2871904"/>
            <a:ext cx="9608896" cy="190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786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7F904-C64A-461E-A22C-918F7B805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68305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DT 2020 jaro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8DF8825-0DCE-4182-B34F-363FE6E0B0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37" y="1140432"/>
            <a:ext cx="9167138" cy="2374079"/>
          </a:xfrm>
          <a:prstGeom prst="rect">
            <a:avLst/>
          </a:prstGeom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0642F06-0B8D-414F-BF64-220C1ADC2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099"/>
            <a:ext cx="10515600" cy="4351338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6.1 úspěšnost: 20,7 (20 % úlohu neřešilo)</a:t>
            </a:r>
          </a:p>
          <a:p>
            <a:r>
              <a:rPr lang="cs-CZ" dirty="0"/>
              <a:t>6.2 úspěšnost: 67,7 % (4,6 % neřešilo)</a:t>
            </a:r>
          </a:p>
          <a:p>
            <a:r>
              <a:rPr lang="cs-CZ" dirty="0"/>
              <a:t>veliký rozdíl! lépe dopadá </a:t>
            </a:r>
            <a:r>
              <a:rPr lang="cs-CZ" dirty="0" err="1"/>
              <a:t>morfosyntaktická</a:t>
            </a:r>
            <a:r>
              <a:rPr lang="cs-CZ" dirty="0"/>
              <a:t> úloha, kde se lze opřít o funkci pádů (např. lze snáze vyloučit </a:t>
            </a:r>
            <a:r>
              <a:rPr lang="cs-CZ" i="1" dirty="0"/>
              <a:t>po válce</a:t>
            </a:r>
            <a:r>
              <a:rPr lang="cs-CZ" dirty="0"/>
              <a:t>, </a:t>
            </a:r>
            <a:r>
              <a:rPr lang="cs-CZ" i="1" dirty="0"/>
              <a:t>v dědičnosti</a:t>
            </a:r>
            <a:r>
              <a:rPr lang="cs-CZ" dirty="0"/>
              <a:t>) – studenti tedy významně lépe řešili komplexnější úlohu</a:t>
            </a:r>
          </a:p>
          <a:p>
            <a:r>
              <a:rPr lang="cs-CZ" dirty="0"/>
              <a:t>u přísudku jmenného se sponou může hrát roli neznalost (</a:t>
            </a:r>
            <a:r>
              <a:rPr lang="cs-CZ" dirty="0" err="1"/>
              <a:t>základoškolské</a:t>
            </a:r>
            <a:r>
              <a:rPr lang="cs-CZ" dirty="0"/>
              <a:t>) terminologie, obtížnost struktury s posesivním zájmenem</a:t>
            </a:r>
          </a:p>
        </p:txBody>
      </p:sp>
    </p:spTree>
    <p:extLst>
      <p:ext uri="{BB962C8B-B14F-4D97-AF65-F5344CB8AC3E}">
        <p14:creationId xmlns:p14="http://schemas.microsoft.com/office/powerpoint/2010/main" val="118325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DC951D-B836-4CCE-B230-3B30D5F26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59596"/>
            <a:ext cx="10966807" cy="6072026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Dokázali byste vymyslet dobrou úlohu na jakýkoli jev z gramatiky vhodnou pro a) 5. třídy, b) maturanty?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Výchozí text 1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Jednoduchý plánek našeho domu: dveře hlavního vchodu se otevírají do chodby, z níž vedou troje další. Jedny na konci chodby jsou od jídelny. Ty nalevo pod schody jsou od malé toalety. Je to můj oblíbenější ze dvou záchodů, protože ho nepoužívá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To znamená, že u umyvadla nestojí žádné nádobky s gelem na vlasy, na koberci nejsou lepkavé skvrny od dámského líčidla, kterým si maskuje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uhry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odpad není ucpaný vousy poté, co si zastřihává bradku. Na pravé straně chodby jsou dveře do předního pokoje, které jsou naprosto vždycky otevřené.</a:t>
            </a:r>
          </a:p>
          <a:p>
            <a:pPr marL="0" indent="0"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Lowery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Jenom ponožky nestačí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Výchozí text 2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možná znáte i pod nesprávným, nicméně dobře zapamatovatelným jménem: blboun nejapný. Byl to veliký nelétavý pták, který po milionech let vývoje na opuštěném ostrově doplatil na setkání s lidmi někdy na počátku novověku. Před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člověkemi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neutíkal, a nechal se tedy klidně zabít. Vděku se za to moc nedočkal: Slovo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pochází zřejmě z portugalštiny, kde znamená malý hlupák, tedy hlupáček. Zmizel ze světa tak rychle, že se dodnes vědci přou, jak vlastně vypadal, co jedl a jakým způsobem žil.</a:t>
            </a:r>
          </a:p>
          <a:p>
            <a:pPr marL="0" indent="0"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https://www.abicko.cz/clanek/precti-si-priroda/11120/pribehy-vyhynulych-zvirat-dodo-mauricijsky.html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6408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10745</TotalTime>
  <Words>626</Words>
  <Application>Microsoft Office PowerPoint</Application>
  <PresentationFormat>Širokoúhlá obrazovka</PresentationFormat>
  <Paragraphs>36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Kapitoly z gramatiky češtiny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DT 2020 jaro</vt:lpstr>
      <vt:lpstr>DT 2020 jaro</vt:lpstr>
      <vt:lpstr>Prezentace aplikace PowerPoint</vt:lpstr>
      <vt:lpstr>DT podzim 2020</vt:lpstr>
      <vt:lpstr>příští týdny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Kapitoly z gramatiky češtiny</dc:title>
  <dc:creator>Prokšová, Hana</dc:creator>
  <cp:lastModifiedBy>Prokšová, Hana</cp:lastModifiedBy>
  <cp:revision>46</cp:revision>
  <dcterms:created xsi:type="dcterms:W3CDTF">2020-02-09T21:46:33Z</dcterms:created>
  <dcterms:modified xsi:type="dcterms:W3CDTF">2021-03-03T21:23:15Z</dcterms:modified>
</cp:coreProperties>
</file>