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66" r:id="rId7"/>
    <p:sldId id="267" r:id="rId8"/>
    <p:sldId id="260" r:id="rId9"/>
    <p:sldId id="259" r:id="rId10"/>
    <p:sldId id="261" r:id="rId11"/>
    <p:sldId id="262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468B5-43FC-4218-BD78-9741699263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Znát, vědět a umět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FC7D01-2A7C-40F6-B802-ACB749621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1988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Čeština nerodilých mluvčích</a:t>
            </a:r>
          </a:p>
          <a:p>
            <a:pPr algn="r"/>
            <a:r>
              <a:rPr lang="cs-CZ" dirty="0"/>
              <a:t>LS 2017/2018</a:t>
            </a:r>
          </a:p>
          <a:p>
            <a:pPr algn="r"/>
            <a:r>
              <a:rPr lang="cs-CZ" dirty="0"/>
              <a:t>Tereza Štochlová</a:t>
            </a:r>
          </a:p>
        </p:txBody>
      </p:sp>
    </p:spTree>
    <p:extLst>
      <p:ext uri="{BB962C8B-B14F-4D97-AF65-F5344CB8AC3E}">
        <p14:creationId xmlns:p14="http://schemas.microsoft.com/office/powerpoint/2010/main" val="9746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A1159-0E5E-4F3F-A871-5757AF94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ZNÁT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8C6FFA-050E-4F56-8B9A-4C7E3B96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510 výskytů </a:t>
            </a:r>
          </a:p>
          <a:p>
            <a:r>
              <a:rPr lang="cs-CZ" dirty="0"/>
              <a:t>Specifikace: rodilý mluvčí angličtiny -&gt; celkem 8 výskytů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Zcela správně užito ve 3 případech:</a:t>
            </a:r>
          </a:p>
          <a:p>
            <a:pPr marL="0" indent="0">
              <a:buNone/>
            </a:pPr>
            <a:r>
              <a:rPr lang="cs-CZ" i="1" dirty="0"/>
              <a:t>Já moc chci číst dětské knihy v </a:t>
            </a:r>
            <a:r>
              <a:rPr lang="cs-CZ" i="1" dirty="0" err="1"/>
              <a:t>čestině</a:t>
            </a:r>
            <a:r>
              <a:rPr lang="cs-CZ" i="1" dirty="0"/>
              <a:t> , ale ještě </a:t>
            </a:r>
            <a:r>
              <a:rPr lang="cs-CZ" b="1" i="1" dirty="0"/>
              <a:t>neznám </a:t>
            </a:r>
            <a:r>
              <a:rPr lang="cs-CZ" b="1" i="1" dirty="0" err="1"/>
              <a:t>dosť</a:t>
            </a:r>
            <a:r>
              <a:rPr lang="cs-CZ" b="1" i="1" dirty="0"/>
              <a:t> slov </a:t>
            </a:r>
            <a:r>
              <a:rPr lang="cs-CZ" i="1" dirty="0"/>
              <a:t>! </a:t>
            </a:r>
            <a:r>
              <a:rPr lang="cs-CZ" dirty="0"/>
              <a:t> (A2)</a:t>
            </a:r>
          </a:p>
          <a:p>
            <a:pPr marL="0" indent="0">
              <a:buNone/>
            </a:pPr>
            <a:r>
              <a:rPr lang="cs-CZ" b="1" i="1" dirty="0"/>
              <a:t>Znám dobře Prahu </a:t>
            </a:r>
            <a:r>
              <a:rPr lang="cs-CZ" i="1" dirty="0"/>
              <a:t>protože jsem bydlela tam . </a:t>
            </a:r>
            <a:r>
              <a:rPr lang="cs-CZ" dirty="0"/>
              <a:t>(A2+)</a:t>
            </a:r>
          </a:p>
          <a:p>
            <a:pPr marL="0" indent="0">
              <a:buNone/>
            </a:pPr>
            <a:r>
              <a:rPr lang="cs-CZ" i="1" dirty="0" err="1"/>
              <a:t>Taki</a:t>
            </a:r>
            <a:r>
              <a:rPr lang="cs-CZ" i="1" dirty="0"/>
              <a:t> budu bydlet v koleje v </a:t>
            </a:r>
            <a:r>
              <a:rPr lang="cs-CZ" i="1" dirty="0" err="1"/>
              <a:t>Hradcí</a:t>
            </a:r>
            <a:r>
              <a:rPr lang="cs-CZ" i="1" dirty="0"/>
              <a:t> </a:t>
            </a:r>
            <a:r>
              <a:rPr lang="cs-CZ" i="1" dirty="0" err="1"/>
              <a:t>Kralové</a:t>
            </a:r>
            <a:r>
              <a:rPr lang="cs-CZ" i="1" dirty="0"/>
              <a:t> s </a:t>
            </a:r>
            <a:r>
              <a:rPr lang="cs-CZ" i="1" dirty="0" err="1"/>
              <a:t>ami</a:t>
            </a:r>
            <a:r>
              <a:rPr lang="cs-CZ" i="1" dirty="0"/>
              <a:t> </a:t>
            </a:r>
            <a:r>
              <a:rPr lang="cs-CZ" b="1" i="1" dirty="0" err="1"/>
              <a:t>ktere</a:t>
            </a:r>
            <a:r>
              <a:rPr lang="cs-CZ" b="1" i="1" dirty="0"/>
              <a:t> neznám</a:t>
            </a:r>
            <a:r>
              <a:rPr lang="cs-CZ" i="1" dirty="0"/>
              <a:t> .    </a:t>
            </a:r>
            <a:r>
              <a:rPr lang="cs-CZ" dirty="0"/>
              <a:t>(B1)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Správně obsahově, ale chybně gramaticky užito ve 3 případech:</a:t>
            </a:r>
          </a:p>
          <a:p>
            <a:pPr marL="0" indent="0">
              <a:buNone/>
            </a:pPr>
            <a:r>
              <a:rPr lang="pl-PL" i="1" dirty="0"/>
              <a:t>V čtvertek v 17:30 do kina s moje kamarádka , Monikou . </a:t>
            </a:r>
            <a:r>
              <a:rPr lang="pl-PL" b="1" i="1" dirty="0"/>
              <a:t>Znáš Monikou ?   </a:t>
            </a:r>
            <a:r>
              <a:rPr lang="pl-PL" dirty="0"/>
              <a:t>(A1)</a:t>
            </a:r>
          </a:p>
          <a:p>
            <a:pPr marL="0" indent="0">
              <a:buNone/>
            </a:pPr>
            <a:r>
              <a:rPr lang="pl-PL" i="1" dirty="0"/>
              <a:t>Nekdy ty </a:t>
            </a:r>
            <a:r>
              <a:rPr lang="pl-PL" b="1" i="1" dirty="0"/>
              <a:t>lidé ani moc dobře neznám</a:t>
            </a:r>
            <a:r>
              <a:rPr lang="pl-PL" i="1" dirty="0"/>
              <a:t> - na příklad na začátku prvního semestra na koleji .</a:t>
            </a:r>
            <a:r>
              <a:rPr lang="pl-PL" dirty="0"/>
              <a:t>  (B1)</a:t>
            </a:r>
          </a:p>
          <a:p>
            <a:pPr marL="0" indent="0">
              <a:buNone/>
            </a:pPr>
            <a:r>
              <a:rPr lang="cs-CZ" i="1" dirty="0"/>
              <a:t>Nemluvila jsem </a:t>
            </a:r>
            <a:r>
              <a:rPr lang="cs-CZ" i="1" dirty="0" err="1"/>
              <a:t>hodne</a:t>
            </a:r>
            <a:r>
              <a:rPr lang="cs-CZ" i="1" dirty="0"/>
              <a:t> Česky , ale </a:t>
            </a:r>
            <a:r>
              <a:rPr lang="cs-CZ" b="1" i="1" dirty="0"/>
              <a:t>znala jsem dost na par </a:t>
            </a:r>
            <a:r>
              <a:rPr lang="cs-CZ" b="1" i="1" dirty="0" err="1"/>
              <a:t>veci</a:t>
            </a:r>
            <a:r>
              <a:rPr lang="cs-CZ" i="1" dirty="0"/>
              <a:t> . Nevím co by se stalo kdybych nemluvila ani slova Česky .  </a:t>
            </a:r>
            <a:r>
              <a:rPr lang="cs-CZ" dirty="0"/>
              <a:t>(A2)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59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A5448-8900-4329-AD4A-B8F9BB88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ZNÁT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CF749-A3B0-4E31-B48D-A5997626C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Záměna verba VĚDĚT a ZNÁT:</a:t>
            </a:r>
          </a:p>
          <a:p>
            <a:pPr marL="0" indent="0">
              <a:buNone/>
            </a:pPr>
            <a:r>
              <a:rPr lang="cs-CZ" i="1" dirty="0"/>
              <a:t>Měj se hezký Eva </a:t>
            </a:r>
            <a:r>
              <a:rPr lang="cs-CZ" b="1" i="1" dirty="0"/>
              <a:t>Neznám ( zapomněla jsem ! ) co znamená </a:t>
            </a:r>
            <a:r>
              <a:rPr lang="cs-CZ" i="1" dirty="0"/>
              <a:t>&amp;</a:t>
            </a:r>
            <a:r>
              <a:rPr lang="cs-CZ" i="1" dirty="0" err="1"/>
              <a:t>quot</a:t>
            </a:r>
            <a:r>
              <a:rPr lang="cs-CZ" i="1" dirty="0"/>
              <a:t>; </a:t>
            </a:r>
            <a:r>
              <a:rPr lang="cs-CZ" i="1" dirty="0" err="1"/>
              <a:t>ůčet</a:t>
            </a:r>
            <a:r>
              <a:rPr lang="cs-CZ" i="1" dirty="0"/>
              <a:t> &amp;</a:t>
            </a:r>
            <a:r>
              <a:rPr lang="cs-CZ" i="1" dirty="0" err="1"/>
              <a:t>quot</a:t>
            </a:r>
            <a:r>
              <a:rPr lang="cs-CZ" i="1" dirty="0"/>
              <a:t>    </a:t>
            </a:r>
            <a:r>
              <a:rPr lang="cs-CZ" dirty="0"/>
              <a:t>(A1)</a:t>
            </a:r>
          </a:p>
          <a:p>
            <a:pPr marL="0" indent="0">
              <a:buNone/>
            </a:pPr>
            <a:r>
              <a:rPr lang="cs-CZ" dirty="0"/>
              <a:t>Jak </a:t>
            </a:r>
            <a:r>
              <a:rPr lang="cs-CZ" b="1" dirty="0"/>
              <a:t>známe , nečasto bylo </a:t>
            </a:r>
            <a:r>
              <a:rPr lang="cs-CZ" b="1" dirty="0" err="1"/>
              <a:t>možne</a:t>
            </a:r>
            <a:r>
              <a:rPr lang="cs-CZ" b="1" dirty="0"/>
              <a:t> </a:t>
            </a:r>
            <a:r>
              <a:rPr lang="cs-CZ" dirty="0" err="1"/>
              <a:t>banany</a:t>
            </a:r>
            <a:r>
              <a:rPr lang="cs-CZ" dirty="0"/>
              <a:t> , </a:t>
            </a:r>
            <a:r>
              <a:rPr lang="cs-CZ" dirty="0" err="1"/>
              <a:t>madarinky</a:t>
            </a:r>
            <a:r>
              <a:rPr lang="cs-CZ" dirty="0"/>
              <a:t> , a pomeranče koupit .        (B1)</a:t>
            </a:r>
          </a:p>
        </p:txBody>
      </p:sp>
    </p:spTree>
    <p:extLst>
      <p:ext uri="{BB962C8B-B14F-4D97-AF65-F5344CB8AC3E}">
        <p14:creationId xmlns:p14="http://schemas.microsoft.com/office/powerpoint/2010/main" val="182219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BDAA5-4D4D-4ADB-BE84-A51FABC5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VĚDĚT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E90326-11A8-4D03-A9E6-67F1617FB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544418"/>
            <a:ext cx="10554574" cy="4943060"/>
          </a:xfrm>
        </p:spPr>
        <p:txBody>
          <a:bodyPr>
            <a:normAutofit/>
          </a:bodyPr>
          <a:lstStyle/>
          <a:p>
            <a:r>
              <a:rPr lang="cs-CZ" dirty="0"/>
              <a:t>Celkem 1659 výskytů</a:t>
            </a:r>
          </a:p>
          <a:p>
            <a:r>
              <a:rPr lang="cs-CZ" dirty="0"/>
              <a:t>L1 angličtina: 27 výskytů</a:t>
            </a:r>
          </a:p>
          <a:p>
            <a:endParaRPr lang="cs-CZ" dirty="0"/>
          </a:p>
          <a:p>
            <a:r>
              <a:rPr lang="cs-CZ" u="sng" dirty="0"/>
              <a:t>Téměř vše užito správně buď ve významu </a:t>
            </a:r>
            <a:r>
              <a:rPr lang="cs-CZ" b="1" u="sng" dirty="0"/>
              <a:t>být s něčím seznámen</a:t>
            </a:r>
            <a:r>
              <a:rPr lang="cs-CZ" i="1" u="sng" dirty="0"/>
              <a:t>:</a:t>
            </a:r>
          </a:p>
          <a:p>
            <a:pPr marL="0" indent="0">
              <a:buNone/>
            </a:pPr>
            <a:r>
              <a:rPr lang="cs-CZ" b="1" i="1" dirty="0"/>
              <a:t>Vím</a:t>
            </a:r>
            <a:r>
              <a:rPr lang="cs-CZ" i="1" dirty="0"/>
              <a:t> , kolík je </a:t>
            </a:r>
            <a:r>
              <a:rPr lang="cs-CZ" i="1" dirty="0" err="1"/>
              <a:t>hodín</a:t>
            </a:r>
            <a:r>
              <a:rPr lang="cs-CZ" i="1" dirty="0"/>
              <a:t>. (A2+)</a:t>
            </a:r>
          </a:p>
          <a:p>
            <a:pPr marL="0" indent="0">
              <a:buNone/>
            </a:pPr>
            <a:r>
              <a:rPr lang="cs-CZ" i="1" dirty="0"/>
              <a:t>Jenom </a:t>
            </a:r>
            <a:r>
              <a:rPr lang="cs-CZ" b="1" i="1" dirty="0"/>
              <a:t>jsem věděla</a:t>
            </a:r>
            <a:r>
              <a:rPr lang="cs-CZ" i="1" dirty="0"/>
              <a:t> , že se dělají z vepřového masa , protože jsem se zeptala </a:t>
            </a:r>
            <a:r>
              <a:rPr lang="cs-CZ" i="1" dirty="0" err="1"/>
              <a:t>cišnice</a:t>
            </a:r>
            <a:r>
              <a:rPr lang="cs-CZ" i="1" dirty="0"/>
              <a:t> . (B2)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u="sng" dirty="0"/>
              <a:t>Nebo </a:t>
            </a:r>
            <a:r>
              <a:rPr lang="cs-CZ" b="1" u="sng" dirty="0"/>
              <a:t>vyjádření pochybnosti a nejistoty</a:t>
            </a:r>
            <a:r>
              <a:rPr lang="cs-CZ" i="1" u="sng" dirty="0"/>
              <a:t>:</a:t>
            </a:r>
          </a:p>
          <a:p>
            <a:pPr marL="0" indent="0">
              <a:buNone/>
            </a:pPr>
            <a:r>
              <a:rPr lang="cs-CZ" i="1" dirty="0"/>
              <a:t>Eva a její manžel taky čekají miminko . Budou mít miminko v srpnu ale </a:t>
            </a:r>
            <a:r>
              <a:rPr lang="cs-CZ" b="1" i="1" dirty="0"/>
              <a:t>neví</a:t>
            </a:r>
            <a:r>
              <a:rPr lang="cs-CZ" i="1" dirty="0"/>
              <a:t> </a:t>
            </a:r>
            <a:r>
              <a:rPr lang="cs-CZ" i="1" dirty="0" err="1"/>
              <a:t>jestlí</a:t>
            </a:r>
            <a:r>
              <a:rPr lang="cs-CZ" i="1" dirty="0"/>
              <a:t> je kluk nebo žena . (A2)</a:t>
            </a:r>
          </a:p>
          <a:p>
            <a:pPr marL="0" indent="0">
              <a:buNone/>
            </a:pPr>
            <a:r>
              <a:rPr lang="cs-CZ" i="1" dirty="0"/>
              <a:t>Doufám , že </a:t>
            </a:r>
            <a:r>
              <a:rPr lang="cs-CZ" i="1" dirty="0" err="1"/>
              <a:t>muj</a:t>
            </a:r>
            <a:r>
              <a:rPr lang="cs-CZ" i="1" dirty="0"/>
              <a:t> </a:t>
            </a:r>
            <a:r>
              <a:rPr lang="cs-CZ" i="1" dirty="0" err="1"/>
              <a:t>sýn</a:t>
            </a:r>
            <a:r>
              <a:rPr lang="cs-CZ" i="1" dirty="0"/>
              <a:t> a </a:t>
            </a:r>
            <a:r>
              <a:rPr lang="cs-CZ" i="1" dirty="0" err="1"/>
              <a:t>mojé</a:t>
            </a:r>
            <a:r>
              <a:rPr lang="cs-CZ" i="1" dirty="0"/>
              <a:t> </a:t>
            </a:r>
            <a:r>
              <a:rPr lang="cs-CZ" i="1" dirty="0" err="1"/>
              <a:t>dcéra</a:t>
            </a:r>
            <a:r>
              <a:rPr lang="cs-CZ" i="1" dirty="0"/>
              <a:t> budou mít rádi sport , ale jsou ještě </a:t>
            </a:r>
            <a:r>
              <a:rPr lang="cs-CZ" i="1" dirty="0" err="1"/>
              <a:t>malinky</a:t>
            </a:r>
            <a:r>
              <a:rPr lang="cs-CZ" i="1" dirty="0"/>
              <a:t> . </a:t>
            </a:r>
            <a:r>
              <a:rPr lang="cs-CZ" b="1" i="1" dirty="0"/>
              <a:t>Já nevím</a:t>
            </a:r>
            <a:r>
              <a:rPr lang="cs-CZ" i="1" dirty="0"/>
              <a:t> - </a:t>
            </a:r>
            <a:r>
              <a:rPr lang="cs-CZ" i="1" dirty="0" err="1"/>
              <a:t>uvidímé</a:t>
            </a:r>
            <a:r>
              <a:rPr lang="cs-CZ" i="1" dirty="0"/>
              <a:t> .  (B1)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631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437BD-4B27-4A59-A742-CE081B97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VĚDĚT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871796-606C-4B7A-B3D9-2E297B47F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Nebo </a:t>
            </a:r>
            <a:r>
              <a:rPr lang="cs-CZ" b="1" u="sng" dirty="0"/>
              <a:t>zdůraznění, naléhavost toho, co je vyslovováno</a:t>
            </a:r>
            <a:r>
              <a:rPr lang="cs-CZ" u="sng" dirty="0"/>
              <a:t>:</a:t>
            </a:r>
          </a:p>
          <a:p>
            <a:pPr marL="0" indent="0">
              <a:buNone/>
            </a:pPr>
            <a:r>
              <a:rPr lang="cs-CZ" b="1" i="1" dirty="0"/>
              <a:t>Víte</a:t>
            </a:r>
            <a:r>
              <a:rPr lang="cs-CZ" i="1" dirty="0"/>
              <a:t> , </a:t>
            </a:r>
            <a:r>
              <a:rPr lang="cs-CZ" i="1" dirty="0" err="1"/>
              <a:t>cizi</a:t>
            </a:r>
            <a:r>
              <a:rPr lang="cs-CZ" i="1" dirty="0"/>
              <a:t> jazyky jsou mi </a:t>
            </a:r>
            <a:r>
              <a:rPr lang="cs-CZ" i="1" dirty="0" err="1"/>
              <a:t>zajimavé</a:t>
            </a:r>
            <a:r>
              <a:rPr lang="cs-CZ" i="1" dirty="0"/>
              <a:t> ! </a:t>
            </a:r>
            <a:r>
              <a:rPr lang="cs-CZ" dirty="0"/>
              <a:t>(A2)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Nebo ve významu </a:t>
            </a:r>
            <a:r>
              <a:rPr lang="cs-CZ" b="1" u="sng" dirty="0"/>
              <a:t>přitahání, vyjádření souhlasu</a:t>
            </a:r>
            <a:r>
              <a:rPr lang="cs-CZ" u="sng" dirty="0"/>
              <a:t>: </a:t>
            </a:r>
          </a:p>
          <a:p>
            <a:pPr marL="0" indent="0">
              <a:buNone/>
            </a:pPr>
            <a:r>
              <a:rPr lang="cs-CZ" b="1" i="1" dirty="0"/>
              <a:t>Vím</a:t>
            </a:r>
            <a:r>
              <a:rPr lang="cs-CZ" i="1" dirty="0"/>
              <a:t> , že nejsem pro všichni sexy . </a:t>
            </a:r>
            <a:r>
              <a:rPr lang="cs-CZ" i="1" dirty="0" err="1"/>
              <a:t>Napřiklad</a:t>
            </a:r>
            <a:r>
              <a:rPr lang="cs-CZ" i="1" dirty="0"/>
              <a:t> muži </a:t>
            </a:r>
            <a:r>
              <a:rPr lang="cs-CZ" i="1" dirty="0" err="1"/>
              <a:t>řict</a:t>
            </a:r>
            <a:r>
              <a:rPr lang="cs-CZ" i="1" dirty="0"/>
              <a:t> , že nemám </a:t>
            </a:r>
            <a:r>
              <a:rPr lang="cs-CZ" i="1" dirty="0" err="1"/>
              <a:t>žadný</a:t>
            </a:r>
            <a:r>
              <a:rPr lang="cs-CZ" i="1" dirty="0"/>
              <a:t> malý </a:t>
            </a:r>
            <a:r>
              <a:rPr lang="cs-CZ" i="1" dirty="0" err="1"/>
              <a:t>zádiček</a:t>
            </a:r>
            <a:r>
              <a:rPr lang="cs-CZ" i="1" dirty="0"/>
              <a:t> . Ale mám ráda ženské tělo . Můj </a:t>
            </a:r>
            <a:r>
              <a:rPr lang="cs-CZ" i="1" dirty="0" err="1"/>
              <a:t>přitel</a:t>
            </a:r>
            <a:r>
              <a:rPr lang="cs-CZ" i="1" dirty="0"/>
              <a:t> myslí , že jsem sexy . Nechci byt </a:t>
            </a:r>
            <a:r>
              <a:rPr lang="cs-CZ" i="1" dirty="0" err="1"/>
              <a:t>nejsexejši</a:t>
            </a:r>
            <a:r>
              <a:rPr lang="cs-CZ" i="1" dirty="0"/>
              <a:t> žena . Pro mě je jeden muž dost .  (A2+)</a:t>
            </a:r>
          </a:p>
        </p:txBody>
      </p:sp>
    </p:spTree>
    <p:extLst>
      <p:ext uri="{BB962C8B-B14F-4D97-AF65-F5344CB8AC3E}">
        <p14:creationId xmlns:p14="http://schemas.microsoft.com/office/powerpoint/2010/main" val="2921532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68DD1-0970-4CB2-8093-A1C7519AE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VĚDĚT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D93D74-6A75-400B-B21B-2EE9C4E57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774301"/>
            <a:ext cx="10554574" cy="3636511"/>
          </a:xfrm>
        </p:spPr>
        <p:txBody>
          <a:bodyPr/>
          <a:lstStyle/>
          <a:p>
            <a:r>
              <a:rPr lang="cs-CZ" u="sng" dirty="0"/>
              <a:t>V jednom případě ZNÁT zaměněno za VĚDĚT:</a:t>
            </a:r>
          </a:p>
          <a:p>
            <a:pPr marL="0" indent="0">
              <a:buNone/>
            </a:pPr>
            <a:r>
              <a:rPr lang="pl-PL" i="1" dirty="0"/>
              <a:t>Tak matka říkala že </a:t>
            </a:r>
            <a:r>
              <a:rPr lang="pl-PL" b="1" i="1" dirty="0"/>
              <a:t>věděla</a:t>
            </a:r>
            <a:r>
              <a:rPr lang="pl-PL" i="1" dirty="0"/>
              <a:t> cesta , do domu .</a:t>
            </a:r>
            <a:r>
              <a:rPr lang="cs-CZ" i="1" dirty="0"/>
              <a:t>  (A2)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u="sng" dirty="0"/>
              <a:t>V jednom případě VĚDĚT místo POZNAT ???:</a:t>
            </a:r>
          </a:p>
          <a:p>
            <a:pPr marL="0" indent="0">
              <a:buNone/>
            </a:pPr>
            <a:r>
              <a:rPr lang="cs-CZ" i="1" dirty="0"/>
              <a:t>Jestli jste viděl mě když jsem byla </a:t>
            </a:r>
            <a:r>
              <a:rPr lang="cs-CZ" i="1" dirty="0" err="1"/>
              <a:t>puberťacka</a:t>
            </a:r>
            <a:r>
              <a:rPr lang="cs-CZ" i="1" dirty="0"/>
              <a:t> , nemohl byste </a:t>
            </a:r>
            <a:r>
              <a:rPr lang="cs-CZ" b="1" i="1" dirty="0"/>
              <a:t>vědět</a:t>
            </a:r>
            <a:r>
              <a:rPr lang="cs-CZ" i="1" dirty="0"/>
              <a:t> že ten člověk byl já !</a:t>
            </a:r>
            <a:r>
              <a:rPr lang="cs-CZ" dirty="0"/>
              <a:t>  (A1)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Zjednodušené pravidlo z učebnice Lídy Holé neplatí vždy:</a:t>
            </a:r>
          </a:p>
          <a:p>
            <a:pPr marL="0" indent="0">
              <a:buNone/>
            </a:pPr>
            <a:r>
              <a:rPr lang="cs-CZ" b="1" i="1" dirty="0"/>
              <a:t>Nevím</a:t>
            </a:r>
            <a:r>
              <a:rPr lang="cs-CZ" i="1" dirty="0"/>
              <a:t> přesně datum , ale pamatuju si , že bylo v letě v roce devatenáct set </a:t>
            </a:r>
            <a:r>
              <a:rPr lang="cs-CZ" i="1" dirty="0" err="1"/>
              <a:t>devádasat</a:t>
            </a:r>
            <a:r>
              <a:rPr lang="cs-CZ" i="1" dirty="0"/>
              <a:t> devět .  (A2)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569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4E77D-52B9-4545-8BF6-EE4BBFB2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UMĚT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4D6073-8FF7-40D3-B571-754CA554E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2531164"/>
            <a:ext cx="10554574" cy="5075583"/>
          </a:xfrm>
        </p:spPr>
        <p:txBody>
          <a:bodyPr>
            <a:normAutofit fontScale="55000" lnSpcReduction="20000"/>
          </a:bodyPr>
          <a:lstStyle/>
          <a:p>
            <a:r>
              <a:rPr lang="cs-CZ" sz="2900" dirty="0"/>
              <a:t>Celkem 624 výskytů</a:t>
            </a:r>
          </a:p>
          <a:p>
            <a:r>
              <a:rPr lang="cs-CZ" sz="2900" dirty="0"/>
              <a:t>L1 angličtina: 12 výskytů</a:t>
            </a:r>
          </a:p>
          <a:p>
            <a:endParaRPr lang="cs-CZ" sz="2900" dirty="0"/>
          </a:p>
          <a:p>
            <a:r>
              <a:rPr lang="cs-CZ" sz="2900" b="1" u="sng" dirty="0"/>
              <a:t>Umět + infinitiv </a:t>
            </a:r>
            <a:r>
              <a:rPr lang="cs-CZ" sz="2900" u="sng" dirty="0"/>
              <a:t>– 1x zcela správně: </a:t>
            </a:r>
          </a:p>
          <a:p>
            <a:pPr marL="0" indent="0">
              <a:buNone/>
            </a:pPr>
            <a:r>
              <a:rPr lang="cs-CZ" sz="2900" i="1" dirty="0"/>
              <a:t>Adam dělal z mě legraci protože </a:t>
            </a:r>
            <a:r>
              <a:rPr lang="cs-CZ" sz="2900" b="1" i="1" dirty="0"/>
              <a:t>neumím tancovat !</a:t>
            </a:r>
            <a:r>
              <a:rPr lang="cs-CZ" sz="2900" i="1" dirty="0"/>
              <a:t> (A2)</a:t>
            </a:r>
          </a:p>
          <a:p>
            <a:pPr marL="0" indent="0">
              <a:buNone/>
            </a:pPr>
            <a:endParaRPr lang="cs-CZ" sz="2900" i="1" dirty="0"/>
          </a:p>
          <a:p>
            <a:r>
              <a:rPr lang="cs-CZ" sz="2900" b="1" u="sng" dirty="0"/>
              <a:t>Umět + adverbium </a:t>
            </a:r>
            <a:r>
              <a:rPr lang="cs-CZ" sz="2900" u="sng" dirty="0"/>
              <a:t>– 2x zcela správně:</a:t>
            </a:r>
          </a:p>
          <a:p>
            <a:pPr marL="0" indent="0">
              <a:buNone/>
            </a:pPr>
            <a:r>
              <a:rPr lang="cs-CZ" sz="2900" i="1" dirty="0"/>
              <a:t>Doufám , že až </a:t>
            </a:r>
            <a:r>
              <a:rPr lang="cs-CZ" sz="2900" i="1" dirty="0" err="1"/>
              <a:t>vratím</a:t>
            </a:r>
            <a:r>
              <a:rPr lang="cs-CZ" sz="2900" i="1" dirty="0"/>
              <a:t> do Velkou Británie budu moc dobře </a:t>
            </a:r>
            <a:r>
              <a:rPr lang="cs-CZ" sz="2900" b="1" i="1" dirty="0"/>
              <a:t>umět rusky a česky </a:t>
            </a:r>
            <a:r>
              <a:rPr lang="cs-CZ" sz="2900" i="1" dirty="0"/>
              <a:t>.  (B2)</a:t>
            </a:r>
          </a:p>
          <a:p>
            <a:pPr marL="0" indent="0">
              <a:buNone/>
            </a:pPr>
            <a:r>
              <a:rPr lang="cs-CZ" sz="2900" b="1" i="1" dirty="0"/>
              <a:t>Umím francouzsky , italsky , německy a česky </a:t>
            </a:r>
            <a:r>
              <a:rPr lang="cs-CZ" sz="2900" i="1" dirty="0"/>
              <a:t>, ale </a:t>
            </a:r>
            <a:r>
              <a:rPr lang="cs-CZ" sz="2900" i="1" dirty="0">
                <a:solidFill>
                  <a:schemeClr val="accent2">
                    <a:lumMod val="75000"/>
                  </a:schemeClr>
                </a:solidFill>
              </a:rPr>
              <a:t>neumím</a:t>
            </a:r>
            <a:r>
              <a:rPr lang="cs-CZ" sz="2900" i="1" dirty="0"/>
              <a:t> </a:t>
            </a:r>
            <a:r>
              <a:rPr lang="cs-CZ" sz="2900" i="1" dirty="0" err="1"/>
              <a:t>plynle</a:t>
            </a:r>
            <a:r>
              <a:rPr lang="cs-CZ" sz="2900" i="1" dirty="0"/>
              <a:t> </a:t>
            </a:r>
            <a:r>
              <a:rPr lang="cs-CZ" sz="2900" i="1" dirty="0" err="1"/>
              <a:t>žadný</a:t>
            </a:r>
            <a:r>
              <a:rPr lang="cs-CZ" sz="2900" i="1" dirty="0"/>
              <a:t> </a:t>
            </a:r>
            <a:r>
              <a:rPr lang="cs-CZ" sz="2900" i="1" dirty="0" err="1"/>
              <a:t>cízi</a:t>
            </a:r>
            <a:r>
              <a:rPr lang="cs-CZ" sz="2900" i="1" dirty="0"/>
              <a:t> </a:t>
            </a:r>
            <a:r>
              <a:rPr lang="cs-CZ" sz="2900" i="1" dirty="0">
                <a:solidFill>
                  <a:schemeClr val="accent2">
                    <a:lumMod val="75000"/>
                  </a:schemeClr>
                </a:solidFill>
              </a:rPr>
              <a:t>jazyk</a:t>
            </a:r>
            <a:r>
              <a:rPr lang="cs-CZ" sz="2900" i="1" dirty="0"/>
              <a:t> . (A2+)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-&gt; ve druhé větě vidíme, že v češtině rovněž užíváme </a:t>
            </a:r>
            <a:r>
              <a:rPr lang="cs-CZ" sz="2900" b="1" dirty="0"/>
              <a:t>umět + objekt (akuzativ):</a:t>
            </a:r>
          </a:p>
          <a:p>
            <a:pPr marL="0" indent="0">
              <a:buNone/>
            </a:pPr>
            <a:r>
              <a:rPr lang="cs-CZ" sz="2900" dirty="0"/>
              <a:t>NEUMÍM NIC</a:t>
            </a:r>
          </a:p>
          <a:p>
            <a:pPr marL="0" indent="0">
              <a:buNone/>
            </a:pPr>
            <a:r>
              <a:rPr lang="cs-CZ" sz="2900" dirty="0"/>
              <a:t>UMÍM VŠECHNO</a:t>
            </a:r>
          </a:p>
          <a:p>
            <a:pPr marL="0" indent="0">
              <a:buNone/>
            </a:pPr>
            <a:r>
              <a:rPr lang="cs-CZ" sz="2900" dirty="0"/>
              <a:t>UMÍM BÁSNIČKU</a:t>
            </a:r>
          </a:p>
          <a:p>
            <a:pPr marL="0" indent="0">
              <a:buNone/>
            </a:pPr>
            <a:r>
              <a:rPr lang="cs-CZ" sz="2900" dirty="0"/>
              <a:t>UMÍM JÍZDNÍ ŘÁD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216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5C000-0773-48B5-AA81-22352DA3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UMĚT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C13676-DD12-470C-917A-90E713710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Zvláštní jev: </a:t>
            </a:r>
            <a:r>
              <a:rPr lang="cs-CZ" b="1" u="sng" dirty="0"/>
              <a:t>modální/fázové sloveso + umět + infinitiv</a:t>
            </a:r>
            <a:r>
              <a:rPr lang="cs-CZ" u="sng" dirty="0"/>
              <a:t>:</a:t>
            </a:r>
          </a:p>
          <a:p>
            <a:pPr marL="0" indent="0">
              <a:buNone/>
            </a:pPr>
            <a:r>
              <a:rPr lang="cs-CZ" i="1" dirty="0"/>
              <a:t>Doufám </a:t>
            </a:r>
            <a:r>
              <a:rPr lang="cs-CZ" i="1" dirty="0" err="1"/>
              <a:t>nějaky</a:t>
            </a:r>
            <a:r>
              <a:rPr lang="cs-CZ" i="1" dirty="0"/>
              <a:t> dnů </a:t>
            </a:r>
            <a:r>
              <a:rPr lang="cs-CZ" b="1" i="1" dirty="0"/>
              <a:t>můžu umět čist </a:t>
            </a:r>
            <a:r>
              <a:rPr lang="cs-CZ" i="1" dirty="0"/>
              <a:t>jeho knih na </a:t>
            </a:r>
            <a:r>
              <a:rPr lang="cs-CZ" i="1" dirty="0" err="1"/>
              <a:t>čestinu</a:t>
            </a:r>
            <a:r>
              <a:rPr lang="cs-CZ" i="1" dirty="0"/>
              <a:t> . (A2)</a:t>
            </a:r>
          </a:p>
          <a:p>
            <a:pPr marL="0" indent="0">
              <a:buNone/>
            </a:pPr>
            <a:r>
              <a:rPr lang="cs-CZ" i="1" dirty="0"/>
              <a:t>Když se učím nový cizí jazyk , můj </a:t>
            </a:r>
            <a:r>
              <a:rPr lang="cs-CZ" i="1" dirty="0" err="1"/>
              <a:t>oblibený</a:t>
            </a:r>
            <a:r>
              <a:rPr lang="cs-CZ" i="1" dirty="0"/>
              <a:t> moment je když </a:t>
            </a:r>
            <a:r>
              <a:rPr lang="cs-CZ" b="1" i="1" dirty="0"/>
              <a:t>začínám</a:t>
            </a:r>
            <a:r>
              <a:rPr lang="cs-CZ" i="1" dirty="0"/>
              <a:t> </a:t>
            </a:r>
            <a:r>
              <a:rPr lang="cs-CZ" b="1" i="1" dirty="0"/>
              <a:t>umět číst </a:t>
            </a:r>
            <a:r>
              <a:rPr lang="cs-CZ" i="1" dirty="0"/>
              <a:t>v tomto jazyku . (A2)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b="1" u="sng" dirty="0"/>
              <a:t>Umět + 2. osoba: </a:t>
            </a:r>
          </a:p>
          <a:p>
            <a:pPr marL="0" indent="0">
              <a:buNone/>
            </a:pPr>
            <a:r>
              <a:rPr lang="cs-CZ" dirty="0"/>
              <a:t>Jsem </a:t>
            </a:r>
            <a:r>
              <a:rPr lang="cs-CZ" dirty="0" err="1"/>
              <a:t>klúk</a:t>
            </a:r>
            <a:r>
              <a:rPr lang="cs-CZ" dirty="0"/>
              <a:t> . moje učitelka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cesely</a:t>
            </a:r>
            <a:r>
              <a:rPr lang="cs-CZ" dirty="0"/>
              <a:t> . ne umím </a:t>
            </a:r>
            <a:r>
              <a:rPr lang="cs-CZ" dirty="0" err="1"/>
              <a:t>lélán</a:t>
            </a:r>
            <a:r>
              <a:rPr lang="cs-CZ" dirty="0"/>
              <a:t> . umím plaveš . umím </a:t>
            </a:r>
            <a:r>
              <a:rPr lang="cs-CZ" dirty="0" err="1"/>
              <a:t>čl´eš</a:t>
            </a:r>
            <a:r>
              <a:rPr lang="cs-CZ" dirty="0"/>
              <a:t> . (A2)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48660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18464-AE41-4E32-AEE8-211E6B99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 </a:t>
            </a:r>
            <a:r>
              <a:rPr lang="cs-CZ" dirty="0" err="1"/>
              <a:t>czesl-sgt</a:t>
            </a:r>
            <a:r>
              <a:rPr lang="cs-CZ" dirty="0"/>
              <a:t> a verbum UMĚT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4006E7-59DA-4202-8F6C-684E81D9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Záměna UMĚT a VĚDĚT:</a:t>
            </a:r>
          </a:p>
          <a:p>
            <a:pPr marL="0" indent="0">
              <a:buNone/>
            </a:pPr>
            <a:r>
              <a:rPr lang="cs-CZ" i="1" dirty="0"/>
              <a:t>Tramvajoví fanoušci se učí brzo , že neexistují </a:t>
            </a:r>
            <a:r>
              <a:rPr lang="cs-CZ" i="1" dirty="0" err="1"/>
              <a:t>žadné</a:t>
            </a:r>
            <a:r>
              <a:rPr lang="cs-CZ" i="1" dirty="0"/>
              <a:t> </a:t>
            </a:r>
            <a:r>
              <a:rPr lang="cs-CZ" i="1" dirty="0" err="1"/>
              <a:t>čtvrhvězdové</a:t>
            </a:r>
            <a:r>
              <a:rPr lang="cs-CZ" i="1" dirty="0"/>
              <a:t> hotely </a:t>
            </a:r>
            <a:r>
              <a:rPr lang="cs-CZ" i="1" dirty="0" err="1"/>
              <a:t>blizko</a:t>
            </a:r>
            <a:r>
              <a:rPr lang="cs-CZ" i="1" dirty="0"/>
              <a:t> vozoven , i taky </a:t>
            </a:r>
            <a:r>
              <a:rPr lang="cs-CZ" i="1" dirty="0" err="1"/>
              <a:t>žadné</a:t>
            </a:r>
            <a:r>
              <a:rPr lang="cs-CZ" i="1" dirty="0"/>
              <a:t> tři - , dvě - , </a:t>
            </a:r>
            <a:r>
              <a:rPr lang="cs-CZ" i="1" dirty="0" err="1"/>
              <a:t>jednohvězdové</a:t>
            </a:r>
            <a:r>
              <a:rPr lang="cs-CZ" i="1" dirty="0"/>
              <a:t> hotely . </a:t>
            </a:r>
            <a:r>
              <a:rPr lang="cs-CZ" i="1" dirty="0" err="1"/>
              <a:t>Obyčeni</a:t>
            </a:r>
            <a:r>
              <a:rPr lang="cs-CZ" i="1" dirty="0"/>
              <a:t> majitelé hospod v </a:t>
            </a:r>
            <a:r>
              <a:rPr lang="cs-CZ" i="1" dirty="0" err="1"/>
              <a:t>tramtarii</a:t>
            </a:r>
            <a:r>
              <a:rPr lang="cs-CZ" i="1" dirty="0"/>
              <a:t> sotva </a:t>
            </a:r>
            <a:r>
              <a:rPr lang="cs-CZ" b="1" i="1" dirty="0"/>
              <a:t>umí co s hosty dělat </a:t>
            </a:r>
            <a:r>
              <a:rPr lang="cs-CZ" i="1" dirty="0"/>
              <a:t>, a </a:t>
            </a:r>
            <a:r>
              <a:rPr lang="cs-CZ" i="1" dirty="0" err="1"/>
              <a:t>obyčeni</a:t>
            </a:r>
            <a:r>
              <a:rPr lang="cs-CZ" i="1" dirty="0"/>
              <a:t> zákazníci v baru pokukují s zvědavosti na nesrozumitelné lidi , </a:t>
            </a:r>
            <a:r>
              <a:rPr lang="cs-CZ" i="1" dirty="0" err="1"/>
              <a:t>kteři</a:t>
            </a:r>
            <a:r>
              <a:rPr lang="cs-CZ" i="1" dirty="0"/>
              <a:t> chtějí zůstat v jasném </a:t>
            </a:r>
            <a:r>
              <a:rPr lang="cs-CZ" i="1" dirty="0" err="1"/>
              <a:t>minushvězdovém</a:t>
            </a:r>
            <a:r>
              <a:rPr lang="cs-CZ" i="1" dirty="0"/>
              <a:t> statku . (C1)</a:t>
            </a: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3245559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97EEB-1783-4A1F-B869-E3ADEA3E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cvičení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68194630-7A33-4B62-BA7B-4F9984B28B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978" y="1417638"/>
            <a:ext cx="9945859" cy="5594546"/>
          </a:xfrm>
        </p:spPr>
      </p:pic>
    </p:spTree>
    <p:extLst>
      <p:ext uri="{BB962C8B-B14F-4D97-AF65-F5344CB8AC3E}">
        <p14:creationId xmlns:p14="http://schemas.microsoft.com/office/powerpoint/2010/main" val="2935377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22197-46E2-4FF2-B9CA-4723ADB0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cvičení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AFCE990-EAF1-4322-BDDC-1F8C14953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4903" y="1936983"/>
            <a:ext cx="8440615" cy="4747846"/>
          </a:xfrm>
        </p:spPr>
      </p:pic>
    </p:spTree>
    <p:extLst>
      <p:ext uri="{BB962C8B-B14F-4D97-AF65-F5344CB8AC3E}">
        <p14:creationId xmlns:p14="http://schemas.microsoft.com/office/powerpoint/2010/main" val="246281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4F302-7129-4B7E-BFD6-2D2EA054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Znát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78705D6-8EAF-44D7-90CF-E4959F50ED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8746" y="1927401"/>
            <a:ext cx="11174505" cy="49153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SSČ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mo" panose="020B0604020202020204" pitchFamily="34" charset="0"/>
              <a:cs typeface="Arimo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 j.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znám,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znej,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čin.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znal,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trp.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znán)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na základě vlastních zkušeností náležitou představu, názor o něčem, někom, znalost 2, vědomost: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 cestu lesem; znát předpisy; nezná svět,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přen.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nezkušený;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zná, co jsou starosti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ví;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zná události jen z doslechu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2. 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i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 se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být s někým obeznámen z osobního styku, být s někým známý: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znal ji, znal se s ní ze studií; znát někoho jen od vidění; znali se od mládí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vyznat se odborně v něj. oboru, mít dovednost v něčem, umět, ovládat 3, dovést 3: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 cizí jazyky; zná svou práci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rozumí jí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4. 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(bylo) znát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(bylo) vidět: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na něm znát rozrušení, nemoc, že je nemocen; dát znát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dát najevo, projevit: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nedala na sobě nic znát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5. 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zprav.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záp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neznat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nemít něco ve zvyku, nemít smysl pro něco, zřetel k něčemu: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neznat slitování, ohledu, žertu, bázeň; když se napije, nezná míru (míry), meze (mezí)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dělá, že ji nezná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nevšímá si jí;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(u zkoušky) neznal ani slovo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nevěděl, neuměl vůbec nic;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(když se rozzlobí,) tak se nezná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neumí se ovládat;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07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AFCC0-F58D-4045-A3C0-F65BB34C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cvičení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900E6BF-8896-4A0F-8CD1-89DEA7FD47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1686" y="1804218"/>
            <a:ext cx="8890782" cy="5001065"/>
          </a:xfrm>
        </p:spPr>
      </p:pic>
    </p:spTree>
    <p:extLst>
      <p:ext uri="{BB962C8B-B14F-4D97-AF65-F5344CB8AC3E}">
        <p14:creationId xmlns:p14="http://schemas.microsoft.com/office/powerpoint/2010/main" val="3284641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25299-6D61-4413-95D5-FC6F42C1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 jak vysvětlujete rozdíl mezi ZNÁT, VĚDĚT a UMĚT vy?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9D1D3E-E5B0-49B3-9A0D-44C3EA666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164261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39158-6641-43C7-AE5E-BAA35418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95" y="429933"/>
            <a:ext cx="10571998" cy="970450"/>
          </a:xfrm>
        </p:spPr>
        <p:txBody>
          <a:bodyPr/>
          <a:lstStyle/>
          <a:p>
            <a:r>
              <a:rPr lang="cs-CZ" dirty="0"/>
              <a:t>Znát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F90A95A-B161-410C-9D15-58410566E4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" y="171082"/>
            <a:ext cx="12192000" cy="65158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SSJČ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znáti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(1. j.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znám,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znej,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min.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znal,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trp.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znán,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přech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přít.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znaje)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(co, koho)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na základě vlastních zkušeností náležitou představu, názor o něčem, někom, znalost něčeho, někoho, vědomost o něčem: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z. cesty v lese; z. zákony, předpisy; z. mnohé cizí země; nezná svět,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přen.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nezkušený;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z. současné prozaiky a jejich dílo; zná tam každý kout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o všem dobře ví;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dítě zná matku po hlase; zná dobře jeho schopnosti; zná, co jsou starosti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nouzi neznala; z. událost jen z doslechu; neznám ani jediný takový případ; ten se nedá, známe ho; vždyť to známe, jak to chodí; vy mě ještě neznáte,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teprv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 mě poznáte; ten se dobře zná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 o svých povahových vlastnostech;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když se rozzlobí, tak se nezná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neumí se ovládat;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z. někoho jako své boty, jako svou kapsu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velmi dobře;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poněk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se zná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(Nový)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se ví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2. 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(koho, 4. p.)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být s někým obeznámen z osobního styku, být s někým známý; znát se 1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(s kým):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 toho muže od mládí; znají ji ze studií, ze společnosti; z. někoho jen od vidění; nezná všechny své příbuzné; dělá, že ji nezná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nevšímá si jí;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nemocný v horečce nikoho neznal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nepoznával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kniž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(koho, 4. p.)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hlásit se 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(ke komu):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hněvivý otec neznal dcery více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(Čech);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z. boha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(Svět.)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věřit v boha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4. 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(co)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vyznat se odborně v něj. oboru, mít dovednost v něčem; umět, ovládat 4, dovést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z. cizí jazyky; zná svou práci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rozumí jí;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neznal ani slovo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vůbec nic nevěděl;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poněk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zast.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dobře vařit; z. se bránit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Zey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paničky znají užívat světa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(Svět.)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5. 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(co)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vidět 2, 4, pozorovat 2, rozeznávat 1;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zprav.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neos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(bylo) znát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(co; na kom, čem co)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(bylo) pozorovat, vidět;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poněk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dát znát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(komu co)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dát najevo, projevit: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ani nebylo z., že někdo chybí; ten přírůstek bylo hned z.; na sněhu stopu z.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(Erb.);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nedala na sobě nic z.; je na něm z. nemoc, rozrušení;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poněk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řidč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dal mi z., že o ní (lásce k němu) ví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Zey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6. 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zprav.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záp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neznat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(čeho; co)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nemít něco ve zvyku, nemít smysl pro něco, zřetel k něčemu: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n. slitování, ohledu; nezná žertu; n. bázeň; jeho hněv neznal míry, mezí;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b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3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5B5A0-9F5C-4B1B-AD81-053E39C9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Vědět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FA797EB-D34F-4715-917B-F356719315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39511" y="3058661"/>
            <a:ext cx="9912976" cy="2145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SSČ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 j.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vím,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 mn.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vědí,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věz,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podst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vědění, 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přech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věda)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vědomost o někom, o něčem, mít něco ve vědomí, být s něčím seznámen: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mnoho ví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 o pachateli; nic, o ničem nevím; vím to od známých, z novin;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platn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část.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vyj. zdůraznění, přisvědčování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,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(v záporu)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pochybnost: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víš, to víte, je to těžké; — to se ví, že máte pravdu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zajisté;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— nevím, mám-li to dovolit 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dát (o někom, o něčem) vědět 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podat zprávu;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i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kdo(ž)ví, kdo(ž)ví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F3561-04C7-4817-BD97-0863B095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Vědět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2EE05B9-6723-472E-BD28-8A9E3F00C6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428190"/>
            <a:ext cx="12192000" cy="61157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SSJČ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věděti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(1. j.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vím,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 mn.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vědí,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rozk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věz,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podst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vědění,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přech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přít.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věda)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(co; co o kom, čem,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řidč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na koho)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vědomost a moci to kdykoli vybavit a vyjádřit, mít něco v mysli, v paměti, ve vědomí, být s něčím seznámen: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mnoho ví; ze své zkušenosti ví, že...; ví to od sousedky; jen on věděl, kde co hledat; jistě o něm, o tom vědí; policie o pachateli ví; neví na ni nic špatného;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ncvíme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 ani jediný případ, že...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(Z.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Nej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 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neznáme;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jak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, odkud to víte?; neví nic o světě,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přen.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žije v ústraní;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neví, co (dělat) s časem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má hodně volného času;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věděl, kolik uhodilo, na čem je; neví kudy kam; neví, čí je; neví, kde mu hlava stojí; hned ví, co a jak; víme, odkud vítr vane, fouká; ví, kde ho bota, střevíc tlačí; levice neví, co dělá pravice;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ob.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expr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zhrub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čerta, houby, starou belu, starého kozla vědí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nic nevědí;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ob.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expr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něco na beton; - bůh ví, kdo (kdy, co,...)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(zprav.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dohromady, v.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bůhví, bůhví-); kdo ví, co (kdy,...)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(zprav.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dohromady, v.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kdoví, kdoví-); neví o sobě, o světě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 v bezvědomí n. opilý;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dám vám o sobě v.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podám zprávu;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všude se dalo v., aby...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Herb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bylo oznámeno;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(nevědět) si rady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umět (neumět) si poradit;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já bych jim nedal v. za nevím co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nezpravil je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2. 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víš, víte,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řidč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víme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expr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vyjadřuje zdůraznění, naléhavost ap. toho, co je vyslovováno: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víš, děti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Pujm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víš, to je těžké; no víte, měli bychom pomoci; a víte co?; ať se mi tam nehlásí nikdo, kdo má ženu, víme?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(K. Čap.)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expr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spoj.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se ví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vyjadřuje zdůrazněný souhlas s něčím, přitakání, přisvědčování; zajisté, ovšem I 1: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se ví, že máte pravdu; to se ví, že pojedeš; to se ví, kněžna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(K. Čap.)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4. 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nevím, to bych nevěděl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vyjadřuje pochybnost, nejistotu, odmítání: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nevím, nevím, mám-li to dovolit; ani bych nevěděl, odpověděl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Pujm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já nevím, ale...; ještě v neděli se dřít, to bych nevěděla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(ob.)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ani mě nenapadne;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jestliže toho nebude chtít, pak již nevím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(Svět.)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5. 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poněk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řidč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a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(s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inf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.; co)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umět, dovést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znát, ovládat 4: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nikdo nevěděl podati jim zprávy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Herb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věděl na všechno odpovědět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Olb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 takové říkanky už dnes nikdo neví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(J. Čap.);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—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věděti se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kniž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a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zast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(jakým; jak) 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být si vědom něčeho; cítit se 1: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se vinným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(F. Schulz);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se v jistotě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Zey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•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předp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do- se, z- (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doz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 se, vyz-, </a:t>
            </a:r>
            <a:r>
              <a:rPr kumimoji="0" lang="cs-CZ" altLang="cs-CZ" sz="16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přez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-); pověděti;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→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nás. k 1 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*vědívati 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Ner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Staš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.) 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•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bez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předp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84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5D69A-9D0F-433F-9EFC-3FC5E61E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F71EAC3-8CF9-4727-B281-BF95881BCB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8712" y="2701715"/>
            <a:ext cx="10074575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umět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1. j.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umím,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3.mn.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-/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ěj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/í,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čin.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uměl,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podst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umění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v. t.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)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dovednost, znalost, znát 3, ovládat 3, dovést 3: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umět vařit; umět anglicky; umět své řemeslo; umět se chovat; neumí zahálet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nikdy nezahálí 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(vypadá, tváří se,) jako by neuměl do pěti počítat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hloupě; nevinně;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to se musí umět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vědět, jak na to;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 to s dětmi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ap.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jednat s nimi;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 v tom chodit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dovede v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urč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situaci úspěšně jednat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86D50-E334-4948-BC04-0527EF7D4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Umět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37A0A3A-4A62-4FFE-A81B-F16118D7A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0000" y="1933378"/>
            <a:ext cx="10290566" cy="46383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SSJČ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uměti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ned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(3. mn.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ějí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)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(s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inf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.; co; ~)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77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mít dovednost, znalost v něčem; dovést, znát, ovládat 4: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u. plavat; u. vařit; u. mluvit; u. hrát na housle; u. se chovat; u. své řemeslo; u. německy; u. cizí jazyky; u. roli zpaměti; u. (ve škole, při zkoušení)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projevit své znalosti, úspěšně odpovídat;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neumí lhát, zahálet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nikdy nelže, nezahálí;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 se mstít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rád se mstí; 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♦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to se musí u.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vědět, jak na to;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hovor.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expr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u. to s někým (s dětmi ap.)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vědět, jak s ním jednat (v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urč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 zájmu);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 v tom chodit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vyzná se v tom, dovede to;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vypadá, jako by neuměl do pěti, pět počítat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hloupě; nevinně; 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•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předp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. </a:t>
            </a:r>
            <a:r>
              <a:rPr kumimoji="0" lang="cs-CZ" altLang="cs-CZ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roz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-, 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</a:b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→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77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nás. 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mo" panose="020B0604020202020204" pitchFamily="34" charset="0"/>
                <a:cs typeface="Arimo" panose="020B0604020202020204" pitchFamily="34" charset="0"/>
              </a:rPr>
              <a:t>umívati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98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983CE-4C48-4B6A-AC6D-16825A0B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Znát, vědět a umět v učebnicích Lídy Holé (Čeština EXPRES 1, lekce 6)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08A1297-E222-40C1-9AC6-61A5B88AD4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3029" y="1997418"/>
            <a:ext cx="7343334" cy="4748078"/>
          </a:xfrm>
        </p:spPr>
      </p:pic>
    </p:spTree>
    <p:extLst>
      <p:ext uri="{BB962C8B-B14F-4D97-AF65-F5344CB8AC3E}">
        <p14:creationId xmlns:p14="http://schemas.microsoft.com/office/powerpoint/2010/main" val="118059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2B016-A2EB-4445-891A-912B5484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algn="ctr"/>
            <a:r>
              <a:rPr lang="cs-CZ" dirty="0"/>
              <a:t>Znát, vědět a umět v učebnicích Lídy Holé (Česky krok za krokem 2, lekce 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4FF543-B474-4C14-941F-9A6179DEC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544417"/>
            <a:ext cx="10554574" cy="4028661"/>
          </a:xfrm>
        </p:spPr>
        <p:txBody>
          <a:bodyPr>
            <a:normAutofit/>
          </a:bodyPr>
          <a:lstStyle/>
          <a:p>
            <a:r>
              <a:rPr lang="cs-CZ" dirty="0"/>
              <a:t>V bublině připomínáme rozdíl mezi slovesy </a:t>
            </a:r>
            <a:r>
              <a:rPr lang="cs-CZ" b="1" dirty="0"/>
              <a:t>znát – vědět – umět </a:t>
            </a:r>
            <a:r>
              <a:rPr lang="cs-CZ" dirty="0"/>
              <a:t>, která často dělají studentům problémy.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Vysvětlení:</a:t>
            </a:r>
          </a:p>
          <a:p>
            <a:r>
              <a:rPr lang="cs-CZ" dirty="0"/>
              <a:t> Po slovese </a:t>
            </a:r>
            <a:r>
              <a:rPr lang="cs-CZ" b="1" dirty="0"/>
              <a:t>znát</a:t>
            </a:r>
            <a:r>
              <a:rPr lang="cs-CZ" dirty="0"/>
              <a:t> následuje </a:t>
            </a:r>
            <a:r>
              <a:rPr lang="cs-CZ" b="1" dirty="0"/>
              <a:t>objekt</a:t>
            </a:r>
            <a:r>
              <a:rPr lang="cs-CZ" dirty="0"/>
              <a:t>, tj. </a:t>
            </a:r>
            <a:r>
              <a:rPr lang="cs-CZ" b="1" dirty="0"/>
              <a:t>substantivum</a:t>
            </a:r>
            <a:r>
              <a:rPr lang="cs-CZ" dirty="0"/>
              <a:t> (Denis zná Evu.)</a:t>
            </a:r>
          </a:p>
          <a:p>
            <a:r>
              <a:rPr lang="cs-CZ" dirty="0"/>
              <a:t>Po slovese </a:t>
            </a:r>
            <a:r>
              <a:rPr lang="cs-CZ" b="1" dirty="0"/>
              <a:t>vědět</a:t>
            </a:r>
            <a:r>
              <a:rPr lang="cs-CZ" dirty="0"/>
              <a:t> následuje čárka a </a:t>
            </a:r>
            <a:r>
              <a:rPr lang="cs-CZ" b="1" dirty="0"/>
              <a:t>další (vedlejší) věta </a:t>
            </a:r>
            <a:r>
              <a:rPr lang="cs-CZ" dirty="0"/>
              <a:t>uvozená slovy </a:t>
            </a:r>
            <a:r>
              <a:rPr lang="cs-CZ" b="1" dirty="0"/>
              <a:t>že, kdy, kde, jestli, kdo, jak </a:t>
            </a:r>
            <a:r>
              <a:rPr lang="cs-CZ" dirty="0"/>
              <a:t>apod. (Adam neví, že si Denis koupil auto.) nebo taky </a:t>
            </a:r>
            <a:r>
              <a:rPr lang="cs-CZ" b="1" dirty="0"/>
              <a:t>zájmeno to </a:t>
            </a:r>
            <a:r>
              <a:rPr lang="cs-CZ" dirty="0"/>
              <a:t>(Vím to.)</a:t>
            </a:r>
          </a:p>
          <a:p>
            <a:r>
              <a:rPr lang="cs-CZ" dirty="0"/>
              <a:t>Sloveso </a:t>
            </a:r>
            <a:r>
              <a:rPr lang="cs-CZ" b="1" dirty="0"/>
              <a:t>umět</a:t>
            </a:r>
            <a:r>
              <a:rPr lang="cs-CZ" dirty="0"/>
              <a:t> vyjadřuje schopnost/dovednost něčeho, </a:t>
            </a:r>
            <a:r>
              <a:rPr lang="cs-CZ" b="1" dirty="0"/>
              <a:t>následuje po něm infinitiv </a:t>
            </a:r>
            <a:r>
              <a:rPr lang="cs-CZ" dirty="0"/>
              <a:t>(Umím lyžovat.) nebo se infinitiv vynechává a </a:t>
            </a:r>
            <a:r>
              <a:rPr lang="cs-CZ" b="1" dirty="0"/>
              <a:t>následuje adverbium</a:t>
            </a:r>
            <a:r>
              <a:rPr lang="cs-CZ" dirty="0"/>
              <a:t>, a to u znalosti jazyků (Denis už umí docela dobře česky.)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760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692</TotalTime>
  <Words>401</Words>
  <Application>Microsoft Office PowerPoint</Application>
  <PresentationFormat>Širokoúhlá obrazovka</PresentationFormat>
  <Paragraphs>110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Arimo</vt:lpstr>
      <vt:lpstr>Century Gothic</vt:lpstr>
      <vt:lpstr>Wingdings 2</vt:lpstr>
      <vt:lpstr>Citáty</vt:lpstr>
      <vt:lpstr>Znát, vědět a umět </vt:lpstr>
      <vt:lpstr>Znát </vt:lpstr>
      <vt:lpstr>Znát</vt:lpstr>
      <vt:lpstr>Vědět</vt:lpstr>
      <vt:lpstr>Vědět </vt:lpstr>
      <vt:lpstr>Umět</vt:lpstr>
      <vt:lpstr>Umět </vt:lpstr>
      <vt:lpstr>Znát, vědět a umět v učebnicích Lídy Holé (Čeština EXPRES 1, lekce 6)</vt:lpstr>
      <vt:lpstr>Znát, vědět a umět v učebnicích Lídy Holé (Česky krok za krokem 2, lekce 1)</vt:lpstr>
      <vt:lpstr>Korpus czesl-sgt a verbum ZNÁT </vt:lpstr>
      <vt:lpstr>Korpus czesl-sgt a verbum ZNÁT </vt:lpstr>
      <vt:lpstr>Korpus czesl-sgt a verbum VĚDĚT </vt:lpstr>
      <vt:lpstr>Korpus czesl-sgt a verbum VĚDĚT </vt:lpstr>
      <vt:lpstr>Korpus czesl-sgt a verbum VĚDĚT </vt:lpstr>
      <vt:lpstr>Korpus czesl-sgt a verbum UMĚT </vt:lpstr>
      <vt:lpstr>Korpus czesl-sgt a verbum UMĚT </vt:lpstr>
      <vt:lpstr>Korpus czesl-sgt a verbum UMĚT </vt:lpstr>
      <vt:lpstr>Ukázky cvičení</vt:lpstr>
      <vt:lpstr>Ukázky cvičení</vt:lpstr>
      <vt:lpstr>Ukázky cvičení</vt:lpstr>
      <vt:lpstr>A jak vysvětlujete rozdíl mezi ZNÁT, VĚDĚT a UMĚT vy?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Vědět, znát, umět</dc:title>
  <dc:creator>Tereza</dc:creator>
  <cp:lastModifiedBy>Tereza</cp:lastModifiedBy>
  <cp:revision>21</cp:revision>
  <dcterms:created xsi:type="dcterms:W3CDTF">2018-05-16T12:20:31Z</dcterms:created>
  <dcterms:modified xsi:type="dcterms:W3CDTF">2018-05-16T23:53:05Z</dcterms:modified>
</cp:coreProperties>
</file>