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37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15FF-25E6-4BE9-8B7A-BFDD15F012DC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C13FE-EC62-41F2-869F-274D6946F3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5126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15FF-25E6-4BE9-8B7A-BFDD15F012DC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C13FE-EC62-41F2-869F-274D6946F3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193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15FF-25E6-4BE9-8B7A-BFDD15F012DC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C13FE-EC62-41F2-869F-274D6946F3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932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15FF-25E6-4BE9-8B7A-BFDD15F012DC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C13FE-EC62-41F2-869F-274D6946F3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7791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15FF-25E6-4BE9-8B7A-BFDD15F012DC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C13FE-EC62-41F2-869F-274D6946F3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6765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15FF-25E6-4BE9-8B7A-BFDD15F012DC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C13FE-EC62-41F2-869F-274D6946F3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7299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15FF-25E6-4BE9-8B7A-BFDD15F012DC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C13FE-EC62-41F2-869F-274D6946F3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475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15FF-25E6-4BE9-8B7A-BFDD15F012DC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C13FE-EC62-41F2-869F-274D6946F3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9694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15FF-25E6-4BE9-8B7A-BFDD15F012DC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C13FE-EC62-41F2-869F-274D6946F3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713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15FF-25E6-4BE9-8B7A-BFDD15F012DC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C13FE-EC62-41F2-869F-274D6946F3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9713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15FF-25E6-4BE9-8B7A-BFDD15F012DC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C13FE-EC62-41F2-869F-274D6946F3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5788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515FF-25E6-4BE9-8B7A-BFDD15F012DC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C13FE-EC62-41F2-869F-274D6946F3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8591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87624" y="908720"/>
            <a:ext cx="6768752" cy="4608512"/>
          </a:xfrm>
          <a:prstGeom prst="rect">
            <a:avLst/>
          </a:prstGeom>
          <a:noFill/>
          <a:ln w="50800" cap="rnd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smtClean="0">
                <a:solidFill>
                  <a:srgbClr val="002060"/>
                </a:solidFill>
              </a:rPr>
              <a:t>PORUCHY </a:t>
            </a:r>
            <a:r>
              <a:rPr lang="cs-CZ" sz="8000" b="1" smtClean="0">
                <a:solidFill>
                  <a:srgbClr val="002060"/>
                </a:solidFill>
              </a:rPr>
              <a:t>ČITÍ</a:t>
            </a:r>
            <a:endParaRPr lang="cs-CZ" sz="8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860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15616" y="548680"/>
            <a:ext cx="684076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smtClean="0">
                <a:solidFill>
                  <a:srgbClr val="0070C0"/>
                </a:solidFill>
              </a:rPr>
              <a:t>Senzitivní systém</a:t>
            </a:r>
          </a:p>
          <a:p>
            <a:endParaRPr lang="cs-CZ" sz="2000" dirty="0" smtClean="0"/>
          </a:p>
          <a:p>
            <a:pPr marL="457200" indent="-457200">
              <a:buAutoNum type="alphaLcParenR"/>
            </a:pPr>
            <a:r>
              <a:rPr lang="cs-CZ" sz="2000" dirty="0" smtClean="0"/>
              <a:t>povrchová citlivost (bolest, chlad, teplo, tlak, dotyk)</a:t>
            </a:r>
          </a:p>
          <a:p>
            <a:pPr marL="457200" indent="-457200">
              <a:buAutoNum type="alphaLcParenR"/>
            </a:pPr>
            <a:r>
              <a:rPr lang="cs-CZ" sz="2000" dirty="0" smtClean="0"/>
              <a:t>hluboká citlivost = propriocepce (polohocit, pohybocit, vibrace, hrubý dotyk)</a:t>
            </a:r>
          </a:p>
          <a:p>
            <a:pPr marL="457200" indent="-457200">
              <a:buAutoNum type="alphaLcParenR" startAt="3"/>
            </a:pPr>
            <a:r>
              <a:rPr lang="cs-CZ" sz="2000" dirty="0" smtClean="0"/>
              <a:t>senzorické funkce (čich, chuť, zrak, sluch, vestibulární aparát)</a:t>
            </a:r>
          </a:p>
          <a:p>
            <a:endParaRPr lang="cs-CZ" sz="2000" dirty="0"/>
          </a:p>
          <a:p>
            <a:r>
              <a:rPr lang="cs-CZ" sz="2500" b="1" dirty="0"/>
              <a:t>Senzitivní</a:t>
            </a:r>
            <a:r>
              <a:rPr lang="cs-CZ" sz="2500" b="1" dirty="0" smtClean="0"/>
              <a:t> </a:t>
            </a:r>
            <a:r>
              <a:rPr lang="cs-CZ" sz="2500" b="1" dirty="0"/>
              <a:t>dráhy</a:t>
            </a:r>
          </a:p>
          <a:p>
            <a:r>
              <a:rPr lang="cs-CZ" sz="2000" dirty="0" smtClean="0"/>
              <a:t>3 neurony</a:t>
            </a:r>
          </a:p>
          <a:p>
            <a:endParaRPr lang="cs-CZ" sz="2000" dirty="0"/>
          </a:p>
          <a:p>
            <a:pPr marL="457200" indent="-457200">
              <a:buAutoNum type="alphaLcParenR"/>
            </a:pPr>
            <a:r>
              <a:rPr lang="cs-CZ" sz="2000" u="sng" dirty="0" smtClean="0"/>
              <a:t>spinotalamická dráha </a:t>
            </a:r>
            <a:r>
              <a:rPr lang="cs-CZ" sz="2000" dirty="0" smtClean="0"/>
              <a:t>(povrchová citlivost)</a:t>
            </a:r>
          </a:p>
          <a:p>
            <a:pPr marL="457200" indent="-457200">
              <a:buFontTx/>
              <a:buAutoNum type="alphaLcParenR"/>
            </a:pPr>
            <a:r>
              <a:rPr lang="cs-CZ" sz="2000" u="sng" dirty="0"/>
              <a:t>dráhy zadních provazců míšních</a:t>
            </a:r>
            <a:r>
              <a:rPr lang="cs-CZ" sz="2000" dirty="0"/>
              <a:t> (hluboká citlivost)</a:t>
            </a:r>
          </a:p>
          <a:p>
            <a:endParaRPr lang="cs-CZ" sz="2000" dirty="0" smtClean="0"/>
          </a:p>
          <a:p>
            <a:pPr marL="457200" indent="-457200">
              <a:buAutoNum type="alphaLcParenR"/>
            </a:pPr>
            <a:r>
              <a:rPr lang="cs-CZ" sz="2000" dirty="0" smtClean="0"/>
              <a:t>receptor → zadní kořeny míšní → spinální ganglia → zadní rohy míšní (kříží se) →thalamus → kůra</a:t>
            </a:r>
          </a:p>
          <a:p>
            <a:pPr marL="457200" indent="-457200">
              <a:buFontTx/>
              <a:buAutoNum type="alphaLcParenR"/>
            </a:pPr>
            <a:r>
              <a:rPr lang="cs-CZ" sz="2000" dirty="0"/>
              <a:t>proprioreceptor → zadní provazce → prodloužená mícha     (kříží se) → thalamus → </a:t>
            </a:r>
            <a:r>
              <a:rPr lang="cs-CZ" sz="2000" dirty="0" smtClean="0"/>
              <a:t>kůra</a:t>
            </a:r>
          </a:p>
        </p:txBody>
      </p:sp>
    </p:spTree>
    <p:extLst>
      <p:ext uri="{BB962C8B-B14F-4D97-AF65-F5344CB8AC3E}">
        <p14:creationId xmlns:p14="http://schemas.microsoft.com/office/powerpoint/2010/main" val="368749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11560" y="836712"/>
            <a:ext cx="7992888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smtClean="0"/>
              <a:t>Poruchy čití</a:t>
            </a:r>
          </a:p>
          <a:p>
            <a:pPr marL="457200" indent="-457200">
              <a:buAutoNum type="alphaLcParenR"/>
            </a:pPr>
            <a:r>
              <a:rPr lang="cs-CZ" sz="2000" dirty="0" smtClean="0"/>
              <a:t>disociované</a:t>
            </a:r>
          </a:p>
          <a:p>
            <a:pPr marL="457200" indent="-457200">
              <a:buAutoNum type="alphaLcParenR"/>
            </a:pPr>
            <a:r>
              <a:rPr lang="cs-CZ" sz="2000" dirty="0" smtClean="0"/>
              <a:t>globální</a:t>
            </a:r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◦ parestézie - pozitivní příznaky, brnění, mravenčení</a:t>
            </a:r>
          </a:p>
          <a:p>
            <a:r>
              <a:rPr lang="cs-CZ" sz="2000" dirty="0"/>
              <a:t>◦ dysestézie </a:t>
            </a:r>
            <a:r>
              <a:rPr lang="cs-CZ" sz="2000" dirty="0" smtClean="0"/>
              <a:t>- pozitivní příznaky, nepříjemné až bolestivé</a:t>
            </a:r>
          </a:p>
          <a:p>
            <a:r>
              <a:rPr lang="cs-CZ" sz="2000" dirty="0"/>
              <a:t>◦ hypestézie </a:t>
            </a:r>
            <a:r>
              <a:rPr lang="cs-CZ" sz="2000" dirty="0" smtClean="0"/>
              <a:t>- snížené vnímání citlivosti</a:t>
            </a:r>
          </a:p>
          <a:p>
            <a:r>
              <a:rPr lang="cs-CZ" sz="2000" dirty="0"/>
              <a:t>◦ hyperestézie </a:t>
            </a:r>
            <a:r>
              <a:rPr lang="cs-CZ" sz="2000" dirty="0" smtClean="0"/>
              <a:t>- zvýšené vnímání citlivosti</a:t>
            </a:r>
          </a:p>
          <a:p>
            <a:r>
              <a:rPr lang="cs-CZ" sz="2000" dirty="0"/>
              <a:t>◦ anestézie </a:t>
            </a:r>
            <a:r>
              <a:rPr lang="cs-CZ" sz="2000" dirty="0" smtClean="0"/>
              <a:t>- úplná necitlivost</a:t>
            </a:r>
          </a:p>
          <a:p>
            <a:r>
              <a:rPr lang="cs-CZ" sz="2000" dirty="0"/>
              <a:t>◦ hypalgézie</a:t>
            </a:r>
            <a:r>
              <a:rPr lang="cs-CZ" sz="2000" dirty="0" smtClean="0"/>
              <a:t>, hyperalgézie, analgézie (bolest)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8049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836712"/>
            <a:ext cx="799288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smtClean="0"/>
              <a:t>Úroveň léze</a:t>
            </a:r>
          </a:p>
          <a:p>
            <a:endParaRPr lang="cs-CZ" sz="2500" dirty="0"/>
          </a:p>
          <a:p>
            <a:endParaRPr lang="cs-CZ" sz="2000" dirty="0" smtClean="0"/>
          </a:p>
          <a:p>
            <a:endParaRPr lang="cs-CZ" sz="2000" dirty="0"/>
          </a:p>
          <a:p>
            <a:r>
              <a:rPr lang="cs-CZ" sz="2000" dirty="0"/>
              <a:t>◦ periferní </a:t>
            </a:r>
            <a:r>
              <a:rPr lang="cs-CZ" sz="2000" dirty="0" smtClean="0"/>
              <a:t>nerv - globální porucha čití v dané inervační oblasti</a:t>
            </a:r>
          </a:p>
          <a:p>
            <a:r>
              <a:rPr lang="cs-CZ" sz="2000" dirty="0"/>
              <a:t>◦ pleteň </a:t>
            </a:r>
            <a:r>
              <a:rPr lang="cs-CZ" sz="2000" dirty="0" smtClean="0"/>
              <a:t>- postižení z více nervů</a:t>
            </a:r>
          </a:p>
          <a:p>
            <a:r>
              <a:rPr lang="cs-CZ" sz="2000" dirty="0"/>
              <a:t>◦ </a:t>
            </a:r>
            <a:r>
              <a:rPr lang="cs-CZ" sz="2000" dirty="0" smtClean="0"/>
              <a:t>zadní kořen - segmentální postižení v dermatomech</a:t>
            </a:r>
          </a:p>
          <a:p>
            <a:r>
              <a:rPr lang="cs-CZ" sz="2000" dirty="0"/>
              <a:t>◦ provazce </a:t>
            </a:r>
            <a:r>
              <a:rPr lang="cs-CZ" sz="2000" dirty="0" smtClean="0"/>
              <a:t>- disociované poruchy čití</a:t>
            </a:r>
          </a:p>
          <a:p>
            <a:r>
              <a:rPr lang="cs-CZ" sz="2000" dirty="0"/>
              <a:t>◦ capsula </a:t>
            </a:r>
            <a:r>
              <a:rPr lang="cs-CZ" sz="2000" dirty="0" smtClean="0"/>
              <a:t>interna - globální poruchy čití, druhostranné</a:t>
            </a:r>
            <a:endParaRPr lang="cs-CZ" sz="2000" dirty="0"/>
          </a:p>
          <a:p>
            <a:r>
              <a:rPr lang="cs-CZ" sz="2000" dirty="0"/>
              <a:t>◦ gyrus </a:t>
            </a:r>
            <a:r>
              <a:rPr lang="cs-CZ" sz="2000" dirty="0" smtClean="0"/>
              <a:t>postcentralis - globální poruchy čití, druhostranné</a:t>
            </a:r>
          </a:p>
        </p:txBody>
      </p:sp>
    </p:spTree>
    <p:extLst>
      <p:ext uri="{BB962C8B-B14F-4D97-AF65-F5344CB8AC3E}">
        <p14:creationId xmlns:p14="http://schemas.microsoft.com/office/powerpoint/2010/main" val="235001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198</Words>
  <Application>Microsoft Office PowerPoint</Application>
  <PresentationFormat>Předvádění na obrazovce (4:3)</PresentationFormat>
  <Paragraphs>37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</dc:creator>
  <cp:lastModifiedBy>M</cp:lastModifiedBy>
  <cp:revision>1</cp:revision>
  <dcterms:created xsi:type="dcterms:W3CDTF">2020-09-23T14:24:27Z</dcterms:created>
  <dcterms:modified xsi:type="dcterms:W3CDTF">2020-09-23T14:26:07Z</dcterms:modified>
</cp:coreProperties>
</file>