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9" r:id="rId2"/>
    <p:sldId id="380" r:id="rId3"/>
    <p:sldId id="288" r:id="rId4"/>
    <p:sldId id="297" r:id="rId5"/>
    <p:sldId id="257" r:id="rId6"/>
    <p:sldId id="366" r:id="rId7"/>
    <p:sldId id="367" r:id="rId8"/>
    <p:sldId id="369" r:id="rId9"/>
    <p:sldId id="293" r:id="rId10"/>
    <p:sldId id="376" r:id="rId11"/>
    <p:sldId id="364" r:id="rId12"/>
    <p:sldId id="287" r:id="rId13"/>
    <p:sldId id="373" r:id="rId14"/>
    <p:sldId id="374" r:id="rId15"/>
    <p:sldId id="299" r:id="rId16"/>
    <p:sldId id="300" r:id="rId17"/>
    <p:sldId id="335" r:id="rId18"/>
    <p:sldId id="360" r:id="rId19"/>
    <p:sldId id="326" r:id="rId20"/>
    <p:sldId id="375" r:id="rId21"/>
    <p:sldId id="332" r:id="rId22"/>
    <p:sldId id="323" r:id="rId23"/>
    <p:sldId id="342" r:id="rId24"/>
    <p:sldId id="381" r:id="rId25"/>
    <p:sldId id="368" r:id="rId26"/>
    <p:sldId id="372" r:id="rId27"/>
    <p:sldId id="370" r:id="rId28"/>
    <p:sldId id="371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1D9CC9-A07E-46E0-9510-A27B436A6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A198DC-F0FC-4537-AEC3-CFC769501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68F60D-1500-477F-845F-4A459A2C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D8E2EA-1423-4596-89A5-B8E18270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6F5879-1626-4872-A5DC-8CFE9A7B8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76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FE6D6-0504-4778-812A-48C7E3E93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67A4CB-0576-4E52-B99A-C77F25A3D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A0E9F2-5BA3-4843-ABDC-35318A5C2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FC0443-966C-4AFB-8022-FFBE44F7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E692E6-A440-42EB-ACAF-22FB8BD72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94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2C03732-F65C-4946-A1C6-977CCFAE02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44E21E-BC0E-4ECB-B59B-345F0D436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52D77F-89AB-4FCE-9FA7-3367E5EC8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86C7FD-F7A9-4C16-A0E8-647336A38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B050D7-D232-46AD-B90C-EC861C977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8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01926-D37F-4C9F-ACC0-C999B0CDE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8090A9-FF3F-432F-9840-FEE902456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1BF38E-5756-4B2F-BB21-5922037ED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C5AF89A-A4AB-4AAC-A789-633054BC3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73FDE-6DF5-4C12-9A60-857A8CFA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33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EFBB8-1046-4463-B060-8B6B0771D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7474BE-F4F6-4745-9923-C6744C961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BA775C-8DF1-401A-9CA5-D89B2975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1BAEF5-0688-4940-A431-FF8F357E7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CFD6A5-9776-4119-81D1-F00C49561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3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C3153-923C-4146-982C-042918CE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1385C0-87BC-48EB-9BF3-5D894C745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32E6F6-570C-4FC2-BB02-A6A205CF7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067D38-7B04-43F4-9284-257E7C3EA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A563BF-BD97-431A-B4AD-45E78B735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915DF0-27A8-43F6-A56A-EC98AB24E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31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9C53F-0EF9-492B-AF44-344E50628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4C2DAE-803D-4FE7-A8B2-C3A6818146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712DD9-61E0-41C7-8DE8-ACDF24F74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BD66CAC-8A9D-4A39-9F74-F50869FE8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254ED23-FA0D-4798-96B0-536B155EE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71E5BC1-EAC8-4886-9490-BED422E2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A6C9AC-0BED-4E33-890E-9DBD20BEA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A25DDB-759B-4381-BAF1-2BC4C524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46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BD1DC-7222-40DD-8F9D-D71E04F5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063D3A7-4CA5-4C4F-B5EF-1B2857BE8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4763F2-C8D4-4D18-939B-F6218386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9218E2-ECF5-475A-AB19-49615233F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33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752414F-D811-4E7B-AB04-1AB624F7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3499D96-0BB8-438C-BDDE-6B000227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276221-8FD1-462A-9A31-6803CEB5A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12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3C304-2F27-4877-B3D9-75589DEE1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89584D-470F-4D92-B5C9-AA334B7FF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7A11CA5-6F16-4C9C-8B75-9D4814D42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24206A-64B6-4220-8E51-4F905A2B6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BE5781-2A4A-4F1E-8F4A-12927D84E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59E7FC-CD1B-465D-8B8D-9956ED1A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02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4A9EF-E9A1-48A5-8937-C36F9981A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9D60029-A48D-4A9F-B2B3-C30176AB7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6A3744-1102-4113-BABC-DBA77AFF3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3F5ED1-F03A-4F8B-97E1-3A7D0BF17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DC7C-6FEC-46C3-9AB2-CEE793C7FAFD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F27692-9F2C-4EB0-8B7C-E117A3A3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CDCA72-6EDC-4CF7-84A1-6D5416B4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5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EE517E3-86E0-4637-89A8-03284C51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A1452D3-572D-4366-9B61-4F857B88C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658F7C-132B-4C0E-BF9F-5EA814604E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EDC7C-6FEC-46C3-9AB2-CEE793C7FAFD}" type="datetimeFigureOut">
              <a:rPr lang="cs-CZ" smtClean="0"/>
              <a:t>17.12.2020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25ADA7-716F-4988-A3AE-525DC89CBA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BD07EB-547A-488A-8279-F5325DF007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139BA-7AFE-49B2-8753-453CE8E207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44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B45F10D-B043-44D1-A267-1711BB652D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DEM 2020/2021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44815A6-5EDC-48D8-BCFB-131D32940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9. Přednáška – 1. část: Doplnění tématu  „Dobro“, aneb ještě pár slov k etice</a:t>
            </a:r>
          </a:p>
        </p:txBody>
      </p:sp>
    </p:spTree>
    <p:extLst>
      <p:ext uri="{BB962C8B-B14F-4D97-AF65-F5344CB8AC3E}">
        <p14:creationId xmlns:p14="http://schemas.microsoft.com/office/powerpoint/2010/main" val="3013971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DBACB-FDB3-4C8F-825C-97C61699F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a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C1C0F9-61BC-415A-8DDE-C69B0ACD2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Jednou z obvyklých stereotypních charakteristik rozdílů mezi právem a etikou spočívá v rozlišování tzv. </a:t>
            </a:r>
            <a:r>
              <a:rPr lang="cs-CZ" b="1" dirty="0"/>
              <a:t>proaktivních</a:t>
            </a:r>
            <a:r>
              <a:rPr lang="cs-CZ" dirty="0"/>
              <a:t> a </a:t>
            </a:r>
            <a:r>
              <a:rPr lang="cs-CZ" b="1" dirty="0"/>
              <a:t>reaktivních úloh sociálních systémů</a:t>
            </a:r>
            <a:r>
              <a:rPr lang="cs-CZ" dirty="0"/>
              <a:t>. Právo v tomto smyslu reaguje na skutečnosti a podílí se na postihu jednání a chování považovaných za společensky škodlivé. Etika naproti tomu by měla vystupovat proaktivně: určuje, jakým způsobem se lidé mají chovat; co je správné a nesprávné jednání; kde jsou hranice normality.</a:t>
            </a:r>
          </a:p>
          <a:p>
            <a:r>
              <a:rPr lang="cs-CZ" dirty="0"/>
              <a:t>tři zásadní a výrazně proaktivní funkce vlastní právu, tak jak jej popisuje současná právní věda: integrativní, selektivní a regulativní funkce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8353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98259-0450-4259-A8F9-205D6C260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Člověk a společenství – proč vzniká stát a zákony?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C8F42-0BE0-4460-A386-EF36FC19B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Člověk je tvor společenský: </a:t>
            </a:r>
            <a:r>
              <a:rPr lang="cs-CZ" dirty="0" err="1"/>
              <a:t>Aristotelés</a:t>
            </a:r>
            <a:r>
              <a:rPr lang="cs-CZ" dirty="0"/>
              <a:t>:</a:t>
            </a:r>
          </a:p>
          <a:p>
            <a:r>
              <a:rPr lang="cs-CZ" dirty="0"/>
              <a:t>„… člověk jest přirozeně určen  pro život v obci – proto ti, kteří nepotřebují v ničem  vzájemné pomoci, přece nicméně touží po soužití - , ale také společný život  lidi sbližuje, pokud každý jednotlivec má zájem na krásném žití. To tedy jest  především účelem obce, a jak pro všechny lidi společně, tak pro každého zvlášť; ale lidé se scházejí také pro žití samo a udržují politické společenství. Neboť snad již v pouhém žití jest jistá část krásna…“ (Politika III</a:t>
            </a:r>
          </a:p>
          <a:p>
            <a:r>
              <a:rPr lang="cs-CZ" dirty="0" err="1"/>
              <a:t>Aristotelés</a:t>
            </a:r>
            <a:r>
              <a:rPr lang="cs-CZ" dirty="0"/>
              <a:t> analyzuje  a hodnotí různé formy státního zřízení</a:t>
            </a:r>
          </a:p>
          <a:p>
            <a:r>
              <a:rPr lang="cs-CZ" dirty="0"/>
              <a:t>Jediné kritérium: Usiluje stát o dobro všech občanů, celé obce, nebo jen vybrané skupiny či jedince? „Všechny ty ústavy, které hledí obecného dobra jsou správné…“</a:t>
            </a:r>
          </a:p>
        </p:txBody>
      </p:sp>
    </p:spTree>
    <p:extLst>
      <p:ext uri="{BB962C8B-B14F-4D97-AF65-F5344CB8AC3E}">
        <p14:creationId xmlns:p14="http://schemas.microsoft.com/office/powerpoint/2010/main" val="1250953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Popisuje Platónovu představu o ideálním státu jako o společenství založeném na mravnosti, a spravedlnosti směřující k blahobytu i společnému dobru</a:t>
            </a:r>
          </a:p>
          <a:p>
            <a:r>
              <a:rPr lang="cs-CZ" dirty="0"/>
              <a:t>rozlišuje tři třídy lidí podle jejich schopností, které určují, čemu se mají věnovat: řemeslníci, strážci a vládnoucí filosofové</a:t>
            </a:r>
          </a:p>
          <a:p>
            <a:r>
              <a:rPr lang="cs-CZ" dirty="0"/>
              <a:t>Otázku proč právě filosofové mají mít vládu řeší kniha VI a otázku, co je pravé poznání, které filosof má řeší kniha VII se známým obrazem jeskyně</a:t>
            </a:r>
          </a:p>
          <a:p>
            <a:r>
              <a:rPr lang="cs-CZ" dirty="0"/>
              <a:t>Platón se tak dostává k nutnému propojení politiky, etiky a noetiky. Noetika pak směřuje k poznání idejí (eidetické poznání) jako pravých podstat všeho. Jevy mají být abstrahovány a cílem poznání je nalézt idealitu (a to jak matematickou, tak i etickou)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B7EB9-4DBA-447E-91E6-94A439CCD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 v evropském 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B51202-9D37-49AE-95D2-7AE58E1BF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Platón  a </a:t>
            </a:r>
            <a:r>
              <a:rPr lang="cs-CZ" dirty="0" err="1"/>
              <a:t>Aristotelés</a:t>
            </a:r>
            <a:endParaRPr lang="cs-CZ" dirty="0"/>
          </a:p>
          <a:p>
            <a:r>
              <a:rPr lang="cs-CZ" dirty="0"/>
              <a:t>2. Rousseau</a:t>
            </a:r>
          </a:p>
          <a:p>
            <a:r>
              <a:rPr lang="cs-CZ" dirty="0"/>
              <a:t>3. </a:t>
            </a:r>
            <a:r>
              <a:rPr lang="cs-CZ" dirty="0" err="1"/>
              <a:t>Montesquiyeu</a:t>
            </a:r>
            <a:r>
              <a:rPr lang="cs-CZ" dirty="0"/>
              <a:t>: </a:t>
            </a:r>
            <a:r>
              <a:rPr lang="cs-CZ"/>
              <a:t>dělba moci</a:t>
            </a:r>
            <a:endParaRPr lang="cs-CZ" dirty="0"/>
          </a:p>
          <a:p>
            <a:r>
              <a:rPr lang="cs-CZ" dirty="0"/>
              <a:t>4. </a:t>
            </a:r>
            <a:r>
              <a:rPr lang="cs-CZ" dirty="0" err="1"/>
              <a:t>Tocqueville</a:t>
            </a:r>
            <a:endParaRPr lang="cs-CZ" dirty="0"/>
          </a:p>
          <a:p>
            <a:r>
              <a:rPr lang="cs-CZ" dirty="0"/>
              <a:t>5. Pragmatismus</a:t>
            </a:r>
          </a:p>
          <a:p>
            <a:r>
              <a:rPr lang="cs-CZ" dirty="0"/>
              <a:t>6. Masaryk</a:t>
            </a:r>
          </a:p>
          <a:p>
            <a:r>
              <a:rPr lang="cs-CZ" dirty="0"/>
              <a:t>7. Konzervativní kritika – Carl </a:t>
            </a:r>
            <a:r>
              <a:rPr lang="cs-CZ" dirty="0" err="1"/>
              <a:t>Schmitt</a:t>
            </a:r>
            <a:endParaRPr lang="cs-CZ" dirty="0"/>
          </a:p>
          <a:p>
            <a:r>
              <a:rPr lang="cs-CZ" dirty="0"/>
              <a:t>8. Otevřená společnost - </a:t>
            </a:r>
            <a:r>
              <a:rPr lang="cs-CZ" dirty="0" err="1"/>
              <a:t>Popper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685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1357B-A829-4D69-98B8-464643708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Platónova a Aristotelova kritika demokracie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64B880-8698-4D3F-BF85-82218CC9D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Platón: pravé poznání není záležitostí většiny, pravdu nelze odhlasovat – důležitá role elit</a:t>
            </a:r>
          </a:p>
          <a:p>
            <a:r>
              <a:rPr lang="cs-CZ" dirty="0" err="1"/>
              <a:t>Aristotelés</a:t>
            </a:r>
            <a:r>
              <a:rPr lang="cs-CZ" dirty="0"/>
              <a:t>: demokracie je diktátem většiny – hledí prospěchu chudých, ne obecného prospěchu – rovnost v demokracii je podle počtu, ne dle hodnoty, a protože nemajetných je více než majetných, mají převahu. Mezi znaky demokracie u </a:t>
            </a:r>
            <a:r>
              <a:rPr lang="cs-CZ" dirty="0" err="1"/>
              <a:t>Arist</a:t>
            </a:r>
            <a:r>
              <a:rPr lang="cs-CZ" dirty="0"/>
              <a:t> patří: svoboda, volba do úřadů ze všech občanů (platí i u soudců!) střídání u vlády, krátká a neopakovatelná doba v úřadu, rozhoduje „shromáždění lidu“, ne úřady</a:t>
            </a:r>
          </a:p>
          <a:p>
            <a:r>
              <a:rPr lang="cs-CZ" dirty="0" err="1"/>
              <a:t>Arist</a:t>
            </a:r>
            <a:r>
              <a:rPr lang="cs-CZ" dirty="0"/>
              <a:t>: identifikuje i prvky, jak udržet demokracii, aby nebyla tyranidou: např. vyvlastňování majetku ne pro lid, ale bohoslužebné účely, pokutování neoprávněných žalob, omezit množství sněmů i zasedání všelidového soudu…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41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44B5E-FBE3-47A7-BF86-4CFE9471B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cs-CZ" dirty="0"/>
              <a:t>Renesanční filosofie politiky, výchovy a poznání: Erasmus Rotterdamský (28.10. 1466/9-1536)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CCABA3-D105-4EF8-B6B1-2C1B88BC8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576" y="1844825"/>
            <a:ext cx="7931224" cy="4281339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Od 1487 v augustiniánském klášteře ve </a:t>
            </a:r>
            <a:r>
              <a:rPr lang="cs-CZ" dirty="0" err="1"/>
              <a:t>Steynu</a:t>
            </a:r>
            <a:r>
              <a:rPr lang="cs-CZ" dirty="0"/>
              <a:t> u Goudy</a:t>
            </a:r>
          </a:p>
          <a:p>
            <a:r>
              <a:rPr lang="cs-CZ" dirty="0"/>
              <a:t>První povolání u brabantského dvora – seznámení s humanistickými vzdělanci, od 1493 sekretář biskupa Jindřicha z Bergenu v </a:t>
            </a:r>
            <a:r>
              <a:rPr lang="cs-CZ" dirty="0" err="1"/>
              <a:t>Cambrai</a:t>
            </a:r>
            <a:r>
              <a:rPr lang="cs-CZ" dirty="0"/>
              <a:t>, 1495 na studia na Sorbonnu – poznává antickou literaturu a také knihtisk, začíná psát</a:t>
            </a:r>
          </a:p>
          <a:p>
            <a:r>
              <a:rPr lang="cs-CZ" dirty="0"/>
              <a:t> kolem 1500 a poté znovu 1505 a 1509 v Anglii – přátelství s Thomasem Morem, Johnem </a:t>
            </a:r>
            <a:r>
              <a:rPr lang="cs-CZ" dirty="0" err="1"/>
              <a:t>Fisherem</a:t>
            </a:r>
            <a:r>
              <a:rPr lang="cs-CZ" dirty="0"/>
              <a:t> aj.</a:t>
            </a:r>
          </a:p>
          <a:p>
            <a:r>
              <a:rPr lang="cs-CZ" dirty="0"/>
              <a:t>1506 poprvé do Itálie –na univerzity (doktorát z teologie v Turíně) i do Říma, snaží se vystoupit z řádu</a:t>
            </a:r>
          </a:p>
          <a:p>
            <a:r>
              <a:rPr lang="cs-CZ" dirty="0"/>
              <a:t>V Itálii studuje hlavně Ciceronovy spisy a řeckou literaturu- </a:t>
            </a:r>
            <a:r>
              <a:rPr lang="cs-CZ" dirty="0" err="1"/>
              <a:t>Euripída</a:t>
            </a:r>
            <a:r>
              <a:rPr lang="cs-CZ" dirty="0"/>
              <a:t> a </a:t>
            </a:r>
            <a:r>
              <a:rPr lang="cs-CZ" dirty="0" err="1"/>
              <a:t>Lúkiana</a:t>
            </a:r>
            <a:r>
              <a:rPr lang="cs-CZ" dirty="0"/>
              <a:t> – latinské překlady</a:t>
            </a:r>
          </a:p>
          <a:p>
            <a:r>
              <a:rPr lang="cs-CZ" dirty="0"/>
              <a:t>Po dráze soukromého učitele působí také jako profesor v Cambridgi, Lovani, </a:t>
            </a:r>
            <a:r>
              <a:rPr lang="cs-CZ" dirty="0" err="1"/>
              <a:t>Freiburku</a:t>
            </a:r>
            <a:endParaRPr lang="cs-CZ" dirty="0"/>
          </a:p>
          <a:p>
            <a:r>
              <a:rPr lang="cs-CZ" dirty="0"/>
              <a:t>Myšlenka společenství vzdělanců – evropské intelektuální elity: </a:t>
            </a:r>
            <a:r>
              <a:rPr lang="cs-CZ" b="1" dirty="0"/>
              <a:t>res publica </a:t>
            </a:r>
            <a:r>
              <a:rPr lang="cs-CZ" b="1" dirty="0" err="1"/>
              <a:t>litterarum</a:t>
            </a:r>
            <a:r>
              <a:rPr lang="cs-CZ" b="1" dirty="0"/>
              <a:t> </a:t>
            </a:r>
            <a:r>
              <a:rPr lang="cs-CZ" dirty="0"/>
              <a:t>– jedním z center Basilej, kde vydává většinu svých spisů</a:t>
            </a:r>
          </a:p>
          <a:p>
            <a:r>
              <a:rPr lang="cs-CZ" dirty="0"/>
              <a:t>Dosah díky tiskům: již kolem 1520 přeložena jeho díla do češtiny</a:t>
            </a:r>
          </a:p>
          <a:p>
            <a:r>
              <a:rPr lang="cs-CZ" dirty="0"/>
              <a:t>1519 – počátek korespondence s Lutherem – Erasmus je k luterství skeptický a snaží se o smír – čili naštve všechny</a:t>
            </a:r>
          </a:p>
          <a:p>
            <a:r>
              <a:rPr lang="cs-CZ" dirty="0"/>
              <a:t>Skutečnou reformaci lze uskutečnit jen nápravou mravů, vzdělanosti a ideálů</a:t>
            </a:r>
          </a:p>
        </p:txBody>
      </p:sp>
    </p:spTree>
    <p:extLst>
      <p:ext uri="{BB962C8B-B14F-4D97-AF65-F5344CB8AC3E}">
        <p14:creationId xmlns:p14="http://schemas.microsoft.com/office/powerpoint/2010/main" val="1655429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C9CD4-8C41-4605-B269-1A4F37BC5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Renesanční filosofie politiky: Thomas More (1478 – 6.7. 1535) a jeho Utopie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0A2E3D-E636-4B80-912F-3F9A9265E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Právník, politik, humanista</a:t>
            </a:r>
          </a:p>
          <a:p>
            <a:r>
              <a:rPr lang="cs-CZ" dirty="0"/>
              <a:t>1529- 1532 lord kancléř krále Jindřicha VIII</a:t>
            </a:r>
          </a:p>
          <a:p>
            <a:r>
              <a:rPr lang="cs-CZ" dirty="0"/>
              <a:t>Rozhodný protivník Luthera: pomohl králi sepsat spis </a:t>
            </a:r>
            <a:r>
              <a:rPr lang="cs-CZ" i="1" dirty="0"/>
              <a:t>Obrana sedmi svátostí</a:t>
            </a:r>
            <a:r>
              <a:rPr lang="cs-CZ" dirty="0"/>
              <a:t> na obranu katolické víry</a:t>
            </a:r>
          </a:p>
          <a:p>
            <a:r>
              <a:rPr lang="cs-CZ" dirty="0"/>
              <a:t>1935 svatořečen – patron politiků a právníků</a:t>
            </a:r>
          </a:p>
          <a:p>
            <a:r>
              <a:rPr lang="cs-CZ" b="1" dirty="0"/>
              <a:t>Utopia</a:t>
            </a:r>
            <a:r>
              <a:rPr lang="cs-CZ" dirty="0"/>
              <a:t> (1516): v Utopii není soukromé vlastnictví, lidé mají vše společné, přípustná je eutanazie, ženatí kněží nebo snadný rozvod; Jde o líčení ideálního státu, nebo kritika jeho koncepce?</a:t>
            </a:r>
          </a:p>
        </p:txBody>
      </p:sp>
    </p:spTree>
    <p:extLst>
      <p:ext uri="{BB962C8B-B14F-4D97-AF65-F5344CB8AC3E}">
        <p14:creationId xmlns:p14="http://schemas.microsoft.com/office/powerpoint/2010/main" val="2530454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otázky novověké filosofie státu a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1. Jak vzniká stát a proč? Myslitelé reagují na Aristotelův postulát, že člověk je tvor společenský a že tedy ze své přirozenosti táhne k tomu, aby se sdružoval do uskupení, která jsou posléze formalizována a jedním z nichž (nejvyšším) je stát (obec). Je to pravda?</a:t>
            </a:r>
          </a:p>
          <a:p>
            <a:r>
              <a:rPr lang="cs-CZ" dirty="0"/>
              <a:t>2. Odkud se berou zákony, které řídí lidské chování ve společnosti i život obce, tj. politické uspořádání? Základní otázka souvisí s rozlišením přirozeného a pozitivního práva a s chápáním smlouvy nejen v soukromém, ale i veřejném právu (tedy i jako základu politického uspořádání a státu vůbec)</a:t>
            </a:r>
          </a:p>
          <a:p>
            <a:r>
              <a:rPr lang="cs-CZ" dirty="0"/>
              <a:t>3. Jaká jsou možná konkrétní politická uspořádání? Je možno navázat na Aristotelovo rozlišení forem vlády a dále je rozvinout. Tedy otázka zní jaká forma vlády je dobrá a proč?</a:t>
            </a:r>
          </a:p>
          <a:p>
            <a:r>
              <a:rPr lang="cs-CZ" dirty="0"/>
              <a:t>4. S tím souvisí i otázka kdo má (mít) moc, příp. též jak moc vymezit a omezit</a:t>
            </a:r>
          </a:p>
        </p:txBody>
      </p:sp>
    </p:spTree>
    <p:extLst>
      <p:ext uri="{BB962C8B-B14F-4D97-AF65-F5344CB8AC3E}">
        <p14:creationId xmlns:p14="http://schemas.microsoft.com/office/powerpoint/2010/main" val="485436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1F5D3-45BF-4395-9C0A-F3E705053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vybraných koncepcí etiky v novověku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86B210-D79E-4457-869F-0ED9A48B9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Macchiavelli</a:t>
            </a:r>
            <a:r>
              <a:rPr lang="cs-CZ" dirty="0"/>
              <a:t>: Člověk přirozeně tíhne ke zlu, důležité je udržet se u moci</a:t>
            </a:r>
          </a:p>
          <a:p>
            <a:r>
              <a:rPr lang="cs-CZ" dirty="0"/>
              <a:t>Hobbes: Člověk je od přirozenosti sobecký, z čehož plyne válka všech proti všem, již je nutno omezit zákony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0184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7335D-3A28-472B-B1D1-09AF11B3F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Hobbes: </a:t>
            </a:r>
            <a:r>
              <a:rPr lang="cs-CZ" dirty="0" err="1"/>
              <a:t>Leviathan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9EF59B-E2C0-4BAF-8361-973A68E66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4 knihy:</a:t>
            </a:r>
          </a:p>
          <a:p>
            <a:r>
              <a:rPr lang="cs-CZ" dirty="0"/>
              <a:t>1. filozofie poznání</a:t>
            </a:r>
          </a:p>
          <a:p>
            <a:r>
              <a:rPr lang="cs-CZ" dirty="0"/>
              <a:t>2. popis fungování státu - monarchie</a:t>
            </a:r>
          </a:p>
          <a:p>
            <a:r>
              <a:rPr lang="cs-CZ" dirty="0"/>
              <a:t>3. křesťanský stát – stojí na slovu Božím i přirozeném rozumu</a:t>
            </a:r>
          </a:p>
          <a:p>
            <a:r>
              <a:rPr lang="cs-CZ" dirty="0"/>
              <a:t>4. říše démonů – království temnot: „spolčení podvodníků, kteří se snaží uchvátit panství nad lidmi v tomto přítomném světě a temným a mylným učením v nich zhasit světlo přírody a evangelia</a:t>
            </a:r>
          </a:p>
        </p:txBody>
      </p:sp>
    </p:spTree>
    <p:extLst>
      <p:ext uri="{BB962C8B-B14F-4D97-AF65-F5344CB8AC3E}">
        <p14:creationId xmlns:p14="http://schemas.microsoft.com/office/powerpoint/2010/main" val="131198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67CE1-9075-4350-9E9B-393B6BB68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Franz </a:t>
            </a:r>
            <a:r>
              <a:rPr lang="cs-CZ" dirty="0" err="1"/>
              <a:t>Brentano</a:t>
            </a:r>
            <a:r>
              <a:rPr lang="cs-CZ" dirty="0"/>
              <a:t> (1838-1917) a mravní poznání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D6CE50-1D0A-40B8-BD5E-D41FDC755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Etika: Úkolem je vybírat nejlepší řešení z dosažitelných, realizovatelných – problémem je omezenost našeho poznání. Vychází z analogie mezi soudy a prožitky lásky a nenávisti – soudit a popírat i milovat či nenávidět nemohu zároveň jednu a tutéž věc. </a:t>
            </a:r>
            <a:r>
              <a:rPr lang="cs-CZ" b="1" dirty="0"/>
              <a:t>Dobro je to, k čemu se vztahuje akt správné lásky</a:t>
            </a:r>
            <a:r>
              <a:rPr lang="cs-CZ" dirty="0"/>
              <a:t>, tj. takový akt lásky, jehož správnost je evidentní – sféra těchto aktů lásky je jen velmi omezená. Oproti Kantovi zakládá etiku ne na vůli, ale na lidské přirozenosti </a:t>
            </a:r>
          </a:p>
          <a:p>
            <a:r>
              <a:rPr lang="cs-CZ" dirty="0"/>
              <a:t>Vliv: </a:t>
            </a:r>
            <a:r>
              <a:rPr lang="cs-CZ" dirty="0" err="1"/>
              <a:t>Husserl</a:t>
            </a:r>
            <a:r>
              <a:rPr lang="cs-CZ" dirty="0"/>
              <a:t>, </a:t>
            </a:r>
            <a:r>
              <a:rPr lang="cs-CZ" dirty="0" err="1"/>
              <a:t>Heidegger</a:t>
            </a:r>
            <a:r>
              <a:rPr lang="cs-CZ" dirty="0"/>
              <a:t>, M. </a:t>
            </a:r>
            <a:r>
              <a:rPr lang="cs-CZ" dirty="0" err="1"/>
              <a:t>Scheler</a:t>
            </a:r>
            <a:r>
              <a:rPr lang="cs-CZ" dirty="0"/>
              <a:t>, </a:t>
            </a:r>
            <a:r>
              <a:rPr lang="cs-CZ" dirty="0" err="1"/>
              <a:t>Twardowski</a:t>
            </a:r>
            <a:r>
              <a:rPr lang="cs-CZ" dirty="0"/>
              <a:t>, Masaryk, Freud, R. Steiner Pražský </a:t>
            </a:r>
            <a:r>
              <a:rPr lang="cs-CZ" dirty="0" err="1"/>
              <a:t>Brentanovský</a:t>
            </a:r>
            <a:r>
              <a:rPr lang="cs-CZ" dirty="0"/>
              <a:t> kroužek: Kafka, Brod, Oskar Kraus, Oskar </a:t>
            </a:r>
            <a:r>
              <a:rPr lang="cs-CZ" dirty="0" err="1"/>
              <a:t>Pollak</a:t>
            </a:r>
            <a:r>
              <a:rPr lang="cs-CZ" dirty="0"/>
              <a:t>, Christian von </a:t>
            </a:r>
            <a:r>
              <a:rPr lang="cs-CZ" dirty="0" err="1"/>
              <a:t>Ehrenfels</a:t>
            </a:r>
            <a:r>
              <a:rPr lang="cs-CZ" dirty="0"/>
              <a:t> – v kavárnách </a:t>
            </a:r>
            <a:r>
              <a:rPr lang="cs-CZ" dirty="0" err="1"/>
              <a:t>Arco</a:t>
            </a:r>
            <a:r>
              <a:rPr lang="cs-CZ" dirty="0"/>
              <a:t> a Louvre</a:t>
            </a:r>
          </a:p>
          <a:p>
            <a:r>
              <a:rPr lang="cs-CZ" dirty="0"/>
              <a:t>1889 </a:t>
            </a:r>
            <a:r>
              <a:rPr lang="cs-CZ" i="1" dirty="0"/>
              <a:t>O původu mravního poznání</a:t>
            </a:r>
          </a:p>
        </p:txBody>
      </p:sp>
    </p:spTree>
    <p:extLst>
      <p:ext uri="{BB962C8B-B14F-4D97-AF65-F5344CB8AC3E}">
        <p14:creationId xmlns:p14="http://schemas.microsoft.com/office/powerpoint/2010/main" val="1277632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89CAE-B943-4301-AF57-B13E86B47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Hobbes: </a:t>
            </a:r>
            <a:r>
              <a:rPr lang="cs-CZ" dirty="0" err="1"/>
              <a:t>Leviathan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7632B1-FCFC-4A59-BD9F-97B6A5172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„Finální příčinou, cílem nebo záměrem, proč lidé, kteří ze své přirozenosti milují svobodu a panování nad jinými, zavádějí taková omezení, v jakém je vidíme žít ve státech, je anticipace vlastní sebezáchovy a spokojenějšího života, tj. vymanění s z onoho bědného stavu války, který … je nutným důsledkem přirozených vášní lidí, když neexistuje žádná viditelná moc, která by je udržovala v bázni a strachem před trestem je připoutala k plnění jejich úmluv a dodržování zákonů přírody…  Neboť zákony přírody jako spravedlnost, ekvita, skromnost, milosrdenství a  - zkrátka </a:t>
            </a:r>
            <a:r>
              <a:rPr lang="cs-CZ" b="1" i="1" dirty="0"/>
              <a:t>činit jiným tak, jak chceme, aby se činilo nám</a:t>
            </a:r>
            <a:r>
              <a:rPr lang="cs-CZ" dirty="0"/>
              <a:t>… odporují našim přirozeným vášním, jež nás vedou k stranickosti, pýše, pomstě apod….“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833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Rousseauova filosofie práva a politiky: Rozprava o původu nerovnosti mezi lidmi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1. kniha: snaha o </a:t>
            </a:r>
            <a:r>
              <a:rPr lang="cs-CZ" b="1" dirty="0"/>
              <a:t>popis přirozeného stavu</a:t>
            </a:r>
            <a:r>
              <a:rPr lang="cs-CZ" dirty="0"/>
              <a:t>: člověk jako </a:t>
            </a:r>
            <a:r>
              <a:rPr lang="cs-CZ" b="1" dirty="0"/>
              <a:t>divoch</a:t>
            </a:r>
            <a:r>
              <a:rPr lang="cs-CZ" dirty="0"/>
              <a:t>, který ještě </a:t>
            </a:r>
            <a:r>
              <a:rPr lang="cs-CZ" b="1" dirty="0"/>
              <a:t>nepoužívá rozum k myšlení</a:t>
            </a:r>
            <a:r>
              <a:rPr lang="cs-CZ" dirty="0"/>
              <a:t>, ale pouze k </a:t>
            </a:r>
            <a:r>
              <a:rPr lang="cs-CZ" b="1" dirty="0"/>
              <a:t>zabezpečení přežití</a:t>
            </a:r>
            <a:r>
              <a:rPr lang="cs-CZ" dirty="0"/>
              <a:t>. Postupně dochází k objevu nástrojů, ohně, ale tím také k </a:t>
            </a:r>
            <a:r>
              <a:rPr lang="cs-CZ" b="1" dirty="0"/>
              <a:t>postupné degeneraci</a:t>
            </a:r>
            <a:r>
              <a:rPr lang="cs-CZ" dirty="0"/>
              <a:t>; zkoumá také </a:t>
            </a:r>
            <a:r>
              <a:rPr lang="cs-CZ" b="1" dirty="0"/>
              <a:t>původ jazyka</a:t>
            </a:r>
            <a:r>
              <a:rPr lang="cs-CZ" dirty="0"/>
              <a:t>: byl na počátku pro dorozumění mezi členy rodiny, zejm. pro </a:t>
            </a:r>
            <a:r>
              <a:rPr lang="cs-CZ" b="1" dirty="0"/>
              <a:t>vztah dítěte k matce</a:t>
            </a:r>
            <a:r>
              <a:rPr lang="cs-CZ" dirty="0"/>
              <a:t>; dále vzniká </a:t>
            </a:r>
            <a:r>
              <a:rPr lang="cs-CZ" b="1" dirty="0"/>
              <a:t>pojem povinnosti </a:t>
            </a:r>
            <a:r>
              <a:rPr lang="cs-CZ" dirty="0"/>
              <a:t>a spolu s tím i </a:t>
            </a:r>
            <a:r>
              <a:rPr lang="cs-CZ" b="1" dirty="0"/>
              <a:t>ctnost</a:t>
            </a:r>
            <a:r>
              <a:rPr lang="cs-CZ" dirty="0"/>
              <a:t> a nectnost (a tedy i </a:t>
            </a:r>
            <a:r>
              <a:rPr lang="cs-CZ" b="1" dirty="0"/>
              <a:t>zlo</a:t>
            </a:r>
            <a:r>
              <a:rPr lang="cs-CZ" dirty="0"/>
              <a:t>)</a:t>
            </a:r>
          </a:p>
          <a:p>
            <a:r>
              <a:rPr lang="cs-CZ" dirty="0"/>
              <a:t>Osvětluje také důležitost vášní. –</a:t>
            </a:r>
            <a:r>
              <a:rPr lang="cs-CZ" b="1" dirty="0"/>
              <a:t>vznik vlastnictví </a:t>
            </a:r>
            <a:r>
              <a:rPr lang="cs-CZ" dirty="0"/>
              <a:t>také ukáže na </a:t>
            </a:r>
            <a:r>
              <a:rPr lang="cs-CZ" b="1" dirty="0"/>
              <a:t>nutnost stabilizace poměrů a zamezení stálým válkám</a:t>
            </a:r>
            <a:r>
              <a:rPr lang="cs-CZ" dirty="0"/>
              <a:t> – vznik státu a práva. Dochází tak k civilizaci, ale i </a:t>
            </a:r>
            <a:r>
              <a:rPr lang="cs-CZ" b="1" dirty="0"/>
              <a:t>ztrátě přirozené svobody</a:t>
            </a:r>
            <a:r>
              <a:rPr lang="cs-CZ" dirty="0"/>
              <a:t>.</a:t>
            </a:r>
          </a:p>
          <a:p>
            <a:r>
              <a:rPr lang="cs-CZ" dirty="0"/>
              <a:t>Postup je od vlastnictví (bohatý a chudý, přes zavedení úřadů (mocný a slabý až ke ztrátě svobody (pán a otrok)  </a:t>
            </a:r>
          </a:p>
        </p:txBody>
      </p:sp>
    </p:spTree>
    <p:extLst>
      <p:ext uri="{BB962C8B-B14F-4D97-AF65-F5344CB8AC3E}">
        <p14:creationId xmlns:p14="http://schemas.microsoft.com/office/powerpoint/2010/main" val="4467589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714280-C5D2-4879-810D-A847CE56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Kantova filosofie politiky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992F10-E2CB-467D-B3A2-DD8D1F5C6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Má 2 základní  pojetí politiky:</a:t>
            </a:r>
          </a:p>
          <a:p>
            <a:pPr marL="514350" indent="-514350">
              <a:buAutoNum type="arabicPeriod"/>
            </a:pPr>
            <a:r>
              <a:rPr lang="cs-CZ" dirty="0"/>
              <a:t>Politika jako </a:t>
            </a:r>
            <a:r>
              <a:rPr lang="cs-CZ" dirty="0" err="1"/>
              <a:t>techné</a:t>
            </a:r>
            <a:r>
              <a:rPr lang="cs-CZ" dirty="0"/>
              <a:t>, která umožní získat si a udržet moc</a:t>
            </a:r>
          </a:p>
          <a:p>
            <a:pPr marL="514350" indent="-514350">
              <a:buAutoNum type="arabicPeriod"/>
            </a:pPr>
            <a:r>
              <a:rPr lang="cs-CZ" dirty="0"/>
              <a:t>Politika a mravnost</a:t>
            </a:r>
          </a:p>
          <a:p>
            <a:pPr marL="0" indent="0">
              <a:buNone/>
            </a:pPr>
            <a:r>
              <a:rPr lang="cs-CZ" dirty="0"/>
              <a:t>Zamýšlí se nad vztahem politika k mravnosti: Správný je ten, kdy se politik snaží své státnické jednání řídit dle mravnosti, nesprávný ten, kdy využívá mravnost jako nástroj k prosazování svých politických cílů a podle potřeby ji ohýbá  </a:t>
            </a:r>
          </a:p>
        </p:txBody>
      </p:sp>
    </p:spTree>
    <p:extLst>
      <p:ext uri="{BB962C8B-B14F-4D97-AF65-F5344CB8AC3E}">
        <p14:creationId xmlns:p14="http://schemas.microsoft.com/office/powerpoint/2010/main" val="12587155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Kant: K věčnému míru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9609" y="1491456"/>
            <a:ext cx="11174819" cy="500141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Kant nejprve popisuje obvyklé důvody pro porušení míru. Jeho snahou je zjevně tyto důvody ve většině případů rozporovat.  Jednou z mála výjimek: Válka jako nouzový prostředek, jak se domoci svého práva při neexistenci nezávislého soudu s tím, že válka vlastně rozhodne daný spor (107). </a:t>
            </a:r>
          </a:p>
          <a:p>
            <a:r>
              <a:rPr lang="cs-CZ" dirty="0"/>
              <a:t>Dále rozvádí zakázané způsoby vedení války. </a:t>
            </a:r>
          </a:p>
          <a:p>
            <a:r>
              <a:rPr lang="cs-CZ" dirty="0"/>
              <a:t>Za přirozený stav považuje stav válečný (aspoň latentně). </a:t>
            </a:r>
          </a:p>
          <a:p>
            <a:r>
              <a:rPr lang="cs-CZ" dirty="0"/>
              <a:t>Jak dosáhnout míru? Zákony. První zákon: </a:t>
            </a:r>
            <a:r>
              <a:rPr lang="cs-CZ" b="1" dirty="0"/>
              <a:t>republikánské zřízení</a:t>
            </a:r>
            <a:r>
              <a:rPr lang="cs-CZ" dirty="0"/>
              <a:t>, neboť vychází z ideje původní smlouvy – princip svobody jedince a závislosti člověka na zákonodárství a princip rovnosti. Druhý zákon: federalismus  (spojenectví, spolek) svobodných států. Právo je to, co brzdí nevraživost mezi státy. Cílem je tedy </a:t>
            </a:r>
            <a:r>
              <a:rPr lang="cs-CZ" b="1" dirty="0"/>
              <a:t>mírový svazek</a:t>
            </a:r>
            <a:r>
              <a:rPr lang="cs-CZ" dirty="0"/>
              <a:t>. Třetím zákonem je princip pohostinnosti – vychází z práva navštívení, z určitého vztahu společného vlastnictví Země (</a:t>
            </a:r>
            <a:r>
              <a:rPr lang="cs-CZ" b="1" dirty="0"/>
              <a:t>světoobčanství</a:t>
            </a:r>
            <a:r>
              <a:rPr lang="cs-CZ" dirty="0"/>
              <a:t>). Právo pohostinnosti řadí Kant mezi práva přirozená. Záruku věčného míru poskytuje příroda, neboť jedním z jejích principů je účelnost a dále umožňuje člověku žít takřka na celé Zemi a musí žít vedle sebe a nalézt nějaký modus vivendi.</a:t>
            </a:r>
          </a:p>
          <a:p>
            <a:r>
              <a:rPr lang="cs-CZ" dirty="0"/>
              <a:t>V Příloze I analyzuje již zmiňovaná 2 pojetí politiky – jako praktické právní nauky a jako jednání založeném na morálce. Postuluje, že mezi těmito pojetími nesmí být rozpor</a:t>
            </a:r>
          </a:p>
          <a:p>
            <a:r>
              <a:rPr lang="cs-CZ" dirty="0"/>
              <a:t>Věčný mír je úkolem, k němuž máme směřovat ne stavem založeným na mírové smlouvě → snaha o ovlivnění mezinárodní politiky, ale zároveň ne proti suverénovi</a:t>
            </a:r>
          </a:p>
        </p:txBody>
      </p:sp>
    </p:spTree>
    <p:extLst>
      <p:ext uri="{BB962C8B-B14F-4D97-AF65-F5344CB8AC3E}">
        <p14:creationId xmlns:p14="http://schemas.microsoft.com/office/powerpoint/2010/main" val="28201470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6B7EB9-4DBA-447E-91E6-94A439CCD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 v evropském 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B51202-9D37-49AE-95D2-7AE58E1BF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1. Platón  a </a:t>
            </a:r>
            <a:r>
              <a:rPr lang="cs-CZ" dirty="0" err="1"/>
              <a:t>Aristotelés</a:t>
            </a:r>
            <a:endParaRPr lang="cs-CZ" dirty="0"/>
          </a:p>
          <a:p>
            <a:r>
              <a:rPr lang="cs-CZ" dirty="0"/>
              <a:t>2. Rousseau</a:t>
            </a:r>
          </a:p>
          <a:p>
            <a:r>
              <a:rPr lang="cs-CZ" dirty="0"/>
              <a:t>3. </a:t>
            </a:r>
            <a:r>
              <a:rPr lang="cs-CZ" dirty="0" err="1"/>
              <a:t>Montesquiyeu</a:t>
            </a:r>
            <a:r>
              <a:rPr lang="cs-CZ" dirty="0"/>
              <a:t>– dělba moci</a:t>
            </a:r>
          </a:p>
          <a:p>
            <a:r>
              <a:rPr lang="cs-CZ" dirty="0"/>
              <a:t>4. </a:t>
            </a:r>
            <a:r>
              <a:rPr lang="cs-CZ" dirty="0" err="1"/>
              <a:t>Tocqueville</a:t>
            </a:r>
            <a:r>
              <a:rPr lang="cs-CZ" dirty="0"/>
              <a:t>: Demokracie v Americe</a:t>
            </a:r>
          </a:p>
          <a:p>
            <a:r>
              <a:rPr lang="cs-CZ" dirty="0"/>
              <a:t>5. Pragmatismus</a:t>
            </a:r>
          </a:p>
          <a:p>
            <a:r>
              <a:rPr lang="cs-CZ" dirty="0"/>
              <a:t>6. Masaryk</a:t>
            </a:r>
          </a:p>
          <a:p>
            <a:r>
              <a:rPr lang="cs-CZ" dirty="0"/>
              <a:t>7. Konzervativní kritika – Carl </a:t>
            </a:r>
            <a:r>
              <a:rPr lang="cs-CZ" dirty="0" err="1"/>
              <a:t>Schmitt</a:t>
            </a:r>
            <a:r>
              <a:rPr lang="cs-CZ" dirty="0"/>
              <a:t> – konzervativní revoluce, suverenita státu, politická teologie, diskuse, veřejnost – kritika liberální demokracie</a:t>
            </a:r>
          </a:p>
          <a:p>
            <a:r>
              <a:rPr lang="cs-CZ" dirty="0"/>
              <a:t>8. Otevřená společnost – Carl </a:t>
            </a:r>
            <a:r>
              <a:rPr lang="cs-CZ" dirty="0" err="1"/>
              <a:t>Popper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5519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379A6-8E27-41CE-A842-E636E0CB6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Filosofové a vztah k politice - intelektuálové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CB55DA-847C-49DB-BA2A-ED5085B26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Již od Platóna vztah filosofie a praktické politiky</a:t>
            </a:r>
          </a:p>
          <a:p>
            <a:r>
              <a:rPr lang="cs-CZ" dirty="0"/>
              <a:t>Má teoretik – filosof usilovat o vliv na reálnou politiku, vliv na běh světa?</a:t>
            </a:r>
          </a:p>
          <a:p>
            <a:r>
              <a:rPr lang="cs-CZ" dirty="0"/>
              <a:t>Pojem intelektuála</a:t>
            </a:r>
          </a:p>
        </p:txBody>
      </p:sp>
    </p:spTree>
    <p:extLst>
      <p:ext uri="{BB962C8B-B14F-4D97-AF65-F5344CB8AC3E}">
        <p14:creationId xmlns:p14="http://schemas.microsoft.com/office/powerpoint/2010/main" val="3542854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5F0A9-82F6-4F90-ADBB-A595423E6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viny a banálního zla: </a:t>
            </a:r>
            <a:r>
              <a:rPr lang="cs-CZ" dirty="0" err="1"/>
              <a:t>Jaspers</a:t>
            </a:r>
            <a:r>
              <a:rPr lang="cs-CZ" dirty="0"/>
              <a:t> (1883-1969, </a:t>
            </a:r>
            <a:r>
              <a:rPr lang="cs-CZ" dirty="0" err="1"/>
              <a:t>Arendt</a:t>
            </a:r>
            <a:r>
              <a:rPr lang="cs-CZ" dirty="0"/>
              <a:t> (1906 – 1975)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A37C8-6984-402B-98F3-8459D83A8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knize </a:t>
            </a:r>
            <a:r>
              <a:rPr lang="cs-CZ" dirty="0" err="1"/>
              <a:t>Eichmann</a:t>
            </a:r>
            <a:r>
              <a:rPr lang="cs-CZ" dirty="0"/>
              <a:t> v Jeruzalémě (1963,1964): zlo páchané ne z přesvědčení, z nenávisti, ale v rámci výkonu služební povinnosti ve zločinném státě: banalita zla v každodennosti totality</a:t>
            </a:r>
          </a:p>
          <a:p>
            <a:r>
              <a:rPr lang="cs-CZ" dirty="0"/>
              <a:t>Zároveň diskutuje o možnosti spravedlivého soudního procesu i o vztahu </a:t>
            </a:r>
            <a:r>
              <a:rPr lang="cs-CZ" dirty="0" err="1"/>
              <a:t>Adenauerovského</a:t>
            </a:r>
            <a:r>
              <a:rPr lang="cs-CZ" dirty="0"/>
              <a:t> Německa k nacistické minulosti</a:t>
            </a:r>
          </a:p>
        </p:txBody>
      </p:sp>
    </p:spTree>
    <p:extLst>
      <p:ext uri="{BB962C8B-B14F-4D97-AF65-F5344CB8AC3E}">
        <p14:creationId xmlns:p14="http://schemas.microsoft.com/office/powerpoint/2010/main" val="24229841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38F0A-369E-45E8-90AF-BC373BC58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viny a banálního zla: </a:t>
            </a:r>
            <a:r>
              <a:rPr lang="cs-CZ" dirty="0" err="1"/>
              <a:t>Jaspers</a:t>
            </a:r>
            <a:r>
              <a:rPr lang="cs-CZ" dirty="0"/>
              <a:t> (1883-1969, </a:t>
            </a:r>
            <a:r>
              <a:rPr lang="cs-CZ" dirty="0" err="1"/>
              <a:t>Arendt</a:t>
            </a:r>
            <a:r>
              <a:rPr lang="cs-CZ" dirty="0"/>
              <a:t> (1906 – 1975)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AEE252-FDA1-445B-96F9-4FDA88480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Jaspers</a:t>
            </a:r>
            <a:r>
              <a:rPr lang="cs-CZ" dirty="0"/>
              <a:t>: </a:t>
            </a:r>
            <a:r>
              <a:rPr lang="cs-CZ" i="1" dirty="0"/>
              <a:t>Otázka viny </a:t>
            </a:r>
            <a:r>
              <a:rPr lang="cs-CZ" dirty="0"/>
              <a:t>(1946): ptá se na (německou) vinu ve vztahu ke 2. sv. v., a zejména holocaustu – definuje 4 druhy viny:</a:t>
            </a:r>
          </a:p>
          <a:p>
            <a:r>
              <a:rPr lang="cs-CZ" dirty="0"/>
              <a:t>1. kriminální  - překračování platných zákonů: soudí soud dle zákonů</a:t>
            </a:r>
          </a:p>
          <a:p>
            <a:r>
              <a:rPr lang="cs-CZ" dirty="0"/>
              <a:t>2. politická – odpovědnost všech občanů za svůj stát: soudí vítěz dle úspěchu</a:t>
            </a:r>
          </a:p>
          <a:p>
            <a:r>
              <a:rPr lang="cs-CZ" dirty="0"/>
              <a:t>3. morální vina – morální odpovědnost za vlastní činy dle morálních kritérií: soudí svědomí a bližní</a:t>
            </a:r>
          </a:p>
          <a:p>
            <a:r>
              <a:rPr lang="cs-CZ" dirty="0"/>
              <a:t>4. metafyzická vina – vychází z lidské solidarity a odpovědnosti za lidstvo z hlediska absolutního nároku v hraničních situacích: soudí Bůh </a:t>
            </a:r>
          </a:p>
        </p:txBody>
      </p:sp>
    </p:spTree>
    <p:extLst>
      <p:ext uri="{BB962C8B-B14F-4D97-AF65-F5344CB8AC3E}">
        <p14:creationId xmlns:p14="http://schemas.microsoft.com/office/powerpoint/2010/main" val="11440799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32F2B8-0AD9-4C85-8652-3AC2E3EF2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viny a banálního zla: </a:t>
            </a:r>
            <a:r>
              <a:rPr lang="cs-CZ" dirty="0" err="1"/>
              <a:t>Jaspers</a:t>
            </a:r>
            <a:r>
              <a:rPr lang="cs-CZ" dirty="0"/>
              <a:t> (1883-1969, </a:t>
            </a:r>
            <a:r>
              <a:rPr lang="cs-CZ" dirty="0" err="1"/>
              <a:t>Arendt</a:t>
            </a:r>
            <a:r>
              <a:rPr lang="cs-CZ" dirty="0"/>
              <a:t> (1906 – 1975)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96EABD-AAF3-4488-9CC0-550F1AC39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Metafyzická vina a morální vina jsou ty, kde stojíme také na půdě etiky i v situaci, kdy nejednáme v rozporu se zákony a kdy tedy identifikujeme rozdíl mezi dobrem a legalitou:</a:t>
            </a:r>
          </a:p>
          <a:p>
            <a:r>
              <a:rPr lang="cs-CZ" dirty="0"/>
              <a:t>„Nikdy prostě neplatí „rozkaz je rozkaz“ Stejně jako zločin zůstává zločinem, i když je vykonáván na rozkaz… zůstává každý čin podřízen také morálním kritériím.“</a:t>
            </a:r>
          </a:p>
          <a:p>
            <a:r>
              <a:rPr lang="cs-CZ" dirty="0"/>
              <a:t>„Jestliže jsme neučinil všechno, co jsme mohl, abych jim </a:t>
            </a:r>
            <a:r>
              <a:rPr lang="en-GB" dirty="0"/>
              <a:t>[</a:t>
            </a:r>
            <a:r>
              <a:rPr lang="cs-CZ" dirty="0"/>
              <a:t>zločinům</a:t>
            </a:r>
            <a:r>
              <a:rPr lang="en-GB" dirty="0"/>
              <a:t>]</a:t>
            </a:r>
            <a:r>
              <a:rPr lang="cs-CZ" dirty="0"/>
              <a:t> zabránil, jsem </a:t>
            </a:r>
            <a:r>
              <a:rPr lang="cs-CZ" dirty="0" err="1"/>
              <a:t>spoluvinen</a:t>
            </a:r>
            <a:r>
              <a:rPr lang="cs-CZ" dirty="0"/>
              <a:t>. Jestliže jsem nenasadil svůj život, abych zabránil zavraždění druhých, ale jen přihlížel, cítím se vinen…“</a:t>
            </a:r>
          </a:p>
        </p:txBody>
      </p:sp>
    </p:spTree>
    <p:extLst>
      <p:ext uri="{BB962C8B-B14F-4D97-AF65-F5344CB8AC3E}">
        <p14:creationId xmlns:p14="http://schemas.microsoft.com/office/powerpoint/2010/main" val="167569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48134-423A-4E3B-95EB-503BFEC7C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Komentář k </a:t>
            </a:r>
            <a:r>
              <a:rPr lang="cs-CZ" dirty="0" err="1"/>
              <a:t>dopopručené</a:t>
            </a:r>
            <a:r>
              <a:rPr lang="cs-CZ" dirty="0"/>
              <a:t> ukázce z </a:t>
            </a:r>
            <a:r>
              <a:rPr lang="cs-CZ" dirty="0" err="1"/>
              <a:t>Brentanovy</a:t>
            </a:r>
            <a:r>
              <a:rPr lang="cs-CZ" dirty="0"/>
              <a:t> přednášky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A0ADC4-00FC-4ADA-B175-A33182583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Brentano</a:t>
            </a:r>
            <a:r>
              <a:rPr lang="cs-CZ" dirty="0"/>
              <a:t> vychází z otázky na přirozené právo. Definuje možné významy termínu přirozené – vrozené, nebo neodporující logice či rozumu</a:t>
            </a:r>
          </a:p>
          <a:p>
            <a:r>
              <a:rPr lang="cs-CZ" dirty="0"/>
              <a:t>Naváže termínem přirozená sankce, v němž se ovšem sankcí nerozumí trest, ale důvod legitimity, čili to, co potvrzuje</a:t>
            </a:r>
          </a:p>
          <a:p>
            <a:r>
              <a:rPr lang="cs-CZ" dirty="0"/>
              <a:t>Klasifikuje různé představy a obsahy duše: 1. smyslové či fyzikální představy a 2. psychické fenomény. Ty dále dělí na představy, soudy (potvrzující či popírající) a hodnocení (libost a nelibost). Konstatuje podobnost druhé a třetí třídy, a tedy i aktů souzení a hodnocení</a:t>
            </a:r>
          </a:p>
          <a:p>
            <a:r>
              <a:rPr lang="cs-CZ" dirty="0"/>
              <a:t>Ptá se, zda u soudů a hodnocení existuje přirozená sankce. Ta by se vztahovala na pojem pravdy (pro soudy) a dobra (pro hodnocení). </a:t>
            </a:r>
          </a:p>
          <a:p>
            <a:r>
              <a:rPr lang="cs-CZ" dirty="0"/>
              <a:t>Dobro má navíc dvě podoby – dobro pro něco a dobro o sobě</a:t>
            </a:r>
          </a:p>
          <a:p>
            <a:r>
              <a:rPr lang="cs-CZ" dirty="0"/>
              <a:t>Otázka po přirozené sankci je </a:t>
            </a:r>
            <a:r>
              <a:rPr lang="cs-CZ" b="1" dirty="0"/>
              <a:t>zodpovězena pomocí pojmu evidence – </a:t>
            </a:r>
            <a:r>
              <a:rPr lang="cs-CZ" dirty="0"/>
              <a:t>ta zakládá pravdivost pravdy a dobro dobra.</a:t>
            </a:r>
          </a:p>
        </p:txBody>
      </p:sp>
    </p:spTree>
    <p:extLst>
      <p:ext uri="{BB962C8B-B14F-4D97-AF65-F5344CB8AC3E}">
        <p14:creationId xmlns:p14="http://schemas.microsoft.com/office/powerpoint/2010/main" val="179718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53223-1950-48A2-BB13-424836887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 pragmatizmu – umění žít, vztah k náboženství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446A08-CC42-4BDF-911F-1FFF97C03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 etice odmítá veškerý dogmatismus a autoritářství</a:t>
            </a:r>
          </a:p>
          <a:p>
            <a:r>
              <a:rPr lang="cs-CZ" dirty="0"/>
              <a:t>Instrumentálnost, ale nikoliv libovůle – etické normy jsou naše lidské výtvory pro řešení morálních konfliktů, ale to neznamená, že jsou subjektivistické a libovolné.  Utvářejí se v rámci „inteligentní komunikace“ Podstatou etiky je tedy sociálně kulturní konsenzus</a:t>
            </a:r>
          </a:p>
          <a:p>
            <a:r>
              <a:rPr lang="cs-CZ" dirty="0"/>
              <a:t>Etika se opírá o návyky, které se však mohou měnit</a:t>
            </a:r>
          </a:p>
          <a:p>
            <a:r>
              <a:rPr lang="cs-CZ" dirty="0"/>
              <a:t>I v etice se zdůrazňuje praktický charakter –orientujeme se dle jednání a jeho důsledků, ne dle racionální úvahy</a:t>
            </a:r>
          </a:p>
          <a:p>
            <a:r>
              <a:rPr lang="cs-CZ" dirty="0"/>
              <a:t>Základem morálky je tak zkušenost</a:t>
            </a:r>
          </a:p>
          <a:p>
            <a:r>
              <a:rPr lang="cs-CZ" dirty="0"/>
              <a:t>Zdůrazňuje také etický pluralismus: jsme povinni respektovat a vycházet vstříc těm, kteří se neškodně snaží, aby byli šťastní svým způsobem, protože nikdo nemá přístup k celé pravdě, nemůžeme si činit nárok na právo regulovat plně jednání druhých.</a:t>
            </a:r>
          </a:p>
          <a:p>
            <a:r>
              <a:rPr lang="cs-CZ" dirty="0"/>
              <a:t>James také hovoří o etice víry, která určuje smysl lidského života: víra je přesvědčením o něčem, co nás vzdor teoretickým pochybnostem vede k odvaze určitého jednání, je tedy hybnou silou pro veškeré naše konání. James tedy spojuje náboženství s vůlí věřit, přičemž jej definuje jako lidský výtvor – </a:t>
            </a:r>
            <a:r>
              <a:rPr lang="cs-CZ" b="1" dirty="0"/>
              <a:t>meliorismus</a:t>
            </a:r>
            <a:r>
              <a:rPr lang="cs-CZ" dirty="0"/>
              <a:t>: vychází z Pascalovy sázky a vede k tomu, že bez ohledu na důsledky se máme snažit přispět ke spáse světa</a:t>
            </a:r>
          </a:p>
        </p:txBody>
      </p:sp>
    </p:spTree>
    <p:extLst>
      <p:ext uri="{BB962C8B-B14F-4D97-AF65-F5344CB8AC3E}">
        <p14:creationId xmlns:p14="http://schemas.microsoft.com/office/powerpoint/2010/main" val="377811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Dějiny evropského myšlení 2020/2021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9. 2. část: Politika:  Jaké je ideální uspořádání společnosti? Koncepce státního řádu, utopické myšlení, koncepce demokracie a její kritika od Aristotela až po Masaryka. Problém humanity a naopak banálního zla ve vztahu k totalitním režimům Kritika politické praxe a role filosofů, reflexe otázky viny (</a:t>
            </a:r>
            <a:r>
              <a:rPr lang="cs-CZ" dirty="0" err="1"/>
              <a:t>Jaspers</a:t>
            </a:r>
            <a:r>
              <a:rPr lang="cs-CZ" dirty="0"/>
              <a:t>, </a:t>
            </a:r>
            <a:r>
              <a:rPr lang="cs-CZ" dirty="0" err="1"/>
              <a:t>Arendt</a:t>
            </a:r>
            <a:r>
              <a:rPr lang="cs-CZ" dirty="0"/>
              <a:t>)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6B8630-5D33-46E9-8260-D0F65CF40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přednášky 5: Etika a politika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29893B-29C0-407D-8985-46FED7D78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 čem jsme hovořili?</a:t>
            </a:r>
          </a:p>
          <a:p>
            <a:r>
              <a:rPr lang="cs-CZ" dirty="0"/>
              <a:t>1. Co je spravedlnost a jaké jsou její druhy, vztah ke štěstí, vztah k právu, problém nerovnosti – kdy je nerovnost spravedlivá? </a:t>
            </a:r>
            <a:r>
              <a:rPr lang="cs-CZ" dirty="0" err="1"/>
              <a:t>Aristotelés</a:t>
            </a:r>
            <a:r>
              <a:rPr lang="cs-CZ" dirty="0"/>
              <a:t>, </a:t>
            </a:r>
            <a:r>
              <a:rPr lang="cs-CZ" dirty="0" err="1"/>
              <a:t>Bentham</a:t>
            </a:r>
            <a:r>
              <a:rPr lang="cs-CZ" dirty="0"/>
              <a:t>, </a:t>
            </a:r>
            <a:r>
              <a:rPr lang="cs-CZ" dirty="0" err="1"/>
              <a:t>Kelsen</a:t>
            </a:r>
            <a:r>
              <a:rPr lang="cs-CZ" dirty="0"/>
              <a:t>, </a:t>
            </a:r>
            <a:r>
              <a:rPr lang="cs-CZ" dirty="0" err="1"/>
              <a:t>Rawls</a:t>
            </a:r>
            <a:endParaRPr lang="cs-CZ" dirty="0"/>
          </a:p>
          <a:p>
            <a:r>
              <a:rPr lang="cs-CZ" dirty="0"/>
              <a:t>2. Na čem stojí, tj. z čeho vychází právo: právní pozitivismus a </a:t>
            </a:r>
            <a:r>
              <a:rPr lang="cs-CZ" dirty="0" err="1"/>
              <a:t>jusnaturalismus</a:t>
            </a:r>
            <a:r>
              <a:rPr lang="cs-CZ" dirty="0"/>
              <a:t>, </a:t>
            </a:r>
            <a:r>
              <a:rPr lang="cs-CZ" dirty="0" err="1"/>
              <a:t>legalistická</a:t>
            </a:r>
            <a:r>
              <a:rPr lang="cs-CZ" dirty="0"/>
              <a:t> teorie </a:t>
            </a:r>
          </a:p>
          <a:p>
            <a:r>
              <a:rPr lang="cs-CZ" dirty="0"/>
              <a:t>3. Co je přirozené a pozitivní právo a jak se na právu podílí jeho interpretace</a:t>
            </a:r>
          </a:p>
          <a:p>
            <a:r>
              <a:rPr lang="cs-CZ" dirty="0"/>
              <a:t>4. Legalita a legitimita – fikce suveréna</a:t>
            </a:r>
          </a:p>
          <a:p>
            <a:r>
              <a:rPr lang="cs-CZ" dirty="0"/>
              <a:t>5. vztah práva a morálky: úlohy práva a etiky</a:t>
            </a:r>
          </a:p>
        </p:txBody>
      </p:sp>
    </p:spTree>
    <p:extLst>
      <p:ext uri="{BB962C8B-B14F-4D97-AF65-F5344CB8AC3E}">
        <p14:creationId xmlns:p14="http://schemas.microsoft.com/office/powerpoint/2010/main" val="3882112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9A3FE-2E84-4FDD-8915-553AE41CD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Přirozené právo a právo z hlediska interpretace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A1969D-F346-4AA9-B76F-07A72BE98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Přirozenoprávní pojetí (</a:t>
            </a:r>
            <a:r>
              <a:rPr lang="cs-CZ" b="1" dirty="0" err="1"/>
              <a:t>Jusnaturalismus</a:t>
            </a:r>
            <a:r>
              <a:rPr lang="cs-CZ" dirty="0"/>
              <a:t>): právo vychází z představy o spravedlnosti, která je nezávislá na lidské vůli, čili není věcí dohody, ale vychází z lidské přirozenosti:</a:t>
            </a:r>
          </a:p>
          <a:p>
            <a:r>
              <a:rPr lang="cs-CZ" dirty="0"/>
              <a:t>Např. Platón, stoikové, Augustinus, Tomáš Akvinský, </a:t>
            </a:r>
            <a:r>
              <a:rPr lang="cs-CZ" dirty="0" err="1"/>
              <a:t>Montesquieu</a:t>
            </a:r>
            <a:r>
              <a:rPr lang="cs-CZ" dirty="0"/>
              <a:t> („duch zákonů“) Rousseau, Kant, do určité míry Locke</a:t>
            </a:r>
          </a:p>
          <a:p>
            <a:r>
              <a:rPr lang="cs-CZ" dirty="0"/>
              <a:t>Nějak víme, co je spravedlivé a správné – </a:t>
            </a:r>
            <a:r>
              <a:rPr lang="cs-CZ" b="1" dirty="0"/>
              <a:t>interpretační komunitu  </a:t>
            </a:r>
            <a:r>
              <a:rPr lang="cs-CZ" dirty="0"/>
              <a:t>(</a:t>
            </a:r>
            <a:r>
              <a:rPr lang="cs-CZ" b="1" dirty="0"/>
              <a:t>Stanley </a:t>
            </a:r>
            <a:r>
              <a:rPr lang="cs-CZ" b="1" dirty="0" err="1"/>
              <a:t>Fish</a:t>
            </a:r>
            <a:r>
              <a:rPr lang="cs-CZ" dirty="0"/>
              <a:t>)– společné vědění o pozadí práva v určité kultuře, ve společenství, který si nějak rozumí: Právo je kontext!</a:t>
            </a:r>
          </a:p>
          <a:p>
            <a:r>
              <a:rPr lang="cs-CZ" dirty="0"/>
              <a:t>Otázky: </a:t>
            </a:r>
          </a:p>
          <a:p>
            <a:pPr marL="514350" indent="-514350">
              <a:buAutoNum type="arabicPeriod"/>
            </a:pPr>
            <a:r>
              <a:rPr lang="cs-CZ" dirty="0"/>
              <a:t>Jak to víme?</a:t>
            </a:r>
          </a:p>
          <a:p>
            <a:pPr marL="514350" indent="-514350">
              <a:buAutoNum type="arabicPeriod"/>
            </a:pPr>
            <a:r>
              <a:rPr lang="cs-CZ" dirty="0"/>
              <a:t>Odkud bereme právní jistotu?</a:t>
            </a:r>
          </a:p>
          <a:p>
            <a:pPr marL="514350" indent="-514350">
              <a:buAutoNum type="arabicPeriod"/>
            </a:pPr>
            <a:r>
              <a:rPr lang="cs-CZ" dirty="0"/>
              <a:t>Jde o obecně lidský, nebo kulturně podmíněný kontext?</a:t>
            </a:r>
          </a:p>
        </p:txBody>
      </p:sp>
    </p:spTree>
    <p:extLst>
      <p:ext uri="{BB962C8B-B14F-4D97-AF65-F5344CB8AC3E}">
        <p14:creationId xmlns:p14="http://schemas.microsoft.com/office/powerpoint/2010/main" val="2217866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7D53DF-9085-4946-B09B-76C69CE22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mezinárodní politiky a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E052DE-75B3-456F-B4E9-0733D2CFE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Týká se  i obecné závaznosti ideji spravedlnosti, a tedy i pojetí viny v oblasti lidských práv a mezinárodní vztahů</a:t>
            </a:r>
          </a:p>
          <a:p>
            <a:r>
              <a:rPr lang="cs-CZ" dirty="0"/>
              <a:t>Problém univerzálních lidských práv</a:t>
            </a:r>
          </a:p>
          <a:p>
            <a:r>
              <a:rPr lang="cs-CZ" dirty="0"/>
              <a:t>Problém vztahu legality a legitimity</a:t>
            </a:r>
          </a:p>
          <a:p>
            <a:r>
              <a:rPr lang="cs-CZ" dirty="0"/>
              <a:t>Možnost soudit zločiny proti lidskosti, které neodporovaly v daném čase a daném místě platným zákonům</a:t>
            </a:r>
          </a:p>
          <a:p>
            <a:r>
              <a:rPr lang="cs-CZ" dirty="0"/>
              <a:t>Jak vůbec vzniká mezinárodní právo?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417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Raně novověká filosofie práva a spravedlnosti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u="sng" dirty="0"/>
              <a:t>Hugo </a:t>
            </a:r>
            <a:r>
              <a:rPr lang="cs-CZ" b="1" u="sng" dirty="0" err="1"/>
              <a:t>Grotius</a:t>
            </a:r>
            <a:r>
              <a:rPr lang="cs-CZ" b="1" u="sng" dirty="0"/>
              <a:t> </a:t>
            </a:r>
            <a:r>
              <a:rPr lang="cs-CZ" dirty="0"/>
              <a:t>(1583-1645): De iure belli et </a:t>
            </a:r>
            <a:r>
              <a:rPr lang="cs-CZ" dirty="0" err="1"/>
              <a:t>pacis</a:t>
            </a:r>
            <a:r>
              <a:rPr lang="cs-CZ" dirty="0"/>
              <a:t> </a:t>
            </a:r>
            <a:r>
              <a:rPr lang="cs-CZ" dirty="0" err="1"/>
              <a:t>libri</a:t>
            </a:r>
            <a:r>
              <a:rPr lang="cs-CZ" dirty="0"/>
              <a:t> tres: definice přirozeného práva  a principy veřejného práva mezinárodního: přirozené právo autonomní </a:t>
            </a:r>
            <a:r>
              <a:rPr lang="cs-CZ" b="1" dirty="0"/>
              <a:t>právo</a:t>
            </a:r>
            <a:r>
              <a:rPr lang="cs-CZ" dirty="0"/>
              <a:t> dané </a:t>
            </a:r>
            <a:r>
              <a:rPr lang="cs-CZ" b="1" dirty="0"/>
              <a:t>jako příkaz rozumu</a:t>
            </a:r>
            <a:r>
              <a:rPr lang="cs-CZ" dirty="0"/>
              <a:t>, oddělené od teologie, pozitivního práva, morálky a politiky; je neměnné, všeobecné a dané přirozeností člověka; dělí se na přísné </a:t>
            </a:r>
            <a:r>
              <a:rPr lang="cs-CZ" dirty="0" err="1"/>
              <a:t>přir</a:t>
            </a:r>
            <a:r>
              <a:rPr lang="cs-CZ" dirty="0"/>
              <a:t>. právo (ius naturale </a:t>
            </a:r>
            <a:r>
              <a:rPr lang="cs-CZ" dirty="0" err="1"/>
              <a:t>strictum</a:t>
            </a:r>
            <a:r>
              <a:rPr lang="cs-CZ" dirty="0"/>
              <a:t>) a </a:t>
            </a:r>
            <a:r>
              <a:rPr lang="cs-CZ" dirty="0" err="1"/>
              <a:t>přir</a:t>
            </a:r>
            <a:r>
              <a:rPr lang="cs-CZ" dirty="0"/>
              <a:t>. právo dané slušností a prospěšností (ius naturale </a:t>
            </a:r>
            <a:r>
              <a:rPr lang="cs-CZ" dirty="0" err="1"/>
              <a:t>laxius</a:t>
            </a:r>
            <a:r>
              <a:rPr lang="cs-CZ" dirty="0"/>
              <a:t>); stát ovšem předpokládá smlouvu individuí, stejně jako vlastnické právo; i mezinárodní právo se dělí na přirozené a na založené </a:t>
            </a:r>
            <a:r>
              <a:rPr lang="cs-CZ" dirty="0" err="1"/>
              <a:t>mezinár</a:t>
            </a:r>
            <a:r>
              <a:rPr lang="cs-CZ" dirty="0"/>
              <a:t>. smlouvami</a:t>
            </a:r>
          </a:p>
          <a:p>
            <a:r>
              <a:rPr lang="cs-CZ" b="1" u="sng" dirty="0" err="1"/>
              <a:t>Francisco</a:t>
            </a:r>
            <a:r>
              <a:rPr lang="cs-CZ" b="1" u="sng" dirty="0"/>
              <a:t> </a:t>
            </a:r>
            <a:r>
              <a:rPr lang="cs-CZ" b="1" u="sng" dirty="0" err="1"/>
              <a:t>Suárez</a:t>
            </a:r>
            <a:r>
              <a:rPr lang="cs-CZ" b="1" u="sng" dirty="0"/>
              <a:t> </a:t>
            </a:r>
            <a:r>
              <a:rPr lang="cs-CZ" dirty="0"/>
              <a:t>(1548-1617): španělský jezuita, scholastik, který zejm. rozvinul teorii pozitivního a mezinárodního práva: zákony stanoveny Bohem nebo člověkem, v mezinárodním právu smlouvami a zvyklostmi, sepsal také učebnici /přehled scholastiky, která byla používána až do 19. století, rozpracoval také teorii poznání upozorňující na propast mezi duchem a hmotou: duch není s to ve smyslově vnímané hmotě postihnout její duchovní esenci (poznání idejí)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15032</TotalTime>
  <Words>3151</Words>
  <Application>Microsoft Office PowerPoint</Application>
  <PresentationFormat>Širokoúhlá obrazovka</PresentationFormat>
  <Paragraphs>150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Motiv Office</vt:lpstr>
      <vt:lpstr>DEM 2020/2021</vt:lpstr>
      <vt:lpstr>Franz Brentano (1838-1917) a mravní poznání</vt:lpstr>
      <vt:lpstr>Komentář k dopopručené ukázce z Brentanovy přednášky</vt:lpstr>
      <vt:lpstr>Etika pragmatizmu – umění žít, vztah k náboženství</vt:lpstr>
      <vt:lpstr>Dějiny evropského myšlení 2020/2021</vt:lpstr>
      <vt:lpstr>Shrnutí přednášky 5: Etika a politika</vt:lpstr>
      <vt:lpstr>Přirozené právo a právo z hlediska interpretace</vt:lpstr>
      <vt:lpstr>Problém mezinárodní politiky a práva</vt:lpstr>
      <vt:lpstr>Raně novověká filosofie práva a spravedlnosti</vt:lpstr>
      <vt:lpstr>Etika a právo</vt:lpstr>
      <vt:lpstr>Člověk a společenství – proč vzniká stát a zákony?</vt:lpstr>
      <vt:lpstr>Ústava</vt:lpstr>
      <vt:lpstr>Demokracie v evropském myšlení</vt:lpstr>
      <vt:lpstr>Platónova a Aristotelova kritika demokracie</vt:lpstr>
      <vt:lpstr>Renesanční filosofie politiky, výchovy a poznání: Erasmus Rotterdamský (28.10. 1466/9-1536)</vt:lpstr>
      <vt:lpstr>Renesanční filosofie politiky: Thomas More (1478 – 6.7. 1535) a jeho Utopie</vt:lpstr>
      <vt:lpstr>Základní otázky novověké filosofie státu a práva</vt:lpstr>
      <vt:lpstr>Shrnutí vybraných koncepcí etiky v novověku</vt:lpstr>
      <vt:lpstr>Hobbes: Leviathan</vt:lpstr>
      <vt:lpstr>Hobbes: Leviathan</vt:lpstr>
      <vt:lpstr>Rousseauova filosofie práva a politiky: Rozprava o původu nerovnosti mezi lidmi</vt:lpstr>
      <vt:lpstr>Kantova filosofie politiky</vt:lpstr>
      <vt:lpstr>Kant: K věčnému míru</vt:lpstr>
      <vt:lpstr>Demokracie v evropském myšlení</vt:lpstr>
      <vt:lpstr>Filosofové a vztah k politice - intelektuálové</vt:lpstr>
      <vt:lpstr>Problém viny a banálního zla: Jaspers (1883-1969, Arendt (1906 – 1975)</vt:lpstr>
      <vt:lpstr>Problém viny a banálního zla: Jaspers (1883-1969, Arendt (1906 – 1975)</vt:lpstr>
      <vt:lpstr>Problém viny a banálního zla: Jaspers (1883-1969, Arendt (1906 – 1975)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Zelená</dc:creator>
  <cp:lastModifiedBy>Alena Zelená</cp:lastModifiedBy>
  <cp:revision>60</cp:revision>
  <dcterms:created xsi:type="dcterms:W3CDTF">2019-07-20T14:25:46Z</dcterms:created>
  <dcterms:modified xsi:type="dcterms:W3CDTF">2020-12-17T21:16:05Z</dcterms:modified>
</cp:coreProperties>
</file>