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ebp" ContentType="image/webp"/>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76" r:id="rId3"/>
    <p:sldId id="259" r:id="rId4"/>
    <p:sldId id="278" r:id="rId5"/>
    <p:sldId id="266" r:id="rId6"/>
    <p:sldId id="265" r:id="rId7"/>
    <p:sldId id="268" r:id="rId8"/>
    <p:sldId id="277" r:id="rId9"/>
    <p:sldId id="296" r:id="rId10"/>
    <p:sldId id="282" r:id="rId11"/>
    <p:sldId id="283" r:id="rId12"/>
    <p:sldId id="284" r:id="rId13"/>
    <p:sldId id="267" r:id="rId14"/>
    <p:sldId id="285" r:id="rId15"/>
    <p:sldId id="295" r:id="rId16"/>
    <p:sldId id="297" r:id="rId17"/>
    <p:sldId id="279" r:id="rId18"/>
    <p:sldId id="286" r:id="rId19"/>
    <p:sldId id="298" r:id="rId20"/>
    <p:sldId id="299" r:id="rId21"/>
    <p:sldId id="300" r:id="rId22"/>
    <p:sldId id="301" r:id="rId23"/>
    <p:sldId id="302" r:id="rId24"/>
    <p:sldId id="304" r:id="rId25"/>
    <p:sldId id="305" r:id="rId26"/>
    <p:sldId id="306" r:id="rId27"/>
    <p:sldId id="308" r:id="rId28"/>
    <p:sldId id="309" r:id="rId29"/>
    <p:sldId id="310" r:id="rId30"/>
    <p:sldId id="311" r:id="rId31"/>
    <p:sldId id="312" r:id="rId32"/>
    <p:sldId id="307" r:id="rId33"/>
    <p:sldId id="313" r:id="rId34"/>
    <p:sldId id="314" r:id="rId35"/>
    <p:sldId id="303" r:id="rId3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Střední styl 4 – zvýraznění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D85B9D-2B4D-4A82-9C22-E8DDB670FA86}" type="datetimeFigureOut">
              <a:rPr lang="cs-CZ" smtClean="0"/>
              <a:t>11.12.2024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552593-A3A9-4D7A-A49C-C69AA5050671}" type="slidenum">
              <a:rPr lang="cs-CZ" smtClean="0"/>
              <a:t>‹#›</a:t>
            </a:fld>
            <a:endParaRPr lang="cs-CZ"/>
          </a:p>
        </p:txBody>
      </p:sp>
    </p:spTree>
    <p:extLst>
      <p:ext uri="{BB962C8B-B14F-4D97-AF65-F5344CB8AC3E}">
        <p14:creationId xmlns:p14="http://schemas.microsoft.com/office/powerpoint/2010/main" val="1906834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1552593-A3A9-4D7A-A49C-C69AA5050671}" type="slidenum">
              <a:rPr lang="cs-CZ" smtClean="0"/>
              <a:t>4</a:t>
            </a:fld>
            <a:endParaRPr lang="cs-CZ"/>
          </a:p>
        </p:txBody>
      </p:sp>
    </p:spTree>
    <p:extLst>
      <p:ext uri="{BB962C8B-B14F-4D97-AF65-F5344CB8AC3E}">
        <p14:creationId xmlns:p14="http://schemas.microsoft.com/office/powerpoint/2010/main" val="3011279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1552593-A3A9-4D7A-A49C-C69AA5050671}" type="slidenum">
              <a:rPr lang="cs-CZ" smtClean="0"/>
              <a:t>25</a:t>
            </a:fld>
            <a:endParaRPr lang="cs-CZ"/>
          </a:p>
        </p:txBody>
      </p:sp>
    </p:spTree>
    <p:extLst>
      <p:ext uri="{BB962C8B-B14F-4D97-AF65-F5344CB8AC3E}">
        <p14:creationId xmlns:p14="http://schemas.microsoft.com/office/powerpoint/2010/main" val="2284719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0420A9-B202-A822-2824-61E255A1A43C}"/>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08F300D-C349-AB7F-2478-145F49E6CB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2B513012-6FA9-39D8-B954-D7B49E20CC04}"/>
              </a:ext>
            </a:extLst>
          </p:cNvPr>
          <p:cNvSpPr>
            <a:spLocks noGrp="1"/>
          </p:cNvSpPr>
          <p:nvPr>
            <p:ph type="dt" sz="half" idx="10"/>
          </p:nvPr>
        </p:nvSpPr>
        <p:spPr/>
        <p:txBody>
          <a:bodyPr/>
          <a:lstStyle/>
          <a:p>
            <a:fld id="{ED07F126-BFC4-4CF9-A926-CD587AC92713}" type="datetimeFigureOut">
              <a:rPr lang="cs-CZ" smtClean="0"/>
              <a:t>11.12.2024</a:t>
            </a:fld>
            <a:endParaRPr lang="cs-CZ"/>
          </a:p>
        </p:txBody>
      </p:sp>
      <p:sp>
        <p:nvSpPr>
          <p:cNvPr id="5" name="Zástupný symbol pro zápatí 4">
            <a:extLst>
              <a:ext uri="{FF2B5EF4-FFF2-40B4-BE49-F238E27FC236}">
                <a16:creationId xmlns:a16="http://schemas.microsoft.com/office/drawing/2014/main" id="{CDB5C014-5FC9-9A5D-CBF5-A824762E327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06C5689-ACA6-1B23-55BE-163DAE8674E7}"/>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1432313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26527B-80C5-21FF-3F9A-9786985CBF79}"/>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ABDEDC59-371B-8531-DD64-4FFB890141E3}"/>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8CAAF3B-B3BF-86CE-28A5-F4314BD2FB75}"/>
              </a:ext>
            </a:extLst>
          </p:cNvPr>
          <p:cNvSpPr>
            <a:spLocks noGrp="1"/>
          </p:cNvSpPr>
          <p:nvPr>
            <p:ph type="dt" sz="half" idx="10"/>
          </p:nvPr>
        </p:nvSpPr>
        <p:spPr/>
        <p:txBody>
          <a:bodyPr/>
          <a:lstStyle/>
          <a:p>
            <a:fld id="{ED07F126-BFC4-4CF9-A926-CD587AC92713}" type="datetimeFigureOut">
              <a:rPr lang="cs-CZ" smtClean="0"/>
              <a:t>11.12.2024</a:t>
            </a:fld>
            <a:endParaRPr lang="cs-CZ"/>
          </a:p>
        </p:txBody>
      </p:sp>
      <p:sp>
        <p:nvSpPr>
          <p:cNvPr id="5" name="Zástupný symbol pro zápatí 4">
            <a:extLst>
              <a:ext uri="{FF2B5EF4-FFF2-40B4-BE49-F238E27FC236}">
                <a16:creationId xmlns:a16="http://schemas.microsoft.com/office/drawing/2014/main" id="{6B8565A9-558A-E39B-8331-24C37DDF087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D869B66-393F-E141-8C42-A7A51A7A51A1}"/>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586631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B83FEB80-43D7-9868-63ED-C404838423AA}"/>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A93207FE-6663-990B-A9E0-DCA6B6EA331C}"/>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8119279-805B-10B1-E0F4-E560791A6346}"/>
              </a:ext>
            </a:extLst>
          </p:cNvPr>
          <p:cNvSpPr>
            <a:spLocks noGrp="1"/>
          </p:cNvSpPr>
          <p:nvPr>
            <p:ph type="dt" sz="half" idx="10"/>
          </p:nvPr>
        </p:nvSpPr>
        <p:spPr/>
        <p:txBody>
          <a:bodyPr/>
          <a:lstStyle/>
          <a:p>
            <a:fld id="{ED07F126-BFC4-4CF9-A926-CD587AC92713}" type="datetimeFigureOut">
              <a:rPr lang="cs-CZ" smtClean="0"/>
              <a:t>11.12.2024</a:t>
            </a:fld>
            <a:endParaRPr lang="cs-CZ"/>
          </a:p>
        </p:txBody>
      </p:sp>
      <p:sp>
        <p:nvSpPr>
          <p:cNvPr id="5" name="Zástupný symbol pro zápatí 4">
            <a:extLst>
              <a:ext uri="{FF2B5EF4-FFF2-40B4-BE49-F238E27FC236}">
                <a16:creationId xmlns:a16="http://schemas.microsoft.com/office/drawing/2014/main" id="{68A74CAC-CBBE-8547-A0ED-EE6328389D0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4637069-1312-013B-2979-F74ED700047D}"/>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3147734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F2ADFB-A783-4556-E9BE-4FA021A096F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F41E300-A00B-671E-6813-177962FA9962}"/>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0EAFDFC-5BB9-671C-D57A-1A6150A515CD}"/>
              </a:ext>
            </a:extLst>
          </p:cNvPr>
          <p:cNvSpPr>
            <a:spLocks noGrp="1"/>
          </p:cNvSpPr>
          <p:nvPr>
            <p:ph type="dt" sz="half" idx="10"/>
          </p:nvPr>
        </p:nvSpPr>
        <p:spPr/>
        <p:txBody>
          <a:bodyPr/>
          <a:lstStyle/>
          <a:p>
            <a:fld id="{ED07F126-BFC4-4CF9-A926-CD587AC92713}" type="datetimeFigureOut">
              <a:rPr lang="cs-CZ" smtClean="0"/>
              <a:t>11.12.2024</a:t>
            </a:fld>
            <a:endParaRPr lang="cs-CZ"/>
          </a:p>
        </p:txBody>
      </p:sp>
      <p:sp>
        <p:nvSpPr>
          <p:cNvPr id="5" name="Zástupný symbol pro zápatí 4">
            <a:extLst>
              <a:ext uri="{FF2B5EF4-FFF2-40B4-BE49-F238E27FC236}">
                <a16:creationId xmlns:a16="http://schemas.microsoft.com/office/drawing/2014/main" id="{9915D7C2-D8FA-F7D1-6128-8DF6194A320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ACFA92E-E141-7ACE-6283-B2D9AA466B84}"/>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2361666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2346AA-9184-E4CA-D9BA-ADAEFD805BF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546D3A72-7334-6288-30A6-21239A7623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D335735D-2AA4-B153-13A7-20D4079D3E53}"/>
              </a:ext>
            </a:extLst>
          </p:cNvPr>
          <p:cNvSpPr>
            <a:spLocks noGrp="1"/>
          </p:cNvSpPr>
          <p:nvPr>
            <p:ph type="dt" sz="half" idx="10"/>
          </p:nvPr>
        </p:nvSpPr>
        <p:spPr/>
        <p:txBody>
          <a:bodyPr/>
          <a:lstStyle/>
          <a:p>
            <a:fld id="{ED07F126-BFC4-4CF9-A926-CD587AC92713}" type="datetimeFigureOut">
              <a:rPr lang="cs-CZ" smtClean="0"/>
              <a:t>11.12.2024</a:t>
            </a:fld>
            <a:endParaRPr lang="cs-CZ"/>
          </a:p>
        </p:txBody>
      </p:sp>
      <p:sp>
        <p:nvSpPr>
          <p:cNvPr id="5" name="Zástupný symbol pro zápatí 4">
            <a:extLst>
              <a:ext uri="{FF2B5EF4-FFF2-40B4-BE49-F238E27FC236}">
                <a16:creationId xmlns:a16="http://schemas.microsoft.com/office/drawing/2014/main" id="{A76AC63B-84B6-82C3-415F-0DCE84EDAA5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1231E05-2F78-C58D-8AE8-7E5A287ED316}"/>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1906485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2432D5-C754-CD46-1C1E-C613F5C4652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DD192C3-0EE7-DFDB-BB8A-C4D64BB7C0E6}"/>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BD88963D-853E-AD97-0ABC-19C5AB80F7A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F8C0E269-3858-2D32-0DAD-BD3338436B29}"/>
              </a:ext>
            </a:extLst>
          </p:cNvPr>
          <p:cNvSpPr>
            <a:spLocks noGrp="1"/>
          </p:cNvSpPr>
          <p:nvPr>
            <p:ph type="dt" sz="half" idx="10"/>
          </p:nvPr>
        </p:nvSpPr>
        <p:spPr/>
        <p:txBody>
          <a:bodyPr/>
          <a:lstStyle/>
          <a:p>
            <a:fld id="{ED07F126-BFC4-4CF9-A926-CD587AC92713}" type="datetimeFigureOut">
              <a:rPr lang="cs-CZ" smtClean="0"/>
              <a:t>11.12.2024</a:t>
            </a:fld>
            <a:endParaRPr lang="cs-CZ"/>
          </a:p>
        </p:txBody>
      </p:sp>
      <p:sp>
        <p:nvSpPr>
          <p:cNvPr id="6" name="Zástupný symbol pro zápatí 5">
            <a:extLst>
              <a:ext uri="{FF2B5EF4-FFF2-40B4-BE49-F238E27FC236}">
                <a16:creationId xmlns:a16="http://schemas.microsoft.com/office/drawing/2014/main" id="{4AB2FCC9-13FB-1BE6-C73D-B1BD41807A6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3D31FD3-590C-ECBD-DCFB-C2D358DC5820}"/>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2381734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35C696-EDE3-3D77-C853-D27A61CE2AD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B95E66D-ADE6-1A05-473D-0DB681B335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6855D030-0D72-55CC-5A2D-FC726FFBF086}"/>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839C0011-0892-E2D0-A326-00354C9DA3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5EB73554-E434-13C3-3FC2-C017A99C3D49}"/>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0A142E-BB29-B03E-F8D7-185862CD139C}"/>
              </a:ext>
            </a:extLst>
          </p:cNvPr>
          <p:cNvSpPr>
            <a:spLocks noGrp="1"/>
          </p:cNvSpPr>
          <p:nvPr>
            <p:ph type="dt" sz="half" idx="10"/>
          </p:nvPr>
        </p:nvSpPr>
        <p:spPr/>
        <p:txBody>
          <a:bodyPr/>
          <a:lstStyle/>
          <a:p>
            <a:fld id="{ED07F126-BFC4-4CF9-A926-CD587AC92713}" type="datetimeFigureOut">
              <a:rPr lang="cs-CZ" smtClean="0"/>
              <a:t>11.12.2024</a:t>
            </a:fld>
            <a:endParaRPr lang="cs-CZ"/>
          </a:p>
        </p:txBody>
      </p:sp>
      <p:sp>
        <p:nvSpPr>
          <p:cNvPr id="8" name="Zástupný symbol pro zápatí 7">
            <a:extLst>
              <a:ext uri="{FF2B5EF4-FFF2-40B4-BE49-F238E27FC236}">
                <a16:creationId xmlns:a16="http://schemas.microsoft.com/office/drawing/2014/main" id="{3665FC97-9772-5156-9A05-01800FB3595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55614981-4F86-B85D-0D25-9945A8ACE73F}"/>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4177398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4AE1F7-185D-5657-58E3-98CD1BEDC9A2}"/>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81C034A3-CBAB-C4D8-1C81-F016F8B92CFC}"/>
              </a:ext>
            </a:extLst>
          </p:cNvPr>
          <p:cNvSpPr>
            <a:spLocks noGrp="1"/>
          </p:cNvSpPr>
          <p:nvPr>
            <p:ph type="dt" sz="half" idx="10"/>
          </p:nvPr>
        </p:nvSpPr>
        <p:spPr/>
        <p:txBody>
          <a:bodyPr/>
          <a:lstStyle/>
          <a:p>
            <a:fld id="{ED07F126-BFC4-4CF9-A926-CD587AC92713}" type="datetimeFigureOut">
              <a:rPr lang="cs-CZ" smtClean="0"/>
              <a:t>11.12.2024</a:t>
            </a:fld>
            <a:endParaRPr lang="cs-CZ"/>
          </a:p>
        </p:txBody>
      </p:sp>
      <p:sp>
        <p:nvSpPr>
          <p:cNvPr id="4" name="Zástupný symbol pro zápatí 3">
            <a:extLst>
              <a:ext uri="{FF2B5EF4-FFF2-40B4-BE49-F238E27FC236}">
                <a16:creationId xmlns:a16="http://schemas.microsoft.com/office/drawing/2014/main" id="{E9E299A8-2E37-FAD1-1CA1-058BC2771C78}"/>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437B6A9-A626-6408-7D10-453D60489B3A}"/>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259085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82908BBC-F6B4-D0EA-799C-4638D41445CC}"/>
              </a:ext>
            </a:extLst>
          </p:cNvPr>
          <p:cNvSpPr>
            <a:spLocks noGrp="1"/>
          </p:cNvSpPr>
          <p:nvPr>
            <p:ph type="dt" sz="half" idx="10"/>
          </p:nvPr>
        </p:nvSpPr>
        <p:spPr/>
        <p:txBody>
          <a:bodyPr/>
          <a:lstStyle/>
          <a:p>
            <a:fld id="{ED07F126-BFC4-4CF9-A926-CD587AC92713}" type="datetimeFigureOut">
              <a:rPr lang="cs-CZ" smtClean="0"/>
              <a:t>11.12.2024</a:t>
            </a:fld>
            <a:endParaRPr lang="cs-CZ"/>
          </a:p>
        </p:txBody>
      </p:sp>
      <p:sp>
        <p:nvSpPr>
          <p:cNvPr id="3" name="Zástupný symbol pro zápatí 2">
            <a:extLst>
              <a:ext uri="{FF2B5EF4-FFF2-40B4-BE49-F238E27FC236}">
                <a16:creationId xmlns:a16="http://schemas.microsoft.com/office/drawing/2014/main" id="{74FA23B9-74C2-FD41-34FC-E0D926076504}"/>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AD29CB7B-48FD-E0FF-50F0-7944EA4EDD93}"/>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1222877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F01A68-FB29-16EA-1062-3473D65E204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135023C9-A973-3393-FB50-164083B38F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7C8C77A7-25E9-1038-B159-837502CBEF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1827C7E-C5D9-6563-F35F-82389498A5DE}"/>
              </a:ext>
            </a:extLst>
          </p:cNvPr>
          <p:cNvSpPr>
            <a:spLocks noGrp="1"/>
          </p:cNvSpPr>
          <p:nvPr>
            <p:ph type="dt" sz="half" idx="10"/>
          </p:nvPr>
        </p:nvSpPr>
        <p:spPr/>
        <p:txBody>
          <a:bodyPr/>
          <a:lstStyle/>
          <a:p>
            <a:fld id="{ED07F126-BFC4-4CF9-A926-CD587AC92713}" type="datetimeFigureOut">
              <a:rPr lang="cs-CZ" smtClean="0"/>
              <a:t>11.12.2024</a:t>
            </a:fld>
            <a:endParaRPr lang="cs-CZ"/>
          </a:p>
        </p:txBody>
      </p:sp>
      <p:sp>
        <p:nvSpPr>
          <p:cNvPr id="6" name="Zástupný symbol pro zápatí 5">
            <a:extLst>
              <a:ext uri="{FF2B5EF4-FFF2-40B4-BE49-F238E27FC236}">
                <a16:creationId xmlns:a16="http://schemas.microsoft.com/office/drawing/2014/main" id="{E476A7E9-0341-1F6F-73DD-B04AC82338C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8A73EAB-E3D0-86A2-9A31-A8BE0A70359E}"/>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1753045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8277F6-E7F1-99C0-C672-D4EB1E4CA80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14AC20A6-6034-FAD5-997B-482EFA502C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343D2FC2-8796-8B5F-8ADF-37E175D57B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D2EBD97F-AC01-3B6B-021A-9F688D81B8ED}"/>
              </a:ext>
            </a:extLst>
          </p:cNvPr>
          <p:cNvSpPr>
            <a:spLocks noGrp="1"/>
          </p:cNvSpPr>
          <p:nvPr>
            <p:ph type="dt" sz="half" idx="10"/>
          </p:nvPr>
        </p:nvSpPr>
        <p:spPr/>
        <p:txBody>
          <a:bodyPr/>
          <a:lstStyle/>
          <a:p>
            <a:fld id="{ED07F126-BFC4-4CF9-A926-CD587AC92713}" type="datetimeFigureOut">
              <a:rPr lang="cs-CZ" smtClean="0"/>
              <a:t>11.12.2024</a:t>
            </a:fld>
            <a:endParaRPr lang="cs-CZ"/>
          </a:p>
        </p:txBody>
      </p:sp>
      <p:sp>
        <p:nvSpPr>
          <p:cNvPr id="6" name="Zástupný symbol pro zápatí 5">
            <a:extLst>
              <a:ext uri="{FF2B5EF4-FFF2-40B4-BE49-F238E27FC236}">
                <a16:creationId xmlns:a16="http://schemas.microsoft.com/office/drawing/2014/main" id="{28522A61-3BBE-987B-F94E-A9720E79AB7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3F75F26-4F1C-B7D0-7086-DDE8B4283465}"/>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1641456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79EFE25-DF1A-2BB8-6B9A-6E2329D603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10AF593E-CAE0-7ACE-90D9-C9F18169C3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C148E54-38E5-FDEF-86E1-41DC9E232C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07F126-BFC4-4CF9-A926-CD587AC92713}" type="datetimeFigureOut">
              <a:rPr lang="cs-CZ" smtClean="0"/>
              <a:t>11.12.2024</a:t>
            </a:fld>
            <a:endParaRPr lang="cs-CZ"/>
          </a:p>
        </p:txBody>
      </p:sp>
      <p:sp>
        <p:nvSpPr>
          <p:cNvPr id="5" name="Zástupný symbol pro zápatí 4">
            <a:extLst>
              <a:ext uri="{FF2B5EF4-FFF2-40B4-BE49-F238E27FC236}">
                <a16:creationId xmlns:a16="http://schemas.microsoft.com/office/drawing/2014/main" id="{9A14D800-4994-60D5-6063-BC7F4616D1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90FE9FC1-BE6C-6875-7F02-9747492DC1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A80807-744D-4CB2-B104-E67EF665EA5D}" type="slidenum">
              <a:rPr lang="cs-CZ" smtClean="0"/>
              <a:t>‹#›</a:t>
            </a:fld>
            <a:endParaRPr lang="cs-CZ"/>
          </a:p>
        </p:txBody>
      </p:sp>
    </p:spTree>
    <p:extLst>
      <p:ext uri="{BB962C8B-B14F-4D97-AF65-F5344CB8AC3E}">
        <p14:creationId xmlns:p14="http://schemas.microsoft.com/office/powerpoint/2010/main" val="801042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webp"/><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ECA7B7-8D96-8F6D-A23F-C47BFC6762DD}"/>
              </a:ext>
            </a:extLst>
          </p:cNvPr>
          <p:cNvSpPr>
            <a:spLocks noGrp="1"/>
          </p:cNvSpPr>
          <p:nvPr>
            <p:ph type="ctrTitle"/>
          </p:nvPr>
        </p:nvSpPr>
        <p:spPr>
          <a:xfrm>
            <a:off x="131975" y="169681"/>
            <a:ext cx="12060025" cy="4609709"/>
          </a:xfrm>
        </p:spPr>
        <p:txBody>
          <a:bodyPr>
            <a:normAutofit/>
          </a:bodyPr>
          <a:lstStyle/>
          <a:p>
            <a:r>
              <a:rPr lang="cs-CZ" sz="7200" dirty="0">
                <a:solidFill>
                  <a:srgbClr val="7030A0"/>
                </a:solidFill>
                <a:latin typeface="Times New Roman" panose="02020603050405020304" pitchFamily="18" charset="0"/>
                <a:cs typeface="Times New Roman" panose="02020603050405020304" pitchFamily="18" charset="0"/>
              </a:rPr>
              <a:t>IV. Mezní situace boje: </a:t>
            </a:r>
            <a:br>
              <a:rPr lang="cs-CZ" sz="7200" dirty="0">
                <a:solidFill>
                  <a:srgbClr val="7030A0"/>
                </a:solidFill>
                <a:latin typeface="Times New Roman" panose="02020603050405020304" pitchFamily="18" charset="0"/>
                <a:cs typeface="Times New Roman" panose="02020603050405020304" pitchFamily="18" charset="0"/>
              </a:rPr>
            </a:br>
            <a:r>
              <a:rPr lang="cs-CZ" sz="7200" dirty="0">
                <a:solidFill>
                  <a:srgbClr val="7030A0"/>
                </a:solidFill>
                <a:latin typeface="Times New Roman" panose="02020603050405020304" pitchFamily="18" charset="0"/>
                <a:cs typeface="Times New Roman" panose="02020603050405020304" pitchFamily="18" charset="0"/>
              </a:rPr>
              <a:t>člověk a válka</a:t>
            </a:r>
            <a:br>
              <a:rPr lang="cs-CZ" sz="7200" dirty="0">
                <a:solidFill>
                  <a:srgbClr val="7030A0"/>
                </a:solidFill>
                <a:latin typeface="Times New Roman" panose="02020603050405020304" pitchFamily="18" charset="0"/>
                <a:cs typeface="Times New Roman" panose="02020603050405020304" pitchFamily="18" charset="0"/>
              </a:rPr>
            </a:br>
            <a:r>
              <a:rPr lang="cs-CZ" dirty="0">
                <a:solidFill>
                  <a:srgbClr val="7030A0"/>
                </a:solidFill>
                <a:latin typeface="Times New Roman" panose="02020603050405020304" pitchFamily="18" charset="0"/>
                <a:cs typeface="Times New Roman" panose="02020603050405020304" pitchFamily="18" charset="0"/>
              </a:rPr>
              <a:t>(K. </a:t>
            </a:r>
            <a:r>
              <a:rPr lang="cs-CZ" dirty="0" err="1">
                <a:solidFill>
                  <a:srgbClr val="7030A0"/>
                </a:solidFill>
                <a:latin typeface="Times New Roman" panose="02020603050405020304" pitchFamily="18" charset="0"/>
                <a:cs typeface="Times New Roman" panose="02020603050405020304" pitchFamily="18" charset="0"/>
              </a:rPr>
              <a:t>Jaspers</a:t>
            </a:r>
            <a:r>
              <a:rPr lang="cs-CZ" dirty="0">
                <a:solidFill>
                  <a:srgbClr val="7030A0"/>
                </a:solidFill>
                <a:latin typeface="Times New Roman" panose="02020603050405020304" pitchFamily="18" charset="0"/>
                <a:cs typeface="Times New Roman" panose="02020603050405020304" pitchFamily="18" charset="0"/>
              </a:rPr>
              <a:t>, J.-P. Sartre, J. Patočka)</a:t>
            </a:r>
          </a:p>
        </p:txBody>
      </p:sp>
      <p:sp>
        <p:nvSpPr>
          <p:cNvPr id="3" name="Podnadpis 2">
            <a:extLst>
              <a:ext uri="{FF2B5EF4-FFF2-40B4-BE49-F238E27FC236}">
                <a16:creationId xmlns:a16="http://schemas.microsoft.com/office/drawing/2014/main" id="{57778FA0-E802-99E0-EA5D-BF3E6BF42650}"/>
              </a:ext>
            </a:extLst>
          </p:cNvPr>
          <p:cNvSpPr>
            <a:spLocks noGrp="1"/>
          </p:cNvSpPr>
          <p:nvPr>
            <p:ph type="subTitle" idx="1"/>
          </p:nvPr>
        </p:nvSpPr>
        <p:spPr>
          <a:xfrm>
            <a:off x="1524000" y="6589335"/>
            <a:ext cx="9144000" cy="268663"/>
          </a:xfrm>
        </p:spPr>
        <p:txBody>
          <a:bodyPr>
            <a:normAutofit fontScale="40000" lnSpcReduction="20000"/>
          </a:bodyPr>
          <a:lstStyle/>
          <a:p>
            <a:endParaRPr lang="cs-CZ" sz="36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2614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2535A4-76D0-4824-B7B9-6640C4ACED5A}"/>
              </a:ext>
            </a:extLst>
          </p:cNvPr>
          <p:cNvSpPr>
            <a:spLocks noGrp="1"/>
          </p:cNvSpPr>
          <p:nvPr>
            <p:ph type="title"/>
          </p:nvPr>
        </p:nvSpPr>
        <p:spPr>
          <a:xfrm>
            <a:off x="0" y="1"/>
            <a:ext cx="12192000" cy="754143"/>
          </a:xfrm>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Dva extrémní postoje k mezní situaci boje</a:t>
            </a:r>
          </a:p>
        </p:txBody>
      </p:sp>
      <p:sp>
        <p:nvSpPr>
          <p:cNvPr id="3" name="Zástupný obsah 2">
            <a:extLst>
              <a:ext uri="{FF2B5EF4-FFF2-40B4-BE49-F238E27FC236}">
                <a16:creationId xmlns:a16="http://schemas.microsoft.com/office/drawing/2014/main" id="{108E1899-3CB8-C27F-5327-E726892EE99B}"/>
              </a:ext>
            </a:extLst>
          </p:cNvPr>
          <p:cNvSpPr>
            <a:spLocks noGrp="1"/>
          </p:cNvSpPr>
          <p:nvPr>
            <p:ph idx="1"/>
          </p:nvPr>
        </p:nvSpPr>
        <p:spPr>
          <a:xfrm>
            <a:off x="94268" y="754144"/>
            <a:ext cx="12097732" cy="6103856"/>
          </a:xfrm>
        </p:spPr>
        <p:txBody>
          <a:bodyPr>
            <a:normAutofit fontScale="77500" lnSpcReduction="20000"/>
          </a:bodyPr>
          <a:lstStyle/>
          <a:p>
            <a:pPr marL="0" indent="0" algn="just">
              <a:lnSpc>
                <a:spcPct val="107000"/>
              </a:lnSpc>
              <a:spcAft>
                <a:spcPts val="800"/>
              </a:spcAft>
              <a:buNone/>
            </a:pP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Chápat mezní situaci boje v jejím pravém významu znamená vyhnout se dvěma extrémům, které představují pouze zdánlivé řešení: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90000"/>
              </a:lnSpc>
              <a:spcBef>
                <a:spcPts val="1000"/>
              </a:spcBef>
              <a:spcAft>
                <a:spcPts val="0"/>
              </a:spcAft>
              <a:buClrTx/>
              <a:buSzTx/>
              <a:buNone/>
              <a:tabLst/>
              <a:defRPr/>
            </a:pPr>
            <a:r>
              <a:rPr lang="cs-CZ" sz="2600" dirty="0">
                <a:solidFill>
                  <a:prstClr val="black"/>
                </a:solidFill>
                <a:latin typeface="Times New Roman" panose="02020603050405020304" pitchFamily="18" charset="0"/>
                <a:cs typeface="Times New Roman" panose="02020603050405020304" pitchFamily="18" charset="0"/>
              </a:rPr>
              <a:t>1)</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cs typeface="Times New Roman" panose="02020603050405020304" pitchFamily="18" charset="0"/>
              </a:rPr>
              <a:t>Č</a:t>
            </a:r>
            <a:r>
              <a:rPr lang="cs-CZ" dirty="0" err="1">
                <a:effectLst/>
                <a:latin typeface="Times New Roman" panose="02020603050405020304" pitchFamily="18" charset="0"/>
                <a:ea typeface="Times New Roman" panose="02020603050405020304" pitchFamily="18" charset="0"/>
              </a:rPr>
              <a:t>lověk</a:t>
            </a:r>
            <a:r>
              <a:rPr lang="cs-CZ" dirty="0">
                <a:effectLst/>
                <a:latin typeface="Times New Roman" panose="02020603050405020304" pitchFamily="18" charset="0"/>
                <a:ea typeface="Times New Roman" panose="02020603050405020304" pitchFamily="18" charset="0"/>
              </a:rPr>
              <a:t> nechce boj a domnívá se, že je možné „uskutečňování pobývání, jež je prosté boje“</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a:t>
            </a:r>
            <a:r>
              <a:rPr lang="cs-CZ" sz="2800" dirty="0">
                <a:solidFill>
                  <a:prstClr val="black"/>
                </a:solidFill>
                <a:effectLst/>
                <a:latin typeface="Times New Roman" panose="02020603050405020304" pitchFamily="18" charset="0"/>
                <a:ea typeface="+mn-ea"/>
                <a:cs typeface="Times New Roman" panose="02020603050405020304" pitchFamily="18" charset="0"/>
              </a:rPr>
              <a:t>r</a:t>
            </a:r>
            <a:r>
              <a:rPr lang="cs-CZ" sz="2800" dirty="0">
                <a:effectLst/>
                <a:latin typeface="Times New Roman" panose="02020603050405020304" pitchFamily="18" charset="0"/>
                <a:ea typeface="Times New Roman" panose="02020603050405020304" pitchFamily="18" charset="0"/>
              </a:rPr>
              <a:t>ezignace na „podmínky pobývání, které jsou nějak založeny“ na boji.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cs typeface="Times New Roman" panose="02020603050405020304" pitchFamily="18" charset="0"/>
              </a:rPr>
              <a:t>K</a:t>
            </a:r>
            <a:r>
              <a:rPr lang="cs-CZ" sz="2800" dirty="0" err="1">
                <a:effectLst/>
                <a:latin typeface="Times New Roman" panose="02020603050405020304" pitchFamily="18" charset="0"/>
                <a:ea typeface="Times New Roman" panose="02020603050405020304" pitchFamily="18" charset="0"/>
              </a:rPr>
              <a:t>onkrétními</a:t>
            </a:r>
            <a:r>
              <a:rPr lang="cs-CZ" sz="2800" dirty="0">
                <a:effectLst/>
                <a:latin typeface="Times New Roman" panose="02020603050405020304" pitchFamily="18" charset="0"/>
                <a:ea typeface="Times New Roman" panose="02020603050405020304" pitchFamily="18" charset="0"/>
              </a:rPr>
              <a:t> projevy jsou např. pacifismus, požadavek neodporování zlému, neuchylování se k násilí ani v obraně atd.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cs typeface="Times New Roman" panose="02020603050405020304" pitchFamily="18" charset="0"/>
              </a:rPr>
              <a:t>M</a:t>
            </a:r>
            <a:r>
              <a:rPr lang="cs-CZ" sz="2800" dirty="0" err="1">
                <a:effectLst/>
                <a:latin typeface="Times New Roman" panose="02020603050405020304" pitchFamily="18" charset="0"/>
                <a:ea typeface="Times New Roman" panose="02020603050405020304" pitchFamily="18" charset="0"/>
              </a:rPr>
              <a:t>éně</a:t>
            </a:r>
            <a:r>
              <a:rPr lang="cs-CZ" sz="2800" dirty="0">
                <a:effectLst/>
                <a:latin typeface="Times New Roman" panose="02020603050405020304" pitchFamily="18" charset="0"/>
                <a:ea typeface="Times New Roman" panose="02020603050405020304" pitchFamily="18" charset="0"/>
              </a:rPr>
              <a:t> vyhraněné podoby jsou: neochota k nasazení v boji a k oběti, snaha za každou cenu nedráždit agresora a ustupovat mu v bláhové naději, že se sám zdrží násilí apod.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800" dirty="0">
                <a:effectLst/>
                <a:latin typeface="Times New Roman" panose="02020603050405020304" pitchFamily="18" charset="0"/>
                <a:ea typeface="Times New Roman" panose="02020603050405020304" pitchFamily="18" charset="0"/>
              </a:rPr>
              <a:t>Takovéto postoje jsou buď utopické, nebo iluzorní a krátkozraké.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800" dirty="0">
                <a:effectLst/>
                <a:latin typeface="Times New Roman" panose="02020603050405020304" pitchFamily="18" charset="0"/>
                <a:ea typeface="Times New Roman" panose="02020603050405020304" pitchFamily="18" charset="0"/>
              </a:rPr>
              <a:t>Tam, kde se člověk chce za každou cenu chovat jako holubice, povzbuzuje jestřáby, a riskuje zánik vlastního pobývání či pobývání jiných.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900" dirty="0">
                <a:solidFill>
                  <a:prstClr val="black"/>
                </a:solidFill>
                <a:latin typeface="Times New Roman" panose="02020603050405020304" pitchFamily="18" charset="0"/>
                <a:cs typeface="Times New Roman" panose="02020603050405020304" pitchFamily="18" charset="0"/>
              </a:rPr>
              <a:t>P</a:t>
            </a:r>
            <a:r>
              <a:rPr lang="cs-CZ" sz="2800" dirty="0">
                <a:effectLst/>
                <a:latin typeface="Times New Roman" panose="02020603050405020304" pitchFamily="18" charset="0"/>
                <a:ea typeface="Times New Roman" panose="02020603050405020304" pitchFamily="18" charset="0"/>
              </a:rPr>
              <a:t>rojev „absence důstojnosti“, která vede k „sebe-porobení a zániku bez boje“.</a:t>
            </a:r>
          </a:p>
          <a:p>
            <a:pPr marL="0" marR="0" lvl="0" indent="0" algn="just" defTabSz="914400" rtl="0" eaLnBrk="1" fontAlgn="auto" latinLnBrk="0" hangingPunct="1">
              <a:lnSpc>
                <a:spcPct val="90000"/>
              </a:lnSpc>
              <a:spcBef>
                <a:spcPts val="1000"/>
              </a:spcBef>
              <a:spcAft>
                <a:spcPts val="0"/>
              </a:spcAft>
              <a:buClrTx/>
              <a:buSzTx/>
              <a:buNone/>
              <a:tabLst/>
              <a:defRPr/>
            </a:pP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 </a:t>
            </a:r>
            <a:r>
              <a:rPr lang="cs-CZ" dirty="0">
                <a:solidFill>
                  <a:prstClr val="black"/>
                </a:solidFill>
                <a:latin typeface="Times New Roman" panose="02020603050405020304" pitchFamily="18" charset="0"/>
                <a:cs typeface="Times New Roman" panose="02020603050405020304" pitchFamily="18" charset="0"/>
              </a:rPr>
              <a:t>P</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řitakání</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„boji jako takovému“ či „oslavování“ boje.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900" dirty="0">
                <a:solidFill>
                  <a:prstClr val="black"/>
                </a:solidFill>
                <a:latin typeface="Times New Roman" panose="02020603050405020304" pitchFamily="18" charset="0"/>
                <a:cs typeface="Times New Roman" panose="02020603050405020304" pitchFamily="18" charset="0"/>
              </a:rPr>
              <a:t>Č</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lověk</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se cele oddává boji, chápe boj jako „neustále nutný“ a považuje ho za vlastní „pravdu a hodnotu lidského pobývání“.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V takovém případě je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oběť nepravá a lichá – vposled se zasvěcuje pouze požadavkům pobývání samého.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900" dirty="0">
                <a:solidFill>
                  <a:prstClr val="black"/>
                </a:solidFill>
                <a:latin typeface="Times New Roman" panose="02020603050405020304" pitchFamily="18" charset="0"/>
                <a:cs typeface="Times New Roman" panose="02020603050405020304" pitchFamily="18" charset="0"/>
              </a:rPr>
              <a:t>N</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ejde</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o nic jiného než o „sebe-potvrzení a bojovné rozšiřování vlastního pobývání“.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900" dirty="0">
                <a:solidFill>
                  <a:prstClr val="black"/>
                </a:solidFill>
                <a:latin typeface="Times New Roman" panose="02020603050405020304" pitchFamily="18" charset="0"/>
                <a:cs typeface="Times New Roman" panose="02020603050405020304" pitchFamily="18" charset="0"/>
              </a:rPr>
              <a:t>P</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rojevuje</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se zde bezohledná vůle pobývání, jež nebere žádné ohledy na druhé a dopouští se násilí.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Důsledkem je „vyprázdnění v bezobsažné pobývání vyžívající se v násilí“. </a:t>
            </a:r>
          </a:p>
          <a:p>
            <a:pPr marL="0" marR="0" lvl="0" indent="0" algn="just" defTabSz="914400" rtl="0" eaLnBrk="1" fontAlgn="auto" latinLnBrk="0" hangingPunct="1">
              <a:lnSpc>
                <a:spcPct val="90000"/>
              </a:lnSpc>
              <a:spcBef>
                <a:spcPts val="1000"/>
              </a:spcBef>
              <a:spcAft>
                <a:spcPts val="0"/>
              </a:spcAft>
              <a:buClrTx/>
              <a:buSzTx/>
              <a:buNone/>
              <a:tabLst/>
              <a:defRPr/>
            </a:pPr>
            <a:r>
              <a:rPr lang="cs-CZ" sz="2800" b="1" dirty="0">
                <a:effectLst/>
                <a:latin typeface="Times New Roman" panose="02020603050405020304" pitchFamily="18" charset="0"/>
                <a:ea typeface="Times New Roman" panose="02020603050405020304" pitchFamily="18" charset="0"/>
              </a:rPr>
              <a:t>T 6: </a:t>
            </a:r>
            <a:r>
              <a:rPr lang="cs-CZ" sz="2800" dirty="0">
                <a:effectLst/>
                <a:latin typeface="Times New Roman" panose="02020603050405020304" pitchFamily="18" charset="0"/>
                <a:ea typeface="Times New Roman" panose="02020603050405020304" pitchFamily="18" charset="0"/>
              </a:rPr>
              <a:t>„Zdánlivá řešení mezní situace jsou možná dvojím způsobem: Buď člověk nechce boj a nastupuje cestu uskutečňování pobývání, jež je prosté boje … věří v utopii a zaniká jako pobývání. Anebo člověk přitaká boji kvůli boji samému. Oddává se pouze boji, lhostejno za co a s jakým obsahem, a nakonec naplní svou existenci smrtí v boji.“</a:t>
            </a:r>
          </a:p>
          <a:p>
            <a:pPr marL="0" marR="0" lvl="0" indent="0" algn="just" defTabSz="914400" rtl="0" eaLnBrk="1" fontAlgn="auto" latinLnBrk="0" hangingPunct="1">
              <a:lnSpc>
                <a:spcPct val="90000"/>
              </a:lnSpc>
              <a:spcBef>
                <a:spcPts val="1000"/>
              </a:spcBef>
              <a:spcAft>
                <a:spcPts val="0"/>
              </a:spcAft>
              <a:buClrTx/>
              <a:buSzTx/>
              <a:buNone/>
              <a:tabLst/>
              <a:defRPr/>
            </a:pPr>
            <a:r>
              <a:rPr lang="cs-CZ" sz="2800" dirty="0">
                <a:effectLst/>
                <a:latin typeface="Times New Roman" panose="02020603050405020304" pitchFamily="18" charset="0"/>
                <a:ea typeface="Times New Roman" panose="02020603050405020304" pitchFamily="18" charset="0"/>
              </a:rPr>
              <a:t>K. </a:t>
            </a:r>
            <a:r>
              <a:rPr lang="cs-CZ" sz="2800" dirty="0" err="1">
                <a:effectLst/>
                <a:latin typeface="Times New Roman" panose="02020603050405020304" pitchFamily="18" charset="0"/>
                <a:ea typeface="Times New Roman" panose="02020603050405020304" pitchFamily="18" charset="0"/>
              </a:rPr>
              <a:t>Jaspers</a:t>
            </a:r>
            <a:r>
              <a:rPr lang="cs-CZ" sz="2800" dirty="0">
                <a:effectLst/>
                <a:latin typeface="Times New Roman" panose="02020603050405020304" pitchFamily="18" charset="0"/>
                <a:ea typeface="Times New Roman" panose="02020603050405020304" pitchFamily="18" charset="0"/>
              </a:rPr>
              <a:t>, </a:t>
            </a:r>
            <a:r>
              <a:rPr lang="cs-CZ" sz="2800" i="1" dirty="0">
                <a:effectLst/>
                <a:latin typeface="Times New Roman" panose="02020603050405020304" pitchFamily="18" charset="0"/>
                <a:ea typeface="Times New Roman" panose="02020603050405020304" pitchFamily="18" charset="0"/>
              </a:rPr>
              <a:t>Mezní situace</a:t>
            </a:r>
            <a:r>
              <a:rPr lang="cs-CZ" sz="2800" dirty="0">
                <a:effectLst/>
                <a:latin typeface="Times New Roman" panose="02020603050405020304" pitchFamily="18" charset="0"/>
                <a:ea typeface="Times New Roman" panose="02020603050405020304" pitchFamily="18" charset="0"/>
              </a:rPr>
              <a:t>, str. 72–73.</a:t>
            </a:r>
            <a:endPar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60690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EDB266-6E25-46DF-0433-E6391A388A58}"/>
              </a:ext>
            </a:extLst>
          </p:cNvPr>
          <p:cNvSpPr>
            <a:spLocks noGrp="1"/>
          </p:cNvSpPr>
          <p:nvPr>
            <p:ph type="title"/>
          </p:nvPr>
        </p:nvSpPr>
        <p:spPr>
          <a:xfrm>
            <a:off x="65988" y="-216815"/>
            <a:ext cx="12126012" cy="1508287"/>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Klamnost obou extrémních postojů k boji</a:t>
            </a:r>
            <a:endParaRPr lang="cs-CZ" dirty="0"/>
          </a:p>
        </p:txBody>
      </p:sp>
      <p:sp>
        <p:nvSpPr>
          <p:cNvPr id="3" name="Zástupný obsah 2">
            <a:extLst>
              <a:ext uri="{FF2B5EF4-FFF2-40B4-BE49-F238E27FC236}">
                <a16:creationId xmlns:a16="http://schemas.microsoft.com/office/drawing/2014/main" id="{A09999B4-5E91-EDE5-18F9-F2254A405491}"/>
              </a:ext>
            </a:extLst>
          </p:cNvPr>
          <p:cNvSpPr>
            <a:spLocks noGrp="1"/>
          </p:cNvSpPr>
          <p:nvPr>
            <p:ph idx="1"/>
          </p:nvPr>
        </p:nvSpPr>
        <p:spPr>
          <a:xfrm>
            <a:off x="188537" y="980388"/>
            <a:ext cx="11975183" cy="5788057"/>
          </a:xfrm>
        </p:spPr>
        <p:txBody>
          <a:bodyPr>
            <a:normAutofit fontScale="70000" lnSpcReduction="20000"/>
          </a:bodyPr>
          <a:lstStyle/>
          <a:p>
            <a:pPr algn="just"/>
            <a:r>
              <a:rPr lang="cs-CZ" sz="3100" dirty="0">
                <a:latin typeface="Times New Roman" panose="02020603050405020304" pitchFamily="18" charset="0"/>
                <a:cs typeface="Times New Roman" panose="02020603050405020304" pitchFamily="18" charset="0"/>
              </a:rPr>
              <a:t>Oba extrémní postoje k mezní situaci boje jsou klamné: „Klam spočívá v prvním případě v přesvědčení, že touto cestou je život vůbec možný, v druhém případě v přesvědčení, že obsah života je již v bojování jako takovém.“ </a:t>
            </a:r>
          </a:p>
          <a:p>
            <a:pPr marL="0" indent="0" algn="just">
              <a:buNone/>
            </a:pP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latin typeface="Times New Roman" panose="02020603050405020304" pitchFamily="18" charset="0"/>
                <a:ea typeface="Times New Roman" panose="02020603050405020304" pitchFamily="18" charset="0"/>
              </a:rPr>
              <a:t>Oba postoje mají neúprosné důsledky: </a:t>
            </a:r>
          </a:p>
          <a:p>
            <a:pPr algn="just"/>
            <a:r>
              <a:rPr lang="cs-CZ" sz="3200" dirty="0">
                <a:latin typeface="Times New Roman" panose="02020603050405020304" pitchFamily="18" charset="0"/>
                <a:ea typeface="Times New Roman" panose="02020603050405020304" pitchFamily="18" charset="0"/>
              </a:rPr>
              <a:t>V prvním případě je důsledkem „zánik vinou rezignace na každé použití násilí“.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latin typeface="Times New Roman" panose="02020603050405020304" pitchFamily="18" charset="0"/>
                <a:ea typeface="Times New Roman" panose="02020603050405020304" pitchFamily="18" charset="0"/>
              </a:rPr>
              <a:t>Jestliže člověk vůbec nechce žít na úkor druhých, musí rezignovat na život.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latin typeface="Times New Roman" panose="02020603050405020304" pitchFamily="18" charset="0"/>
                <a:ea typeface="Times New Roman" panose="02020603050405020304" pitchFamily="18" charset="0"/>
              </a:rPr>
              <a:t>Jestliže zcela odmítá klást odpor, vede to k sebezničení, jemuž se lze vyhnout jen díky nahodilým konstelacím nebo díky nedůslednosti.</a:t>
            </a:r>
          </a:p>
          <a:p>
            <a:pPr algn="just"/>
            <a:r>
              <a:rPr lang="cs-CZ" sz="3200" dirty="0">
                <a:latin typeface="Times New Roman" panose="02020603050405020304" pitchFamily="18" charset="0"/>
                <a:ea typeface="Times New Roman" panose="02020603050405020304" pitchFamily="18" charset="0"/>
              </a:rPr>
              <a:t>Ve druhém případě se člověk vydává na cestu podmaňování a ničení, která má smysl, pouze dokud je koho a co ničit a podmaňovat.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P</a:t>
            </a:r>
            <a:r>
              <a:rPr lang="cs-CZ" sz="3200" dirty="0" err="1">
                <a:latin typeface="Times New Roman" panose="02020603050405020304" pitchFamily="18" charset="0"/>
                <a:ea typeface="Times New Roman" panose="02020603050405020304" pitchFamily="18" charset="0"/>
              </a:rPr>
              <a:t>okud</a:t>
            </a:r>
            <a:r>
              <a:rPr lang="cs-CZ" sz="3200" dirty="0">
                <a:latin typeface="Times New Roman" panose="02020603050405020304" pitchFamily="18" charset="0"/>
                <a:ea typeface="Times New Roman" panose="02020603050405020304" pitchFamily="18" charset="0"/>
              </a:rPr>
              <a:t> by touto cestou chtěl jít důsledně, na jejím konci by zůstal stát jako vítězný, ale „osamělý jedinec, který vše zničil nebo si vše podmanil, který získal sám pro sebe neomezený prostor, ale nemá si v něm co počít.“</a:t>
            </a:r>
          </a:p>
          <a:p>
            <a:pPr marL="0" indent="0" algn="just">
              <a:buNone/>
            </a:pPr>
            <a:r>
              <a:rPr lang="cs-CZ" sz="3200" b="1" dirty="0">
                <a:effectLst/>
                <a:latin typeface="Times New Roman" panose="02020603050405020304" pitchFamily="18" charset="0"/>
                <a:ea typeface="Times New Roman" panose="02020603050405020304" pitchFamily="18" charset="0"/>
              </a:rPr>
              <a:t>T 7:</a:t>
            </a:r>
            <a:r>
              <a:rPr lang="cs-CZ" sz="3200" dirty="0">
                <a:effectLst/>
                <a:latin typeface="Times New Roman" panose="02020603050405020304" pitchFamily="18" charset="0"/>
                <a:ea typeface="Times New Roman" panose="02020603050405020304" pitchFamily="18" charset="0"/>
              </a:rPr>
              <a:t> „Oslavování i zavržení násilí … lze racionálně jasně myslet, protože obojí se ocitá vně mezních situací. Důsledky jejich uskutečnění jsou buď zánik vinou rezignace na každé použití násilí, nebo vyprázdnění v bezobsažné pobývání vyžívající se v násilí. Jestliže nechci nikde žít na úkor druhého života, musím rezignovat na život. Úmysl neklást odpor vede k sebezničení, které může být zadrženo jen díky nahodilým konstelacím či díky nedůslednosti. Pouhá moc v podobě násilí naopak uvádí na cestu, na jejímž konci by zůstal stát osamělý jedinec, který vše zničil nebo si vše podmanil, který získal sám pro sebe neomezený prostor, ale nemá si v něm co počít. Takový jedinec má úkol pouze tak dlouho, dokud je ještě co ničit … Pro rozvažování se zdá volba mezi zavržením a oslavováním násilí nevyhnutelná. Výsledkem této volby by však byly neúprosné důsledky na jedné či na druhé straně.“</a:t>
            </a:r>
            <a:endParaRPr lang="cs-CZ" sz="3100" dirty="0">
              <a:latin typeface="Times New Roman" panose="02020603050405020304" pitchFamily="18" charset="0"/>
              <a:cs typeface="Times New Roman" panose="02020603050405020304" pitchFamily="18" charset="0"/>
            </a:endParaRPr>
          </a:p>
          <a:p>
            <a:pPr marL="0" indent="0">
              <a:buNone/>
            </a:pP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K. </a:t>
            </a:r>
            <a:r>
              <a:rPr kumimoji="0" lang="cs-CZ" sz="31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Jaspers</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sz="31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Mezní situace</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str. </a:t>
            </a:r>
            <a:r>
              <a:rPr lang="cs-CZ" sz="3200" dirty="0">
                <a:effectLst/>
                <a:latin typeface="Times New Roman" panose="02020603050405020304" pitchFamily="18" charset="0"/>
                <a:ea typeface="Calibri" panose="020F0502020204030204" pitchFamily="34" charset="0"/>
              </a:rPr>
              <a:t>75–76.</a:t>
            </a:r>
            <a:endParaRPr lang="cs-CZ" sz="3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3527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11AB5D-5BF6-FA65-94EF-5CAF6CFC2AE8}"/>
              </a:ext>
            </a:extLst>
          </p:cNvPr>
          <p:cNvSpPr>
            <a:spLocks noGrp="1"/>
          </p:cNvSpPr>
          <p:nvPr>
            <p:ph type="title"/>
          </p:nvPr>
        </p:nvSpPr>
        <p:spPr>
          <a:xfrm>
            <a:off x="0" y="1"/>
            <a:ext cx="12192000" cy="942679"/>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A</a:t>
            </a:r>
            <a:r>
              <a:rPr kumimoji="0" lang="cs-CZ" sz="4400" b="0" i="0" u="none" strike="noStrike" kern="1200" cap="none" spc="0" normalizeH="0" baseline="0" noProof="0" dirty="0" err="1">
                <a:ln>
                  <a:noFill/>
                </a:ln>
                <a:solidFill>
                  <a:srgbClr val="C00000"/>
                </a:solidFill>
                <a:effectLst/>
                <a:uLnTx/>
                <a:uFillTx/>
                <a:latin typeface="Times New Roman" panose="02020603050405020304" pitchFamily="18" charset="0"/>
                <a:ea typeface="+mj-ea"/>
                <a:cs typeface="Times New Roman" panose="02020603050405020304" pitchFamily="18" charset="0"/>
              </a:rPr>
              <a:t>dekvátní</a:t>
            </a:r>
            <a:r>
              <a:rPr kumimoji="0" lang="cs-CZ" sz="4400" b="0" i="0" u="none" strike="noStrike" kern="1200" cap="none" spc="0" normalizeH="0" baseline="0" noProof="0" dirty="0">
                <a:ln>
                  <a:noFill/>
                </a:ln>
                <a:solidFill>
                  <a:srgbClr val="C00000"/>
                </a:solidFill>
                <a:effectLst/>
                <a:uLnTx/>
                <a:uFillTx/>
                <a:latin typeface="Times New Roman" panose="02020603050405020304" pitchFamily="18" charset="0"/>
                <a:ea typeface="+mj-ea"/>
                <a:cs typeface="Times New Roman" panose="02020603050405020304" pitchFamily="18" charset="0"/>
              </a:rPr>
              <a:t> postoj </a:t>
            </a:r>
            <a:r>
              <a:rPr lang="cs-CZ" dirty="0">
                <a:solidFill>
                  <a:srgbClr val="C00000"/>
                </a:solidFill>
                <a:latin typeface="Times New Roman" panose="02020603050405020304" pitchFamily="18" charset="0"/>
                <a:cs typeface="Times New Roman" panose="02020603050405020304" pitchFamily="18" charset="0"/>
              </a:rPr>
              <a:t>k </a:t>
            </a:r>
            <a:r>
              <a:rPr kumimoji="0" lang="cs-CZ" sz="4400" b="0" i="0" u="none" strike="noStrike" kern="1200" cap="none" spc="0" normalizeH="0" baseline="0" noProof="0" dirty="0">
                <a:ln>
                  <a:noFill/>
                </a:ln>
                <a:solidFill>
                  <a:srgbClr val="C00000"/>
                </a:solidFill>
                <a:effectLst/>
                <a:uLnTx/>
                <a:uFillTx/>
                <a:latin typeface="Times New Roman" panose="02020603050405020304" pitchFamily="18" charset="0"/>
                <a:ea typeface="+mj-ea"/>
                <a:cs typeface="Times New Roman" panose="02020603050405020304" pitchFamily="18" charset="0"/>
              </a:rPr>
              <a:t>mezní situaci boje</a:t>
            </a:r>
            <a:endParaRPr lang="cs-CZ" dirty="0"/>
          </a:p>
        </p:txBody>
      </p:sp>
      <p:sp>
        <p:nvSpPr>
          <p:cNvPr id="3" name="Zástupný obsah 2">
            <a:extLst>
              <a:ext uri="{FF2B5EF4-FFF2-40B4-BE49-F238E27FC236}">
                <a16:creationId xmlns:a16="http://schemas.microsoft.com/office/drawing/2014/main" id="{6DF73033-9B56-CF0D-6C17-7805B30852F7}"/>
              </a:ext>
            </a:extLst>
          </p:cNvPr>
          <p:cNvSpPr>
            <a:spLocks noGrp="1"/>
          </p:cNvSpPr>
          <p:nvPr>
            <p:ph idx="1"/>
          </p:nvPr>
        </p:nvSpPr>
        <p:spPr>
          <a:xfrm>
            <a:off x="0" y="857840"/>
            <a:ext cx="12192000" cy="5929460"/>
          </a:xfrm>
        </p:spPr>
        <p:txBody>
          <a:bodyPr>
            <a:normAutofit fontScale="92500" lnSpcReduction="20000"/>
          </a:bodyPr>
          <a:lstStyle/>
          <a:p>
            <a:pPr algn="just"/>
            <a:r>
              <a:rPr lang="cs-CZ" sz="3000" dirty="0">
                <a:latin typeface="Times New Roman" panose="02020603050405020304" pitchFamily="18" charset="0"/>
                <a:cs typeface="Times New Roman" panose="02020603050405020304" pitchFamily="18" charset="0"/>
              </a:rPr>
              <a:t>Je žádoucí vyvarovat se druhého extrému a usilovat o nastolení a udržení lidského řádu, který omezuje a kanalizuje násilí – řádu založeného na mírovém spolužití, shodě, porozumění, humanitě, solidaritě, svobodě a spravedlnosti.</a:t>
            </a:r>
            <a:r>
              <a:rPr kumimoji="0" lang="cs-CZ"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3000" dirty="0">
                <a:latin typeface="Times New Roman" panose="02020603050405020304" pitchFamily="18" charset="0"/>
                <a:cs typeface="Times New Roman" panose="02020603050405020304" pitchFamily="18" charset="0"/>
              </a:rPr>
              <a:t> K</a:t>
            </a:r>
            <a:r>
              <a:rPr lang="cs-CZ" sz="3000" dirty="0">
                <a:effectLst/>
                <a:latin typeface="Times New Roman" panose="02020603050405020304" pitchFamily="18" charset="0"/>
                <a:ea typeface="Times New Roman" panose="02020603050405020304" pitchFamily="18" charset="0"/>
              </a:rPr>
              <a:t> omezení násilí v civilizované společnosti dochází především prostřednictvím práva. </a:t>
            </a:r>
            <a:r>
              <a:rPr kumimoji="0" lang="cs-CZ"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3000" dirty="0">
                <a:effectLst/>
                <a:latin typeface="Times New Roman" panose="02020603050405020304" pitchFamily="18" charset="0"/>
                <a:ea typeface="Times New Roman" panose="02020603050405020304" pitchFamily="18" charset="0"/>
              </a:rPr>
              <a:t>Právo </a:t>
            </a:r>
            <a:r>
              <a:rPr lang="cs-CZ" sz="3000" dirty="0">
                <a:latin typeface="Times New Roman" panose="02020603050405020304" pitchFamily="18" charset="0"/>
                <a:ea typeface="Times New Roman" panose="02020603050405020304" pitchFamily="18" charset="0"/>
              </a:rPr>
              <a:t>n</a:t>
            </a:r>
            <a:r>
              <a:rPr lang="cs-CZ" sz="3000" dirty="0">
                <a:effectLst/>
                <a:latin typeface="Times New Roman" panose="02020603050405020304" pitchFamily="18" charset="0"/>
                <a:ea typeface="Times New Roman" panose="02020603050405020304" pitchFamily="18" charset="0"/>
              </a:rPr>
              <a:t>eslouží pouhému pobývání, ale ideji a existenci, jejichž prostřednictvím získává svůj skutečný obsah a smysl také politická moc. </a:t>
            </a:r>
            <a:endParaRPr lang="cs-CZ" sz="3000" dirty="0">
              <a:latin typeface="Times New Roman" panose="02020603050405020304" pitchFamily="18" charset="0"/>
              <a:cs typeface="Times New Roman" panose="02020603050405020304" pitchFamily="18" charset="0"/>
            </a:endParaRPr>
          </a:p>
          <a:p>
            <a:pPr algn="just"/>
            <a:r>
              <a:rPr kumimoji="0" lang="cs-CZ" sz="3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Na druhé straně si nelze zastírat, že právo a politický řád jsou „výrazem určitých dějinných sil“, a mají tedy nejenom „své kořeny v rozhodnutích vzešlých z boje“, ale také trvají díky možnému použití násilí. </a:t>
            </a:r>
            <a:r>
              <a:rPr kumimoji="0" lang="cs-CZ"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J</a:t>
            </a:r>
            <a:r>
              <a:rPr lang="cs-CZ" sz="3000" dirty="0">
                <a:latin typeface="Times New Roman" panose="02020603050405020304" pitchFamily="18" charset="0"/>
                <a:cs typeface="Times New Roman" panose="02020603050405020304" pitchFamily="18" charset="0"/>
              </a:rPr>
              <a:t>e třeba se vyvarovat i prvního extrému. </a:t>
            </a:r>
            <a:r>
              <a:rPr kumimoji="0" lang="cs-CZ"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Jestliže si člověk n</a:t>
            </a:r>
            <a:r>
              <a:rPr lang="cs-CZ" sz="3000" dirty="0" err="1">
                <a:latin typeface="Times New Roman" panose="02020603050405020304" pitchFamily="18" charset="0"/>
                <a:cs typeface="Times New Roman" panose="02020603050405020304" pitchFamily="18" charset="0"/>
              </a:rPr>
              <a:t>ezastírá</a:t>
            </a:r>
            <a:r>
              <a:rPr lang="cs-CZ" sz="3000" dirty="0">
                <a:latin typeface="Times New Roman" panose="02020603050405020304" pitchFamily="18" charset="0"/>
                <a:cs typeface="Times New Roman" panose="02020603050405020304" pitchFamily="18" charset="0"/>
              </a:rPr>
              <a:t> mezní situaci boje a staví se k ní čelem, stává se nemožným iluzorní klid v mlhavé nejasnosti, „která zavírá oči před bojem, jako by byl život bez boje možný“. </a:t>
            </a:r>
            <a:r>
              <a:rPr kumimoji="0" lang="cs-CZ"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3000" dirty="0">
                <a:latin typeface="Times New Roman" panose="02020603050405020304" pitchFamily="18" charset="0"/>
                <a:cs typeface="Times New Roman" panose="02020603050405020304" pitchFamily="18" charset="0"/>
              </a:rPr>
              <a:t>Mezní situace boje probouzí ochotu a připravenost k nasazení v případném boji právě za tento řád a za hodnoty, na nichž je založen. </a:t>
            </a:r>
            <a:r>
              <a:rPr kumimoji="0" lang="cs-CZ"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3000" dirty="0">
                <a:latin typeface="Times New Roman" panose="02020603050405020304" pitchFamily="18" charset="0"/>
                <a:cs typeface="Times New Roman" panose="02020603050405020304" pitchFamily="18" charset="0"/>
              </a:rPr>
              <a:t>Teprve v takovém boji získává svůj pravý význam i oběť, která je výrazem toho, že pobývání není absolutní hodnotou. </a:t>
            </a:r>
            <a:r>
              <a:rPr kumimoji="0" lang="cs-CZ"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S</a:t>
            </a:r>
            <a:r>
              <a:rPr lang="cs-CZ" sz="3000" dirty="0" err="1">
                <a:latin typeface="Times New Roman" panose="02020603050405020304" pitchFamily="18" charset="0"/>
                <a:cs typeface="Times New Roman" panose="02020603050405020304" pitchFamily="18" charset="0"/>
              </a:rPr>
              <a:t>krze</a:t>
            </a:r>
            <a:r>
              <a:rPr lang="cs-CZ" sz="3000" dirty="0">
                <a:latin typeface="Times New Roman" panose="02020603050405020304" pitchFamily="18" charset="0"/>
                <a:cs typeface="Times New Roman" panose="02020603050405020304" pitchFamily="18" charset="0"/>
              </a:rPr>
              <a:t> boj a oběť, v nichž člověk dává v sázku vlastní pobývání, ale které již nejsou ve vleku požadavků pobývání a jeho bezohledné vůle k boji a násilí, může docházet k uskutečňování vlastní existence a stávání se sebou. </a:t>
            </a:r>
          </a:p>
          <a:p>
            <a:pPr marL="0" indent="0" algn="just">
              <a:buNone/>
            </a:pPr>
            <a:endParaRPr lang="cs-CZ" sz="2600" dirty="0">
              <a:effectLst/>
              <a:latin typeface="Times New Roman" panose="02020603050405020304" pitchFamily="18" charset="0"/>
              <a:ea typeface="Times New Roman" panose="02020603050405020304" pitchFamily="18" charset="0"/>
            </a:endParaRPr>
          </a:p>
          <a:p>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4551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1C5175-31AB-1453-CF37-7A86051B2FD1}"/>
              </a:ext>
            </a:extLst>
          </p:cNvPr>
          <p:cNvSpPr>
            <a:spLocks noGrp="1"/>
          </p:cNvSpPr>
          <p:nvPr>
            <p:ph type="title"/>
          </p:nvPr>
        </p:nvSpPr>
        <p:spPr>
          <a:xfrm>
            <a:off x="0" y="-87360"/>
            <a:ext cx="12192000" cy="1011188"/>
          </a:xfrm>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Tíže dějinné situace: dilema mezi mírem a bojem </a:t>
            </a:r>
          </a:p>
        </p:txBody>
      </p:sp>
      <p:sp>
        <p:nvSpPr>
          <p:cNvPr id="3" name="Zástupný obsah 2">
            <a:extLst>
              <a:ext uri="{FF2B5EF4-FFF2-40B4-BE49-F238E27FC236}">
                <a16:creationId xmlns:a16="http://schemas.microsoft.com/office/drawing/2014/main" id="{C1BC1675-E38C-5E55-9F03-7FB264BA4CA6}"/>
              </a:ext>
            </a:extLst>
          </p:cNvPr>
          <p:cNvSpPr>
            <a:spLocks noGrp="1"/>
          </p:cNvSpPr>
          <p:nvPr>
            <p:ph idx="1"/>
          </p:nvPr>
        </p:nvSpPr>
        <p:spPr>
          <a:xfrm>
            <a:off x="84840" y="725864"/>
            <a:ext cx="12107159" cy="6035562"/>
          </a:xfrm>
        </p:spPr>
        <p:txBody>
          <a:bodyPr>
            <a:normAutofit fontScale="92500" lnSpcReduction="20000"/>
          </a:bodyPr>
          <a:lstStyle/>
          <a:p>
            <a:pPr algn="just"/>
            <a:r>
              <a:rPr lang="cs-CZ" dirty="0">
                <a:latin typeface="Times New Roman" panose="02020603050405020304" pitchFamily="18" charset="0"/>
                <a:ea typeface="Times New Roman" panose="02020603050405020304" pitchFamily="18" charset="0"/>
              </a:rPr>
              <a:t>Rozhodnout se pro jeden z extrémů jako universální řešení je možné pouze v teoretické rovině, na rovině vědomí vůbec (rozvažování).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dirty="0">
                <a:latin typeface="Times New Roman" panose="02020603050405020304" pitchFamily="18" charset="0"/>
                <a:ea typeface="Times New Roman" panose="02020603050405020304" pitchFamily="18" charset="0"/>
              </a:rPr>
              <a:t>Přiklonit se obecně na jednu či druhou stranu lze jen za cenu zřeknutí se dějinně skutečné existence.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dirty="0">
                <a:latin typeface="Times New Roman" panose="02020603050405020304" pitchFamily="18" charset="0"/>
                <a:ea typeface="Times New Roman" panose="02020603050405020304" pitchFamily="18" charset="0"/>
              </a:rPr>
              <a:t>K</a:t>
            </a:r>
            <a:r>
              <a:rPr lang="cs-CZ" sz="2800" dirty="0">
                <a:effectLst/>
                <a:latin typeface="Times New Roman" panose="02020603050405020304" pitchFamily="18" charset="0"/>
                <a:ea typeface="Times New Roman" panose="02020603050405020304" pitchFamily="18" charset="0"/>
              </a:rPr>
              <a:t> „tíži dějinné situace“ patří, že nelze dát objektivní a obecně platnou odpověď na otázku, kdy a kde ještě máme usilovat o smír a dohodu nebo již podstoupit boj se všemi riziky a potenciálními oběťmi. </a:t>
            </a:r>
            <a:endParaRPr lang="cs-CZ" dirty="0">
              <a:latin typeface="Times New Roman" panose="02020603050405020304" pitchFamily="18" charset="0"/>
              <a:ea typeface="Times New Roman" panose="02020603050405020304" pitchFamily="18" charset="0"/>
            </a:endParaRPr>
          </a:p>
          <a:p>
            <a:pPr algn="just"/>
            <a:r>
              <a:rPr lang="cs-CZ" dirty="0">
                <a:latin typeface="Times New Roman" panose="02020603050405020304" pitchFamily="18" charset="0"/>
                <a:ea typeface="Times New Roman" panose="02020603050405020304" pitchFamily="18" charset="0"/>
              </a:rPr>
              <a:t>R</a:t>
            </a:r>
            <a:r>
              <a:rPr lang="cs-CZ" sz="2800" dirty="0">
                <a:effectLst/>
                <a:latin typeface="Times New Roman" panose="02020603050405020304" pitchFamily="18" charset="0"/>
                <a:ea typeface="Times New Roman" panose="02020603050405020304" pitchFamily="18" charset="0"/>
              </a:rPr>
              <a:t>ozhodnutí k boji a násilí „nevylučuje připravenost k dohodě a ke kompromisu, vůle k boji nevylučuje porozumění a humanitu“.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Zůstává pouze otázkou, kdy a kde se máme přiklonit k jednomu či druhému. → K tomuto rozhodnutí nelze dospět na základě nějakých obecných principů, nýbrž „z dějinné existence“ v její konkrétní situaci.</a:t>
            </a:r>
            <a:endParaRPr kumimoji="0" lang="cs-CZ" b="0" i="0" u="none" strike="noStrike" kern="1200" cap="none" spc="0" normalizeH="0" baseline="0" noProof="0" dirty="0">
              <a:ln>
                <a:noFill/>
              </a:ln>
              <a:solidFill>
                <a:prstClr val="black"/>
              </a:solidFill>
              <a:uLnTx/>
              <a:uFillTx/>
              <a:latin typeface="Times New Roman" panose="02020603050405020304" pitchFamily="18" charset="0"/>
              <a:ea typeface="Times New Roman" panose="02020603050405020304" pitchFamily="18" charset="0"/>
              <a:cs typeface="+mn-cs"/>
            </a:endParaRPr>
          </a:p>
          <a:p>
            <a:pPr marL="0" indent="0" algn="just">
              <a:buNone/>
            </a:pPr>
            <a:r>
              <a:rPr lang="cs-CZ" b="1" dirty="0">
                <a:latin typeface="Times New Roman" panose="02020603050405020304" pitchFamily="18" charset="0"/>
                <a:cs typeface="Times New Roman" panose="02020603050405020304" pitchFamily="18" charset="0"/>
              </a:rPr>
              <a:t>T 8:</a:t>
            </a:r>
            <a:r>
              <a:rPr lang="cs-CZ" dirty="0">
                <a:latin typeface="Times New Roman" panose="02020603050405020304" pitchFamily="18" charset="0"/>
                <a:cs typeface="Times New Roman" panose="02020603050405020304" pitchFamily="18" charset="0"/>
              </a:rPr>
              <a:t> „Ony vývody rozvažování, ať už se kloní na jednu či na druhou stranu, znamenají zřeknutí se dějinně skutečné existence. Již není možné vynášet definitivní soud o boji, ani kladný, ani záporný, nýbrž lze si pouze klást otázku: Kde se mám ujmout mocenské pozice a využít ji, kde mám ustoupit a trpět, kde mám bojovat a nasadit svůj život? K rozhodnutí nedospějeme z obecných principů, byť se bez nich také neobejdeme, nýbrž z dějinné existence v její situaci. Rozhodnutí skrze násilí nyní nevylučuje připravenost k dohodě a ke kompromisu, vůle k boji nevylučuje porozumění a humanitu. Stále je jen otázkou: Kdy a kde?“</a:t>
            </a:r>
          </a:p>
          <a:p>
            <a:pPr marL="0" indent="0">
              <a:buNone/>
            </a:pP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K. </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Jaspers</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Mezní situace</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str. </a:t>
            </a:r>
            <a:r>
              <a:rPr lang="cs-CZ" dirty="0">
                <a:solidFill>
                  <a:prstClr val="black"/>
                </a:solidFill>
                <a:latin typeface="Times New Roman" panose="02020603050405020304" pitchFamily="18" charset="0"/>
                <a:ea typeface="Times New Roman" panose="02020603050405020304" pitchFamily="18" charset="0"/>
              </a:rPr>
              <a:t>81.</a:t>
            </a:r>
            <a:endParaRPr lang="cs-CZ" dirty="0">
              <a:latin typeface="Times New Roman" panose="02020603050405020304" pitchFamily="18" charset="0"/>
              <a:cs typeface="Times New Roman" panose="02020603050405020304" pitchFamily="18" charset="0"/>
            </a:endParaRPr>
          </a:p>
          <a:p>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0503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D67439-363E-FE08-B7FD-CE44448238F2}"/>
              </a:ext>
            </a:extLst>
          </p:cNvPr>
          <p:cNvSpPr>
            <a:spLocks noGrp="1"/>
          </p:cNvSpPr>
          <p:nvPr>
            <p:ph type="title"/>
          </p:nvPr>
        </p:nvSpPr>
        <p:spPr>
          <a:xfrm>
            <a:off x="-1" y="1"/>
            <a:ext cx="12191999" cy="810704"/>
          </a:xfrm>
        </p:spPr>
        <p:txBody>
          <a:bodyPr/>
          <a:lstStyle/>
          <a:p>
            <a:pPr algn="ctr"/>
            <a:r>
              <a:rPr lang="pt-BR" dirty="0">
                <a:solidFill>
                  <a:srgbClr val="C00000"/>
                </a:solidFill>
                <a:latin typeface="Times New Roman" panose="02020603050405020304" pitchFamily="18" charset="0"/>
                <a:cs typeface="Times New Roman" panose="02020603050405020304" pitchFamily="18" charset="0"/>
              </a:rPr>
              <a:t>Boj na rovině ducha a existence</a:t>
            </a:r>
            <a:endParaRPr lang="cs-CZ" dirty="0"/>
          </a:p>
        </p:txBody>
      </p:sp>
      <p:sp>
        <p:nvSpPr>
          <p:cNvPr id="3" name="Zástupný obsah 2">
            <a:extLst>
              <a:ext uri="{FF2B5EF4-FFF2-40B4-BE49-F238E27FC236}">
                <a16:creationId xmlns:a16="http://schemas.microsoft.com/office/drawing/2014/main" id="{BBDA95BC-ECE2-5C5A-2049-C7E9082D4AF6}"/>
              </a:ext>
            </a:extLst>
          </p:cNvPr>
          <p:cNvSpPr>
            <a:spLocks noGrp="1"/>
          </p:cNvSpPr>
          <p:nvPr>
            <p:ph idx="1"/>
          </p:nvPr>
        </p:nvSpPr>
        <p:spPr>
          <a:xfrm>
            <a:off x="0" y="716437"/>
            <a:ext cx="12192000" cy="6297105"/>
          </a:xfrm>
        </p:spPr>
        <p:txBody>
          <a:bodyPr>
            <a:normAutofit fontScale="77500" lnSpcReduction="20000"/>
          </a:bodyPr>
          <a:lstStyle/>
          <a:p>
            <a:pPr marL="0" indent="0" algn="just">
              <a:buNone/>
            </a:pPr>
            <a:r>
              <a:rPr lang="cs-CZ" sz="2600" dirty="0">
                <a:effectLst/>
                <a:latin typeface="Times New Roman" panose="02020603050405020304" pitchFamily="18" charset="0"/>
                <a:ea typeface="Times New Roman" panose="02020603050405020304" pitchFamily="18" charset="0"/>
              </a:rPr>
              <a:t>Ačkoli boj neoddělitelně patří především k pobývání, boj svého druhu se odehrává i na jiných rovinách lidského bytí:</a:t>
            </a:r>
          </a:p>
          <a:p>
            <a:pPr algn="just"/>
            <a:r>
              <a:rPr lang="cs-CZ" sz="2600" dirty="0">
                <a:latin typeface="Times New Roman" panose="02020603050405020304" pitchFamily="18" charset="0"/>
                <a:ea typeface="Times New Roman" panose="02020603050405020304" pitchFamily="18" charset="0"/>
              </a:rPr>
              <a:t>D</a:t>
            </a:r>
            <a:r>
              <a:rPr lang="cs-CZ" sz="2600" dirty="0">
                <a:effectLst/>
                <a:latin typeface="Times New Roman" panose="02020603050405020304" pitchFamily="18" charset="0"/>
                <a:ea typeface="Times New Roman" panose="02020603050405020304" pitchFamily="18" charset="0"/>
              </a:rPr>
              <a:t>uchovní boj =  boj, k němuž dochází na rovině ducha.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600" dirty="0">
                <a:effectLst/>
                <a:latin typeface="Times New Roman" panose="02020603050405020304" pitchFamily="18" charset="0"/>
                <a:ea typeface="Times New Roman" panose="02020603050405020304" pitchFamily="18" charset="0"/>
              </a:rPr>
              <a:t>V tomto boji nejde o zajištění či rozšíření podmínek pobývání, ale o ideje a hodnoty, o uplatnění v rovině duchovních výtvorů a výkonů.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600" dirty="0">
                <a:effectLst/>
                <a:latin typeface="Times New Roman" panose="02020603050405020304" pitchFamily="18" charset="0"/>
                <a:ea typeface="Times New Roman" panose="02020603050405020304" pitchFamily="18" charset="0"/>
              </a:rPr>
              <a:t>V duchovním boji není v sázce pobývání či jeho zničení, ale skutečnosti jako přesvědčení, uznání, váženost, ohlas atd. </a:t>
            </a:r>
          </a:p>
          <a:p>
            <a:pPr algn="just"/>
            <a:r>
              <a:rPr lang="cs-CZ" sz="2600" dirty="0">
                <a:effectLst/>
                <a:latin typeface="Times New Roman" panose="02020603050405020304" pitchFamily="18" charset="0"/>
                <a:ea typeface="Times New Roman" panose="02020603050405020304" pitchFamily="18" charset="0"/>
              </a:rPr>
              <a:t>Existenciální komunikace = komunikace mezi existencemi, mezi dvěma Já, která jsou/stávají se sebou.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Existenciální komunikace není bezbolestný proces: je konfrontací mezi dvěma jedinečnými Já, která se v naprosté otevřenosti vzájemně problematizují, a tím vzájemně iniciují proces svého projasňování. → Účastníci komunikace se vzájemně stavějí do světla pravdy, a tak se oprošťují od lži a sebeklamu a stávají se pravdivými, a tím i sami sebou. → </a:t>
            </a:r>
            <a:r>
              <a:rPr lang="cs-CZ" sz="2600" dirty="0">
                <a:effectLst/>
                <a:latin typeface="Times New Roman" panose="02020603050405020304" pitchFamily="18" charset="0"/>
                <a:ea typeface="Times New Roman" panose="02020603050405020304" pitchFamily="18" charset="0"/>
              </a:rPr>
              <a:t>Takovýto proces je boj svého druhu.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Na rozdíl od boje na rovině pobývání jde o boj zcela prostý násilí: láskyplný boj, který je živoucím procesem/výrazem lásky na rovině existence. → Skutečná láska není sentimentální cit, nýbrž vztah, který vyžaduje nasazení vlastního Já v naprosté otevřenosti vůči druhému a při němž se obě Já podílejí na vzájemném procesu projasňování a stávání se sebou.</a:t>
            </a:r>
          </a:p>
          <a:p>
            <a:pPr algn="just"/>
            <a:r>
              <a:rPr lang="cs-CZ" sz="2600" dirty="0">
                <a:solidFill>
                  <a:prstClr val="black"/>
                </a:solidFill>
                <a:latin typeface="Times New Roman" panose="02020603050405020304" pitchFamily="18" charset="0"/>
                <a:ea typeface="Times New Roman" panose="02020603050405020304" pitchFamily="18" charset="0"/>
              </a:rPr>
              <a:t>Č</a:t>
            </a:r>
            <a:r>
              <a:rPr kumimoji="0" lang="cs-CZ"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lověk</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se nemůže stávat sám sebou v osamělosti, ale jedině v komunikaci s druhými existencemi. → Existenciální komunikace je nezbytnou podmínkou uskutečnění existence. → Boj v podobě existenciální komunikace si nelze ušetřit, má-li se člověk stávat sebou samým. → Pokud se tomuto boji vyhýbá, může to vést k jeho ustrnutí na rovině existence a selhávání v úkolu stávat se sám sebou. → </a:t>
            </a:r>
            <a:r>
              <a:rPr lang="cs-CZ" sz="2600" dirty="0">
                <a:solidFill>
                  <a:prstClr val="black"/>
                </a:solidFill>
                <a:latin typeface="Times New Roman" panose="02020603050405020304" pitchFamily="18" charset="0"/>
                <a:ea typeface="Times New Roman" panose="02020603050405020304" pitchFamily="18" charset="0"/>
              </a:rPr>
              <a:t>D</a:t>
            </a:r>
            <a:r>
              <a:rPr kumimoji="0" lang="cs-CZ"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ůsledkem</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absence láskyplného boje je „prázdnota existence“. </a:t>
            </a:r>
          </a:p>
          <a:p>
            <a:pPr marL="0" indent="0">
              <a:buNone/>
            </a:pPr>
            <a:r>
              <a:rPr lang="cs-CZ" sz="2600" b="1" dirty="0">
                <a:effectLst/>
                <a:latin typeface="Times New Roman" panose="02020603050405020304" pitchFamily="18" charset="0"/>
                <a:ea typeface="Times New Roman" panose="02020603050405020304" pitchFamily="18" charset="0"/>
              </a:rPr>
              <a:t>T 9: </a:t>
            </a:r>
            <a:r>
              <a:rPr lang="cs-CZ" sz="2600" dirty="0">
                <a:effectLst/>
                <a:latin typeface="Times New Roman" panose="02020603050405020304" pitchFamily="18" charset="0"/>
                <a:ea typeface="Times New Roman" panose="02020603050405020304" pitchFamily="18" charset="0"/>
              </a:rPr>
              <a:t>„V lásce se lidé odvažují uvést se bezezbytku vzájemně v pochybnost, aby pronikli ke svému počátku tím, že se v neúprosném projasňování stávají pravdivými. Tento boj je ve vyjevování existence podmínkou jejího uskutečnění, neboť bezohledně, ale nenásilně proniká až k samému základu existence … Boj v lásce je prost násilí a má charakter vzájemného zpochybňování, jež není vedeno vůlí k vítězství, nýbrž výhradně vůlí ke zjevnosti. Tomuto boji se mohu vyhnout tím, že se skryji, a selhat tak jako existence.“                                                                                                     </a:t>
            </a:r>
          </a:p>
          <a:p>
            <a:pPr marL="0" indent="0">
              <a:buNone/>
            </a:pPr>
            <a:r>
              <a:rPr lang="cs-CZ" sz="2600" dirty="0">
                <a:effectLst/>
                <a:latin typeface="Times New Roman" panose="02020603050405020304" pitchFamily="18" charset="0"/>
                <a:ea typeface="Times New Roman" panose="02020603050405020304" pitchFamily="18" charset="0"/>
              </a:rPr>
              <a:t>K. </a:t>
            </a:r>
            <a:r>
              <a:rPr lang="cs-CZ" sz="2600" dirty="0" err="1">
                <a:effectLst/>
                <a:latin typeface="Times New Roman" panose="02020603050405020304" pitchFamily="18" charset="0"/>
                <a:ea typeface="Times New Roman" panose="02020603050405020304" pitchFamily="18" charset="0"/>
              </a:rPr>
              <a:t>Jaspers</a:t>
            </a:r>
            <a:r>
              <a:rPr lang="cs-CZ" sz="2600" i="1" dirty="0">
                <a:effectLst/>
                <a:latin typeface="Times New Roman" panose="02020603050405020304" pitchFamily="18" charset="0"/>
                <a:ea typeface="Times New Roman" panose="02020603050405020304" pitchFamily="18" charset="0"/>
              </a:rPr>
              <a:t>, Mezní situace</a:t>
            </a:r>
            <a:r>
              <a:rPr lang="cs-CZ" sz="2600" dirty="0">
                <a:effectLst/>
                <a:latin typeface="Times New Roman" panose="02020603050405020304" pitchFamily="18" charset="0"/>
                <a:ea typeface="Times New Roman" panose="02020603050405020304" pitchFamily="18" charset="0"/>
              </a:rPr>
              <a:t>, str. 68–69.</a:t>
            </a:r>
          </a:p>
          <a:p>
            <a:pPr marL="0" indent="0" algn="just">
              <a:buNone/>
            </a:pPr>
            <a:endPar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indent="0" algn="just">
              <a:buNone/>
            </a:pPr>
            <a:endParaRPr lang="cs-CZ" sz="2400" dirty="0">
              <a:effectLst/>
              <a:latin typeface="Times New Roman" panose="02020603050405020304" pitchFamily="18" charset="0"/>
              <a:ea typeface="Times New Roman" panose="02020603050405020304" pitchFamily="18" charset="0"/>
            </a:endParaRPr>
          </a:p>
          <a:p>
            <a:pPr marL="0" indent="0">
              <a:buNone/>
            </a:pPr>
            <a:endParaRPr lang="cs-CZ" sz="2400" dirty="0">
              <a:latin typeface="Times New Roman" panose="02020603050405020304" pitchFamily="18" charset="0"/>
              <a:cs typeface="Times New Roman" panose="02020603050405020304" pitchFamily="18" charset="0"/>
            </a:endParaRPr>
          </a:p>
          <a:p>
            <a:pPr marL="0" indent="0">
              <a:buNone/>
            </a:pPr>
            <a:endParaRPr lang="cs-CZ" sz="2400" dirty="0"/>
          </a:p>
        </p:txBody>
      </p:sp>
    </p:spTree>
    <p:extLst>
      <p:ext uri="{BB962C8B-B14F-4D97-AF65-F5344CB8AC3E}">
        <p14:creationId xmlns:p14="http://schemas.microsoft.com/office/powerpoint/2010/main" val="2615123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44C66D-3FF0-DE52-A7BC-C15D24E9F4C1}"/>
              </a:ext>
            </a:extLst>
          </p:cNvPr>
          <p:cNvSpPr>
            <a:spLocks noGrp="1"/>
          </p:cNvSpPr>
          <p:nvPr>
            <p:ph type="title"/>
          </p:nvPr>
        </p:nvSpPr>
        <p:spPr>
          <a:xfrm>
            <a:off x="94268" y="113121"/>
            <a:ext cx="4967926" cy="2083323"/>
          </a:xfrm>
        </p:spPr>
        <p:txBody>
          <a:bodyPr>
            <a:normAutofit/>
          </a:bodyPr>
          <a:lstStyle/>
          <a:p>
            <a:r>
              <a:rPr lang="cs-CZ" sz="4400" dirty="0">
                <a:solidFill>
                  <a:srgbClr val="C00000"/>
                </a:solidFill>
                <a:latin typeface="Times New Roman" panose="02020603050405020304" pitchFamily="18" charset="0"/>
                <a:cs typeface="Times New Roman" panose="02020603050405020304" pitchFamily="18" charset="0"/>
              </a:rPr>
              <a:t>Jean-Paul Sartre</a:t>
            </a:r>
            <a:br>
              <a:rPr lang="cs-CZ" sz="4400" dirty="0">
                <a:solidFill>
                  <a:srgbClr val="C00000"/>
                </a:solidFill>
                <a:latin typeface="Times New Roman" panose="02020603050405020304" pitchFamily="18" charset="0"/>
                <a:cs typeface="Times New Roman" panose="02020603050405020304" pitchFamily="18" charset="0"/>
              </a:rPr>
            </a:br>
            <a:r>
              <a:rPr lang="cs-CZ" sz="4400" dirty="0">
                <a:solidFill>
                  <a:srgbClr val="C00000"/>
                </a:solidFill>
                <a:latin typeface="Times New Roman" panose="02020603050405020304" pitchFamily="18" charset="0"/>
                <a:cs typeface="Times New Roman" panose="02020603050405020304" pitchFamily="18" charset="0"/>
              </a:rPr>
              <a:t>(1905–1980)</a:t>
            </a:r>
            <a:br>
              <a:rPr lang="cs-CZ" sz="4400" dirty="0">
                <a:solidFill>
                  <a:srgbClr val="C00000"/>
                </a:solidFill>
                <a:latin typeface="Times New Roman" panose="02020603050405020304" pitchFamily="18" charset="0"/>
                <a:cs typeface="Times New Roman" panose="02020603050405020304" pitchFamily="18" charset="0"/>
              </a:rPr>
            </a:br>
            <a:endParaRPr lang="cs-CZ" sz="4000" dirty="0">
              <a:latin typeface="Times New Roman" panose="02020603050405020304" pitchFamily="18" charset="0"/>
              <a:cs typeface="Times New Roman" panose="02020603050405020304" pitchFamily="18" charset="0"/>
            </a:endParaRPr>
          </a:p>
        </p:txBody>
      </p:sp>
      <p:pic>
        <p:nvPicPr>
          <p:cNvPr id="6" name="Zástupný symbol obrázku 5">
            <a:extLst>
              <a:ext uri="{FF2B5EF4-FFF2-40B4-BE49-F238E27FC236}">
                <a16:creationId xmlns:a16="http://schemas.microsoft.com/office/drawing/2014/main" id="{2D6DC082-EFDB-5917-1189-8F72A11852E1}"/>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l="15686" r="15686"/>
          <a:stretch/>
        </p:blipFill>
        <p:spPr>
          <a:xfrm>
            <a:off x="5183188" y="112713"/>
            <a:ext cx="6172200" cy="6745287"/>
          </a:xfrm>
        </p:spPr>
      </p:pic>
      <p:sp>
        <p:nvSpPr>
          <p:cNvPr id="4" name="Zástupný text 3">
            <a:extLst>
              <a:ext uri="{FF2B5EF4-FFF2-40B4-BE49-F238E27FC236}">
                <a16:creationId xmlns:a16="http://schemas.microsoft.com/office/drawing/2014/main" id="{0C6EE905-1A85-5E93-EDF7-708FA0E33E8E}"/>
              </a:ext>
            </a:extLst>
          </p:cNvPr>
          <p:cNvSpPr>
            <a:spLocks noGrp="1"/>
          </p:cNvSpPr>
          <p:nvPr>
            <p:ph type="body" sz="half" idx="2"/>
          </p:nvPr>
        </p:nvSpPr>
        <p:spPr>
          <a:xfrm>
            <a:off x="94268" y="1941922"/>
            <a:ext cx="4967926" cy="4916078"/>
          </a:xfrm>
        </p:spPr>
        <p:txBody>
          <a:bodyPr>
            <a:normAutofit/>
          </a:bodyPr>
          <a:lstStyle/>
          <a:p>
            <a:pPr marL="571500" indent="-571500">
              <a:lnSpc>
                <a:spcPct val="107000"/>
              </a:lnSpc>
              <a:spcAft>
                <a:spcPts val="800"/>
              </a:spcAft>
              <a:buFontTx/>
              <a:buChar char="-"/>
            </a:pPr>
            <a:r>
              <a:rPr lang="cs-CZ" sz="3600" dirty="0">
                <a:latin typeface="Times New Roman" panose="02020603050405020304" pitchFamily="18" charset="0"/>
                <a:cs typeface="Times New Roman" panose="02020603050405020304" pitchFamily="18" charset="0"/>
              </a:rPr>
              <a:t>francouzský filosof, spisovatel a dramatik</a:t>
            </a:r>
          </a:p>
          <a:p>
            <a:pPr marL="571500" indent="-571500">
              <a:lnSpc>
                <a:spcPct val="107000"/>
              </a:lnSpc>
              <a:spcAft>
                <a:spcPts val="800"/>
              </a:spcAft>
              <a:buFontTx/>
              <a:buChar char="-"/>
            </a:pPr>
            <a:r>
              <a:rPr lang="cs-CZ" sz="3600" dirty="0">
                <a:latin typeface="Times New Roman" panose="02020603050405020304" pitchFamily="18" charset="0"/>
                <a:cs typeface="Times New Roman" panose="02020603050405020304" pitchFamily="18" charset="0"/>
              </a:rPr>
              <a:t>představitel existencialismu a marxismu </a:t>
            </a:r>
          </a:p>
        </p:txBody>
      </p:sp>
    </p:spTree>
    <p:extLst>
      <p:ext uri="{BB962C8B-B14F-4D97-AF65-F5344CB8AC3E}">
        <p14:creationId xmlns:p14="http://schemas.microsoft.com/office/powerpoint/2010/main" val="1343676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54FA35-2910-1930-9AD2-895FFB23CF58}"/>
              </a:ext>
            </a:extLst>
          </p:cNvPr>
          <p:cNvSpPr>
            <a:spLocks noGrp="1"/>
          </p:cNvSpPr>
          <p:nvPr>
            <p:ph type="title"/>
          </p:nvPr>
        </p:nvSpPr>
        <p:spPr>
          <a:xfrm>
            <a:off x="0" y="65988"/>
            <a:ext cx="6627043" cy="1602556"/>
          </a:xfrm>
        </p:spPr>
        <p:txBody>
          <a:bodyPr/>
          <a:lstStyle/>
          <a:p>
            <a:r>
              <a:rPr lang="cs-CZ" dirty="0">
                <a:solidFill>
                  <a:srgbClr val="C00000"/>
                </a:solidFill>
                <a:latin typeface="Times New Roman" panose="02020603050405020304" pitchFamily="18" charset="0"/>
                <a:cs typeface="Times New Roman" panose="02020603050405020304" pitchFamily="18" charset="0"/>
              </a:rPr>
              <a:t>Sešity z podivné války (září 1939--březen 1940)</a:t>
            </a:r>
            <a:br>
              <a:rPr lang="cs-CZ" dirty="0">
                <a:solidFill>
                  <a:srgbClr val="C00000"/>
                </a:solidFill>
                <a:latin typeface="Times New Roman" panose="02020603050405020304" pitchFamily="18" charset="0"/>
                <a:cs typeface="Times New Roman" panose="02020603050405020304" pitchFamily="18" charset="0"/>
              </a:rPr>
            </a:br>
            <a:r>
              <a:rPr lang="cs-CZ" dirty="0">
                <a:solidFill>
                  <a:srgbClr val="C00000"/>
                </a:solidFill>
                <a:latin typeface="Times New Roman" panose="02020603050405020304" pitchFamily="18" charset="0"/>
                <a:cs typeface="Times New Roman" panose="02020603050405020304" pitchFamily="18" charset="0"/>
              </a:rPr>
              <a:t>(</a:t>
            </a:r>
            <a:r>
              <a:rPr lang="fr-FR" dirty="0">
                <a:solidFill>
                  <a:srgbClr val="C00000"/>
                </a:solidFill>
                <a:latin typeface="Times New Roman" panose="02020603050405020304" pitchFamily="18" charset="0"/>
                <a:cs typeface="Times New Roman" panose="02020603050405020304" pitchFamily="18" charset="0"/>
              </a:rPr>
              <a:t>Carnets de la drôle guerre</a:t>
            </a:r>
            <a:r>
              <a:rPr lang="cs-CZ" dirty="0">
                <a:solidFill>
                  <a:srgbClr val="C00000"/>
                </a:solidFill>
                <a:latin typeface="Times New Roman" panose="02020603050405020304" pitchFamily="18" charset="0"/>
                <a:cs typeface="Times New Roman" panose="02020603050405020304" pitchFamily="18" charset="0"/>
              </a:rPr>
              <a:t>)</a:t>
            </a:r>
          </a:p>
        </p:txBody>
      </p:sp>
      <p:pic>
        <p:nvPicPr>
          <p:cNvPr id="6" name="Zástupný symbol obrázku 5">
            <a:extLst>
              <a:ext uri="{FF2B5EF4-FFF2-40B4-BE49-F238E27FC236}">
                <a16:creationId xmlns:a16="http://schemas.microsoft.com/office/drawing/2014/main" id="{F41459BB-1BB5-D5BD-EAD9-DAAC1C483AF5}"/>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l="2211" r="2211"/>
          <a:stretch>
            <a:fillRect/>
          </a:stretch>
        </p:blipFill>
        <p:spPr>
          <a:xfrm>
            <a:off x="5637213" y="0"/>
            <a:ext cx="6554787" cy="6858000"/>
          </a:xfrm>
        </p:spPr>
      </p:pic>
      <p:sp>
        <p:nvSpPr>
          <p:cNvPr id="4" name="Zástupný text 3">
            <a:extLst>
              <a:ext uri="{FF2B5EF4-FFF2-40B4-BE49-F238E27FC236}">
                <a16:creationId xmlns:a16="http://schemas.microsoft.com/office/drawing/2014/main" id="{01F894AC-7E75-207C-F6AB-94BF2FD5ECB4}"/>
              </a:ext>
            </a:extLst>
          </p:cNvPr>
          <p:cNvSpPr>
            <a:spLocks noGrp="1"/>
          </p:cNvSpPr>
          <p:nvPr>
            <p:ph type="body" sz="half" idx="2"/>
          </p:nvPr>
        </p:nvSpPr>
        <p:spPr>
          <a:xfrm>
            <a:off x="0" y="1668544"/>
            <a:ext cx="6627043" cy="5189456"/>
          </a:xfrm>
        </p:spPr>
        <p:txBody>
          <a:bodyPr>
            <a:noAutofit/>
          </a:bodyPr>
          <a:lstStyle/>
          <a:p>
            <a:r>
              <a:rPr lang="cs-CZ" sz="3200" dirty="0">
                <a:latin typeface="Times New Roman" panose="02020603050405020304" pitchFamily="18" charset="0"/>
                <a:cs typeface="Times New Roman" panose="02020603050405020304" pitchFamily="18" charset="0"/>
              </a:rPr>
              <a:t>Deníkové záznamy, které Sartre začal psát od prvních zářijových dnů 1939, kdy se po vstupu Francie do války s Německem nechal mobilizovat a odjel v roli meteorologa do posádky v porýnském </a:t>
            </a:r>
            <a:r>
              <a:rPr lang="cs-CZ" sz="3200" dirty="0" err="1">
                <a:latin typeface="Times New Roman" panose="02020603050405020304" pitchFamily="18" charset="0"/>
                <a:cs typeface="Times New Roman" panose="02020603050405020304" pitchFamily="18" charset="0"/>
              </a:rPr>
              <a:t>Marmoutier</a:t>
            </a:r>
            <a:r>
              <a:rPr lang="cs-CZ" sz="3200" dirty="0">
                <a:latin typeface="Times New Roman" panose="02020603050405020304" pitchFamily="18" charset="0"/>
                <a:cs typeface="Times New Roman" panose="02020603050405020304" pitchFamily="18" charset="0"/>
              </a:rPr>
              <a:t>. Z patnácti sešitů, jež Sartre popsal, než r. 1940 padl do zajetí, se jich zachovalo šest.  </a:t>
            </a:r>
          </a:p>
        </p:txBody>
      </p:sp>
    </p:spTree>
    <p:extLst>
      <p:ext uri="{BB962C8B-B14F-4D97-AF65-F5344CB8AC3E}">
        <p14:creationId xmlns:p14="http://schemas.microsoft.com/office/powerpoint/2010/main" val="592127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C851F-EF40-F82A-2CD0-91D6FAF069EF}"/>
              </a:ext>
            </a:extLst>
          </p:cNvPr>
          <p:cNvSpPr>
            <a:spLocks noGrp="1"/>
          </p:cNvSpPr>
          <p:nvPr>
            <p:ph type="title"/>
          </p:nvPr>
        </p:nvSpPr>
        <p:spPr>
          <a:xfrm>
            <a:off x="838200" y="1"/>
            <a:ext cx="10515600" cy="933253"/>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Bytí-ve-válce  </a:t>
            </a:r>
          </a:p>
        </p:txBody>
      </p:sp>
      <p:sp>
        <p:nvSpPr>
          <p:cNvPr id="3" name="Zástupný obsah 2">
            <a:extLst>
              <a:ext uri="{FF2B5EF4-FFF2-40B4-BE49-F238E27FC236}">
                <a16:creationId xmlns:a16="http://schemas.microsoft.com/office/drawing/2014/main" id="{87DF5210-DDF8-D446-AF82-DED23C373FAD}"/>
              </a:ext>
            </a:extLst>
          </p:cNvPr>
          <p:cNvSpPr>
            <a:spLocks noGrp="1"/>
          </p:cNvSpPr>
          <p:nvPr>
            <p:ph idx="1"/>
          </p:nvPr>
        </p:nvSpPr>
        <p:spPr>
          <a:xfrm>
            <a:off x="0" y="782426"/>
            <a:ext cx="12192000" cy="6075574"/>
          </a:xfrm>
        </p:spPr>
        <p:txBody>
          <a:bodyPr>
            <a:normAutofit fontScale="77500" lnSpcReduction="20000"/>
          </a:bodyPr>
          <a:lstStyle/>
          <a:p>
            <a:pPr algn="just"/>
            <a:r>
              <a:rPr lang="cs-CZ" dirty="0">
                <a:latin typeface="Times New Roman" panose="02020603050405020304" pitchFamily="18" charset="0"/>
                <a:ea typeface="Times New Roman" panose="02020603050405020304" pitchFamily="18" charset="0"/>
              </a:rPr>
              <a:t>V</a:t>
            </a:r>
            <a:r>
              <a:rPr lang="cs-CZ" sz="2800" dirty="0">
                <a:effectLst/>
                <a:latin typeface="Times New Roman" panose="02020603050405020304" pitchFamily="18" charset="0"/>
                <a:ea typeface="Times New Roman" panose="02020603050405020304" pitchFamily="18" charset="0"/>
              </a:rPr>
              <a:t>álka není pouhou situací mezi jinými situacemi, v nichž se </a:t>
            </a:r>
            <a:r>
              <a:rPr lang="cs-CZ" dirty="0">
                <a:latin typeface="Times New Roman" panose="02020603050405020304" pitchFamily="18" charset="0"/>
                <a:ea typeface="Times New Roman" panose="02020603050405020304" pitchFamily="18" charset="0"/>
              </a:rPr>
              <a:t>člověk </a:t>
            </a:r>
            <a:r>
              <a:rPr lang="cs-CZ" sz="2800" dirty="0">
                <a:effectLst/>
                <a:latin typeface="Times New Roman" panose="02020603050405020304" pitchFamily="18" charset="0"/>
                <a:ea typeface="Times New Roman" panose="02020603050405020304" pitchFamily="18" charset="0"/>
              </a:rPr>
              <a:t>může určitým způsobem rozhodovat a jednat.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800" dirty="0">
                <a:effectLst/>
                <a:latin typeface="Times New Roman" panose="02020603050405020304" pitchFamily="18" charset="0"/>
                <a:ea typeface="Times New Roman" panose="02020603050405020304" pitchFamily="18" charset="0"/>
              </a:rPr>
              <a:t>Válka zasahuje člověka ve všech jeho dimenzích a bytostných rysech a modifikuje je: člověk je vtažen do války celým svým bytím.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ea typeface="Times New Roman" panose="02020603050405020304" pitchFamily="18" charset="0"/>
                <a:cs typeface="+mn-cs"/>
              </a:rPr>
              <a:t>C</a:t>
            </a:r>
            <a:r>
              <a:rPr lang="cs-CZ" sz="2800" dirty="0" err="1">
                <a:effectLst/>
                <a:latin typeface="Times New Roman" panose="02020603050405020304" pitchFamily="18" charset="0"/>
                <a:ea typeface="Times New Roman" panose="02020603050405020304" pitchFamily="18" charset="0"/>
              </a:rPr>
              <a:t>elé</a:t>
            </a:r>
            <a:r>
              <a:rPr lang="cs-CZ" sz="2800" dirty="0">
                <a:effectLst/>
                <a:latin typeface="Times New Roman" panose="02020603050405020304" pitchFamily="18" charset="0"/>
                <a:ea typeface="Times New Roman" panose="02020603050405020304" pitchFamily="18" charset="0"/>
              </a:rPr>
              <a:t> jeho bytí se proměňuje do té míry, že jeho bytí člověkem splývá s bytím ve válce.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800" dirty="0">
                <a:effectLst/>
                <a:latin typeface="Times New Roman" panose="02020603050405020304" pitchFamily="18" charset="0"/>
                <a:ea typeface="Times New Roman" panose="02020603050405020304" pitchFamily="18" charset="0"/>
              </a:rPr>
              <a:t>Lidský úděl nadále cele vychází z války jakožto svébytného způsobu existence světa i lidského bytí ve světě.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800" dirty="0">
                <a:effectLst/>
                <a:latin typeface="Times New Roman" panose="02020603050405020304" pitchFamily="18" charset="0"/>
                <a:ea typeface="Times New Roman" panose="02020603050405020304" pitchFamily="18" charset="0"/>
              </a:rPr>
              <a:t>Jestliže se válka stala skutečností, nikdo své bytí-ve-válce nemůže odmítnout, nikdo jí už nemůže říct „ne“, stejně jako nemůže říct „ne“ lidskému údělu. </a:t>
            </a:r>
          </a:p>
          <a:p>
            <a:pPr algn="just"/>
            <a:r>
              <a:rPr lang="cs-CZ" dirty="0">
                <a:latin typeface="Times New Roman" panose="02020603050405020304" pitchFamily="18" charset="0"/>
                <a:ea typeface="Times New Roman" panose="02020603050405020304" pitchFamily="18" charset="0"/>
              </a:rPr>
              <a:t>V</a:t>
            </a:r>
            <a:r>
              <a:rPr lang="cs-CZ" sz="2800" dirty="0">
                <a:effectLst/>
                <a:latin typeface="Times New Roman" panose="02020603050405020304" pitchFamily="18" charset="0"/>
                <a:ea typeface="Times New Roman" panose="02020603050405020304" pitchFamily="18" charset="0"/>
              </a:rPr>
              <a:t>álka představuje událost, která dalekosáhle přesahuje záměry svých strůjců a vymyká se jim.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800" dirty="0">
                <a:effectLst/>
                <a:latin typeface="Times New Roman" panose="02020603050405020304" pitchFamily="18" charset="0"/>
                <a:ea typeface="Times New Roman" panose="02020603050405020304" pitchFamily="18" charset="0"/>
              </a:rPr>
              <a:t>Na počátku války sice stojí lidé, kteří ji svým rozhodnutím rozpoutají, ale její další pokračování se odvíjí nezávisle na jejich vůli a valí se svou vlastní setrvačností.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800" dirty="0">
                <a:effectLst/>
                <a:latin typeface="Times New Roman" panose="02020603050405020304" pitchFamily="18" charset="0"/>
                <a:ea typeface="Times New Roman" panose="02020603050405020304" pitchFamily="18" charset="0"/>
              </a:rPr>
              <a:t>Jako by válka byla neosobním přízrakem, jejž vyvolaly sobě odcizené lidské existence a jenž nad nimi nadále vykonává svou vládu. </a:t>
            </a:r>
          </a:p>
          <a:p>
            <a:pPr marL="0" indent="0" algn="just">
              <a:buNone/>
            </a:pPr>
            <a:r>
              <a:rPr lang="cs-CZ" sz="2800" b="1" dirty="0">
                <a:effectLst/>
                <a:latin typeface="Times New Roman" panose="02020603050405020304" pitchFamily="18" charset="0"/>
                <a:ea typeface="Times New Roman" panose="02020603050405020304" pitchFamily="18" charset="0"/>
              </a:rPr>
              <a:t>T 10: </a:t>
            </a:r>
            <a:r>
              <a:rPr lang="cs-CZ" sz="2800" dirty="0">
                <a:effectLst/>
                <a:latin typeface="Times New Roman" panose="02020603050405020304" pitchFamily="18" charset="0"/>
                <a:ea typeface="Times New Roman" panose="02020603050405020304" pitchFamily="18" charset="0"/>
              </a:rPr>
              <a:t>„Válka rozhodně není dobrodružství, které se mi prostě přihodilo a jehož prostřednictvím si mohu vést tím či oním způsobem. Válka je způsob existence světa i mne, jenž jsem ve světě, a můj individuální úděl vychází právě odsud … Není už rozdíl mezi ‚být-</a:t>
            </a:r>
            <a:r>
              <a:rPr lang="cs-CZ" sz="2800" dirty="0" err="1">
                <a:effectLst/>
                <a:latin typeface="Times New Roman" panose="02020603050405020304" pitchFamily="18" charset="0"/>
                <a:ea typeface="Times New Roman" panose="02020603050405020304" pitchFamily="18" charset="0"/>
              </a:rPr>
              <a:t>člověkemʻ</a:t>
            </a:r>
            <a:r>
              <a:rPr lang="cs-CZ" sz="2800" dirty="0">
                <a:effectLst/>
                <a:latin typeface="Times New Roman" panose="02020603050405020304" pitchFamily="18" charset="0"/>
                <a:ea typeface="Times New Roman" panose="02020603050405020304" pitchFamily="18" charset="0"/>
              </a:rPr>
              <a:t> a ‚být-ve-</a:t>
            </a:r>
            <a:r>
              <a:rPr lang="cs-CZ" sz="2800" dirty="0" err="1">
                <a:effectLst/>
                <a:latin typeface="Times New Roman" panose="02020603050405020304" pitchFamily="18" charset="0"/>
                <a:ea typeface="Times New Roman" panose="02020603050405020304" pitchFamily="18" charset="0"/>
              </a:rPr>
              <a:t>válceʻ</a:t>
            </a:r>
            <a:r>
              <a:rPr lang="cs-CZ" sz="2800" dirty="0">
                <a:effectLst/>
                <a:latin typeface="Times New Roman" panose="02020603050405020304" pitchFamily="18" charset="0"/>
                <a:ea typeface="Times New Roman" panose="02020603050405020304" pitchFamily="18" charset="0"/>
              </a:rPr>
              <a:t>. Znamená to, že už nemohu válce říct ‚</a:t>
            </a:r>
            <a:r>
              <a:rPr lang="cs-CZ" sz="2800" dirty="0" err="1">
                <a:effectLst/>
                <a:latin typeface="Times New Roman" panose="02020603050405020304" pitchFamily="18" charset="0"/>
                <a:ea typeface="Times New Roman" panose="02020603050405020304" pitchFamily="18" charset="0"/>
              </a:rPr>
              <a:t>neʻ</a:t>
            </a:r>
            <a:r>
              <a:rPr lang="cs-CZ" sz="2800" dirty="0">
                <a:effectLst/>
                <a:latin typeface="Times New Roman" panose="02020603050405020304" pitchFamily="18" charset="0"/>
                <a:ea typeface="Times New Roman" panose="02020603050405020304" pitchFamily="18" charset="0"/>
              </a:rPr>
              <a:t> víc než lidskému údělu. Válka se jeví jako modifikace mého bytí-s-jinými, mého bytí-k-smrti atd. atd. Nic s tím nenadělám … Pokud zde může něco klamat, je to fakt, že o válečném stavu rozhodují lidé. Je-li však pravda, že na počátku válečného stavu stojí lidé, jeho další pokračování se odvíjí mimo ně. Obrovská rozličnost individuálních válečných osudů je zcela nezávislá na válečných strůjcích … Nemůže-li totiž nikdo odmítnout své bytí-ve-válce, individuální rozdíly a svoboda nacházejí svůj výraz ve způsobu bytí-pro-válku. Každý úděl je tkán v nové látce, kterou je válka, ale každý se liší od těch druhých, je tkán jinak.“</a:t>
            </a:r>
          </a:p>
          <a:p>
            <a:pPr marL="0" indent="0">
              <a:buNone/>
            </a:pPr>
            <a:r>
              <a:rPr lang="cs-CZ" sz="2800" dirty="0">
                <a:effectLst/>
                <a:latin typeface="Times New Roman" panose="02020603050405020304" pitchFamily="18" charset="0"/>
                <a:ea typeface="Calibri" panose="020F0502020204030204" pitchFamily="34" charset="0"/>
              </a:rPr>
              <a:t>J.-P. Sartre, </a:t>
            </a:r>
            <a:r>
              <a:rPr lang="cs-CZ" sz="2800" i="1" dirty="0">
                <a:effectLst/>
                <a:latin typeface="Times New Roman" panose="02020603050405020304" pitchFamily="18" charset="0"/>
                <a:ea typeface="Calibri" panose="020F0502020204030204" pitchFamily="34" charset="0"/>
              </a:rPr>
              <a:t>Sešity z podivné války</a:t>
            </a:r>
            <a:r>
              <a:rPr lang="cs-CZ" sz="2800" dirty="0">
                <a:effectLst/>
                <a:latin typeface="Times New Roman" panose="02020603050405020304" pitchFamily="18" charset="0"/>
                <a:ea typeface="Calibri" panose="020F0502020204030204" pitchFamily="34" charset="0"/>
              </a:rPr>
              <a:t>, Praha 2012, str. 50–51</a:t>
            </a:r>
            <a:r>
              <a:rPr lang="cs-CZ" sz="2800" dirty="0">
                <a:latin typeface="Times New Roman" panose="02020603050405020304" pitchFamily="18" charset="0"/>
                <a:ea typeface="Calibri" panose="020F0502020204030204" pitchFamily="34" charset="0"/>
              </a:rPr>
              <a:t>.</a:t>
            </a:r>
            <a:endParaRPr lang="cs-CZ"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219117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B2D9DE-A156-340B-4921-4850922F9756}"/>
              </a:ext>
            </a:extLst>
          </p:cNvPr>
          <p:cNvSpPr>
            <a:spLocks noGrp="1"/>
          </p:cNvSpPr>
          <p:nvPr>
            <p:ph type="title"/>
          </p:nvPr>
        </p:nvSpPr>
        <p:spPr>
          <a:xfrm>
            <a:off x="0" y="1"/>
            <a:ext cx="12192000" cy="1168923"/>
          </a:xfrm>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Odmítání války a existenciální uskutečnění ve válce  </a:t>
            </a:r>
            <a:endParaRPr lang="cs-CZ" dirty="0"/>
          </a:p>
        </p:txBody>
      </p:sp>
      <p:sp>
        <p:nvSpPr>
          <p:cNvPr id="3" name="Zástupný obsah 2">
            <a:extLst>
              <a:ext uri="{FF2B5EF4-FFF2-40B4-BE49-F238E27FC236}">
                <a16:creationId xmlns:a16="http://schemas.microsoft.com/office/drawing/2014/main" id="{9F613840-4B44-8BC7-9FCA-DDE6BF537D56}"/>
              </a:ext>
            </a:extLst>
          </p:cNvPr>
          <p:cNvSpPr>
            <a:spLocks noGrp="1"/>
          </p:cNvSpPr>
          <p:nvPr>
            <p:ph idx="1"/>
          </p:nvPr>
        </p:nvSpPr>
        <p:spPr>
          <a:xfrm>
            <a:off x="0" y="1310326"/>
            <a:ext cx="12192000" cy="5373278"/>
          </a:xfrm>
        </p:spPr>
        <p:txBody>
          <a:bodyPr>
            <a:normAutofit fontScale="92500" lnSpcReduction="20000"/>
          </a:bodyPr>
          <a:lstStyle/>
          <a:p>
            <a:pPr algn="just"/>
            <a:r>
              <a:rPr lang="cs-CZ" sz="3200" dirty="0">
                <a:effectLst/>
                <a:latin typeface="Times New Roman" panose="02020603050405020304" pitchFamily="18" charset="0"/>
                <a:ea typeface="Times New Roman" panose="02020603050405020304" pitchFamily="18" charset="0"/>
              </a:rPr>
              <a:t>Válka je popřením lidského řádu: je neřádem, který je nutno odmítnout. to ale znamená: udělat vše pro to, aby k válce nedošlo.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Odmítat válku </a:t>
            </a:r>
            <a:r>
              <a:rPr lang="cs-CZ" sz="3200" dirty="0">
                <a:effectLst/>
                <a:latin typeface="Times New Roman" panose="02020603050405020304" pitchFamily="18" charset="0"/>
                <a:ea typeface="Times New Roman" panose="02020603050405020304" pitchFamily="18" charset="0"/>
              </a:rPr>
              <a:t>je však možné a smysluplné  jedině v dobách míru.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effectLst/>
                <a:latin typeface="Times New Roman" panose="02020603050405020304" pitchFamily="18" charset="0"/>
                <a:ea typeface="Times New Roman" panose="02020603050405020304" pitchFamily="18" charset="0"/>
              </a:rPr>
              <a:t>Ve chvíli, kdy válka propukne, ji už nelze odmítat, nelze ji říci „ne“, naopak je třeba se do ní vrhnout.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Účast ve </a:t>
            </a:r>
            <a:r>
              <a:rPr lang="cs-CZ" sz="3200" dirty="0">
                <a:solidFill>
                  <a:prstClr val="black"/>
                </a:solidFill>
                <a:effectLst/>
                <a:latin typeface="Times New Roman" panose="02020603050405020304" pitchFamily="18" charset="0"/>
                <a:ea typeface="Times New Roman" panose="02020603050405020304" pitchFamily="18" charset="0"/>
              </a:rPr>
              <a:t>v</a:t>
            </a:r>
            <a:r>
              <a:rPr lang="cs-CZ" sz="3200" dirty="0">
                <a:effectLst/>
                <a:latin typeface="Times New Roman" panose="02020603050405020304" pitchFamily="18" charset="0"/>
                <a:ea typeface="Times New Roman" panose="02020603050405020304" pitchFamily="18" charset="0"/>
              </a:rPr>
              <a:t>álce je v takovém případě jeden ze způsobů existenciálního uskutečnění. </a:t>
            </a:r>
          </a:p>
          <a:p>
            <a:pPr algn="just"/>
            <a:r>
              <a:rPr lang="cs-CZ" sz="3200" dirty="0">
                <a:latin typeface="Times New Roman" panose="02020603050405020304" pitchFamily="18" charset="0"/>
                <a:ea typeface="Times New Roman" panose="02020603050405020304" pitchFamily="18" charset="0"/>
              </a:rPr>
              <a:t>P</a:t>
            </a:r>
            <a:r>
              <a:rPr lang="cs-CZ" sz="3200" dirty="0">
                <a:effectLst/>
                <a:latin typeface="Times New Roman" panose="02020603050405020304" pitchFamily="18" charset="0"/>
                <a:ea typeface="Times New Roman" panose="02020603050405020304" pitchFamily="18" charset="0"/>
              </a:rPr>
              <a:t>aradox vztahu člověka a války: Zatímco válka sama je důsledkem lidského selhání a odcizení, nasazení v boji během války, a to zvláště během obranné války, se může stát jedním ze způsobů uskutečnění autentické existence. </a:t>
            </a:r>
          </a:p>
          <a:p>
            <a:pPr marL="0" indent="0" algn="just">
              <a:buNone/>
            </a:pPr>
            <a:r>
              <a:rPr lang="cs-CZ" sz="3200" b="1" dirty="0">
                <a:effectLst/>
                <a:latin typeface="Times New Roman" panose="02020603050405020304" pitchFamily="18" charset="0"/>
                <a:ea typeface="Calibri" panose="020F0502020204030204" pitchFamily="34" charset="0"/>
              </a:rPr>
              <a:t>T 11: </a:t>
            </a:r>
            <a:r>
              <a:rPr lang="cs-CZ" sz="3200" dirty="0">
                <a:effectLst/>
                <a:latin typeface="Times New Roman" panose="02020603050405020304" pitchFamily="18" charset="0"/>
                <a:ea typeface="Calibri" panose="020F0502020204030204" pitchFamily="34" charset="0"/>
              </a:rPr>
              <a:t>„Mé úvahy o válce se zpřesňují. Válka je neřád, který je nutno odmítnout. Avšak odmítnout jej, </a:t>
            </a:r>
            <a:r>
              <a:rPr lang="cs-CZ" sz="3200" i="1" dirty="0">
                <a:effectLst/>
                <a:latin typeface="Times New Roman" panose="02020603050405020304" pitchFamily="18" charset="0"/>
                <a:ea typeface="Calibri" panose="020F0502020204030204" pitchFamily="34" charset="0"/>
              </a:rPr>
              <a:t>když ještě žijeme v době míru </a:t>
            </a:r>
            <a:r>
              <a:rPr lang="cs-CZ" sz="3200" dirty="0">
                <a:effectLst/>
                <a:latin typeface="Times New Roman" panose="02020603050405020304" pitchFamily="18" charset="0"/>
                <a:ea typeface="Calibri" panose="020F0502020204030204" pitchFamily="34" charset="0"/>
              </a:rPr>
              <a:t>(udělat všechno pro to, aby k válce nedošlo), a ne když už jsme ve válce. Jakmile však válka propukne, je nezbytné se do ní vrhnout, protože dovoluje existenciálně žít. Je to jeden ze způsobů existenciálního uskutečnění“.</a:t>
            </a:r>
            <a:r>
              <a:rPr lang="cs-CZ" sz="3200" dirty="0">
                <a:effectLst/>
                <a:latin typeface="Times New Roman" panose="02020603050405020304" pitchFamily="18" charset="0"/>
                <a:ea typeface="Times New Roman" panose="02020603050405020304" pitchFamily="18" charset="0"/>
              </a:rPr>
              <a:t> </a:t>
            </a:r>
          </a:p>
          <a:p>
            <a:pPr marL="0" indent="0" algn="just">
              <a:buNone/>
            </a:pPr>
            <a:r>
              <a:rPr lang="cs-CZ" sz="3200" dirty="0">
                <a:effectLst/>
                <a:latin typeface="Times New Roman" panose="02020603050405020304" pitchFamily="18" charset="0"/>
                <a:ea typeface="Times New Roman" panose="02020603050405020304" pitchFamily="18" charset="0"/>
              </a:rPr>
              <a:t>J.-P. Sartre, </a:t>
            </a:r>
            <a:r>
              <a:rPr lang="cs-CZ" sz="3200" i="1" dirty="0">
                <a:effectLst/>
                <a:latin typeface="Times New Roman" panose="02020603050405020304" pitchFamily="18" charset="0"/>
                <a:ea typeface="Times New Roman" panose="02020603050405020304" pitchFamily="18" charset="0"/>
              </a:rPr>
              <a:t>Sešity z podivné války</a:t>
            </a:r>
            <a:r>
              <a:rPr lang="cs-CZ" sz="3200" dirty="0">
                <a:effectLst/>
                <a:latin typeface="Times New Roman" panose="02020603050405020304" pitchFamily="18" charset="0"/>
                <a:ea typeface="Times New Roman" panose="02020603050405020304" pitchFamily="18" charset="0"/>
              </a:rPr>
              <a:t>,  str. 118.</a:t>
            </a:r>
          </a:p>
        </p:txBody>
      </p:sp>
    </p:spTree>
    <p:extLst>
      <p:ext uri="{BB962C8B-B14F-4D97-AF65-F5344CB8AC3E}">
        <p14:creationId xmlns:p14="http://schemas.microsoft.com/office/powerpoint/2010/main" val="3690803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481287-D357-4CF6-FE3C-FE7A388BB5B2}"/>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F81D08FF-05E2-E487-C43D-4CB07D036144}"/>
              </a:ext>
            </a:extLst>
          </p:cNvPr>
          <p:cNvSpPr>
            <a:spLocks noGrp="1"/>
          </p:cNvSpPr>
          <p:nvPr>
            <p:ph type="title"/>
          </p:nvPr>
        </p:nvSpPr>
        <p:spPr>
          <a:xfrm>
            <a:off x="0" y="2"/>
            <a:ext cx="12192000" cy="829558"/>
          </a:xfrm>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Bytí-pro-válku jako součást lidského bytí</a:t>
            </a:r>
            <a:endParaRPr lang="cs-CZ" dirty="0"/>
          </a:p>
        </p:txBody>
      </p:sp>
      <p:sp>
        <p:nvSpPr>
          <p:cNvPr id="3" name="Zástupný obsah 2">
            <a:extLst>
              <a:ext uri="{FF2B5EF4-FFF2-40B4-BE49-F238E27FC236}">
                <a16:creationId xmlns:a16="http://schemas.microsoft.com/office/drawing/2014/main" id="{2A9EA7A9-3BA3-7209-7C8F-DA5D3B31C0B7}"/>
              </a:ext>
            </a:extLst>
          </p:cNvPr>
          <p:cNvSpPr>
            <a:spLocks noGrp="1"/>
          </p:cNvSpPr>
          <p:nvPr>
            <p:ph idx="1"/>
          </p:nvPr>
        </p:nvSpPr>
        <p:spPr>
          <a:xfrm>
            <a:off x="0" y="829560"/>
            <a:ext cx="12192000" cy="6956980"/>
          </a:xfrm>
        </p:spPr>
        <p:txBody>
          <a:bodyPr>
            <a:normAutofit fontScale="70000" lnSpcReduction="20000"/>
          </a:bodyPr>
          <a:lstStyle/>
          <a:p>
            <a:pPr algn="just"/>
            <a:r>
              <a:rPr lang="cs-CZ" sz="3200" dirty="0">
                <a:latin typeface="Times New Roman" panose="02020603050405020304" pitchFamily="18" charset="0"/>
                <a:ea typeface="Times New Roman" panose="02020603050405020304" pitchFamily="18" charset="0"/>
              </a:rPr>
              <a:t>Sartre přiznává, že </a:t>
            </a:r>
            <a:r>
              <a:rPr lang="cs-CZ" sz="3200" dirty="0">
                <a:effectLst/>
                <a:latin typeface="Times New Roman" panose="02020603050405020304" pitchFamily="18" charset="0"/>
                <a:ea typeface="Times New Roman" panose="02020603050405020304" pitchFamily="18" charset="0"/>
              </a:rPr>
              <a:t>jeho chyba a chyba řady jeho současníků spočívala v tom, že neudělali vše pro odvrácení války v době, kdy to ještě bylo možné, tedy v době zdánlivě hlubokého míru, kdy se ještě válka jevila jako pouhý zlý sen. – Jedině tehdy se ještě dalo válce zabránit, později již ne.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effectLst/>
                <a:latin typeface="Times New Roman" panose="02020603050405020304" pitchFamily="18" charset="0"/>
                <a:ea typeface="Times New Roman" panose="02020603050405020304" pitchFamily="18" charset="0"/>
              </a:rPr>
              <a:t>Toto selhání mělo charakter nedostatečné předvídavosti a nedostatečné angažovanosti ve snahách o odvrácení války.</a:t>
            </a:r>
          </a:p>
          <a:p>
            <a:pPr algn="just"/>
            <a:r>
              <a:rPr lang="cs-CZ" sz="3200" dirty="0">
                <a:latin typeface="Times New Roman" panose="02020603050405020304" pitchFamily="18" charset="0"/>
                <a:ea typeface="Times New Roman" panose="02020603050405020304" pitchFamily="18" charset="0"/>
              </a:rPr>
              <a:t>Součástí lidského bytí</a:t>
            </a:r>
            <a:r>
              <a:rPr lang="cs-CZ" sz="3200" dirty="0">
                <a:effectLst/>
                <a:latin typeface="Times New Roman" panose="02020603050405020304" pitchFamily="18" charset="0"/>
                <a:ea typeface="Times New Roman" panose="02020603050405020304" pitchFamily="18" charset="0"/>
              </a:rPr>
              <a:t> je od okamžiku narození bytí-pro-válku, a to i v době míru.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effectLst/>
                <a:latin typeface="Times New Roman" panose="02020603050405020304" pitchFamily="18" charset="0"/>
                <a:ea typeface="Times New Roman" panose="02020603050405020304" pitchFamily="18" charset="0"/>
              </a:rPr>
              <a:t>Bytí-pro-válku je „permanentní situací lidské skutečnosti“, a to také a právě té skutečnosti, které se říká mír.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sz="3200" b="0" i="0" u="none" strike="noStrike" kern="1200" cap="none" spc="0" normalizeH="0" baseline="0" noProof="0" dirty="0">
                <a:ln>
                  <a:noFill/>
                </a:ln>
                <a:solidFill>
                  <a:prstClr val="black"/>
                </a:solidFill>
                <a:uLnTx/>
                <a:uFillTx/>
                <a:latin typeface="Times New Roman" panose="02020603050405020304" pitchFamily="18" charset="0"/>
                <a:ea typeface="Times New Roman" panose="02020603050405020304" pitchFamily="18" charset="0"/>
                <a:cs typeface="+mn-cs"/>
              </a:rPr>
              <a:t>V</a:t>
            </a:r>
            <a:r>
              <a:rPr lang="cs-CZ" sz="3200" dirty="0" err="1">
                <a:effectLst/>
                <a:latin typeface="Times New Roman" panose="02020603050405020304" pitchFamily="18" charset="0"/>
                <a:ea typeface="Times New Roman" panose="02020603050405020304" pitchFamily="18" charset="0"/>
              </a:rPr>
              <a:t>álka</a:t>
            </a:r>
            <a:r>
              <a:rPr lang="cs-CZ" sz="3200" dirty="0">
                <a:effectLst/>
                <a:latin typeface="Times New Roman" panose="02020603050405020304" pitchFamily="18" charset="0"/>
                <a:ea typeface="Times New Roman" panose="02020603050405020304" pitchFamily="18" charset="0"/>
              </a:rPr>
              <a:t> patří mezi „velká iracionálna“, do nichž je člověk vržen (např. sama skutečnost zrození, bytí k smrti, bída, utrpení atd.).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sz="3200" b="0" i="0" u="none" strike="noStrike" kern="1200" cap="none" spc="0" normalizeH="0" baseline="0" noProof="0" dirty="0">
                <a:ln>
                  <a:noFill/>
                </a:ln>
                <a:solidFill>
                  <a:prstClr val="black"/>
                </a:solidFill>
                <a:uLnTx/>
                <a:uFillTx/>
                <a:latin typeface="Times New Roman" panose="02020603050405020304" pitchFamily="18" charset="0"/>
                <a:ea typeface="Times New Roman" panose="02020603050405020304" pitchFamily="18" charset="0"/>
                <a:cs typeface="+mn-cs"/>
              </a:rPr>
              <a:t>O</a:t>
            </a:r>
            <a:r>
              <a:rPr lang="cs-CZ" sz="3200" dirty="0">
                <a:effectLst/>
                <a:latin typeface="Times New Roman" panose="02020603050405020304" pitchFamily="18" charset="0"/>
                <a:ea typeface="Times New Roman" panose="02020603050405020304" pitchFamily="18" charset="0"/>
              </a:rPr>
              <a:t>d chvíle, kdy je schopen se politicky orientovat, člověk zaujímá k válce postoj – i lhostejnost a neangažovanost představuje určitý způsob postoje.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effectLst/>
                <a:latin typeface="Times New Roman" panose="02020603050405020304" pitchFamily="18" charset="0"/>
                <a:ea typeface="Times New Roman" panose="02020603050405020304" pitchFamily="18" charset="0"/>
              </a:rPr>
              <a:t>Takovýto postoj ovšem přispívá k tomu, že bytí-pro-válku se promění v bytí-ve-válce.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effectLst/>
                <a:latin typeface="Times New Roman" panose="02020603050405020304" pitchFamily="18" charset="0"/>
                <a:ea typeface="Times New Roman" panose="02020603050405020304" pitchFamily="18" charset="0"/>
              </a:rPr>
              <a:t>Válka je absurdita, která je umožněná lidskou nečinností, lhostejností a zbabělostí. </a:t>
            </a:r>
          </a:p>
          <a:p>
            <a:pPr marL="0" indent="0" algn="just">
              <a:buNone/>
            </a:pPr>
            <a:r>
              <a:rPr lang="cs-CZ" sz="3200" b="1" dirty="0">
                <a:effectLst/>
                <a:latin typeface="Times New Roman" panose="02020603050405020304" pitchFamily="18" charset="0"/>
                <a:ea typeface="Calibri" panose="020F0502020204030204" pitchFamily="34" charset="0"/>
              </a:rPr>
              <a:t>T 12:</a:t>
            </a:r>
            <a:r>
              <a:rPr lang="cs-CZ" sz="3200" dirty="0">
                <a:effectLst/>
                <a:latin typeface="Times New Roman" panose="02020603050405020304" pitchFamily="18" charset="0"/>
                <a:ea typeface="Calibri" panose="020F0502020204030204" pitchFamily="34" charset="0"/>
              </a:rPr>
              <a:t> „…nenávidím válku, ale mezi léty 1920 a 1939 jsem nehnul ani prstem pro to, abych ji zahnal. Platím dnes za svou nepředvídavost … A kdy jsem chyboval? Paradoxně vůbec ne teď, kdy válka je, a určitě ne ani v těchto posledních letech, kdy se válce nedalo vyhnout. Avšak dřív, kdy se jevila jako zlý sen – od chvíle, kdy jsem dokázal usuzovat a zaujímat politický názor. Co jiného by to mělo znamenat, než že pro člověka od jeho zrození existuje vedle možnosti války – i v míru, a zvláště v něm – bytí-pro-válku … Myslím si, že [válka] patří do řádu velkých iracionálen, narození, smrti, bídy, utrpení, do nichž je každý člověk uvržen, a nezaujmout k nim postoj již znamená se angažovat … Každý okamžik mého života, i v dobách míru, znamenal sice zastřené a odkládané bytí-pro-válku, kterému jsem se snažil vyhnout, ale stále to bylo bytí-pro-válku … Bytí-pro-válku je permanentní situací lidské skutečnosti, které se říká mír. Toto bytí-pro-válku se může proměnit pouze v bytí-ve-válce … válka je hanebnost a absurdita, umožněná lidskou nečinností a zbabělostí … To ale nemá co dělat s tím, že bytí-pro-válku je podstatnou součástí lidské skutečnosti.“</a:t>
            </a:r>
          </a:p>
          <a:p>
            <a:pPr marL="0" indent="0" algn="just">
              <a:buNone/>
            </a:pPr>
            <a:r>
              <a:rPr lang="cs-CZ" sz="3200" dirty="0">
                <a:effectLst/>
                <a:latin typeface="Times New Roman" panose="02020603050405020304" pitchFamily="18" charset="0"/>
                <a:ea typeface="Times New Roman" panose="02020603050405020304" pitchFamily="18" charset="0"/>
              </a:rPr>
              <a:t>J.-P. Sartre, </a:t>
            </a:r>
            <a:r>
              <a:rPr lang="cs-CZ" sz="3200" i="1" dirty="0">
                <a:effectLst/>
                <a:latin typeface="Times New Roman" panose="02020603050405020304" pitchFamily="18" charset="0"/>
                <a:ea typeface="Times New Roman" panose="02020603050405020304" pitchFamily="18" charset="0"/>
              </a:rPr>
              <a:t>Sešity z podivné války</a:t>
            </a:r>
            <a:r>
              <a:rPr lang="cs-CZ" sz="3200" dirty="0">
                <a:effectLst/>
                <a:latin typeface="Times New Roman" panose="02020603050405020304" pitchFamily="18" charset="0"/>
                <a:ea typeface="Times New Roman" panose="02020603050405020304" pitchFamily="18" charset="0"/>
              </a:rPr>
              <a:t>,  str. 118.</a:t>
            </a:r>
          </a:p>
        </p:txBody>
      </p:sp>
    </p:spTree>
    <p:extLst>
      <p:ext uri="{BB962C8B-B14F-4D97-AF65-F5344CB8AC3E}">
        <p14:creationId xmlns:p14="http://schemas.microsoft.com/office/powerpoint/2010/main" val="1154302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E4B80D-6BD2-59F9-F377-C49941F532C3}"/>
              </a:ext>
            </a:extLst>
          </p:cNvPr>
          <p:cNvSpPr>
            <a:spLocks noGrp="1"/>
          </p:cNvSpPr>
          <p:nvPr>
            <p:ph type="title"/>
          </p:nvPr>
        </p:nvSpPr>
        <p:spPr>
          <a:xfrm>
            <a:off x="84841" y="1"/>
            <a:ext cx="12009749" cy="1244337"/>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Mezní situace, jež spolupůsobíme</a:t>
            </a:r>
          </a:p>
        </p:txBody>
      </p:sp>
      <p:sp>
        <p:nvSpPr>
          <p:cNvPr id="3" name="Zástupný obsah 2">
            <a:extLst>
              <a:ext uri="{FF2B5EF4-FFF2-40B4-BE49-F238E27FC236}">
                <a16:creationId xmlns:a16="http://schemas.microsoft.com/office/drawing/2014/main" id="{DF03EF37-B188-314D-4BBA-414D1C67BB00}"/>
              </a:ext>
            </a:extLst>
          </p:cNvPr>
          <p:cNvSpPr>
            <a:spLocks noGrp="1"/>
          </p:cNvSpPr>
          <p:nvPr>
            <p:ph idx="1"/>
          </p:nvPr>
        </p:nvSpPr>
        <p:spPr>
          <a:xfrm>
            <a:off x="84841" y="1329178"/>
            <a:ext cx="12107159" cy="5528821"/>
          </a:xfrm>
        </p:spPr>
        <p:txBody>
          <a:bodyPr>
            <a:normAutofit/>
          </a:bodyPr>
          <a:lstStyle/>
          <a:p>
            <a:pPr algn="just"/>
            <a:r>
              <a:rPr lang="cs-CZ" sz="2800" dirty="0">
                <a:effectLst/>
                <a:latin typeface="Times New Roman" panose="02020603050405020304" pitchFamily="18" charset="0"/>
                <a:ea typeface="Times New Roman" panose="02020603050405020304" pitchFamily="18" charset="0"/>
              </a:rPr>
              <a:t>Smrt a utrpení patří k mezním situacím, které pro nás existují i bez našeho přičinění. → V nich ukazují meze pobývání, pokud pohlédneme skutečnosti svého pobývání do tváře. </a:t>
            </a:r>
          </a:p>
          <a:p>
            <a:pPr algn="just"/>
            <a:r>
              <a:rPr lang="cs-CZ" dirty="0">
                <a:latin typeface="Times New Roman" panose="02020603050405020304" pitchFamily="18" charset="0"/>
                <a:ea typeface="Times New Roman" panose="02020603050405020304" pitchFamily="18" charset="0"/>
              </a:rPr>
              <a:t>Vedle toho existují mezní situace, které navozujeme svým spolupůsobením: boj a vina.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dirty="0">
                <a:latin typeface="Times New Roman" panose="02020603050405020304" pitchFamily="18" charset="0"/>
                <a:ea typeface="Times New Roman" panose="02020603050405020304" pitchFamily="18" charset="0"/>
              </a:rPr>
              <a:t>I když je navozujeme svým spolupůsobením, jsou to mezní situace, protože nemůžeme být, aniž je spolupůsobíme.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dirty="0">
                <a:latin typeface="Times New Roman" panose="02020603050405020304" pitchFamily="18" charset="0"/>
                <a:ea typeface="Times New Roman" panose="02020603050405020304" pitchFamily="18" charset="0"/>
              </a:rPr>
              <a:t>Nemůžeme se jim nijak vyhnout, protože již tím, že jsme, se podílíme na jejich vytváření.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dirty="0">
                <a:latin typeface="Times New Roman" panose="02020603050405020304" pitchFamily="18" charset="0"/>
                <a:ea typeface="Times New Roman" panose="02020603050405020304" pitchFamily="18" charset="0"/>
              </a:rPr>
              <a:t>Každý pokus se jim vyhnout se ukazuje jako jejich vytvoření v jiné podobě, nebo jako sebe-zničení. </a:t>
            </a:r>
            <a:r>
              <a:rPr lang="cs-CZ" sz="2800" dirty="0">
                <a:effectLst/>
                <a:latin typeface="Times New Roman" panose="02020603050405020304" pitchFamily="18" charset="0"/>
                <a:ea typeface="Times New Roman" panose="02020603050405020304" pitchFamily="18" charset="0"/>
              </a:rPr>
              <a:t> </a:t>
            </a:r>
          </a:p>
          <a:p>
            <a:pPr algn="just"/>
            <a:r>
              <a:rPr lang="cs-CZ" sz="2800" dirty="0">
                <a:effectLst/>
                <a:latin typeface="Times New Roman" panose="02020603050405020304" pitchFamily="18" charset="0"/>
                <a:ea typeface="Times New Roman" panose="02020603050405020304" pitchFamily="18" charset="0"/>
              </a:rPr>
              <a:t>Zatímco smrt a utrpení nás existenciálně zasahují v situacích, které nám nezbývá než vzít na vědomí, boj a vinu nejprve sami nevyhnutelně dopouštíme či přivozujeme, abychom si je pak existenciálně uvědomili a osvojili.</a:t>
            </a:r>
          </a:p>
          <a:p>
            <a:endParaRPr lang="cs-CZ" dirty="0"/>
          </a:p>
        </p:txBody>
      </p:sp>
    </p:spTree>
    <p:extLst>
      <p:ext uri="{BB962C8B-B14F-4D97-AF65-F5344CB8AC3E}">
        <p14:creationId xmlns:p14="http://schemas.microsoft.com/office/powerpoint/2010/main" val="39866728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D58118-AF96-E694-53D1-A25A609D460A}"/>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11E0502-6541-184B-FA57-9E24FF51610C}"/>
              </a:ext>
            </a:extLst>
          </p:cNvPr>
          <p:cNvSpPr>
            <a:spLocks noGrp="1"/>
          </p:cNvSpPr>
          <p:nvPr>
            <p:ph type="title"/>
          </p:nvPr>
        </p:nvSpPr>
        <p:spPr>
          <a:xfrm>
            <a:off x="0" y="2"/>
            <a:ext cx="12192000" cy="829558"/>
          </a:xfrm>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Absence zábran a „zmírňování“ v moderních válkách </a:t>
            </a:r>
            <a:endParaRPr lang="cs-CZ" dirty="0"/>
          </a:p>
        </p:txBody>
      </p:sp>
      <p:sp>
        <p:nvSpPr>
          <p:cNvPr id="3" name="Zástupný obsah 2">
            <a:extLst>
              <a:ext uri="{FF2B5EF4-FFF2-40B4-BE49-F238E27FC236}">
                <a16:creationId xmlns:a16="http://schemas.microsoft.com/office/drawing/2014/main" id="{488C8C62-3427-01E1-43C7-724D94083B83}"/>
              </a:ext>
            </a:extLst>
          </p:cNvPr>
          <p:cNvSpPr>
            <a:spLocks noGrp="1"/>
          </p:cNvSpPr>
          <p:nvPr>
            <p:ph idx="1"/>
          </p:nvPr>
        </p:nvSpPr>
        <p:spPr>
          <a:xfrm>
            <a:off x="0" y="763572"/>
            <a:ext cx="12192000" cy="6315958"/>
          </a:xfrm>
        </p:spPr>
        <p:txBody>
          <a:bodyPr>
            <a:normAutofit fontScale="85000" lnSpcReduction="20000"/>
          </a:bodyPr>
          <a:lstStyle/>
          <a:p>
            <a:pPr algn="just"/>
            <a:r>
              <a:rPr lang="cs-CZ" sz="2900" dirty="0">
                <a:solidFill>
                  <a:prstClr val="black"/>
                </a:solidFill>
                <a:latin typeface="Times New Roman" panose="02020603050405020304" pitchFamily="18" charset="0"/>
                <a:ea typeface="Times New Roman" panose="02020603050405020304" pitchFamily="18" charset="0"/>
              </a:rPr>
              <a:t>S</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bytím-ve-válce </a:t>
            </a:r>
            <a:r>
              <a:rPr lang="cs-CZ" sz="2900" dirty="0">
                <a:solidFill>
                  <a:prstClr val="black"/>
                </a:solidFill>
                <a:latin typeface="Times New Roman" panose="02020603050405020304" pitchFamily="18" charset="0"/>
                <a:ea typeface="Times New Roman" panose="02020603050405020304" pitchFamily="18" charset="0"/>
              </a:rPr>
              <a:t>jako takovým je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protržena civilizační slupka morálních a právních zábran, které za normálních okolností většině lidí a společností brání v tom, aby se vzájemně zabíjeli, ničili, plenili, kořistili atd. X K. </a:t>
            </a:r>
            <a:r>
              <a:rPr lang="cs-CZ" sz="2900" dirty="0">
                <a:solidFill>
                  <a:prstClr val="black"/>
                </a:solidFill>
                <a:latin typeface="Times New Roman" panose="02020603050405020304" pitchFamily="18" charset="0"/>
                <a:ea typeface="Times New Roman" panose="02020603050405020304" pitchFamily="18" charset="0"/>
              </a:rPr>
              <a:t>J</a:t>
            </a:r>
            <a:r>
              <a:rPr kumimoji="0" lang="cs-CZ" sz="29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aspers</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900" dirty="0">
                <a:solidFill>
                  <a:prstClr val="black"/>
                </a:solidFill>
                <a:latin typeface="Times New Roman" panose="02020603050405020304" pitchFamily="18" charset="0"/>
                <a:ea typeface="Times New Roman" panose="02020603050405020304" pitchFamily="18" charset="0"/>
              </a:rPr>
              <a:t>V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minulých staletích při vedení válek v Evropě existovala určitá „zmírňování“, která kladla válečnému běsnění určité meze (např. „idea rytířskosti“, „oddělení boje armád od života civilního obyvatelstva“). → „</a:t>
            </a:r>
            <a:r>
              <a:rPr lang="cs-CZ" sz="2900" dirty="0">
                <a:solidFill>
                  <a:prstClr val="black"/>
                </a:solidFill>
                <a:latin typeface="Times New Roman" panose="02020603050405020304" pitchFamily="18" charset="0"/>
                <a:ea typeface="Times New Roman" panose="02020603050405020304" pitchFamily="18" charset="0"/>
              </a:rPr>
              <a:t>V</a:t>
            </a:r>
            <a:r>
              <a:rPr kumimoji="0" lang="cs-CZ" sz="29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álka</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sice pudí ke krajnostem, ale fakticky je umírňuje“ (Carl von </a:t>
            </a:r>
            <a:r>
              <a:rPr kumimoji="0" lang="cs-CZ" sz="29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Clausewitz</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a:t>
            </a:r>
            <a:endParaRPr kumimoji="0" lang="cs-CZ" sz="3200" b="0" i="0" u="none" strike="noStrike" kern="1200" cap="none" spc="0" normalizeH="0" baseline="0" noProof="0" dirty="0">
              <a:ln>
                <a:noFill/>
              </a:ln>
              <a:solidFill>
                <a:prstClr val="black"/>
              </a:solidFill>
              <a:uLnTx/>
              <a:uFillTx/>
              <a:latin typeface="Times New Roman" panose="02020603050405020304" pitchFamily="18" charset="0"/>
              <a:ea typeface="Times New Roman" panose="02020603050405020304" pitchFamily="18" charset="0"/>
              <a:cs typeface="+mn-cs"/>
            </a:endParaRPr>
          </a:p>
          <a:p>
            <a:pPr algn="just"/>
            <a:r>
              <a:rPr lang="cs-CZ" sz="3200" dirty="0">
                <a:latin typeface="Times New Roman" panose="02020603050405020304" pitchFamily="18" charset="0"/>
                <a:ea typeface="Times New Roman" panose="02020603050405020304" pitchFamily="18" charset="0"/>
              </a:rPr>
              <a:t>Moderní války mají zvláštní povahu: jako by v nich padaly veškeré meze, jež kladly válečnému běsnění tradiční způsoby zmírňování.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latin typeface="Times New Roman" panose="02020603050405020304" pitchFamily="18" charset="0"/>
                <a:ea typeface="Times New Roman" panose="02020603050405020304" pitchFamily="18" charset="0"/>
              </a:rPr>
              <a:t>Již v 1. světové válce se proti těmto principům jednalo „ve státní vůli“: např. byla bombardována neopevněná města a především byly masivně nasazeny vymoženosti moderní techniky (letadla a letecké pumy, motorová vozidla včetně tanků, kulomety, rychlopalná děla, chemické zbraně atd.).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Ve 2. světové válce, kterou rozpoutalo nacistické Německo jako válku totální a vyhlazovací, se již „neuznávaly žádné hranice“: docházelo k masovému vraždění, vyhlazování či genocidě celých skupin civilního obyvatelstva, zotročování v koncentračních a pracovních táborech či při tzv. totálním nasazení, k ničení celých měst, civilní infrastruktury atd.→ Také</a:t>
            </a:r>
            <a:r>
              <a:rPr lang="cs-CZ" dirty="0">
                <a:effectLst/>
                <a:latin typeface="Times New Roman" panose="02020603050405020304" pitchFamily="18" charset="0"/>
                <a:ea typeface="Calibri" panose="020F0502020204030204" pitchFamily="34" charset="0"/>
              </a:rPr>
              <a:t> Američané např. používali fosforové bomby proti německým městům, a nakonec nasadili atomové bombu proti městům japonským. </a:t>
            </a:r>
            <a:endParaRPr lang="cs-CZ" dirty="0">
              <a:solidFill>
                <a:prstClr val="black"/>
              </a:solidFill>
              <a:latin typeface="Times New Roman" panose="02020603050405020304" pitchFamily="18" charset="0"/>
              <a:ea typeface="Calibri" panose="020F0502020204030204" pitchFamily="34" charset="0"/>
            </a:endParaRPr>
          </a:p>
          <a:p>
            <a:pPr algn="just"/>
            <a:r>
              <a:rPr lang="cs-CZ" sz="3200" dirty="0">
                <a:effectLst/>
                <a:latin typeface="Times New Roman" panose="02020603050405020304" pitchFamily="18" charset="0"/>
                <a:ea typeface="Times New Roman" panose="02020603050405020304" pitchFamily="18" charset="0"/>
              </a:rPr>
              <a:t>S využitím moderní techniky a moderních technologií se otevřely možnosti totálního zničení protivníka, jež se stalo vlastně technickou operací svého druhu.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effectLst/>
                <a:latin typeface="Times New Roman" panose="02020603050405020304" pitchFamily="18" charset="0"/>
                <a:ea typeface="Times New Roman" panose="02020603050405020304" pitchFamily="18" charset="0"/>
              </a:rPr>
              <a:t>Tím veškerá umírnění ve válce skončila a nelze je „obnovit žádnými herními pravidly a smlouvami“, </a:t>
            </a:r>
            <a:r>
              <a:rPr lang="pl-PL" sz="3200" dirty="0">
                <a:effectLst/>
                <a:latin typeface="Times New Roman" panose="02020603050405020304" pitchFamily="18" charset="0"/>
                <a:ea typeface="Times New Roman" panose="02020603050405020304" pitchFamily="18" charset="0"/>
              </a:rPr>
              <a:t>jakkoli byla učiněna řada takových pokusů. </a:t>
            </a:r>
            <a:endParaRPr lang="cs-CZ"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33184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714292-B4F7-712B-131D-F50FAAE181CB}"/>
              </a:ext>
            </a:extLst>
          </p:cNvPr>
          <p:cNvSpPr>
            <a:spLocks noGrp="1"/>
          </p:cNvSpPr>
          <p:nvPr>
            <p:ph type="title"/>
          </p:nvPr>
        </p:nvSpPr>
        <p:spPr>
          <a:xfrm>
            <a:off x="838200" y="-546755"/>
            <a:ext cx="10515600" cy="546755"/>
          </a:xfrm>
        </p:spPr>
        <p:txBody>
          <a:bodyPr>
            <a:normAutofit fontScale="90000"/>
          </a:bodyPr>
          <a:lstStyle/>
          <a:p>
            <a:endParaRPr lang="cs-CZ" dirty="0"/>
          </a:p>
        </p:txBody>
      </p:sp>
      <p:sp>
        <p:nvSpPr>
          <p:cNvPr id="3" name="Zástupný obsah 2">
            <a:extLst>
              <a:ext uri="{FF2B5EF4-FFF2-40B4-BE49-F238E27FC236}">
                <a16:creationId xmlns:a16="http://schemas.microsoft.com/office/drawing/2014/main" id="{1FD12A18-22B6-FC59-A24C-BCD24F6B436F}"/>
              </a:ext>
            </a:extLst>
          </p:cNvPr>
          <p:cNvSpPr>
            <a:spLocks noGrp="1"/>
          </p:cNvSpPr>
          <p:nvPr>
            <p:ph idx="1"/>
          </p:nvPr>
        </p:nvSpPr>
        <p:spPr>
          <a:xfrm>
            <a:off x="0" y="0"/>
            <a:ext cx="12192000" cy="6344239"/>
          </a:xfrm>
        </p:spPr>
        <p:txBody>
          <a:bodyPr/>
          <a:lstStyle/>
          <a:p>
            <a:pPr marL="0" indent="0" algn="just">
              <a:buNone/>
            </a:pPr>
            <a:r>
              <a:rPr lang="cs-CZ" sz="2800" b="1" dirty="0">
                <a:effectLst/>
                <a:latin typeface="Times New Roman" panose="02020603050405020304" pitchFamily="18" charset="0"/>
                <a:ea typeface="Calibri" panose="020F0502020204030204" pitchFamily="34" charset="0"/>
              </a:rPr>
              <a:t>T 13: </a:t>
            </a:r>
            <a:r>
              <a:rPr lang="cs-CZ" sz="2800" dirty="0">
                <a:effectLst/>
                <a:latin typeface="Times New Roman" panose="02020603050405020304" pitchFamily="18" charset="0"/>
                <a:ea typeface="Calibri" panose="020F0502020204030204" pitchFamily="34" charset="0"/>
              </a:rPr>
              <a:t>„</a:t>
            </a:r>
            <a:r>
              <a:rPr lang="cs-CZ" sz="3200" dirty="0">
                <a:effectLst/>
                <a:latin typeface="Times New Roman" panose="02020603050405020304" pitchFamily="18" charset="0"/>
                <a:ea typeface="Calibri" panose="020F0502020204030204" pitchFamily="34" charset="0"/>
              </a:rPr>
              <a:t>Ve staletích evropského vedení válek existovala zmírňování: Ve středověku ideou rytířskosti, v novějších dobách ideou oddělení boje armád od života civilního obyvatelstva … V první světové válce se proti těmto principům jednalo už ve státní vůli (bomby na neopevněná města, vyhladovění Německa, podobně jako se dříve dobývaly pevnosti vyhladověním). Ve druhé světové válce totální válkou ze strany hitlerovského Německa se už zásadně neuznávaly žádné hranice: Docházelo k vyhlazování obyvatelstva, pracovnímu zotročování, během ničení měst, které zavedl Hitler …, k němu došlo i v reakci proti Německu a pak probíhalo bezohledně. S totálním zničením jen díky technickým operacím veškerá umírnění skončila. A dnes je zjevně nelze obnovit žádnými herními pravidly a smlouvami.“</a:t>
            </a:r>
          </a:p>
          <a:p>
            <a:pPr marL="0" indent="0" algn="just">
              <a:buNone/>
            </a:pPr>
            <a:r>
              <a:rPr lang="cs-CZ" sz="3200" dirty="0">
                <a:effectLst/>
                <a:latin typeface="Times New Roman" panose="02020603050405020304" pitchFamily="18" charset="0"/>
                <a:ea typeface="Calibri" panose="020F0502020204030204" pitchFamily="34" charset="0"/>
              </a:rPr>
              <a:t>K. </a:t>
            </a:r>
            <a:r>
              <a:rPr lang="cs-CZ" sz="3200" dirty="0" err="1">
                <a:effectLst/>
                <a:latin typeface="Times New Roman" panose="02020603050405020304" pitchFamily="18" charset="0"/>
                <a:ea typeface="Calibri" panose="020F0502020204030204" pitchFamily="34" charset="0"/>
              </a:rPr>
              <a:t>Jaspers</a:t>
            </a:r>
            <a:r>
              <a:rPr lang="cs-CZ" sz="3200" dirty="0">
                <a:effectLst/>
                <a:latin typeface="Times New Roman" panose="02020603050405020304" pitchFamily="18" charset="0"/>
                <a:ea typeface="Calibri" panose="020F0502020204030204" pitchFamily="34" charset="0"/>
              </a:rPr>
              <a:t>, </a:t>
            </a:r>
            <a:r>
              <a:rPr lang="cs-CZ" sz="3200" i="1" dirty="0">
                <a:effectLst/>
                <a:latin typeface="Times New Roman" panose="02020603050405020304" pitchFamily="18" charset="0"/>
                <a:ea typeface="Calibri" panose="020F0502020204030204" pitchFamily="34" charset="0"/>
              </a:rPr>
              <a:t>Atomová bomba a budoucnost lidstva</a:t>
            </a:r>
            <a:r>
              <a:rPr lang="cs-CZ" sz="3200" dirty="0">
                <a:effectLst/>
                <a:latin typeface="Times New Roman" panose="02020603050405020304" pitchFamily="18" charset="0"/>
                <a:ea typeface="Calibri" panose="020F0502020204030204" pitchFamily="34" charset="0"/>
              </a:rPr>
              <a:t>, str. 114–115.</a:t>
            </a:r>
            <a:endParaRPr lang="cs-CZ" sz="3200" dirty="0"/>
          </a:p>
        </p:txBody>
      </p:sp>
    </p:spTree>
    <p:extLst>
      <p:ext uri="{BB962C8B-B14F-4D97-AF65-F5344CB8AC3E}">
        <p14:creationId xmlns:p14="http://schemas.microsoft.com/office/powerpoint/2010/main" val="29166925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5DF01D-D268-4D03-1C72-D98435B131EA}"/>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2483D319-EC4C-C8B8-5FE2-30E4E133AA61}"/>
              </a:ext>
            </a:extLst>
          </p:cNvPr>
          <p:cNvSpPr>
            <a:spLocks noGrp="1"/>
          </p:cNvSpPr>
          <p:nvPr>
            <p:ph type="title"/>
          </p:nvPr>
        </p:nvSpPr>
        <p:spPr>
          <a:xfrm>
            <a:off x="94268" y="113121"/>
            <a:ext cx="4967926" cy="2083323"/>
          </a:xfrm>
        </p:spPr>
        <p:txBody>
          <a:bodyPr>
            <a:normAutofit/>
          </a:bodyPr>
          <a:lstStyle/>
          <a:p>
            <a:r>
              <a:rPr lang="cs-CZ" sz="4400" dirty="0">
                <a:solidFill>
                  <a:srgbClr val="C00000"/>
                </a:solidFill>
                <a:latin typeface="Times New Roman" panose="02020603050405020304" pitchFamily="18" charset="0"/>
                <a:cs typeface="Times New Roman" panose="02020603050405020304" pitchFamily="18" charset="0"/>
              </a:rPr>
              <a:t>Jan Patočka</a:t>
            </a:r>
            <a:br>
              <a:rPr lang="cs-CZ" sz="4400" dirty="0">
                <a:solidFill>
                  <a:srgbClr val="C00000"/>
                </a:solidFill>
                <a:latin typeface="Times New Roman" panose="02020603050405020304" pitchFamily="18" charset="0"/>
                <a:cs typeface="Times New Roman" panose="02020603050405020304" pitchFamily="18" charset="0"/>
              </a:rPr>
            </a:br>
            <a:r>
              <a:rPr lang="cs-CZ" sz="4400" dirty="0">
                <a:solidFill>
                  <a:srgbClr val="C00000"/>
                </a:solidFill>
                <a:latin typeface="Times New Roman" panose="02020603050405020304" pitchFamily="18" charset="0"/>
                <a:cs typeface="Times New Roman" panose="02020603050405020304" pitchFamily="18" charset="0"/>
              </a:rPr>
              <a:t>(1907–1977)</a:t>
            </a:r>
            <a:br>
              <a:rPr lang="cs-CZ" sz="4400" dirty="0">
                <a:solidFill>
                  <a:srgbClr val="C00000"/>
                </a:solidFill>
                <a:latin typeface="Times New Roman" panose="02020603050405020304" pitchFamily="18" charset="0"/>
                <a:cs typeface="Times New Roman" panose="02020603050405020304" pitchFamily="18" charset="0"/>
              </a:rPr>
            </a:br>
            <a:endParaRPr lang="cs-CZ" sz="4000" dirty="0">
              <a:latin typeface="Times New Roman" panose="02020603050405020304" pitchFamily="18" charset="0"/>
              <a:cs typeface="Times New Roman" panose="02020603050405020304" pitchFamily="18" charset="0"/>
            </a:endParaRPr>
          </a:p>
        </p:txBody>
      </p:sp>
      <p:pic>
        <p:nvPicPr>
          <p:cNvPr id="6" name="Zástupný symbol obrázku 5">
            <a:extLst>
              <a:ext uri="{FF2B5EF4-FFF2-40B4-BE49-F238E27FC236}">
                <a16:creationId xmlns:a16="http://schemas.microsoft.com/office/drawing/2014/main" id="{8D6AAEF5-B713-6E7A-1497-9C34A2B1B587}"/>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l="4248" r="4248"/>
          <a:stretch/>
        </p:blipFill>
        <p:spPr>
          <a:xfrm>
            <a:off x="5183188" y="112713"/>
            <a:ext cx="6172200" cy="6745287"/>
          </a:xfrm>
        </p:spPr>
      </p:pic>
      <p:sp>
        <p:nvSpPr>
          <p:cNvPr id="4" name="Zástupný text 3">
            <a:extLst>
              <a:ext uri="{FF2B5EF4-FFF2-40B4-BE49-F238E27FC236}">
                <a16:creationId xmlns:a16="http://schemas.microsoft.com/office/drawing/2014/main" id="{F5919AD3-131D-2B72-1AAB-26AF9A7388D3}"/>
              </a:ext>
            </a:extLst>
          </p:cNvPr>
          <p:cNvSpPr>
            <a:spLocks noGrp="1"/>
          </p:cNvSpPr>
          <p:nvPr>
            <p:ph type="body" sz="half" idx="2"/>
          </p:nvPr>
        </p:nvSpPr>
        <p:spPr>
          <a:xfrm>
            <a:off x="94268" y="1941922"/>
            <a:ext cx="4967926" cy="4916078"/>
          </a:xfrm>
        </p:spPr>
        <p:txBody>
          <a:bodyPr>
            <a:normAutofit/>
          </a:bodyPr>
          <a:lstStyle/>
          <a:p>
            <a:pPr marL="571500" indent="-571500">
              <a:lnSpc>
                <a:spcPct val="107000"/>
              </a:lnSpc>
              <a:spcAft>
                <a:spcPts val="800"/>
              </a:spcAft>
              <a:buFontTx/>
              <a:buChar char="-"/>
            </a:pPr>
            <a:r>
              <a:rPr lang="cs-CZ" sz="3600" dirty="0">
                <a:latin typeface="Times New Roman" panose="02020603050405020304" pitchFamily="18" charset="0"/>
                <a:cs typeface="Times New Roman" panose="02020603050405020304" pitchFamily="18" charset="0"/>
              </a:rPr>
              <a:t>český filosof a disident</a:t>
            </a:r>
          </a:p>
          <a:p>
            <a:pPr marL="571500" indent="-571500">
              <a:lnSpc>
                <a:spcPct val="107000"/>
              </a:lnSpc>
              <a:spcAft>
                <a:spcPts val="800"/>
              </a:spcAft>
              <a:buFontTx/>
              <a:buChar char="-"/>
            </a:pPr>
            <a:r>
              <a:rPr lang="cs-CZ" sz="3600" dirty="0">
                <a:latin typeface="Times New Roman" panose="02020603050405020304" pitchFamily="18" charset="0"/>
                <a:cs typeface="Times New Roman" panose="02020603050405020304" pitchFamily="18" charset="0"/>
              </a:rPr>
              <a:t>představitel fenomenologie</a:t>
            </a:r>
          </a:p>
        </p:txBody>
      </p:sp>
    </p:spTree>
    <p:extLst>
      <p:ext uri="{BB962C8B-B14F-4D97-AF65-F5344CB8AC3E}">
        <p14:creationId xmlns:p14="http://schemas.microsoft.com/office/powerpoint/2010/main" val="30924570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291BE8-6225-A898-02C5-E90B049944C5}"/>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C7C4CC70-7CBF-C89E-984C-D5DBBE56FD82}"/>
              </a:ext>
            </a:extLst>
          </p:cNvPr>
          <p:cNvSpPr>
            <a:spLocks noGrp="1"/>
          </p:cNvSpPr>
          <p:nvPr>
            <p:ph type="title"/>
          </p:nvPr>
        </p:nvSpPr>
        <p:spPr>
          <a:xfrm>
            <a:off x="0" y="-1055802"/>
            <a:ext cx="6627043" cy="2083324"/>
          </a:xfrm>
        </p:spPr>
        <p:txBody>
          <a:bodyPr>
            <a:normAutofit/>
          </a:bodyPr>
          <a:lstStyle/>
          <a:p>
            <a:r>
              <a:rPr lang="cs-CZ" sz="4000" dirty="0">
                <a:solidFill>
                  <a:srgbClr val="C00000"/>
                </a:solidFill>
                <a:latin typeface="Times New Roman" panose="02020603050405020304" pitchFamily="18" charset="0"/>
                <a:cs typeface="Times New Roman" panose="02020603050405020304" pitchFamily="18" charset="0"/>
              </a:rPr>
              <a:t>Kacířské eseje o filosofii dějin</a:t>
            </a:r>
          </a:p>
        </p:txBody>
      </p:sp>
      <p:pic>
        <p:nvPicPr>
          <p:cNvPr id="6" name="Zástupný symbol obrázku 5">
            <a:extLst>
              <a:ext uri="{FF2B5EF4-FFF2-40B4-BE49-F238E27FC236}">
                <a16:creationId xmlns:a16="http://schemas.microsoft.com/office/drawing/2014/main" id="{62E82736-36F1-687F-99D7-964331A98DDF}"/>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t="3381" b="3381"/>
          <a:stretch/>
        </p:blipFill>
        <p:spPr>
          <a:xfrm>
            <a:off x="6938128" y="0"/>
            <a:ext cx="5253872" cy="6858000"/>
          </a:xfrm>
        </p:spPr>
      </p:pic>
      <p:sp>
        <p:nvSpPr>
          <p:cNvPr id="4" name="Zástupný text 3">
            <a:extLst>
              <a:ext uri="{FF2B5EF4-FFF2-40B4-BE49-F238E27FC236}">
                <a16:creationId xmlns:a16="http://schemas.microsoft.com/office/drawing/2014/main" id="{CFDF48AE-B243-649D-1BD1-5F1E5A58860D}"/>
              </a:ext>
            </a:extLst>
          </p:cNvPr>
          <p:cNvSpPr>
            <a:spLocks noGrp="1"/>
          </p:cNvSpPr>
          <p:nvPr>
            <p:ph type="body" sz="half" idx="2"/>
          </p:nvPr>
        </p:nvSpPr>
        <p:spPr>
          <a:xfrm>
            <a:off x="0" y="1159497"/>
            <a:ext cx="6711885" cy="5698503"/>
          </a:xfrm>
        </p:spPr>
        <p:txBody>
          <a:bodyPr>
            <a:noAutofit/>
          </a:bodyPr>
          <a:lstStyle/>
          <a:p>
            <a:endParaRPr lang="cs-CZ" sz="3600" dirty="0">
              <a:latin typeface="Times New Roman" panose="02020603050405020304" pitchFamily="18" charset="0"/>
              <a:cs typeface="Times New Roman" panose="02020603050405020304" pitchFamily="18" charset="0"/>
            </a:endParaRPr>
          </a:p>
          <a:p>
            <a:r>
              <a:rPr lang="cs-CZ" sz="3600" dirty="0">
                <a:latin typeface="Times New Roman" panose="02020603050405020304" pitchFamily="18" charset="0"/>
                <a:cs typeface="Times New Roman" panose="02020603050405020304" pitchFamily="18" charset="0"/>
              </a:rPr>
              <a:t>Patočkovo dílo z roku 1975, které shrnuje v šesti esejích jeho pozdní filosofii dějin a podává pronikavou filosofickou diagnózu současné dějinné situace.</a:t>
            </a:r>
          </a:p>
        </p:txBody>
      </p:sp>
    </p:spTree>
    <p:extLst>
      <p:ext uri="{BB962C8B-B14F-4D97-AF65-F5344CB8AC3E}">
        <p14:creationId xmlns:p14="http://schemas.microsoft.com/office/powerpoint/2010/main" val="38548529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40431A-DC84-FBF6-27EE-CAAF8A4DD619}"/>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A19EB41-C159-783A-D1F2-B813F12FCDE7}"/>
              </a:ext>
            </a:extLst>
          </p:cNvPr>
          <p:cNvSpPr>
            <a:spLocks noGrp="1"/>
          </p:cNvSpPr>
          <p:nvPr>
            <p:ph type="title"/>
          </p:nvPr>
        </p:nvSpPr>
        <p:spPr>
          <a:xfrm>
            <a:off x="0" y="2"/>
            <a:ext cx="12192000" cy="829558"/>
          </a:xfrm>
        </p:spPr>
        <p:txBody>
          <a:bodyPr>
            <a:normAutofit fontScale="90000"/>
          </a:bodyPr>
          <a:lstStyle/>
          <a:p>
            <a:pPr algn="ctr"/>
            <a:r>
              <a:rPr lang="cs-CZ" dirty="0">
                <a:solidFill>
                  <a:srgbClr val="C00000"/>
                </a:solidFill>
                <a:latin typeface="Times New Roman" panose="02020603050405020304" pitchFamily="18" charset="0"/>
                <a:cs typeface="Times New Roman" panose="02020603050405020304" pitchFamily="18" charset="0"/>
              </a:rPr>
              <a:t>Války 20. století a vědecko-technický přístup ke jsoucnu </a:t>
            </a:r>
            <a:endParaRPr lang="cs-CZ" dirty="0"/>
          </a:p>
        </p:txBody>
      </p:sp>
      <p:sp>
        <p:nvSpPr>
          <p:cNvPr id="3" name="Zástupný obsah 2">
            <a:extLst>
              <a:ext uri="{FF2B5EF4-FFF2-40B4-BE49-F238E27FC236}">
                <a16:creationId xmlns:a16="http://schemas.microsoft.com/office/drawing/2014/main" id="{86E8F754-EEE5-9120-9895-54975BB3354C}"/>
              </a:ext>
            </a:extLst>
          </p:cNvPr>
          <p:cNvSpPr>
            <a:spLocks noGrp="1"/>
          </p:cNvSpPr>
          <p:nvPr>
            <p:ph idx="1"/>
          </p:nvPr>
        </p:nvSpPr>
        <p:spPr>
          <a:xfrm>
            <a:off x="0" y="829560"/>
            <a:ext cx="12192000" cy="6028438"/>
          </a:xfrm>
        </p:spPr>
        <p:txBody>
          <a:bodyPr>
            <a:normAutofit lnSpcReduction="10000"/>
          </a:bodyPr>
          <a:lstStyle/>
          <a:p>
            <a:pPr algn="just"/>
            <a:r>
              <a:rPr lang="cs-CZ" sz="3200" dirty="0">
                <a:latin typeface="Times New Roman" panose="02020603050405020304" pitchFamily="18" charset="0"/>
                <a:ea typeface="Calibri" panose="020F0502020204030204" pitchFamily="34" charset="0"/>
              </a:rPr>
              <a:t>Patočka: O</a:t>
            </a:r>
            <a:r>
              <a:rPr lang="cs-CZ" sz="3200" dirty="0">
                <a:effectLst/>
                <a:latin typeface="Times New Roman" panose="02020603050405020304" pitchFamily="18" charset="0"/>
                <a:ea typeface="Calibri" panose="020F0502020204030204" pitchFamily="34" charset="0"/>
              </a:rPr>
              <a:t>bě světové války byly logickým vyústěním vývoje západní civilizace, který kulminoval v novověku a moderní době.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effectLst/>
                <a:latin typeface="Times New Roman" panose="02020603050405020304" pitchFamily="18" charset="0"/>
                <a:ea typeface="Calibri" panose="020F0502020204030204" pitchFamily="34" charset="0"/>
              </a:rPr>
              <a:t>Války 20. stol. byly „</a:t>
            </a:r>
            <a:r>
              <a:rPr lang="cs-CZ" sz="3200" i="1" dirty="0">
                <a:effectLst/>
                <a:latin typeface="Times New Roman" panose="02020603050405020304" pitchFamily="18" charset="0"/>
                <a:ea typeface="Calibri" panose="020F0502020204030204" pitchFamily="34" charset="0"/>
              </a:rPr>
              <a:t>plnou manifestací</a:t>
            </a:r>
            <a:r>
              <a:rPr lang="cs-CZ" sz="3200" dirty="0">
                <a:effectLst/>
                <a:latin typeface="Times New Roman" panose="02020603050405020304" pitchFamily="18" charset="0"/>
                <a:ea typeface="Calibri" panose="020F0502020204030204" pitchFamily="34" charset="0"/>
              </a:rPr>
              <a:t>“ „poměru a přístupu ke skutečnosti“, který představuje „vědecko-technické porozumění jsoucnu“.</a:t>
            </a:r>
            <a:endParaRPr lang="cs-CZ" sz="3200" dirty="0">
              <a:effectLst/>
              <a:latin typeface="Times New Roman" panose="02020603050405020304" pitchFamily="18" charset="0"/>
              <a:ea typeface="Times New Roman" panose="02020603050405020304" pitchFamily="18" charset="0"/>
            </a:endParaRPr>
          </a:p>
          <a:p>
            <a:pPr algn="just"/>
            <a:r>
              <a:rPr lang="cs-CZ" sz="3200" dirty="0">
                <a:latin typeface="Times New Roman" panose="02020603050405020304" pitchFamily="18" charset="0"/>
                <a:ea typeface="Calibri" panose="020F0502020204030204" pitchFamily="34" charset="0"/>
              </a:rPr>
              <a:t>V</a:t>
            </a:r>
            <a:r>
              <a:rPr lang="cs-CZ" sz="3200" dirty="0">
                <a:effectLst/>
                <a:latin typeface="Times New Roman" panose="02020603050405020304" pitchFamily="18" charset="0"/>
                <a:ea typeface="Calibri" panose="020F0502020204030204" pitchFamily="34" charset="0"/>
              </a:rPr>
              <a:t> evropském novověku se stává dominantní nikoli starost o duši, nýbrž starost o vnější svět a jeho ovládnutí.</a:t>
            </a:r>
            <a:r>
              <a:rPr lang="cs-CZ" sz="3200" dirty="0">
                <a:effectLst/>
                <a:latin typeface="Times New Roman" panose="02020603050405020304" pitchFamily="18" charset="0"/>
                <a:ea typeface="Times New Roman" panose="02020603050405020304" pitchFamily="18" charset="0"/>
              </a:rPr>
              <a:t>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Rodí se nový ideál objektivního a předmětného poznání: podle tohoto ideálu je vědění moc a „jenom účinné vědění je skutečné vědění“.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Vědění nás má „učinit pány a majetníky přírody“, má umožnit „přetvářet a mistrovat svět“ ke svým potřebám, které jsou neomezené. → Na tomto základě vzniká moderní věda, v níž se stále více „projevuje duch technického ovládání“, jemuž je vlastní universalita nového druhu: favorizuje výsledek „před obsahem, ovládnutí před pochopením“.        → Tato „věda se stále více odhaluje celou svou povahou jako technika, a směřuje proto též k technologii a aplikaci“.</a:t>
            </a:r>
            <a:endParaRPr lang="cs-CZ"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856637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BBDCA5-A94A-26CA-494C-75868FB612A9}"/>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45B4C74-DA1D-5A6F-CDE4-009E925DAFA8}"/>
              </a:ext>
            </a:extLst>
          </p:cNvPr>
          <p:cNvSpPr>
            <a:spLocks noGrp="1"/>
          </p:cNvSpPr>
          <p:nvPr>
            <p:ph type="title"/>
          </p:nvPr>
        </p:nvSpPr>
        <p:spPr>
          <a:xfrm>
            <a:off x="0" y="2"/>
            <a:ext cx="12192000" cy="744716"/>
          </a:xfrm>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Vědecko-technický přístup jako odcizení člověka</a:t>
            </a:r>
            <a:endParaRPr lang="cs-CZ" dirty="0"/>
          </a:p>
        </p:txBody>
      </p:sp>
      <p:sp>
        <p:nvSpPr>
          <p:cNvPr id="3" name="Zástupný obsah 2">
            <a:extLst>
              <a:ext uri="{FF2B5EF4-FFF2-40B4-BE49-F238E27FC236}">
                <a16:creationId xmlns:a16="http://schemas.microsoft.com/office/drawing/2014/main" id="{2338C4BC-8E46-5C46-6EFF-1FB67741A4DE}"/>
              </a:ext>
            </a:extLst>
          </p:cNvPr>
          <p:cNvSpPr>
            <a:spLocks noGrp="1"/>
          </p:cNvSpPr>
          <p:nvPr>
            <p:ph idx="1"/>
          </p:nvPr>
        </p:nvSpPr>
        <p:spPr>
          <a:xfrm>
            <a:off x="0" y="537328"/>
            <a:ext cx="12192000" cy="7522590"/>
          </a:xfrm>
        </p:spPr>
        <p:txBody>
          <a:bodyPr>
            <a:noAutofit/>
          </a:bodyPr>
          <a:lstStyle/>
          <a:p>
            <a:pPr algn="just"/>
            <a:r>
              <a:rPr lang="cs-CZ" sz="2300" dirty="0">
                <a:latin typeface="Times New Roman" panose="02020603050405020304" pitchFamily="18" charset="0"/>
                <a:ea typeface="Calibri" panose="020F0502020204030204" pitchFamily="34" charset="0"/>
              </a:rPr>
              <a:t>Ve vědecko-technickém přístupu ke jsoucnu, který do svého okruhu „zatahuje všechno přírodní a pak lidské“, vládne pochopení jsoucna jako „již plně odkrytého a jasného“. </a:t>
            </a:r>
            <a:r>
              <a:rPr kumimoji="0" lang="cs-CZ" sz="23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Vědeckotechnická civilizace „v konceptu svých možností“ nezahrnuje vztah člověka k sobě, ke světu vcelku a k jeho „bytostnému tajemství“. → Paradox moderní civilizace: člověk na jedné straně odkrývá obrovské oblasti jsoucna a proniká do nejzazších koutů veškerenstva, a na druhé straně přehlíží a zastírá předpoklady svého odhalujícího vztahování ke jsoucnu: porozumění bytí a jeho smyslu. → </a:t>
            </a:r>
            <a:r>
              <a:rPr lang="cs-CZ" sz="2300" dirty="0">
                <a:solidFill>
                  <a:prstClr val="black"/>
                </a:solidFill>
                <a:latin typeface="Times New Roman" panose="02020603050405020304" pitchFamily="18" charset="0"/>
                <a:ea typeface="Times New Roman" panose="02020603050405020304" pitchFamily="18" charset="0"/>
              </a:rPr>
              <a:t>Č</a:t>
            </a:r>
            <a:r>
              <a:rPr kumimoji="0" lang="cs-CZ" sz="23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lověk</a:t>
            </a:r>
            <a:r>
              <a:rPr kumimoji="0" lang="cs-CZ" sz="23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se spokojuje „s pouhým praktickým ovládáním a předvídáním bez srozumitelnosti“ a beze smyslu. →</a:t>
            </a:r>
            <a:r>
              <a:rPr kumimoji="0" lang="cs-CZ" sz="2300" b="0" i="0" u="none" strike="noStrike" kern="1200" cap="none" spc="0" normalizeH="0" baseline="0" noProof="0" dirty="0">
                <a:ln>
                  <a:noFill/>
                </a:ln>
                <a:solidFill>
                  <a:prstClr val="black"/>
                </a:solidFill>
                <a:uLnTx/>
                <a:uFillTx/>
                <a:latin typeface="Times New Roman" panose="02020603050405020304" pitchFamily="18" charset="0"/>
                <a:ea typeface="Times New Roman" panose="02020603050405020304" pitchFamily="18" charset="0"/>
                <a:cs typeface="+mn-cs"/>
              </a:rPr>
              <a:t> </a:t>
            </a:r>
            <a:r>
              <a:rPr lang="cs-CZ" sz="2300" dirty="0">
                <a:effectLst/>
                <a:latin typeface="Times New Roman" panose="02020603050405020304" pitchFamily="18" charset="0"/>
                <a:ea typeface="Calibri" panose="020F0502020204030204" pitchFamily="34" charset="0"/>
              </a:rPr>
              <a:t>Bytí přestává být problémem, když veškeré „jsoucno ve své vypočitatelné nesmyslnosti leží nabíledni“. </a:t>
            </a:r>
            <a:r>
              <a:rPr kumimoji="0" lang="cs-CZ" sz="23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300" dirty="0">
                <a:solidFill>
                  <a:prstClr val="black"/>
                </a:solidFill>
                <a:latin typeface="Times New Roman" panose="02020603050405020304" pitchFamily="18" charset="0"/>
                <a:ea typeface="Times New Roman" panose="02020603050405020304" pitchFamily="18" charset="0"/>
              </a:rPr>
              <a:t>Č</a:t>
            </a:r>
            <a:r>
              <a:rPr kumimoji="0" lang="cs-CZ" sz="23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lověk</a:t>
            </a:r>
            <a:r>
              <a:rPr kumimoji="0" lang="cs-CZ" sz="23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se vzdává „svého zvláštního postavení v universu, které spočívá v tom“, že se vtahuje ke smyslu bytí a k pravdě. → Č</a:t>
            </a:r>
            <a:r>
              <a:rPr lang="cs-CZ" sz="2300" dirty="0" err="1">
                <a:solidFill>
                  <a:prstClr val="black"/>
                </a:solidFill>
                <a:latin typeface="Times New Roman" panose="02020603050405020304" pitchFamily="18" charset="0"/>
                <a:ea typeface="Times New Roman" panose="02020603050405020304" pitchFamily="18" charset="0"/>
              </a:rPr>
              <a:t>lověk</a:t>
            </a:r>
            <a:r>
              <a:rPr kumimoji="0" lang="cs-CZ" sz="23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se vzdává sám sebe.</a:t>
            </a:r>
          </a:p>
          <a:p>
            <a:pPr algn="just"/>
            <a:r>
              <a:rPr lang="cs-CZ" sz="2300" dirty="0">
                <a:latin typeface="Times New Roman" panose="02020603050405020304" pitchFamily="18" charset="0"/>
                <a:ea typeface="Calibri" panose="020F0502020204030204" pitchFamily="34" charset="0"/>
              </a:rPr>
              <a:t>U</a:t>
            </a:r>
            <a:r>
              <a:rPr lang="cs-CZ" sz="2300" dirty="0">
                <a:effectLst/>
                <a:latin typeface="Times New Roman" panose="02020603050405020304" pitchFamily="18" charset="0"/>
                <a:ea typeface="Calibri" panose="020F0502020204030204" pitchFamily="34" charset="0"/>
              </a:rPr>
              <a:t>prostřed největšího triumfu objektivního vědění a technického ovládání světa se evropský člověk a západní civilizace dostávají do nejhlubší krize. → Objektivní a exaktní vědecké poznání, které se stává ideálem vědění jako takového, nedokáže nic říci k nejnaléhavějším otázkám lidské existence a jejího smyslu. </a:t>
            </a:r>
            <a:r>
              <a:rPr kumimoji="0" lang="cs-CZ" sz="23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300" dirty="0">
                <a:effectLst/>
                <a:latin typeface="Times New Roman" panose="02020603050405020304" pitchFamily="18" charset="0"/>
                <a:ea typeface="Calibri" panose="020F0502020204030204" pitchFamily="34" charset="0"/>
              </a:rPr>
              <a:t>Triumf objektivního vědění jde ruku v ruce se zbavováním světa a lidského života smyslu a odcizováním člověka sobě i světu.</a:t>
            </a:r>
            <a:r>
              <a:rPr kumimoji="0" lang="cs-CZ" sz="23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Moderní „vědecko-technické porozumění jsoucnu“ se ukazuje jako základní způsob „sebeodcizení dějinného člověka“.</a:t>
            </a:r>
          </a:p>
          <a:p>
            <a:pPr algn="just"/>
            <a:r>
              <a:rPr lang="cs-CZ" sz="2400" dirty="0">
                <a:solidFill>
                  <a:prstClr val="black"/>
                </a:solidFill>
                <a:latin typeface="Times New Roman" panose="02020603050405020304" pitchFamily="18" charset="0"/>
                <a:ea typeface="Times New Roman" panose="02020603050405020304" pitchFamily="18" charset="0"/>
              </a:rPr>
              <a:t>S</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vět zbavený smyslu se člověk snaží ovládat a organizovat svou vůlí, která se necítí být svázána ničím na zemi ani na nebi. → Člověk propadá „praktickému nihilismu“.|</a:t>
            </a:r>
            <a:endParaRPr lang="cs-CZ"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238353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521230-6F14-C596-60B3-232D8DC630F5}"/>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2F5FE917-AE31-3EE4-9D46-BB5A8BB15679}"/>
              </a:ext>
            </a:extLst>
          </p:cNvPr>
          <p:cNvSpPr>
            <a:spLocks noGrp="1"/>
          </p:cNvSpPr>
          <p:nvPr>
            <p:ph type="title"/>
          </p:nvPr>
        </p:nvSpPr>
        <p:spPr>
          <a:xfrm>
            <a:off x="0" y="2"/>
            <a:ext cx="12192000" cy="829558"/>
          </a:xfrm>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Praktický nihilismus a nadvláda Síly </a:t>
            </a:r>
            <a:endParaRPr lang="cs-CZ" dirty="0"/>
          </a:p>
        </p:txBody>
      </p:sp>
      <p:sp>
        <p:nvSpPr>
          <p:cNvPr id="3" name="Zástupný obsah 2">
            <a:extLst>
              <a:ext uri="{FF2B5EF4-FFF2-40B4-BE49-F238E27FC236}">
                <a16:creationId xmlns:a16="http://schemas.microsoft.com/office/drawing/2014/main" id="{BC5213FB-28E3-DDA2-375E-64493D6EC27E}"/>
              </a:ext>
            </a:extLst>
          </p:cNvPr>
          <p:cNvSpPr>
            <a:spLocks noGrp="1"/>
          </p:cNvSpPr>
          <p:nvPr>
            <p:ph idx="1"/>
          </p:nvPr>
        </p:nvSpPr>
        <p:spPr>
          <a:xfrm>
            <a:off x="0" y="829560"/>
            <a:ext cx="12192000" cy="6028438"/>
          </a:xfrm>
        </p:spPr>
        <p:txBody>
          <a:bodyPr>
            <a:normAutofit fontScale="92500" lnSpcReduction="20000"/>
          </a:bodyPr>
          <a:lstStyle/>
          <a:p>
            <a:pPr algn="just"/>
            <a:r>
              <a:rPr lang="cs-CZ" sz="3200" dirty="0">
                <a:latin typeface="Times New Roman" panose="02020603050405020304" pitchFamily="18" charset="0"/>
                <a:ea typeface="Calibri" panose="020F0502020204030204" pitchFamily="34" charset="0"/>
              </a:rPr>
              <a:t>Člověk propadlý „praktickému nihilismu“ „mobilizuje celou skutečnost k uvolňování“ nesmírných sil.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Člověk se stává jako by „obrovskou stanicí k uvolňování vesmírných sil, akumulovaných a vázaných po celé </a:t>
            </a:r>
            <a:r>
              <a:rPr kumimoji="0" lang="cs-CZ" sz="29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eóny</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 Paradox: Člověk na jedné straně těchto sil „využívá, aby existoval a množil se“, na druhé straně je sám do tohoto procesu vtažen a zapojen, je „kumulován, propočítáván, využíván a manipulován jako kterýkoli jiný stav sil“. → Evropský člověk, který vznesl nárok na vládu nad přírodou, se paradoxně vydal nadvládě odcizujících sil, které sám rozpoutal a do jejichž soukolí je neustále vtahován. → Moderní „vědecko-technické porozumění jsoucnu“ člověka vtahuje do dějinných procesů, nad nimiž nemá vládu.</a:t>
            </a:r>
            <a:r>
              <a:rPr lang="cs-CZ" sz="3200" dirty="0">
                <a:effectLst/>
                <a:latin typeface="Times New Roman" panose="02020603050405020304" pitchFamily="18" charset="0"/>
                <a:ea typeface="Calibri" panose="020F0502020204030204" pitchFamily="34" charset="0"/>
              </a:rPr>
              <a:t> </a:t>
            </a:r>
            <a:endParaRPr lang="cs-CZ" sz="3200" dirty="0">
              <a:effectLst/>
              <a:latin typeface="Times New Roman" panose="02020603050405020304" pitchFamily="18" charset="0"/>
              <a:ea typeface="Times New Roman" panose="02020603050405020304" pitchFamily="18" charset="0"/>
            </a:endParaRPr>
          </a:p>
          <a:p>
            <a:pPr algn="just"/>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Na první pohled se zdá, že „síla“ neoznačuje nic jiného než „lidský způsob předvídajícího řízení skutečnosti“.</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900" dirty="0">
                <a:solidFill>
                  <a:prstClr val="black"/>
                </a:solidFill>
                <a:latin typeface="Times New Roman" panose="02020603050405020304" pitchFamily="18" charset="0"/>
                <a:ea typeface="Times New Roman" panose="02020603050405020304" pitchFamily="18" charset="0"/>
              </a:rPr>
              <a:t>Z</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a praktickým zacházením se skutečností se však skrývá hlubší postoj ke jsoucnu, a potažmo k bytí: člověk rozumí světu jako Síle a z této Síly činí „nejvyšší jsoucno“, kterému všechno a všichni slouží.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Síla se stává vládnoucí realitou: vše spočívá jen v „působení, v akumulaci a uvolňování potenciálů, všecka ostatní realita se ztrácí“.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Člověk mobilizuje celou skutečnost „k vládě Síly“. → Právě toto „porozumění světu jako Síle“ i její „praktické zbožnění“ činí „z pouhých sil něco více než korelát lidského zacházení“.</a:t>
            </a:r>
            <a:endParaRPr lang="cs-CZ"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729604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56D4D5-E508-DFDC-1682-AA306C4A4AA1}"/>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B68C552C-1AA9-594D-1991-D714E1E29462}"/>
              </a:ext>
            </a:extLst>
          </p:cNvPr>
          <p:cNvSpPr>
            <a:spLocks noGrp="1"/>
          </p:cNvSpPr>
          <p:nvPr>
            <p:ph type="title"/>
          </p:nvPr>
        </p:nvSpPr>
        <p:spPr>
          <a:xfrm>
            <a:off x="0" y="2"/>
            <a:ext cx="12192000" cy="716435"/>
          </a:xfrm>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20. století jako válka</a:t>
            </a:r>
            <a:endParaRPr lang="cs-CZ" dirty="0"/>
          </a:p>
        </p:txBody>
      </p:sp>
      <p:sp>
        <p:nvSpPr>
          <p:cNvPr id="3" name="Zástupný obsah 2">
            <a:extLst>
              <a:ext uri="{FF2B5EF4-FFF2-40B4-BE49-F238E27FC236}">
                <a16:creationId xmlns:a16="http://schemas.microsoft.com/office/drawing/2014/main" id="{2CAA8270-B62B-54AE-90FE-C5700964E085}"/>
              </a:ext>
            </a:extLst>
          </p:cNvPr>
          <p:cNvSpPr>
            <a:spLocks noGrp="1"/>
          </p:cNvSpPr>
          <p:nvPr>
            <p:ph idx="1"/>
          </p:nvPr>
        </p:nvSpPr>
        <p:spPr>
          <a:xfrm>
            <a:off x="0" y="829560"/>
            <a:ext cx="12192000" cy="6028438"/>
          </a:xfrm>
        </p:spPr>
        <p:txBody>
          <a:bodyPr>
            <a:normAutofit fontScale="92500" lnSpcReduction="20000"/>
          </a:bodyPr>
          <a:lstStyle/>
          <a:p>
            <a:pPr algn="just"/>
            <a:r>
              <a:rPr lang="cs-CZ" dirty="0">
                <a:latin typeface="Times New Roman" panose="02020603050405020304" pitchFamily="18" charset="0"/>
                <a:ea typeface="Calibri" panose="020F0502020204030204" pitchFamily="34" charset="0"/>
              </a:rPr>
              <a:t>Války 20. stol. představují „největší podnik průmyslové civilizace, produkt i nástroj totální mobilizace“.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dirty="0">
                <a:solidFill>
                  <a:prstClr val="black"/>
                </a:solidFill>
                <a:latin typeface="Times New Roman" panose="02020603050405020304" pitchFamily="18" charset="0"/>
                <a:ea typeface="Times New Roman" panose="02020603050405020304" pitchFamily="18" charset="0"/>
              </a:rPr>
              <a:t>V</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álka</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se ukazuje jako „nejintenzivnější prostředek rychlého uvolnění akumulovaných sil“: „proměna světa v laboratoř, která aktualizuje miliardy let akumulované konzervy energie“, se „musí dít válečně.“→ Vláda sil, jež člověk uvolnil a rozpoutal,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resp. Síly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se vposled „uskutečňuje skrze konflikty planetárního rázu“.</a:t>
            </a:r>
            <a:endParaRPr lang="cs-CZ" noProof="0" dirty="0">
              <a:latin typeface="Times New Roman" panose="02020603050405020304" pitchFamily="18" charset="0"/>
              <a:ea typeface="Times New Roman" panose="02020603050405020304" pitchFamily="18" charset="0"/>
            </a:endParaRPr>
          </a:p>
          <a:p>
            <a:pPr algn="just"/>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Války 20. stol. jsou pokračováním procesu, který uvedla do pohybu moderní vědo-technika: odstraňování všech zábran a „konvencí“, jež se tomuto uvolňování sil stavěly do cesty.→ Tyto války znamenaly důsledné „přehodnocení všech hodnot“ ve znamení člověkem rozpoutaných sil, resp. Síly = „praktický nihilismus“ spojený s nadvládou vědecko-technického přístupu ke skutečnosti, jehož vrcholnou manifestací jsou právě války 20. stol. → </a:t>
            </a:r>
            <a:r>
              <a:rPr lang="cs-CZ" dirty="0">
                <a:solidFill>
                  <a:prstClr val="black"/>
                </a:solidFill>
                <a:latin typeface="Times New Roman" panose="02020603050405020304" pitchFamily="18" charset="0"/>
                <a:ea typeface="Times New Roman" panose="02020603050405020304" pitchFamily="18" charset="0"/>
              </a:rPr>
              <a:t>V</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álky</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20. stol. představují nihilistickou revoluci „</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statu</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quo ve světě, kterému potenciálně vládla a který vysávala Evropa svou vědeckotechnickou převahou“. → V tom spočívá nejhlubší důvod absence všech mezí a zábran, které jsou tak typické pro moderní války: v moderní době „válka jako universální ‚všecko je </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dovolenoʻ</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 zachvacuje státy, stává se totální“.</a:t>
            </a:r>
          </a:p>
          <a:p>
            <a:pPr algn="just"/>
            <a:r>
              <a:rPr lang="cs-CZ" dirty="0">
                <a:effectLst/>
                <a:latin typeface="Times New Roman" panose="02020603050405020304" pitchFamily="18" charset="0"/>
                <a:ea typeface="Times New Roman" panose="02020603050405020304" pitchFamily="18" charset="0"/>
              </a:rPr>
              <a:t>Patočka charakterizuje celé 20. století jako válku, neboť zde válka doutná i v době zdánlivého míru a vítězný mír je pouhou iluzí: Síla pouze „používá míru jako prostředku boje, takže mír se stává sám součástí války“, její „lstivou etapou, která poráží protivníka bez výstřelu“.</a:t>
            </a:r>
          </a:p>
        </p:txBody>
      </p:sp>
    </p:spTree>
    <p:extLst>
      <p:ext uri="{BB962C8B-B14F-4D97-AF65-F5344CB8AC3E}">
        <p14:creationId xmlns:p14="http://schemas.microsoft.com/office/powerpoint/2010/main" val="5332517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1A891C-C9B4-10D5-1301-598003D7AB9F}"/>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FC6429E0-CEA3-5B08-DE4B-FEF3A2F19774}"/>
              </a:ext>
            </a:extLst>
          </p:cNvPr>
          <p:cNvSpPr>
            <a:spLocks noGrp="1"/>
          </p:cNvSpPr>
          <p:nvPr>
            <p:ph type="title"/>
          </p:nvPr>
        </p:nvSpPr>
        <p:spPr>
          <a:xfrm>
            <a:off x="0" y="2"/>
            <a:ext cx="12192000" cy="716435"/>
          </a:xfrm>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„Síly dne“</a:t>
            </a:r>
            <a:endParaRPr lang="cs-CZ" dirty="0"/>
          </a:p>
        </p:txBody>
      </p:sp>
      <p:sp>
        <p:nvSpPr>
          <p:cNvPr id="3" name="Zástupný obsah 2">
            <a:extLst>
              <a:ext uri="{FF2B5EF4-FFF2-40B4-BE49-F238E27FC236}">
                <a16:creationId xmlns:a16="http://schemas.microsoft.com/office/drawing/2014/main" id="{DABEBFAB-5B49-2063-F44D-10746D7D8E7E}"/>
              </a:ext>
            </a:extLst>
          </p:cNvPr>
          <p:cNvSpPr>
            <a:spLocks noGrp="1"/>
          </p:cNvSpPr>
          <p:nvPr>
            <p:ph idx="1"/>
          </p:nvPr>
        </p:nvSpPr>
        <p:spPr>
          <a:xfrm>
            <a:off x="0" y="716438"/>
            <a:ext cx="12192000" cy="6141560"/>
          </a:xfrm>
        </p:spPr>
        <p:txBody>
          <a:bodyPr>
            <a:normAutofit fontScale="85000" lnSpcReduction="20000"/>
          </a:bodyPr>
          <a:lstStyle/>
          <a:p>
            <a:pPr algn="just"/>
            <a:r>
              <a:rPr lang="cs-CZ" dirty="0">
                <a:solidFill>
                  <a:prstClr val="black"/>
                </a:solidFill>
                <a:latin typeface="Times New Roman" panose="02020603050405020304" pitchFamily="18" charset="0"/>
                <a:ea typeface="Times New Roman" panose="02020603050405020304" pitchFamily="18" charset="0"/>
              </a:rPr>
              <a:t>V souvislosti</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se svým pojetím války Patočka užívá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metafory dne a noci, které úzce spojuje s tématem života a smrti: „Z hlediska dne“ je „pro jednotlivce život vším, je nejvyšší hodnotou, která proň existuje“.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Ve způsobu lidského bytí, který absolutizuje život a který si není vědom vlastní konečnosti a smrtelnosti, který „vynechává smrt a zavírá před ní oči“,  mají svůj původ „síly dne“.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„Síly dne“ si „počínají“, jako by smrti nebylo, a jako takové se cele oddávají zájmům života a rozvrhování cílů, idejí, programů a možností světa, který „konfliktem mobilizuje sílu“. </a:t>
            </a:r>
          </a:p>
          <a:p>
            <a:pPr algn="just"/>
            <a:r>
              <a:rPr lang="cs-CZ" sz="2800" dirty="0">
                <a:effectLst/>
                <a:latin typeface="Times New Roman" panose="02020603050405020304" pitchFamily="18" charset="0"/>
                <a:ea typeface="Calibri" panose="020F0502020204030204" pitchFamily="34" charset="0"/>
              </a:rPr>
              <a:t>Jsou to právě „síly dne“, které po čtyři roky posílaly „miliony lidí do gehenny ohně“ a kvůli nimž fronta 1. světové války byla místem, jež po léta hypnotizovalo „veškerou aktivitu industriální doby“.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a:t>
            </a:r>
            <a:r>
              <a:rPr lang="cs-CZ" dirty="0">
                <a:solidFill>
                  <a:prstClr val="black"/>
                </a:solidFill>
                <a:latin typeface="Times New Roman" panose="02020603050405020304" pitchFamily="18" charset="0"/>
                <a:ea typeface="Times New Roman" panose="02020603050405020304" pitchFamily="18" charset="0"/>
              </a:rPr>
              <a:t> Protože si „síly dne“ „počínají“, jako by smrti nebylo, plánují také „smrt distancovaně a statisticky, jako by znamenala pouhou výměnu ve funkcích“.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„Ve vůli k válce“ vposled „vládne den a život pomocí smrti“.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a:t>
            </a:r>
            <a:r>
              <a:rPr lang="cs-CZ" dirty="0">
                <a:solidFill>
                  <a:prstClr val="black"/>
                </a:solidFill>
                <a:latin typeface="Times New Roman" panose="02020603050405020304" pitchFamily="18" charset="0"/>
                <a:ea typeface="Times New Roman" panose="02020603050405020304" pitchFamily="18" charset="0"/>
              </a:rPr>
              <a:t>N</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ení</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možno zbavit se války“, pokud se nezbavíme vlády dne, tj. „života v té podobě, která vynechává smrt a zavírá před ní oči“.</a:t>
            </a:r>
          </a:p>
          <a:p>
            <a:pPr marL="0" indent="0" algn="just">
              <a:buNone/>
            </a:pPr>
            <a:r>
              <a:rPr lang="cs-CZ" sz="2800" b="1" dirty="0">
                <a:effectLst/>
                <a:latin typeface="Times New Roman" panose="02020603050405020304" pitchFamily="18" charset="0"/>
                <a:ea typeface="Calibri" panose="020F0502020204030204" pitchFamily="34" charset="0"/>
              </a:rPr>
              <a:t>T 14: </a:t>
            </a:r>
            <a:r>
              <a:rPr lang="cs-CZ" sz="2800" dirty="0">
                <a:effectLst/>
                <a:latin typeface="Times New Roman" panose="02020603050405020304" pitchFamily="18" charset="0"/>
                <a:ea typeface="Calibri" panose="020F0502020204030204" pitchFamily="34" charset="0"/>
              </a:rPr>
              <a:t>„Jsou to síly </a:t>
            </a:r>
            <a:r>
              <a:rPr lang="cs-CZ" sz="2800" i="1" dirty="0">
                <a:effectLst/>
                <a:latin typeface="Times New Roman" panose="02020603050405020304" pitchFamily="18" charset="0"/>
                <a:ea typeface="Calibri" panose="020F0502020204030204" pitchFamily="34" charset="0"/>
              </a:rPr>
              <a:t>dne</a:t>
            </a:r>
            <a:r>
              <a:rPr lang="cs-CZ" sz="2800" dirty="0">
                <a:effectLst/>
                <a:latin typeface="Times New Roman" panose="02020603050405020304" pitchFamily="18" charset="0"/>
                <a:ea typeface="Calibri" panose="020F0502020204030204" pitchFamily="34" charset="0"/>
              </a:rPr>
              <a:t>, které posílají miliony lidí do gehenny ohně po čtyři léta, a fronta je místo, jež po čtyři roky hypnotizuje veškerou aktivitu industriální doby, kterou nazval účastník fronty Ernst </a:t>
            </a:r>
            <a:r>
              <a:rPr lang="cs-CZ" sz="2800" dirty="0" err="1">
                <a:effectLst/>
                <a:latin typeface="Times New Roman" panose="02020603050405020304" pitchFamily="18" charset="0"/>
                <a:ea typeface="Calibri" panose="020F0502020204030204" pitchFamily="34" charset="0"/>
              </a:rPr>
              <a:t>Jünger</a:t>
            </a:r>
            <a:r>
              <a:rPr lang="cs-CZ" sz="2800" dirty="0">
                <a:effectLst/>
                <a:latin typeface="Times New Roman" panose="02020603050405020304" pitchFamily="18" charset="0"/>
                <a:ea typeface="Calibri" panose="020F0502020204030204" pitchFamily="34" charset="0"/>
              </a:rPr>
              <a:t> dobou … totální mobilizace … </a:t>
            </a:r>
            <a:r>
              <a:rPr lang="cs-CZ" sz="2800" i="1" dirty="0">
                <a:effectLst/>
                <a:latin typeface="Times New Roman" panose="02020603050405020304" pitchFamily="18" charset="0"/>
                <a:ea typeface="Calibri" panose="020F0502020204030204" pitchFamily="34" charset="0"/>
              </a:rPr>
              <a:t>Z hlediska dne</a:t>
            </a:r>
            <a:r>
              <a:rPr lang="cs-CZ" sz="2800" dirty="0">
                <a:effectLst/>
                <a:latin typeface="Times New Roman" panose="02020603050405020304" pitchFamily="18" charset="0"/>
                <a:ea typeface="Calibri" panose="020F0502020204030204" pitchFamily="34" charset="0"/>
              </a:rPr>
              <a:t> je pro jednotlivce život vším, je nejvyšší hodnotou, která proň existuje. Pro </a:t>
            </a:r>
            <a:r>
              <a:rPr lang="cs-CZ" sz="2800" i="1" dirty="0">
                <a:effectLst/>
                <a:latin typeface="Times New Roman" panose="02020603050405020304" pitchFamily="18" charset="0"/>
                <a:ea typeface="Calibri" panose="020F0502020204030204" pitchFamily="34" charset="0"/>
              </a:rPr>
              <a:t>síly</a:t>
            </a:r>
            <a:r>
              <a:rPr lang="cs-CZ" sz="2800" dirty="0">
                <a:effectLst/>
                <a:latin typeface="Times New Roman" panose="02020603050405020304" pitchFamily="18" charset="0"/>
                <a:ea typeface="Calibri" panose="020F0502020204030204" pitchFamily="34" charset="0"/>
              </a:rPr>
              <a:t> dne naopak smrt neexistuje, ty si počínají, jako by smrti nebylo, plánují smrt distancovaně a statisticky, jako by znamenala pouhou výměnu ve funkcích. Ve vůli k válce tedy vládne den a život pomocí smrti … Není možno zbavit se války tomu, kdo se nezbaví vlády míru, dne, života v té podobě, která vynechává smrt a zavírá před ní oči“. </a:t>
            </a:r>
          </a:p>
          <a:p>
            <a:pPr marL="0" indent="0" algn="just">
              <a:buNone/>
            </a:pPr>
            <a:r>
              <a:rPr lang="cs-CZ" sz="2800" dirty="0">
                <a:effectLst/>
                <a:latin typeface="Times New Roman" panose="02020603050405020304" pitchFamily="18" charset="0"/>
                <a:ea typeface="Calibri" panose="020F0502020204030204" pitchFamily="34" charset="0"/>
              </a:rPr>
              <a:t>J. Patočka, </a:t>
            </a:r>
            <a:r>
              <a:rPr lang="cs-CZ" sz="2800" i="1" dirty="0">
                <a:effectLst/>
                <a:latin typeface="Times New Roman" panose="02020603050405020304" pitchFamily="18" charset="0"/>
                <a:ea typeface="Calibri" panose="020F0502020204030204" pitchFamily="34" charset="0"/>
              </a:rPr>
              <a:t>Kacířské eseje o filosofii dějin</a:t>
            </a:r>
            <a:r>
              <a:rPr lang="cs-CZ" sz="2800" dirty="0">
                <a:effectLst/>
                <a:latin typeface="Times New Roman" panose="02020603050405020304" pitchFamily="18" charset="0"/>
                <a:ea typeface="Calibri" panose="020F0502020204030204" pitchFamily="34" charset="0"/>
              </a:rPr>
              <a:t>, in: </a:t>
            </a:r>
            <a:r>
              <a:rPr lang="cs-CZ" sz="2800" i="1" dirty="0">
                <a:effectLst/>
                <a:latin typeface="Times New Roman" panose="02020603050405020304" pitchFamily="18" charset="0"/>
                <a:ea typeface="Calibri" panose="020F0502020204030204" pitchFamily="34" charset="0"/>
              </a:rPr>
              <a:t>Péče o duši</a:t>
            </a:r>
            <a:r>
              <a:rPr lang="cs-CZ" sz="2800" dirty="0">
                <a:effectLst/>
                <a:latin typeface="Times New Roman" panose="02020603050405020304" pitchFamily="18" charset="0"/>
                <a:ea typeface="Calibri" panose="020F0502020204030204" pitchFamily="34" charset="0"/>
              </a:rPr>
              <a:t> III, Praha 2002, str. 122–125.</a:t>
            </a:r>
            <a:endPar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10991760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2E7486-A646-AFFF-DEF0-BCA6D1187D3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F4EB68BC-089D-9093-E25B-A2AA5595DBB2}"/>
              </a:ext>
            </a:extLst>
          </p:cNvPr>
          <p:cNvSpPr>
            <a:spLocks noGrp="1"/>
          </p:cNvSpPr>
          <p:nvPr>
            <p:ph type="title"/>
          </p:nvPr>
        </p:nvSpPr>
        <p:spPr>
          <a:xfrm>
            <a:off x="0" y="2"/>
            <a:ext cx="12192000" cy="716435"/>
          </a:xfrm>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„Otřes frontou“</a:t>
            </a:r>
            <a:endParaRPr lang="cs-CZ" dirty="0"/>
          </a:p>
        </p:txBody>
      </p:sp>
      <p:sp>
        <p:nvSpPr>
          <p:cNvPr id="3" name="Zástupný obsah 2">
            <a:extLst>
              <a:ext uri="{FF2B5EF4-FFF2-40B4-BE49-F238E27FC236}">
                <a16:creationId xmlns:a16="http://schemas.microsoft.com/office/drawing/2014/main" id="{91A11552-C3A0-FCAC-3774-EDEB4E98FB68}"/>
              </a:ext>
            </a:extLst>
          </p:cNvPr>
          <p:cNvSpPr>
            <a:spLocks noGrp="1"/>
          </p:cNvSpPr>
          <p:nvPr>
            <p:ph idx="1"/>
          </p:nvPr>
        </p:nvSpPr>
        <p:spPr>
          <a:xfrm>
            <a:off x="0" y="650449"/>
            <a:ext cx="12192000" cy="6207549"/>
          </a:xfrm>
        </p:spPr>
        <p:txBody>
          <a:bodyPr>
            <a:normAutofit fontScale="85000" lnSpcReduction="20000"/>
          </a:bodyPr>
          <a:lstStyle/>
          <a:p>
            <a:pPr algn="just"/>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S odkazem na popisy frontové zkušenosti Ernsta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Jüngera</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 Pierra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Teilharda</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de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Chardin</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Patočka vyzdvihuje zkušenost „otřesu frontou“, který znamená „základní změnu v lidské existenci“. → </a:t>
            </a:r>
            <a:r>
              <a:rPr lang="cs-CZ" dirty="0">
                <a:solidFill>
                  <a:prstClr val="black"/>
                </a:solidFill>
                <a:latin typeface="Times New Roman" panose="02020603050405020304" pitchFamily="18" charset="0"/>
                <a:ea typeface="Times New Roman" panose="02020603050405020304" pitchFamily="18" charset="0"/>
              </a:rPr>
              <a:t>„Otřes frontou“</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s sebou zprvu nese „prožitek nesmyslnosti a nesnesitelného děsu“. → Absurdita fronty slouží jako „demonstrace, že svět, který něco takového plodí, musí zmizet“. → </a:t>
            </a:r>
            <a:r>
              <a:rPr lang="cs-CZ" dirty="0">
                <a:solidFill>
                  <a:prstClr val="black"/>
                </a:solidFill>
                <a:latin typeface="Times New Roman" panose="02020603050405020304" pitchFamily="18" charset="0"/>
                <a:ea typeface="Times New Roman" panose="02020603050405020304" pitchFamily="18" charset="0"/>
              </a:rPr>
              <a:t>V</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ede</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k „odhodlání skoncovat s celou skutečností, která něco takového činí možným“. → </a:t>
            </a:r>
            <a:r>
              <a:rPr kumimoji="0" lang="pl-PL"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Je zde nahlédnut „konec všech hodnot dne“.</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p>
          <a:p>
            <a:pPr algn="just"/>
            <a:r>
              <a:rPr lang="cs-CZ" dirty="0">
                <a:solidFill>
                  <a:prstClr val="black"/>
                </a:solidFill>
                <a:latin typeface="Times New Roman" panose="02020603050405020304" pitchFamily="18" charset="0"/>
                <a:ea typeface="Times New Roman" panose="02020603050405020304" pitchFamily="18" charset="0"/>
              </a:rPr>
              <a:t>N</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avzdory</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vší hrůznosti a děsivosti</a:t>
            </a:r>
            <a:r>
              <a:rPr lang="cs-CZ" dirty="0">
                <a:solidFill>
                  <a:prstClr val="black"/>
                </a:solidFill>
                <a:latin typeface="Times New Roman" panose="02020603050405020304" pitchFamily="18" charset="0"/>
                <a:ea typeface="Times New Roman" panose="02020603050405020304" pitchFamily="18" charset="0"/>
              </a:rPr>
              <a:t> je</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v prožitku fronty „na dně něco hluboce a záhadně pozitivního“. →</a:t>
            </a:r>
            <a:r>
              <a:rPr lang="cs-CZ" dirty="0">
                <a:solidFill>
                  <a:prstClr val="black"/>
                </a:solidFill>
                <a:latin typeface="Times New Roman" panose="02020603050405020304" pitchFamily="18" charset="0"/>
                <a:ea typeface="Times New Roman" panose="02020603050405020304" pitchFamily="18" charset="0"/>
              </a:rPr>
              <a:t> „Veliká, hluboká zkušenost fronty“ spočívá v tom, „že vyvolává noc s její naléhavostí a nezanedbatelností“.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Právě „v nejtemnějším bodě“ frontové zkušenosti, „když vypije nejhlubší z kalichů trpkosti až do dna“, činí člověk „zkušenost naprosté ztráty jakéhokoli běžného i možného smyslu“, která mu ale „dává poznat nekonečnou prázdnotu“ a nesmyslnost cílů, idejí, programů a možností světa, který „konfliktem mobilizuje sílu“.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V této krajní zkušenosti „noc“ člověka „přepadá jako nepředstižitelná možnost“: jsou prohlédnuty a odsunuty stranou „domněle nadindividuální možnosti dne“. → </a:t>
            </a:r>
            <a:r>
              <a:rPr lang="cs-CZ" dirty="0">
                <a:solidFill>
                  <a:prstClr val="black"/>
                </a:solidFill>
                <a:latin typeface="Times New Roman" panose="02020603050405020304" pitchFamily="18" charset="0"/>
                <a:ea typeface="Times New Roman" panose="02020603050405020304" pitchFamily="18" charset="0"/>
              </a:rPr>
              <a:t>N</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oc</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se tak stává „absolutní překážkou na cestě k špatné nekonečnosti zítřků“.</a:t>
            </a:r>
          </a:p>
          <a:p>
            <a:pPr algn="just"/>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Nejhlubším objevem fronty je „</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vykloněnost</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života do noci, boje a smrti“ a tím proměna životního smyslu“, který ze škobrtnul „o nic, o nepřekročitelnou hranici, v níž se všecko mění“.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Tato zkušenost „vrhá člověka na břeh absolutna, kde již není čeho se chytit, kde není nic než naprostá svoboda“, tj. svoboda od všech zájmů života a dne.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Otřes frontového zážitku se tak paradoxně může stát příležitostí „ke zlomení démonické vlády moderního vědecko-technického porozumění jsoucnu“, jež představuje základní způsob sebeodcizení moderního člověka.  </a:t>
            </a:r>
          </a:p>
          <a:p>
            <a:pPr marL="0" indent="0" algn="just">
              <a:buNone/>
            </a:pPr>
            <a:endPar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208480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152AA0-4F81-394C-D78C-AE2E7D5F8AF4}"/>
              </a:ext>
            </a:extLst>
          </p:cNvPr>
          <p:cNvSpPr>
            <a:spLocks noGrp="1"/>
          </p:cNvSpPr>
          <p:nvPr>
            <p:ph type="title"/>
          </p:nvPr>
        </p:nvSpPr>
        <p:spPr>
          <a:xfrm>
            <a:off x="65988" y="-235669"/>
            <a:ext cx="12126012" cy="1866506"/>
          </a:xfrm>
        </p:spPr>
        <p:txBody>
          <a:bodyPr/>
          <a:lstStyle/>
          <a:p>
            <a:pPr algn="ctr"/>
            <a:r>
              <a:rPr lang="cs-CZ"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Boj na rovině </a:t>
            </a:r>
            <a:r>
              <a:rPr lang="cs-CZ"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pobývání</a:t>
            </a:r>
            <a:br>
              <a:rPr lang="cs-CZ"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br>
            <a:endParaRPr lang="cs-CZ" dirty="0">
              <a:solidFill>
                <a:srgbClr val="C00000"/>
              </a:solidFill>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228B0CC5-E076-4BF5-F044-C7C30364ADF7}"/>
              </a:ext>
            </a:extLst>
          </p:cNvPr>
          <p:cNvSpPr>
            <a:spLocks noGrp="1"/>
          </p:cNvSpPr>
          <p:nvPr>
            <p:ph idx="1"/>
          </p:nvPr>
        </p:nvSpPr>
        <p:spPr>
          <a:xfrm>
            <a:off x="65988" y="838986"/>
            <a:ext cx="12126012" cy="6019014"/>
          </a:xfrm>
        </p:spPr>
        <p:txBody>
          <a:bodyPr>
            <a:normAutofit/>
          </a:bodyPr>
          <a:lstStyle/>
          <a:p>
            <a:pPr algn="just">
              <a:lnSpc>
                <a:spcPct val="100000"/>
              </a:lnSpc>
            </a:pPr>
            <a:r>
              <a:rPr lang="cs-CZ" sz="3200" dirty="0">
                <a:effectLst/>
                <a:latin typeface="Times New Roman" panose="02020603050405020304" pitchFamily="18" charset="0"/>
                <a:ea typeface="Calibri" panose="020F0502020204030204" pitchFamily="34" charset="0"/>
                <a:cs typeface="Times New Roman" panose="02020603050405020304" pitchFamily="18" charset="0"/>
              </a:rPr>
              <a:t>Boj se odehrává především na rovině pobývání.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cs-CZ" sz="3200"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Times New Roman" panose="02020603050405020304" pitchFamily="18" charset="0"/>
              </a:rPr>
              <a:t>P</a:t>
            </a:r>
            <a:r>
              <a:rPr lang="cs-CZ" sz="3200" dirty="0">
                <a:effectLst/>
                <a:latin typeface="Times New Roman" panose="02020603050405020304" pitchFamily="18" charset="0"/>
                <a:ea typeface="Calibri" panose="020F0502020204030204" pitchFamily="34" charset="0"/>
                <a:cs typeface="Times New Roman" panose="02020603050405020304" pitchFamily="18" charset="0"/>
              </a:rPr>
              <a:t>obývání je ve své podstatě bojem.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sz="3200" dirty="0">
                <a:effectLst/>
                <a:latin typeface="Times New Roman" panose="02020603050405020304" pitchFamily="18" charset="0"/>
                <a:ea typeface="Calibri" panose="020F0502020204030204" pitchFamily="34" charset="0"/>
                <a:cs typeface="Times New Roman" panose="02020603050405020304" pitchFamily="18" charset="0"/>
              </a:rPr>
              <a:t>Být živou bytostí znamená vést boj o přetrvání a o co nejlepší podmínky pro své pobývání.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sz="3200" dirty="0">
                <a:effectLst/>
                <a:latin typeface="Times New Roman" panose="02020603050405020304" pitchFamily="18" charset="0"/>
                <a:ea typeface="Calibri" panose="020F0502020204030204" pitchFamily="34" charset="0"/>
                <a:cs typeface="Times New Roman" panose="02020603050405020304" pitchFamily="18" charset="0"/>
              </a:rPr>
              <a:t>Boj se stává nutným proto, že materiální podmínky pobývání jsou vždy omezené, a boj je tedy na elementární rovině bojem o tyto podmínky.</a:t>
            </a:r>
          </a:p>
          <a:p>
            <a:pPr algn="just">
              <a:lnSpc>
                <a:spcPct val="100000"/>
              </a:lnSpc>
            </a:pPr>
            <a:r>
              <a:rPr lang="cs-CZ" sz="3200" dirty="0">
                <a:effectLst/>
                <a:latin typeface="Times New Roman" panose="02020603050405020304" pitchFamily="18" charset="0"/>
                <a:ea typeface="Calibri" panose="020F0502020204030204" pitchFamily="34" charset="0"/>
                <a:cs typeface="Times New Roman" panose="02020603050405020304" pitchFamily="18" charset="0"/>
              </a:rPr>
              <a:t>Boj může mít podobu spíše pasivní, spočívající v péči o pouhé přetrvání, nebo spíše aktivní, v úsilí o růst, rozmnožení, rozšíření životního prostoru, svých možností, své moci.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sz="3200" dirty="0">
                <a:effectLst/>
                <a:latin typeface="Times New Roman" panose="02020603050405020304" pitchFamily="18" charset="0"/>
                <a:ea typeface="Calibri" panose="020F0502020204030204" pitchFamily="34" charset="0"/>
                <a:cs typeface="Times New Roman" panose="02020603050405020304" pitchFamily="18" charset="0"/>
              </a:rPr>
              <a:t>Boj se zpravidla vede s druhými pobýváními a na jejich úkor. </a:t>
            </a:r>
          </a:p>
        </p:txBody>
      </p:sp>
    </p:spTree>
    <p:extLst>
      <p:ext uri="{BB962C8B-B14F-4D97-AF65-F5344CB8AC3E}">
        <p14:creationId xmlns:p14="http://schemas.microsoft.com/office/powerpoint/2010/main" val="1478223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2A427E-39D8-36C2-1326-D0DE9145282E}"/>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CFCD7943-F413-D361-39C3-6E4026BD0711}"/>
              </a:ext>
            </a:extLst>
          </p:cNvPr>
          <p:cNvSpPr>
            <a:spLocks noGrp="1"/>
          </p:cNvSpPr>
          <p:nvPr>
            <p:ph type="title"/>
          </p:nvPr>
        </p:nvSpPr>
        <p:spPr>
          <a:xfrm>
            <a:off x="838200" y="-546755"/>
            <a:ext cx="10515600" cy="546755"/>
          </a:xfrm>
        </p:spPr>
        <p:txBody>
          <a:bodyPr>
            <a:normAutofit fontScale="90000"/>
          </a:bodyPr>
          <a:lstStyle/>
          <a:p>
            <a:endParaRPr lang="cs-CZ" dirty="0"/>
          </a:p>
        </p:txBody>
      </p:sp>
      <p:sp>
        <p:nvSpPr>
          <p:cNvPr id="3" name="Zástupný obsah 2">
            <a:extLst>
              <a:ext uri="{FF2B5EF4-FFF2-40B4-BE49-F238E27FC236}">
                <a16:creationId xmlns:a16="http://schemas.microsoft.com/office/drawing/2014/main" id="{326D85B5-3310-CE8F-779A-FF05D49B6E92}"/>
              </a:ext>
            </a:extLst>
          </p:cNvPr>
          <p:cNvSpPr>
            <a:spLocks noGrp="1"/>
          </p:cNvSpPr>
          <p:nvPr>
            <p:ph idx="1"/>
          </p:nvPr>
        </p:nvSpPr>
        <p:spPr>
          <a:xfrm>
            <a:off x="0" y="0"/>
            <a:ext cx="12192000" cy="6858000"/>
          </a:xfrm>
        </p:spPr>
        <p:txBody>
          <a:bodyPr>
            <a:normAutofit fontScale="85000" lnSpcReduction="10000"/>
          </a:bodyPr>
          <a:lstStyle/>
          <a:p>
            <a:pPr marL="0" indent="0" algn="just">
              <a:buNone/>
            </a:pPr>
            <a:r>
              <a:rPr lang="cs-CZ" sz="3200" b="1" dirty="0">
                <a:effectLst/>
                <a:latin typeface="Times New Roman" panose="02020603050405020304" pitchFamily="18" charset="0"/>
                <a:ea typeface="Calibri" panose="020F0502020204030204" pitchFamily="34" charset="0"/>
              </a:rPr>
              <a:t>T 15: </a:t>
            </a:r>
            <a:r>
              <a:rPr lang="cs-CZ" sz="3200" dirty="0">
                <a:effectLst/>
                <a:latin typeface="Times New Roman" panose="02020603050405020304" pitchFamily="18" charset="0"/>
                <a:ea typeface="Calibri" panose="020F0502020204030204" pitchFamily="34" charset="0"/>
              </a:rPr>
              <a:t>„Oba, </a:t>
            </a:r>
            <a:r>
              <a:rPr lang="cs-CZ" sz="3200" dirty="0" err="1">
                <a:effectLst/>
                <a:latin typeface="Times New Roman" panose="02020603050405020304" pitchFamily="18" charset="0"/>
                <a:ea typeface="Calibri" panose="020F0502020204030204" pitchFamily="34" charset="0"/>
              </a:rPr>
              <a:t>Jünger</a:t>
            </a:r>
            <a:r>
              <a:rPr lang="cs-CZ" sz="3200" dirty="0">
                <a:effectLst/>
                <a:latin typeface="Times New Roman" panose="02020603050405020304" pitchFamily="18" charset="0"/>
                <a:ea typeface="Calibri" panose="020F0502020204030204" pitchFamily="34" charset="0"/>
              </a:rPr>
              <a:t> i </a:t>
            </a:r>
            <a:r>
              <a:rPr lang="cs-CZ" sz="3200" dirty="0" err="1">
                <a:effectLst/>
                <a:latin typeface="Times New Roman" panose="02020603050405020304" pitchFamily="18" charset="0"/>
                <a:ea typeface="Calibri" panose="020F0502020204030204" pitchFamily="34" charset="0"/>
              </a:rPr>
              <a:t>Teilhard</a:t>
            </a:r>
            <a:r>
              <a:rPr lang="cs-CZ" sz="3200" dirty="0">
                <a:effectLst/>
                <a:latin typeface="Times New Roman" panose="02020603050405020304" pitchFamily="18" charset="0"/>
                <a:ea typeface="Calibri" panose="020F0502020204030204" pitchFamily="34" charset="0"/>
              </a:rPr>
              <a:t> vyzvedají otřes frontou, který není okamžité trauma, nýbrž základní změna v lidské existenci: válka jako fronta poznamenává vždy … je hrůzná a v zákopech se každý třese, aby byl vystřídán … ale v jejím prožitku je na dně něco hluboce a záhadně pozitivního … První fáze, kterou dovede překročit jen málokdo, je prožitek nesmyslnosti a nesnesitelného děsu. Fronta je absurdita par excellence … Smysl má jen demonstrace, že svět, který něco takového plodí, musí zmizet … Odhodlání skoncovat s celou skutečností, která něco takového činí možným, ukazuje k tomu, že i zde nahlédnuto … něco jako konec všech hodnot dne … Veliká, hluboká zkušenost fronty s její linií ohně spočívá však v tom, že vyvolává noc s její naléhavostí a nezanedbatelností … Zkušenost fronty je však zkušenost absolutní. Zde pojednou … na účastníky učiní výpad naprostá svoboda, svoboda od všech zájmů míru, života, dne … Motivy dne, které vyvolaly vůli k válce, se spalují ve výhni fronty, je-li její zkušenost dost hluboká, aby nepodlehla opět silám dne … Tak se stává noc pojednou absolutní překážkou na cestě k špatné nekonečnosti zítřků. Tím, že nás přepadá jako nepředstižitelná možnost, jsou odsunuty domněle nadindividuální možnosti dne … Nejhlubším objevem fronty je tedy tato </a:t>
            </a:r>
            <a:r>
              <a:rPr lang="cs-CZ" sz="3200" dirty="0" err="1">
                <a:effectLst/>
                <a:latin typeface="Times New Roman" panose="02020603050405020304" pitchFamily="18" charset="0"/>
                <a:ea typeface="Calibri" panose="020F0502020204030204" pitchFamily="34" charset="0"/>
              </a:rPr>
              <a:t>vykloněnost</a:t>
            </a:r>
            <a:r>
              <a:rPr lang="cs-CZ" sz="3200" dirty="0">
                <a:effectLst/>
                <a:latin typeface="Times New Roman" panose="02020603050405020304" pitchFamily="18" charset="0"/>
                <a:ea typeface="Calibri" panose="020F0502020204030204" pitchFamily="34" charset="0"/>
              </a:rPr>
              <a:t> života do noci, boje a smrti, </a:t>
            </a:r>
            <a:r>
              <a:rPr lang="cs-CZ" sz="3200" dirty="0" err="1">
                <a:effectLst/>
                <a:latin typeface="Times New Roman" panose="02020603050405020304" pitchFamily="18" charset="0"/>
                <a:ea typeface="Calibri" panose="020F0502020204030204" pitchFamily="34" charset="0"/>
              </a:rPr>
              <a:t>neodepsatelnost</a:t>
            </a:r>
            <a:r>
              <a:rPr lang="cs-CZ" sz="3200" dirty="0">
                <a:effectLst/>
                <a:latin typeface="Times New Roman" panose="02020603050405020304" pitchFamily="18" charset="0"/>
                <a:ea typeface="Calibri" panose="020F0502020204030204" pitchFamily="34" charset="0"/>
              </a:rPr>
              <a:t> této položky v životě, která se zdá z hlediska dne pouhou neexistencí; proměna životního smyslu, který zde škobrtne o nic, o nepřekročitelnou hranici, v níž se všecko mění.“</a:t>
            </a:r>
          </a:p>
          <a:p>
            <a:pPr marL="0" indent="0" algn="just">
              <a:buNone/>
            </a:pPr>
            <a:r>
              <a:rPr lang="cs-CZ" sz="3200" dirty="0">
                <a:effectLst/>
                <a:latin typeface="Times New Roman" panose="02020603050405020304" pitchFamily="18" charset="0"/>
                <a:ea typeface="Calibri" panose="020F0502020204030204" pitchFamily="34" charset="0"/>
              </a:rPr>
              <a:t>J. Patočka, </a:t>
            </a:r>
            <a:r>
              <a:rPr lang="cs-CZ" sz="3200" i="1" dirty="0">
                <a:effectLst/>
                <a:latin typeface="Times New Roman" panose="02020603050405020304" pitchFamily="18" charset="0"/>
                <a:ea typeface="Calibri" panose="020F0502020204030204" pitchFamily="34" charset="0"/>
              </a:rPr>
              <a:t>Kacířské eseje o filosofii dějin</a:t>
            </a:r>
            <a:r>
              <a:rPr lang="cs-CZ" sz="3200" dirty="0">
                <a:effectLst/>
                <a:latin typeface="Times New Roman" panose="02020603050405020304" pitchFamily="18" charset="0"/>
                <a:ea typeface="Calibri" panose="020F0502020204030204" pitchFamily="34" charset="0"/>
              </a:rPr>
              <a:t>, str. 125–127.</a:t>
            </a:r>
            <a:endParaRPr lang="cs-CZ" sz="3200" dirty="0"/>
          </a:p>
        </p:txBody>
      </p:sp>
    </p:spTree>
    <p:extLst>
      <p:ext uri="{BB962C8B-B14F-4D97-AF65-F5344CB8AC3E}">
        <p14:creationId xmlns:p14="http://schemas.microsoft.com/office/powerpoint/2010/main" val="6820616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9F0F16-E463-47F2-950C-EBE5F883A465}"/>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19FA13F3-67A3-2550-D972-D8D70D468A83}"/>
              </a:ext>
            </a:extLst>
          </p:cNvPr>
          <p:cNvSpPr>
            <a:spLocks noGrp="1"/>
          </p:cNvSpPr>
          <p:nvPr>
            <p:ph type="title"/>
          </p:nvPr>
        </p:nvSpPr>
        <p:spPr>
          <a:xfrm>
            <a:off x="0" y="2"/>
            <a:ext cx="12192000" cy="716435"/>
          </a:xfrm>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Válka v době zdánlivého míru</a:t>
            </a:r>
            <a:endParaRPr lang="cs-CZ" dirty="0"/>
          </a:p>
        </p:txBody>
      </p:sp>
      <p:sp>
        <p:nvSpPr>
          <p:cNvPr id="3" name="Zástupný obsah 2">
            <a:extLst>
              <a:ext uri="{FF2B5EF4-FFF2-40B4-BE49-F238E27FC236}">
                <a16:creationId xmlns:a16="http://schemas.microsoft.com/office/drawing/2014/main" id="{57F11D61-5684-22AC-28D3-40D70509C832}"/>
              </a:ext>
            </a:extLst>
          </p:cNvPr>
          <p:cNvSpPr>
            <a:spLocks noGrp="1"/>
          </p:cNvSpPr>
          <p:nvPr>
            <p:ph idx="1"/>
          </p:nvPr>
        </p:nvSpPr>
        <p:spPr>
          <a:xfrm>
            <a:off x="0" y="650449"/>
            <a:ext cx="12192000" cy="6207549"/>
          </a:xfrm>
        </p:spPr>
        <p:txBody>
          <a:bodyPr>
            <a:normAutofit fontScale="92500" lnSpcReduction="10000"/>
          </a:bodyPr>
          <a:lstStyle/>
          <a:p>
            <a:pPr algn="just"/>
            <a:r>
              <a:rPr lang="cs-CZ" dirty="0">
                <a:solidFill>
                  <a:prstClr val="black"/>
                </a:solidFill>
                <a:latin typeface="Times New Roman" panose="02020603050405020304" pitchFamily="18" charset="0"/>
                <a:ea typeface="Times New Roman" panose="02020603050405020304" pitchFamily="18" charset="0"/>
              </a:rPr>
              <a:t>F</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rontová</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zkušenost se může stát bodem obratu, skrze nějž se lze „z války zplozené mírem, dobrat půdy skutečného míru“ – nikoli ovšem „polovičního míru“, „v němž protivníci mobilizují a počítají na mobilizaci druhého“. → Také tato pokračující válka, která doutná v době zdánlivého míru, má svou frontu a své způsoby, „jak spalovat, ničit, zbavovat perspektiv lidi, jak s nimi nakládat jako s materiálem síly, která se uvolňuje“. → Na této frontě se nebojuje v zákopech a střelnými zbraněmi, ale boj zde má formu rezistence či protestu proti „demoralizujícím“ a „terorizujícím“ silám a motivům dne, a často má povahu jejich odhalování, protože se právě v době zdánlivé míru ve své pravé povaze skrývají. → </a:t>
            </a:r>
            <a:r>
              <a:rPr lang="cs-CZ" sz="2800" dirty="0">
                <a:effectLst/>
                <a:latin typeface="Times New Roman" panose="02020603050405020304" pitchFamily="18" charset="0"/>
                <a:ea typeface="Calibri" panose="020F0502020204030204" pitchFamily="34" charset="0"/>
              </a:rPr>
              <a:t>V tomto boji „se platí krví“, jež většinou neteče, „nýbrž hnije ve vězeních, v ústraních, ve zničených životních plánech a možnostech“, jež ale „opět poteče, jakmile to Síla shledá výhodným“. </a:t>
            </a:r>
            <a:endPar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algn="just"/>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I ve válce v době zdánlivého míru analogicky platí to, co ve válkách horkých: Právě ti, kdo jsou v prvních liniích její pomyslné fronty, činí zkušenost otřesení, která se ovšem rovněž ukazuje jako něco „hluboce a záhadně pozitivního“. →</a:t>
            </a:r>
            <a:r>
              <a:rPr lang="cs-CZ" dirty="0">
                <a:solidFill>
                  <a:prstClr val="black"/>
                </a:solidFill>
                <a:latin typeface="Times New Roman" panose="02020603050405020304" pitchFamily="18" charset="0"/>
                <a:ea typeface="Times New Roman" panose="02020603050405020304" pitchFamily="18" charset="0"/>
              </a:rPr>
              <a:t> Tato fronta je privilegovaným místem, kde lze zakusit svobodu: bojovníci v prvních liniích jsou skutečně svobodní, rozhodně „svobodnější než ti“, kdo čekají ve zdánlivém bezpečí zázemí a „starostlivě přihlížejí, zda a kdy na ně rovněž dojde“ řada.</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Na této frontě se „odehrává vlastní drama svobody“ a svoboda má své místo právě v tomto boji.</a:t>
            </a:r>
          </a:p>
          <a:p>
            <a:pPr marL="0" indent="0" algn="just">
              <a:buNone/>
            </a:pPr>
            <a:endPar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13549716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CD2A18-57C3-FB02-A675-CFA678F06437}"/>
              </a:ext>
            </a:extLst>
          </p:cNvPr>
          <p:cNvSpPr>
            <a:spLocks noGrp="1"/>
          </p:cNvSpPr>
          <p:nvPr>
            <p:ph type="title"/>
          </p:nvPr>
        </p:nvSpPr>
        <p:spPr>
          <a:xfrm>
            <a:off x="1" y="1"/>
            <a:ext cx="11353800" cy="395925"/>
          </a:xfrm>
        </p:spPr>
        <p:txBody>
          <a:bodyPr>
            <a:normAutofit fontScale="90000"/>
          </a:bodyPr>
          <a:lstStyle/>
          <a:p>
            <a:endParaRPr lang="cs-CZ" dirty="0"/>
          </a:p>
        </p:txBody>
      </p:sp>
      <p:sp>
        <p:nvSpPr>
          <p:cNvPr id="3" name="Zástupný obsah 2">
            <a:extLst>
              <a:ext uri="{FF2B5EF4-FFF2-40B4-BE49-F238E27FC236}">
                <a16:creationId xmlns:a16="http://schemas.microsoft.com/office/drawing/2014/main" id="{7AFBF79A-D428-4D18-EFC6-5B475F0887C1}"/>
              </a:ext>
            </a:extLst>
          </p:cNvPr>
          <p:cNvSpPr>
            <a:spLocks noGrp="1"/>
          </p:cNvSpPr>
          <p:nvPr>
            <p:ph idx="1"/>
          </p:nvPr>
        </p:nvSpPr>
        <p:spPr>
          <a:xfrm>
            <a:off x="-1" y="518474"/>
            <a:ext cx="12191999" cy="6339525"/>
          </a:xfrm>
        </p:spPr>
        <p:txBody>
          <a:bodyPr>
            <a:normAutofit lnSpcReduction="10000"/>
          </a:bodyPr>
          <a:lstStyle/>
          <a:p>
            <a:pPr marL="0" indent="0" algn="just">
              <a:buNone/>
            </a:pPr>
            <a:r>
              <a:rPr lang="cs-CZ" sz="2800" b="1" dirty="0">
                <a:effectLst/>
                <a:latin typeface="Times New Roman" panose="02020603050405020304" pitchFamily="18" charset="0"/>
                <a:ea typeface="Calibri" panose="020F0502020204030204" pitchFamily="34" charset="0"/>
              </a:rPr>
              <a:t>T 16a: </a:t>
            </a:r>
            <a:r>
              <a:rPr lang="cs-CZ" sz="2800" dirty="0">
                <a:effectLst/>
                <a:latin typeface="Times New Roman" panose="02020603050405020304" pitchFamily="18" charset="0"/>
                <a:ea typeface="Calibri" panose="020F0502020204030204" pitchFamily="34" charset="0"/>
              </a:rPr>
              <a:t>„Právě proto však patrně existuje jistá perspektiva, jak se z války, zplozené mírem, dobrat půdy skutečného míru. První předpoklad je </a:t>
            </a:r>
            <a:r>
              <a:rPr lang="cs-CZ" sz="2800" dirty="0" err="1">
                <a:effectLst/>
                <a:latin typeface="Times New Roman" panose="02020603050405020304" pitchFamily="18" charset="0"/>
                <a:ea typeface="Calibri" panose="020F0502020204030204" pitchFamily="34" charset="0"/>
              </a:rPr>
              <a:t>Teilhardova</a:t>
            </a:r>
            <a:r>
              <a:rPr lang="cs-CZ" sz="2800" dirty="0">
                <a:effectLst/>
                <a:latin typeface="Times New Roman" panose="02020603050405020304" pitchFamily="18" charset="0"/>
                <a:ea typeface="Calibri" panose="020F0502020204030204" pitchFamily="34" charset="0"/>
              </a:rPr>
              <a:t> frontová zkušenost … pozitivnost fronty, fronta nikoli jako otročení životu, nýbrž jako nesmírné </a:t>
            </a:r>
            <a:r>
              <a:rPr lang="cs-CZ" sz="2800" i="1" dirty="0">
                <a:effectLst/>
                <a:latin typeface="Times New Roman" panose="02020603050405020304" pitchFamily="18" charset="0"/>
                <a:ea typeface="Calibri" panose="020F0502020204030204" pitchFamily="34" charset="0"/>
              </a:rPr>
              <a:t>osvobození</a:t>
            </a:r>
            <a:r>
              <a:rPr lang="cs-CZ" sz="2800" dirty="0">
                <a:effectLst/>
                <a:latin typeface="Times New Roman" panose="02020603050405020304" pitchFamily="18" charset="0"/>
                <a:ea typeface="Calibri" panose="020F0502020204030204" pitchFamily="34" charset="0"/>
              </a:rPr>
              <a:t> právě od této služebnosti. Dnešní forma války je onen poloviční mír, v němž protivníci mobilizují a počítají na demobilizaci druhého. Právě i tato válka má svou frontu a svůj způsob, jak spalovat, ničit, zbavovat perspektiv lidi, jak s nimi nakládat jako s materiálem Síly, která se uvolňuje. Tato fronta je rezistence vůči těmto ‚</a:t>
            </a:r>
            <a:r>
              <a:rPr lang="cs-CZ" sz="2800" dirty="0" err="1">
                <a:effectLst/>
                <a:latin typeface="Times New Roman" panose="02020603050405020304" pitchFamily="18" charset="0"/>
                <a:ea typeface="Calibri" panose="020F0502020204030204" pitchFamily="34" charset="0"/>
              </a:rPr>
              <a:t>demoralizujícímʻ</a:t>
            </a:r>
            <a:r>
              <a:rPr lang="cs-CZ" sz="2800" dirty="0">
                <a:effectLst/>
                <a:latin typeface="Times New Roman" panose="02020603050405020304" pitchFamily="18" charset="0"/>
                <a:ea typeface="Calibri" panose="020F0502020204030204" pitchFamily="34" charset="0"/>
              </a:rPr>
              <a:t>, terorizujícím a přelstívajícím motivům dne. Je to odhalení jejich povahy, protest, který se platí krví, která neteče, nýbrž hnije ve vězeních, v ústraních, ve zničených životních plánech a možnostech – a která opět poteče, jakmile to Síla shledá výhodným. Pochopit, že </a:t>
            </a:r>
            <a:r>
              <a:rPr lang="cs-CZ" sz="2800" i="1" dirty="0">
                <a:effectLst/>
                <a:latin typeface="Times New Roman" panose="02020603050405020304" pitchFamily="18" charset="0"/>
                <a:ea typeface="Calibri" panose="020F0502020204030204" pitchFamily="34" charset="0"/>
              </a:rPr>
              <a:t>zde </a:t>
            </a:r>
            <a:r>
              <a:rPr lang="cs-CZ" sz="2800" dirty="0">
                <a:effectLst/>
                <a:latin typeface="Times New Roman" panose="02020603050405020304" pitchFamily="18" charset="0"/>
                <a:ea typeface="Calibri" panose="020F0502020204030204" pitchFamily="34" charset="0"/>
              </a:rPr>
              <a:t>je místo, kde se odehrává vlastní drama svobody; svoboda nenastává ‚až </a:t>
            </a:r>
            <a:r>
              <a:rPr lang="cs-CZ" sz="2800" dirty="0" err="1">
                <a:effectLst/>
                <a:latin typeface="Times New Roman" panose="02020603050405020304" pitchFamily="18" charset="0"/>
                <a:ea typeface="Calibri" panose="020F0502020204030204" pitchFamily="34" charset="0"/>
              </a:rPr>
              <a:t>potomʻ</a:t>
            </a:r>
            <a:r>
              <a:rPr lang="cs-CZ" sz="2800" dirty="0">
                <a:effectLst/>
                <a:latin typeface="Times New Roman" panose="02020603050405020304" pitchFamily="18" charset="0"/>
                <a:ea typeface="Calibri" panose="020F0502020204030204" pitchFamily="34" charset="0"/>
              </a:rPr>
              <a:t>, až bude boj skončen, nýbrž má své místo právě v něm – to je </a:t>
            </a:r>
            <a:r>
              <a:rPr lang="cs-CZ" sz="2800" dirty="0" err="1">
                <a:effectLst/>
                <a:latin typeface="Times New Roman" panose="02020603050405020304" pitchFamily="18" charset="0"/>
                <a:ea typeface="Calibri" panose="020F0502020204030204" pitchFamily="34" charset="0"/>
              </a:rPr>
              <a:t>punctum</a:t>
            </a:r>
            <a:r>
              <a:rPr lang="cs-CZ" sz="2800" dirty="0">
                <a:effectLst/>
                <a:latin typeface="Times New Roman" panose="02020603050405020304" pitchFamily="18" charset="0"/>
                <a:ea typeface="Calibri" panose="020F0502020204030204" pitchFamily="34" charset="0"/>
              </a:rPr>
              <a:t> </a:t>
            </a:r>
            <a:r>
              <a:rPr lang="cs-CZ" sz="2800" dirty="0" err="1">
                <a:effectLst/>
                <a:latin typeface="Times New Roman" panose="02020603050405020304" pitchFamily="18" charset="0"/>
                <a:ea typeface="Calibri" panose="020F0502020204030204" pitchFamily="34" charset="0"/>
              </a:rPr>
              <a:t>saliens</a:t>
            </a:r>
            <a:r>
              <a:rPr lang="cs-CZ" sz="2800" dirty="0">
                <a:effectLst/>
                <a:latin typeface="Times New Roman" panose="02020603050405020304" pitchFamily="18" charset="0"/>
                <a:ea typeface="Calibri" panose="020F0502020204030204" pitchFamily="34" charset="0"/>
              </a:rPr>
              <a:t> … Že ti, kdo jsou vystaveni tlaku Síly, jsou svobodní, svobodnější než ti, kdo zatím sedí v etapě a starostlivě přihlížejí, zda a kdy na ně rovněž dojde.“ </a:t>
            </a:r>
          </a:p>
          <a:p>
            <a:pPr marL="0" indent="0" algn="just">
              <a:buNone/>
            </a:pPr>
            <a:r>
              <a:rPr kumimoji="0" lang="cs-CZ" sz="27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J. Patočka, </a:t>
            </a:r>
            <a:r>
              <a:rPr kumimoji="0" lang="cs-CZ" sz="27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Kacířské eseje o filosofii dějin</a:t>
            </a:r>
            <a:r>
              <a:rPr kumimoji="0" lang="cs-CZ" sz="27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str. 129.</a:t>
            </a:r>
            <a:endParaRPr lang="cs-CZ" dirty="0"/>
          </a:p>
        </p:txBody>
      </p:sp>
    </p:spTree>
    <p:extLst>
      <p:ext uri="{BB962C8B-B14F-4D97-AF65-F5344CB8AC3E}">
        <p14:creationId xmlns:p14="http://schemas.microsoft.com/office/powerpoint/2010/main" val="33796158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BC723D-51DD-2480-FB6B-786E49E9637A}"/>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3D739187-A0A6-BD8F-2DE8-A1EC293050E8}"/>
              </a:ext>
            </a:extLst>
          </p:cNvPr>
          <p:cNvSpPr>
            <a:spLocks noGrp="1"/>
          </p:cNvSpPr>
          <p:nvPr>
            <p:ph type="title"/>
          </p:nvPr>
        </p:nvSpPr>
        <p:spPr>
          <a:xfrm>
            <a:off x="0" y="2"/>
            <a:ext cx="12192000" cy="716435"/>
          </a:xfrm>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Solidarita otřesených</a:t>
            </a:r>
            <a:endParaRPr lang="cs-CZ" dirty="0"/>
          </a:p>
        </p:txBody>
      </p:sp>
      <p:sp>
        <p:nvSpPr>
          <p:cNvPr id="3" name="Zástupný obsah 2">
            <a:extLst>
              <a:ext uri="{FF2B5EF4-FFF2-40B4-BE49-F238E27FC236}">
                <a16:creationId xmlns:a16="http://schemas.microsoft.com/office/drawing/2014/main" id="{F4A2CEEA-F58A-1A5E-AA7E-FB7232577E3F}"/>
              </a:ext>
            </a:extLst>
          </p:cNvPr>
          <p:cNvSpPr>
            <a:spLocks noGrp="1"/>
          </p:cNvSpPr>
          <p:nvPr>
            <p:ph idx="1"/>
          </p:nvPr>
        </p:nvSpPr>
        <p:spPr>
          <a:xfrm>
            <a:off x="0" y="650449"/>
            <a:ext cx="12192000" cy="6207549"/>
          </a:xfrm>
        </p:spPr>
        <p:txBody>
          <a:bodyPr>
            <a:normAutofit lnSpcReduction="10000"/>
          </a:bodyPr>
          <a:lstStyle/>
          <a:p>
            <a:pPr algn="just"/>
            <a:r>
              <a:rPr lang="cs-CZ" dirty="0">
                <a:solidFill>
                  <a:prstClr val="black"/>
                </a:solidFill>
                <a:latin typeface="Times New Roman" panose="02020603050405020304" pitchFamily="18" charset="0"/>
                <a:ea typeface="Times New Roman" panose="02020603050405020304" pitchFamily="18" charset="0"/>
              </a:rPr>
              <a:t>Z</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kušenost</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otřesení, k níž dochází na frontách horkých i studených válek, má jisté meze: Tato zkušenost se dosud nestala „dějinným faktorem“, protože byla „zkušeností každého jednotlivce vrženého zvlášť k svému vrcholu“, z něhož opět musel „sestoupit do všedního dne“, kde se člověka jej nezbytně zmocňuje „válka v podobě mírového plánování síly“. → Člověk stanuvší „tváří v tvář otřesenému světu“ je opět „zachycen jeho silami“, zkušenost, která „vyvolává noc“, je opět ohnuta zpět „do roviny dne“, „to, co patřilo noci a věčnosti“, je znovu využito silami dne. → Tento stav lze překonat jedině tím, co Patočka nazývá „solidaritou otřesených“.</a:t>
            </a:r>
          </a:p>
          <a:p>
            <a:pPr algn="just"/>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Jedině „otřesení“ jsou s to pochopit, oč běží v životě a smrti a tím i v dějinách. → V životě, smrti a dějinách jde o „konflikt pouhého života spoutaného strachem, se životem na vrcholu, který neplánuje budoucí všední dny, nýbrž vidí jasně, že všední den, jeho život mají svůj konec“. → Kdo je s to toto pochopit, je schopen též obrácení či životního obratu (</a:t>
            </a:r>
            <a:r>
              <a:rPr kumimoji="0" lang="cs-CZ"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metanoia</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a:t>
            </a:r>
            <a:r>
              <a:rPr lang="cs-CZ" sz="2800" dirty="0">
                <a:effectLst/>
                <a:latin typeface="Times New Roman" panose="02020603050405020304" pitchFamily="18" charset="0"/>
                <a:ea typeface="Calibri" panose="020F0502020204030204" pitchFamily="34" charset="0"/>
              </a:rPr>
              <a:t>. </a:t>
            </a:r>
            <a:endPar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algn="just"/>
            <a:r>
              <a:rPr lang="cs-CZ" dirty="0">
                <a:solidFill>
                  <a:prstClr val="black"/>
                </a:solidFill>
                <a:latin typeface="Times New Roman" panose="02020603050405020304" pitchFamily="18" charset="0"/>
                <a:ea typeface="Times New Roman" panose="02020603050405020304" pitchFamily="18" charset="0"/>
              </a:rPr>
              <a:t>Č</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lověk</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schopný tohoto životního obratu je „duchovní člověk“. →</a:t>
            </a:r>
            <a:r>
              <a:rPr lang="cs-CZ" dirty="0">
                <a:solidFill>
                  <a:prstClr val="black"/>
                </a:solidFill>
                <a:latin typeface="Times New Roman" panose="02020603050405020304" pitchFamily="18" charset="0"/>
                <a:ea typeface="Times New Roman" panose="02020603050405020304" pitchFamily="18" charset="0"/>
              </a:rPr>
              <a:t> „Otřesení“ jsou duchovní lidé, kteří žijí v nezastřeném vědomí o lidské konečnosti, a tím prohlížejí iluzornost světa založeného na absolutizovaných hodnotách života a dne.</a:t>
            </a:r>
            <a:endPar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16804586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6F797E-5475-4DC6-814D-ADD992E75C33}"/>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130D0C58-7749-2840-C08B-937440714D67}"/>
              </a:ext>
            </a:extLst>
          </p:cNvPr>
          <p:cNvSpPr>
            <a:spLocks noGrp="1"/>
          </p:cNvSpPr>
          <p:nvPr>
            <p:ph type="title"/>
          </p:nvPr>
        </p:nvSpPr>
        <p:spPr>
          <a:xfrm>
            <a:off x="0" y="2"/>
            <a:ext cx="12192000" cy="716435"/>
          </a:xfrm>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Cesta ke skutečnému míru</a:t>
            </a:r>
            <a:endParaRPr lang="cs-CZ" dirty="0"/>
          </a:p>
        </p:txBody>
      </p:sp>
      <p:sp>
        <p:nvSpPr>
          <p:cNvPr id="3" name="Zástupný obsah 2">
            <a:extLst>
              <a:ext uri="{FF2B5EF4-FFF2-40B4-BE49-F238E27FC236}">
                <a16:creationId xmlns:a16="http://schemas.microsoft.com/office/drawing/2014/main" id="{98848F7F-0DCB-36BE-9F51-677F2AD59128}"/>
              </a:ext>
            </a:extLst>
          </p:cNvPr>
          <p:cNvSpPr>
            <a:spLocks noGrp="1"/>
          </p:cNvSpPr>
          <p:nvPr>
            <p:ph idx="1"/>
          </p:nvPr>
        </p:nvSpPr>
        <p:spPr>
          <a:xfrm>
            <a:off x="0" y="650449"/>
            <a:ext cx="12192000" cy="6207549"/>
          </a:xfrm>
        </p:spPr>
        <p:txBody>
          <a:bodyPr>
            <a:normAutofit fontScale="92500" lnSpcReduction="10000"/>
          </a:bodyPr>
          <a:lstStyle/>
          <a:p>
            <a:pPr algn="just"/>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Otřesení otřesených je specifikováno jako otřesení „ve víře“ v den – život – mír. → Mírem je zde míněn zdánlivý mír, který do sebe pojímá válka jako svůj bojový prostředek a který představuje pouhou „mírovou tvář“ či lstivou masku války. → Solidarita otřesených, která se „buduje v pronásledování a nejistotách“, má být vposled protivahou vůči nadvládě Síly: právě Síla je tím, bez čeho takzvaný „mír“, „den“ a „lidský život produkovaný ve světě exponenciálních růstů“, nemohou existovat. </a:t>
            </a:r>
          </a:p>
          <a:p>
            <a:pPr algn="just"/>
            <a:r>
              <a:rPr lang="cs-CZ" dirty="0">
                <a:solidFill>
                  <a:prstClr val="black"/>
                </a:solidFill>
                <a:latin typeface="Times New Roman" panose="02020603050405020304" pitchFamily="18" charset="0"/>
                <a:ea typeface="Times New Roman" panose="02020603050405020304" pitchFamily="18" charset="0"/>
              </a:rPr>
              <a:t>L</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idstvo</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nemůže dospět na půdu skutečného míru tím, že „se oddá a poddá měřítkům dne a jeho slibům“. → Životní </a:t>
            </a:r>
            <a:r>
              <a:rPr kumimoji="0" lang="cs-CZ"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metanoia</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otřesených je nezbytným předpokladem pro vytvoření podmínek skutečného míru. → Jedině solidarita otřesených je schopna říci „ne“ oněm „mobilizačním opatřením, která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eternizují</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válečný stav“. → Pouze solidarita otřesených může a musí „vytvořit duchovní autoritu a stát se duchovní mocí“, která přiměje válčící svět k potřebným omezením a vytvoří půdu pro skutečný mír.</a:t>
            </a:r>
            <a:endPar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algn="just"/>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V „údobí uvolňování Síly“ se otázka, zda opustit zdánlivé bezpečí zázemí a připojit se k těm, nebo se alespoň plně solidarizovat s těmi, kdo v prvních liniích bojují za budoucí podobu světa, proměňuje v osudovou volbu buď – anebo. →</a:t>
            </a:r>
            <a:r>
              <a:rPr lang="cs-CZ" dirty="0">
                <a:solidFill>
                  <a:prstClr val="black"/>
                </a:solidFill>
                <a:latin typeface="Times New Roman" panose="02020603050405020304" pitchFamily="18" charset="0"/>
                <a:ea typeface="Times New Roman" panose="02020603050405020304" pitchFamily="18" charset="0"/>
              </a:rPr>
              <a:t> Kdo zrazuje solidaritu otřesených a s otřesenými, ten si „musí uvědomit, že živí válku“ a že je „parazitem, který „žije krví druhých“, </a:t>
            </a:r>
            <a:r>
              <a:rPr lang="pl-PL" dirty="0">
                <a:solidFill>
                  <a:prstClr val="black"/>
                </a:solidFill>
                <a:latin typeface="Times New Roman" panose="02020603050405020304" pitchFamily="18" charset="0"/>
                <a:ea typeface="Times New Roman" panose="02020603050405020304" pitchFamily="18" charset="0"/>
              </a:rPr>
              <a:t>i kdyby se dokola zapřísahal, že chce mír.</a:t>
            </a:r>
            <a:endPar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29439863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98CBF1-EA39-A3C9-D691-8E933BA0695D}"/>
              </a:ext>
            </a:extLst>
          </p:cNvPr>
          <p:cNvSpPr>
            <a:spLocks noGrp="1"/>
          </p:cNvSpPr>
          <p:nvPr>
            <p:ph type="title"/>
          </p:nvPr>
        </p:nvSpPr>
        <p:spPr>
          <a:xfrm>
            <a:off x="838200" y="-669303"/>
            <a:ext cx="10515600" cy="904973"/>
          </a:xfrm>
        </p:spPr>
        <p:txBody>
          <a:bodyPr/>
          <a:lstStyle/>
          <a:p>
            <a:endParaRPr lang="cs-CZ" dirty="0"/>
          </a:p>
        </p:txBody>
      </p:sp>
      <p:sp>
        <p:nvSpPr>
          <p:cNvPr id="3" name="Zástupný obsah 2">
            <a:extLst>
              <a:ext uri="{FF2B5EF4-FFF2-40B4-BE49-F238E27FC236}">
                <a16:creationId xmlns:a16="http://schemas.microsoft.com/office/drawing/2014/main" id="{CD1A0062-8431-DCCD-DC1A-B3880F3113E0}"/>
              </a:ext>
            </a:extLst>
          </p:cNvPr>
          <p:cNvSpPr>
            <a:spLocks noGrp="1"/>
          </p:cNvSpPr>
          <p:nvPr>
            <p:ph idx="1"/>
          </p:nvPr>
        </p:nvSpPr>
        <p:spPr>
          <a:xfrm>
            <a:off x="0" y="235670"/>
            <a:ext cx="12192000" cy="6622329"/>
          </a:xfrm>
        </p:spPr>
        <p:txBody>
          <a:bodyPr/>
          <a:lstStyle/>
          <a:p>
            <a:pPr marL="0" indent="0" algn="just">
              <a:buNone/>
            </a:pPr>
            <a:r>
              <a:rPr lang="cs-CZ" sz="2800" b="1" dirty="0">
                <a:effectLst/>
                <a:latin typeface="Times New Roman" panose="02020603050405020304" pitchFamily="18" charset="0"/>
                <a:ea typeface="Calibri" panose="020F0502020204030204" pitchFamily="34" charset="0"/>
              </a:rPr>
              <a:t>T 16b: </a:t>
            </a:r>
            <a:r>
              <a:rPr lang="cs-CZ" sz="2800" dirty="0">
                <a:effectLst/>
                <a:latin typeface="Times New Roman" panose="02020603050405020304" pitchFamily="18" charset="0"/>
                <a:ea typeface="Calibri" panose="020F0502020204030204" pitchFamily="34" charset="0"/>
              </a:rPr>
              <a:t>„Jakým způsobem může ‚frontová </a:t>
            </a:r>
            <a:r>
              <a:rPr lang="cs-CZ" sz="2800" dirty="0" err="1">
                <a:effectLst/>
                <a:latin typeface="Times New Roman" panose="02020603050405020304" pitchFamily="18" charset="0"/>
                <a:ea typeface="Calibri" panose="020F0502020204030204" pitchFamily="34" charset="0"/>
              </a:rPr>
              <a:t>zkušenostʻ</a:t>
            </a:r>
            <a:r>
              <a:rPr lang="cs-CZ" sz="2800" dirty="0">
                <a:effectLst/>
                <a:latin typeface="Times New Roman" panose="02020603050405020304" pitchFamily="18" charset="0"/>
                <a:ea typeface="Calibri" panose="020F0502020204030204" pitchFamily="34" charset="0"/>
              </a:rPr>
              <a:t> nabýt té podoby, která by ji učinila dějinným faktorem? Proč se jím nestává? Protože … je zkušeností každého jednotlivce vrženého zvlášť k svému vrcholu, z něhož nezbývá než sestoupit zpátky do všedního dne, kde se ho zase zmocní nezbytně válka v podobě mírového plánování Síly“. Prostředkem, jak tento stav překonat, </a:t>
            </a:r>
            <a:r>
              <a:rPr lang="cs-CZ" sz="2800" i="1" dirty="0">
                <a:effectLst/>
                <a:latin typeface="Times New Roman" panose="02020603050405020304" pitchFamily="18" charset="0"/>
                <a:ea typeface="Calibri" panose="020F0502020204030204" pitchFamily="34" charset="0"/>
              </a:rPr>
              <a:t>solidarita otřesených</a:t>
            </a:r>
            <a:r>
              <a:rPr lang="cs-CZ" sz="2800" dirty="0">
                <a:effectLst/>
                <a:latin typeface="Times New Roman" panose="02020603050405020304" pitchFamily="18" charset="0"/>
                <a:ea typeface="Calibri" panose="020F0502020204030204" pitchFamily="34" charset="0"/>
              </a:rPr>
              <a:t>. Solidarita těch, kdo jsou s to pochopit, oč běží v životě a smrti a následkem toho v dějinách. Že dějiny jsou </a:t>
            </a:r>
            <a:r>
              <a:rPr lang="cs-CZ" sz="2800" i="1" dirty="0">
                <a:effectLst/>
                <a:latin typeface="Times New Roman" panose="02020603050405020304" pitchFamily="18" charset="0"/>
                <a:ea typeface="Calibri" panose="020F0502020204030204" pitchFamily="34" charset="0"/>
              </a:rPr>
              <a:t>tento</a:t>
            </a:r>
            <a:r>
              <a:rPr lang="cs-CZ" sz="2800" dirty="0">
                <a:effectLst/>
                <a:latin typeface="Times New Roman" panose="02020603050405020304" pitchFamily="18" charset="0"/>
                <a:ea typeface="Calibri" panose="020F0502020204030204" pitchFamily="34" charset="0"/>
              </a:rPr>
              <a:t> konflikt </a:t>
            </a:r>
            <a:r>
              <a:rPr lang="cs-CZ" sz="2800" i="1" dirty="0">
                <a:effectLst/>
                <a:latin typeface="Times New Roman" panose="02020603050405020304" pitchFamily="18" charset="0"/>
                <a:ea typeface="Calibri" panose="020F0502020204030204" pitchFamily="34" charset="0"/>
              </a:rPr>
              <a:t>pouhého života</a:t>
            </a:r>
            <a:r>
              <a:rPr lang="cs-CZ" sz="2800" dirty="0">
                <a:effectLst/>
                <a:latin typeface="Times New Roman" panose="02020603050405020304" pitchFamily="18" charset="0"/>
                <a:ea typeface="Calibri" panose="020F0502020204030204" pitchFamily="34" charset="0"/>
              </a:rPr>
              <a:t>, holého a spoutaného strachem, se </a:t>
            </a:r>
            <a:r>
              <a:rPr lang="cs-CZ" sz="2800" i="1" dirty="0">
                <a:effectLst/>
                <a:latin typeface="Times New Roman" panose="02020603050405020304" pitchFamily="18" charset="0"/>
                <a:ea typeface="Calibri" panose="020F0502020204030204" pitchFamily="34" charset="0"/>
              </a:rPr>
              <a:t>životem na vrcholu</a:t>
            </a:r>
            <a:r>
              <a:rPr lang="cs-CZ" sz="2800" dirty="0">
                <a:effectLst/>
                <a:latin typeface="Times New Roman" panose="02020603050405020304" pitchFamily="18" charset="0"/>
                <a:ea typeface="Calibri" panose="020F0502020204030204" pitchFamily="34" charset="0"/>
              </a:rPr>
              <a:t>, který neplánuje budoucí všední dny, nýbrž vidí jasně, že všední den, jeho život … mají svůj konec. Pouze ten, kdo je s to pochopit tuto věc, kdo je schopen obratu, </a:t>
            </a:r>
            <a:r>
              <a:rPr lang="cs-CZ" sz="2800" i="1" dirty="0" err="1">
                <a:effectLst/>
                <a:latin typeface="Times New Roman" panose="02020603050405020304" pitchFamily="18" charset="0"/>
                <a:ea typeface="Calibri" panose="020F0502020204030204" pitchFamily="34" charset="0"/>
              </a:rPr>
              <a:t>metanoia</a:t>
            </a:r>
            <a:r>
              <a:rPr lang="cs-CZ" sz="2800" dirty="0">
                <a:effectLst/>
                <a:latin typeface="Times New Roman" panose="02020603050405020304" pitchFamily="18" charset="0"/>
                <a:ea typeface="Calibri" panose="020F0502020204030204" pitchFamily="34" charset="0"/>
              </a:rPr>
              <a:t>, je duchovní člověka … Solidarita otřesených je s to říci ‚</a:t>
            </a:r>
            <a:r>
              <a:rPr lang="cs-CZ" sz="2800" dirty="0" err="1">
                <a:effectLst/>
                <a:latin typeface="Times New Roman" panose="02020603050405020304" pitchFamily="18" charset="0"/>
                <a:ea typeface="Calibri" panose="020F0502020204030204" pitchFamily="34" charset="0"/>
              </a:rPr>
              <a:t>neʻ</a:t>
            </a:r>
            <a:r>
              <a:rPr lang="cs-CZ" sz="2800" dirty="0">
                <a:effectLst/>
                <a:latin typeface="Times New Roman" panose="02020603050405020304" pitchFamily="18" charset="0"/>
                <a:ea typeface="Calibri" panose="020F0502020204030204" pitchFamily="34" charset="0"/>
              </a:rPr>
              <a:t> k těm mobilizačním opatřením, která </a:t>
            </a:r>
            <a:r>
              <a:rPr lang="cs-CZ" sz="2800" dirty="0" err="1">
                <a:effectLst/>
                <a:latin typeface="Times New Roman" panose="02020603050405020304" pitchFamily="18" charset="0"/>
                <a:ea typeface="Calibri" panose="020F0502020204030204" pitchFamily="34" charset="0"/>
              </a:rPr>
              <a:t>eternizují</a:t>
            </a:r>
            <a:r>
              <a:rPr lang="cs-CZ" sz="2800" dirty="0">
                <a:effectLst/>
                <a:latin typeface="Times New Roman" panose="02020603050405020304" pitchFamily="18" charset="0"/>
                <a:ea typeface="Calibri" panose="020F0502020204030204" pitchFamily="34" charset="0"/>
              </a:rPr>
              <a:t> válečný stav … Musí a může vytvořit duchovní autoritu a stát se duchovní mocí, která by doháněla válčící svět k jistým omezením … Solidarita otřesených se buduje v pronásledování a nejistotách … Kdo zrazuje tuto solidaritu, musí si uvědomit, že živí válku a je oním parazitem v etapě, který žije krví druhých.“</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cs-CZ" sz="27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J. Patočka, </a:t>
            </a:r>
            <a:r>
              <a:rPr kumimoji="0" lang="cs-CZ" sz="27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Kacířské eseje o filosofii dějin</a:t>
            </a:r>
            <a:r>
              <a:rPr kumimoji="0" lang="cs-CZ" sz="27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str. 129–130.</a:t>
            </a:r>
            <a:endParaRPr kumimoji="0" lang="cs-CZ"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indent="0" algn="just">
              <a:buNone/>
            </a:pPr>
            <a:endParaRPr lang="cs-CZ" dirty="0"/>
          </a:p>
        </p:txBody>
      </p:sp>
    </p:spTree>
    <p:extLst>
      <p:ext uri="{BB962C8B-B14F-4D97-AF65-F5344CB8AC3E}">
        <p14:creationId xmlns:p14="http://schemas.microsoft.com/office/powerpoint/2010/main" val="229627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9B75D7-8E92-9C87-A39F-9B2D95D795C8}"/>
              </a:ext>
            </a:extLst>
          </p:cNvPr>
          <p:cNvSpPr>
            <a:spLocks noGrp="1"/>
          </p:cNvSpPr>
          <p:nvPr>
            <p:ph type="title"/>
          </p:nvPr>
        </p:nvSpPr>
        <p:spPr>
          <a:xfrm>
            <a:off x="0" y="-537327"/>
            <a:ext cx="12094590" cy="1564849"/>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Vědomý a nevědomý boj</a:t>
            </a:r>
          </a:p>
        </p:txBody>
      </p:sp>
      <p:sp>
        <p:nvSpPr>
          <p:cNvPr id="3" name="Zástupný obsah 2">
            <a:extLst>
              <a:ext uri="{FF2B5EF4-FFF2-40B4-BE49-F238E27FC236}">
                <a16:creationId xmlns:a16="http://schemas.microsoft.com/office/drawing/2014/main" id="{F24F1224-5884-ED5D-66C8-6AD675FB8EE3}"/>
              </a:ext>
            </a:extLst>
          </p:cNvPr>
          <p:cNvSpPr>
            <a:spLocks noGrp="1"/>
          </p:cNvSpPr>
          <p:nvPr>
            <p:ph idx="1"/>
          </p:nvPr>
        </p:nvSpPr>
        <p:spPr>
          <a:xfrm>
            <a:off x="1" y="584462"/>
            <a:ext cx="12192000" cy="6273537"/>
          </a:xfrm>
        </p:spPr>
        <p:txBody>
          <a:bodyPr>
            <a:normAutofit fontScale="47500" lnSpcReduction="20000"/>
          </a:bodyPr>
          <a:lstStyle/>
          <a:p>
            <a:pPr algn="just"/>
            <a:r>
              <a:rPr lang="cs-CZ" sz="4200" dirty="0">
                <a:latin typeface="Times New Roman" panose="02020603050405020304" pitchFamily="18" charset="0"/>
                <a:cs typeface="Times New Roman" panose="02020603050405020304" pitchFamily="18" charset="0"/>
              </a:rPr>
              <a:t>Každému člověku zůstává skutečnost jeho boje do jisté míry skryta: na rovině nevědomých pohnutek a impulsů vlastního jednání, nebo nezamýšlených důsledků vlastního prosazování a úspěchů, jež působí újmu druhým. </a:t>
            </a:r>
            <a:r>
              <a:rPr kumimoji="0" lang="cs-CZ" sz="4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B</a:t>
            </a:r>
            <a:r>
              <a:rPr lang="cs-CZ" sz="4200" dirty="0">
                <a:latin typeface="Times New Roman" panose="02020603050405020304" pitchFamily="18" charset="0"/>
                <a:cs typeface="Times New Roman" panose="02020603050405020304" pitchFamily="18" charset="0"/>
              </a:rPr>
              <a:t>oj zůstává jednotlivci skrytý zejména tam, kde je delegován na kolektivní celky, které vedou tento boj za něj (společenské skupiny, státy, nadnárodní uskupení atd.) </a:t>
            </a:r>
            <a:r>
              <a:rPr kumimoji="0" lang="cs-CZ" sz="4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4200" dirty="0">
                <a:latin typeface="Times New Roman" panose="02020603050405020304" pitchFamily="18" charset="0"/>
                <a:cs typeface="Times New Roman" panose="02020603050405020304" pitchFamily="18" charset="0"/>
              </a:rPr>
              <a:t>Pro jednotlivce vždy existují nevědomé mocenské poměry, které působí újmu jemu samému, nebo naopak druhým v důsledku jeho vlastního uplatňování v boji o zajištění a rozšíření podmínek pobývání. </a:t>
            </a:r>
          </a:p>
          <a:p>
            <a:pPr algn="just"/>
            <a:r>
              <a:rPr lang="cs-CZ" sz="4200" dirty="0">
                <a:latin typeface="Times New Roman" panose="02020603050405020304" pitchFamily="18" charset="0"/>
                <a:cs typeface="Times New Roman" panose="02020603050405020304" pitchFamily="18" charset="0"/>
              </a:rPr>
              <a:t>Vedle toho existuje vědomý boj, při němž se v úsilí o zajištění a rozšíření podmínek pobývání záměrně obracíme proti druhému jako konkurentovi, soupeři, protivníkovi či nepříteli. </a:t>
            </a:r>
            <a:r>
              <a:rPr kumimoji="0" lang="cs-CZ" sz="4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4200" dirty="0">
                <a:latin typeface="Times New Roman" panose="02020603050405020304" pitchFamily="18" charset="0"/>
                <a:cs typeface="Times New Roman" panose="02020603050405020304" pitchFamily="18" charset="0"/>
              </a:rPr>
              <a:t>Tento boj může mít různé podoby: může být veden „mírovými“ prostředky v oblasti ekonomického života, nebo násilnými prostředky ve válce, nebo i jemnějšími formami, např. skrze výkony, jimiž se snažíme předstihnout druhé, či jinými aktivitami, jež konáme na úkor a k újmě druhých. </a:t>
            </a:r>
            <a:r>
              <a:rPr kumimoji="0" lang="cs-CZ" sz="4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4200" dirty="0">
                <a:latin typeface="Times New Roman" panose="02020603050405020304" pitchFamily="18" charset="0"/>
                <a:cs typeface="Times New Roman" panose="02020603050405020304" pitchFamily="18" charset="0"/>
              </a:rPr>
              <a:t>I ve svých „mírových“ podobách může být boj veden krutě a kořistnicky, pokud je při něm v sázce šíře materiálního pobývání a pokud se v něm rozhoduje o pobývání samém či jeho zničení.</a:t>
            </a:r>
          </a:p>
          <a:p>
            <a:pPr marL="0" indent="0" algn="just">
              <a:buNone/>
            </a:pPr>
            <a:endParaRPr lang="cs-CZ" sz="4200" b="1" dirty="0">
              <a:effectLst/>
              <a:latin typeface="Times New Roman" panose="02020603050405020304" pitchFamily="18" charset="0"/>
              <a:ea typeface="Times New Roman" panose="02020603050405020304" pitchFamily="18" charset="0"/>
            </a:endParaRPr>
          </a:p>
          <a:p>
            <a:pPr marL="0" indent="0" algn="just">
              <a:buNone/>
            </a:pPr>
            <a:r>
              <a:rPr lang="cs-CZ" sz="4200" b="1" dirty="0">
                <a:effectLst/>
                <a:latin typeface="Times New Roman" panose="02020603050405020304" pitchFamily="18" charset="0"/>
                <a:ea typeface="Times New Roman" panose="02020603050405020304" pitchFamily="18" charset="0"/>
              </a:rPr>
              <a:t>T 1: </a:t>
            </a:r>
            <a:r>
              <a:rPr lang="cs-CZ" sz="4200" dirty="0">
                <a:effectLst/>
                <a:latin typeface="Times New Roman" panose="02020603050405020304" pitchFamily="18" charset="0"/>
                <a:ea typeface="Times New Roman" panose="02020603050405020304" pitchFamily="18" charset="0"/>
              </a:rPr>
              <a:t>„Vše živé, aniž by o tom vědělo a aniž by to chtělo, vede </a:t>
            </a:r>
            <a:r>
              <a:rPr lang="cs-CZ" sz="4200" i="1" dirty="0">
                <a:effectLst/>
                <a:latin typeface="Times New Roman" panose="02020603050405020304" pitchFamily="18" charset="0"/>
                <a:ea typeface="Times New Roman" panose="02020603050405020304" pitchFamily="18" charset="0"/>
              </a:rPr>
              <a:t>boj o pobývání</a:t>
            </a:r>
            <a:r>
              <a:rPr lang="cs-CZ" sz="4200" dirty="0">
                <a:effectLst/>
                <a:latin typeface="Times New Roman" panose="02020603050405020304" pitchFamily="18" charset="0"/>
                <a:ea typeface="Times New Roman" panose="02020603050405020304" pitchFamily="18" charset="0"/>
              </a:rPr>
              <a:t>, a to pasivně o pouhé pobývání ve zdánlivém klidu přetrvávání, aktivně o růst a rozmnožení. Materiální podmínky pobývání, které jsou ve vztahu k možnému rozšíření života vždy omezené, činí nutným boj o tyto podmínky. Tento </a:t>
            </a:r>
            <a:r>
              <a:rPr lang="cs-CZ" sz="4200" i="1" dirty="0">
                <a:effectLst/>
                <a:latin typeface="Times New Roman" panose="02020603050405020304" pitchFamily="18" charset="0"/>
                <a:ea typeface="Times New Roman" panose="02020603050405020304" pitchFamily="18" charset="0"/>
              </a:rPr>
              <a:t>nevědomý boj </a:t>
            </a:r>
            <a:r>
              <a:rPr lang="cs-CZ" sz="4200" dirty="0">
                <a:effectLst/>
                <a:latin typeface="Times New Roman" panose="02020603050405020304" pitchFamily="18" charset="0"/>
                <a:ea typeface="Times New Roman" panose="02020603050405020304" pitchFamily="18" charset="0"/>
              </a:rPr>
              <a:t>si člověk uvědomuje, ale i jemu jako jednotlivci je opět do jisté míry skryt, pokud je tento boj přenesen na skupiny, společenská uspořádání, státy, které ho vedou za něj, a pokud také v případě člověka vždy pro jednotlivce existují nevědomé mocenské poměry, které ho svírají a nevědomé újmy způsobené druhým v důsledku vlastního úspěchu. </a:t>
            </a:r>
            <a:r>
              <a:rPr lang="cs-CZ" sz="4200" i="1" dirty="0">
                <a:effectLst/>
                <a:latin typeface="Times New Roman" panose="02020603050405020304" pitchFamily="18" charset="0"/>
                <a:ea typeface="Times New Roman" panose="02020603050405020304" pitchFamily="18" charset="0"/>
              </a:rPr>
              <a:t>Vědomý boj</a:t>
            </a:r>
            <a:r>
              <a:rPr lang="cs-CZ" sz="4200" dirty="0">
                <a:effectLst/>
                <a:latin typeface="Times New Roman" panose="02020603050405020304" pitchFamily="18" charset="0"/>
                <a:ea typeface="Times New Roman" panose="02020603050405020304" pitchFamily="18" charset="0"/>
              </a:rPr>
              <a:t>, při němž si bereme na mušku protivníka, se vede o šíři prostoru k pobývání. Všude se v důsledku bojuje stejně krutě, pokud je v sázce a pokud se rozhoduje o šíři materiálního pobývání a vposled o pobývání samém a jeho zničení, ať už se tento boj vede v hospodářství mírovými prostředky nebo ve válce násilně, prostřednictvím výkonů, při nichž jde o to předstihnout druhé prostřednictvím lsti či jakýchkoli aktivit působených na újmu druhých.“</a:t>
            </a:r>
          </a:p>
          <a:p>
            <a:pPr marL="0" indent="0" algn="just">
              <a:lnSpc>
                <a:spcPct val="107000"/>
              </a:lnSpc>
              <a:spcAft>
                <a:spcPts val="800"/>
              </a:spcAft>
              <a:buNone/>
            </a:pPr>
            <a:r>
              <a:rPr lang="cs-CZ" sz="4200" dirty="0">
                <a:effectLst/>
                <a:latin typeface="Times New Roman" panose="02020603050405020304" pitchFamily="18" charset="0"/>
                <a:ea typeface="Calibri" panose="020F0502020204030204" pitchFamily="34" charset="0"/>
                <a:cs typeface="Times New Roman" panose="02020603050405020304" pitchFamily="18" charset="0"/>
              </a:rPr>
              <a:t>K. </a:t>
            </a:r>
            <a:r>
              <a:rPr lang="cs-CZ" sz="4200" dirty="0" err="1">
                <a:effectLst/>
                <a:latin typeface="Times New Roman" panose="02020603050405020304" pitchFamily="18" charset="0"/>
                <a:ea typeface="Calibri" panose="020F0502020204030204" pitchFamily="34" charset="0"/>
                <a:cs typeface="Times New Roman" panose="02020603050405020304" pitchFamily="18" charset="0"/>
              </a:rPr>
              <a:t>Jaspers</a:t>
            </a:r>
            <a:r>
              <a:rPr lang="cs-CZ" sz="42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4200" i="1" dirty="0">
                <a:effectLst/>
                <a:latin typeface="Times New Roman" panose="02020603050405020304" pitchFamily="18" charset="0"/>
                <a:ea typeface="Calibri" panose="020F0502020204030204" pitchFamily="34" charset="0"/>
                <a:cs typeface="Times New Roman" panose="02020603050405020304" pitchFamily="18" charset="0"/>
              </a:rPr>
              <a:t>Mezní situace</a:t>
            </a:r>
            <a:r>
              <a:rPr lang="cs-CZ" sz="4200" dirty="0">
                <a:effectLst/>
                <a:latin typeface="Times New Roman" panose="02020603050405020304" pitchFamily="18" charset="0"/>
                <a:ea typeface="Calibri" panose="020F0502020204030204" pitchFamily="34" charset="0"/>
                <a:cs typeface="Times New Roman" panose="02020603050405020304" pitchFamily="18" charset="0"/>
              </a:rPr>
              <a:t>, str. 66.</a:t>
            </a:r>
            <a:endParaRPr lang="cs-CZ" sz="4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cs-CZ" sz="4200" dirty="0">
                <a:effectLst/>
                <a:latin typeface="Times New Roman" panose="02020603050405020304" pitchFamily="18" charset="0"/>
                <a:ea typeface="Times New Roman" panose="02020603050405020304" pitchFamily="18" charset="0"/>
              </a:rPr>
              <a:t> </a:t>
            </a:r>
          </a:p>
          <a:p>
            <a:pPr marL="0" indent="0" algn="just">
              <a:buNone/>
            </a:pPr>
            <a:endPar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745634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C10AF7-1D1B-62B7-A983-6C3F7CFAACC2}"/>
              </a:ext>
            </a:extLst>
          </p:cNvPr>
          <p:cNvSpPr>
            <a:spLocks noGrp="1"/>
          </p:cNvSpPr>
          <p:nvPr>
            <p:ph type="title"/>
          </p:nvPr>
        </p:nvSpPr>
        <p:spPr>
          <a:xfrm>
            <a:off x="0" y="2"/>
            <a:ext cx="12192000" cy="829558"/>
          </a:xfrm>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   Násilný  boj jako </a:t>
            </a:r>
            <a:r>
              <a:rPr lang="cs-CZ" dirty="0" err="1">
                <a:solidFill>
                  <a:srgbClr val="C00000"/>
                </a:solidFill>
                <a:latin typeface="Times New Roman" panose="02020603050405020304" pitchFamily="18" charset="0"/>
                <a:cs typeface="Times New Roman" panose="02020603050405020304" pitchFamily="18" charset="0"/>
              </a:rPr>
              <a:t>prafenomén</a:t>
            </a:r>
            <a:r>
              <a:rPr lang="cs-CZ" dirty="0">
                <a:solidFill>
                  <a:srgbClr val="C00000"/>
                </a:solidFill>
                <a:latin typeface="Times New Roman" panose="02020603050405020304" pitchFamily="18" charset="0"/>
                <a:cs typeface="Times New Roman" panose="02020603050405020304" pitchFamily="18" charset="0"/>
              </a:rPr>
              <a:t> pobývání</a:t>
            </a:r>
          </a:p>
        </p:txBody>
      </p:sp>
      <p:sp>
        <p:nvSpPr>
          <p:cNvPr id="3" name="Zástupný obsah 2">
            <a:extLst>
              <a:ext uri="{FF2B5EF4-FFF2-40B4-BE49-F238E27FC236}">
                <a16:creationId xmlns:a16="http://schemas.microsoft.com/office/drawing/2014/main" id="{8D391609-193F-C08B-14CC-C0855AE19404}"/>
              </a:ext>
            </a:extLst>
          </p:cNvPr>
          <p:cNvSpPr>
            <a:spLocks noGrp="1"/>
          </p:cNvSpPr>
          <p:nvPr>
            <p:ph idx="1"/>
          </p:nvPr>
        </p:nvSpPr>
        <p:spPr>
          <a:xfrm>
            <a:off x="0" y="688157"/>
            <a:ext cx="12192000" cy="6169843"/>
          </a:xfrm>
        </p:spPr>
        <p:txBody>
          <a:bodyPr>
            <a:noAutofit/>
          </a:bodyPr>
          <a:lstStyle/>
          <a:p>
            <a:pPr algn="just">
              <a:lnSpc>
                <a:spcPct val="100000"/>
              </a:lnSpc>
            </a:pPr>
            <a:r>
              <a:rPr lang="cs-CZ" sz="1800" dirty="0">
                <a:latin typeface="Times New Roman" panose="02020603050405020304" pitchFamily="18" charset="0"/>
                <a:ea typeface="Tahoma" panose="020B0604030504040204" pitchFamily="34" charset="0"/>
                <a:cs typeface="Times New Roman" panose="02020603050405020304" pitchFamily="18" charset="0"/>
              </a:rPr>
              <a:t>Boj vystupuje do popředí tím více, čím více se člověk redukuje na pobývání. </a:t>
            </a:r>
            <a:r>
              <a:rPr kumimoji="0" lang="cs-CZ" sz="18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Times New Roman" panose="02020603050405020304" pitchFamily="18" charset="0"/>
              </a:rPr>
              <a:t>→ T</a:t>
            </a:r>
            <a:r>
              <a:rPr lang="cs-CZ" sz="1800" dirty="0" err="1">
                <a:latin typeface="Times New Roman" panose="02020603050405020304" pitchFamily="18" charset="0"/>
                <a:ea typeface="Tahoma" panose="020B0604030504040204" pitchFamily="34" charset="0"/>
                <a:cs typeface="Times New Roman" panose="02020603050405020304" pitchFamily="18" charset="0"/>
              </a:rPr>
              <a:t>am</a:t>
            </a:r>
            <a:r>
              <a:rPr lang="cs-CZ" sz="1800" dirty="0">
                <a:latin typeface="Times New Roman" panose="02020603050405020304" pitchFamily="18" charset="0"/>
                <a:ea typeface="Tahoma" panose="020B0604030504040204" pitchFamily="34" charset="0"/>
                <a:cs typeface="Times New Roman" panose="02020603050405020304" pitchFamily="18" charset="0"/>
              </a:rPr>
              <a:t>, kde pobývání absolutizuje své požadavky, se často uchyluje k nelítostným formám boje, aby tyto požadavky byly za každou cenu uspokojeny, bez ohledu na druhé, resp. v přímém zaměření proti druhým, kteří jsou vnímáni jako překážka, protivník či nepřítel. </a:t>
            </a:r>
          </a:p>
          <a:p>
            <a:pPr algn="just">
              <a:lnSpc>
                <a:spcPct val="100000"/>
              </a:lnSpc>
            </a:pPr>
            <a:r>
              <a:rPr lang="cs-CZ" sz="1800" dirty="0">
                <a:latin typeface="Times New Roman" panose="02020603050405020304" pitchFamily="18" charset="0"/>
                <a:ea typeface="Tahoma" panose="020B0604030504040204" pitchFamily="34" charset="0"/>
                <a:cs typeface="Times New Roman" panose="02020603050405020304" pitchFamily="18" charset="0"/>
              </a:rPr>
              <a:t>Požadavky pobývání se netýkají jen zajištění elementárních materiálních podmínek pro jeho přežití, ale též co největšího blahobytu pro sebe či svou skupinu, rozšíření životních možností, životního prostoru, teritoria či vlastní moci atd. </a:t>
            </a:r>
            <a:r>
              <a:rPr kumimoji="0" lang="cs-CZ" sz="18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Times New Roman" panose="02020603050405020304" pitchFamily="18" charset="0"/>
              </a:rPr>
              <a:t>→ O</a:t>
            </a:r>
            <a:r>
              <a:rPr lang="cs-CZ" sz="1800" dirty="0">
                <a:latin typeface="Times New Roman" panose="02020603050405020304" pitchFamily="18" charset="0"/>
                <a:ea typeface="Tahoma" panose="020B0604030504040204" pitchFamily="34" charset="0"/>
                <a:cs typeface="Times New Roman" panose="02020603050405020304" pitchFamily="18" charset="0"/>
              </a:rPr>
              <a:t> to vše a o obranu toho všeho se může vést na rovině pobývání boj. </a:t>
            </a:r>
            <a:r>
              <a:rPr kumimoji="0" lang="cs-CZ" sz="18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Times New Roman" panose="02020603050405020304" pitchFamily="18" charset="0"/>
              </a:rPr>
              <a:t>→ T</a:t>
            </a:r>
            <a:r>
              <a:rPr lang="cs-CZ" sz="1800" dirty="0" err="1">
                <a:latin typeface="Times New Roman" panose="02020603050405020304" pitchFamily="18" charset="0"/>
                <a:ea typeface="Tahoma" panose="020B0604030504040204" pitchFamily="34" charset="0"/>
                <a:cs typeface="Times New Roman" panose="02020603050405020304" pitchFamily="18" charset="0"/>
              </a:rPr>
              <a:t>akovýto</a:t>
            </a:r>
            <a:r>
              <a:rPr lang="cs-CZ" sz="1800" dirty="0">
                <a:latin typeface="Times New Roman" panose="02020603050405020304" pitchFamily="18" charset="0"/>
                <a:ea typeface="Tahoma" panose="020B0604030504040204" pitchFamily="34" charset="0"/>
                <a:cs typeface="Times New Roman" panose="02020603050405020304" pitchFamily="18" charset="0"/>
              </a:rPr>
              <a:t> boj na sebe často bere povahu násilí.</a:t>
            </a:r>
          </a:p>
          <a:p>
            <a:pPr algn="just">
              <a:lnSpc>
                <a:spcPct val="100000"/>
              </a:lnSpc>
              <a:spcAft>
                <a:spcPts val="800"/>
              </a:spcAft>
            </a:pPr>
            <a:r>
              <a:rPr lang="cs-CZ" sz="1800" dirty="0">
                <a:effectLst/>
                <a:latin typeface="Times New Roman" panose="02020603050405020304" pitchFamily="18" charset="0"/>
                <a:ea typeface="Tahoma" panose="020B0604030504040204" pitchFamily="34" charset="0"/>
                <a:cs typeface="Times New Roman" panose="02020603050405020304" pitchFamily="18" charset="0"/>
              </a:rPr>
              <a:t>Násilný boj je prapůvodní fenomén lidského pobývání – je veden kvůli zajištění a rozšíření podmínek pobývání nebo v obraně vůči násilí. </a:t>
            </a:r>
            <a:r>
              <a:rPr kumimoji="0" lang="cs-CZ" sz="18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Times New Roman" panose="02020603050405020304" pitchFamily="18" charset="0"/>
              </a:rPr>
              <a:t>→ </a:t>
            </a:r>
            <a:r>
              <a:rPr lang="cs-CZ" sz="1800" dirty="0">
                <a:effectLst/>
                <a:latin typeface="Times New Roman" panose="02020603050405020304" pitchFamily="18" charset="0"/>
                <a:ea typeface="Tahoma" panose="020B0604030504040204" pitchFamily="34" charset="0"/>
                <a:cs typeface="Times New Roman" panose="02020603050405020304" pitchFamily="18" charset="0"/>
              </a:rPr>
              <a:t>K situaci boje patří jako základní možnosti: vítězství nebo porážka, život nebo smrt, ovládnutí nebo podrobení se. </a:t>
            </a:r>
          </a:p>
          <a:p>
            <a:pPr algn="just">
              <a:lnSpc>
                <a:spcPct val="100000"/>
              </a:lnSpc>
              <a:spcAft>
                <a:spcPts val="800"/>
              </a:spcAft>
            </a:pPr>
            <a:r>
              <a:rPr lang="cs-CZ" sz="1800" dirty="0" err="1">
                <a:effectLst/>
                <a:latin typeface="Times New Roman" panose="02020603050405020304" pitchFamily="18" charset="0"/>
                <a:ea typeface="Tahoma" panose="020B0604030504040204" pitchFamily="34" charset="0"/>
                <a:cs typeface="Times New Roman" panose="02020603050405020304" pitchFamily="18" charset="0"/>
              </a:rPr>
              <a:t>Prafenomén</a:t>
            </a:r>
            <a:r>
              <a:rPr lang="cs-CZ" sz="1800" dirty="0">
                <a:effectLst/>
                <a:latin typeface="Times New Roman" panose="02020603050405020304" pitchFamily="18" charset="0"/>
                <a:ea typeface="Tahoma" panose="020B0604030504040204" pitchFamily="34" charset="0"/>
                <a:cs typeface="Times New Roman" panose="02020603050405020304" pitchFamily="18" charset="0"/>
              </a:rPr>
              <a:t> násilného boje je spojen s „divokým bojovým duchem“. </a:t>
            </a:r>
            <a:r>
              <a:rPr kumimoji="0" lang="cs-CZ" sz="18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Times New Roman" panose="02020603050405020304" pitchFamily="18" charset="0"/>
              </a:rPr>
              <a:t>→ </a:t>
            </a:r>
            <a:r>
              <a:rPr lang="cs-CZ" sz="1800" dirty="0">
                <a:effectLst/>
                <a:latin typeface="Times New Roman" panose="02020603050405020304" pitchFamily="18" charset="0"/>
                <a:ea typeface="Tahoma" panose="020B0604030504040204" pitchFamily="34" charset="0"/>
                <a:cs typeface="Times New Roman" panose="02020603050405020304" pitchFamily="18" charset="0"/>
              </a:rPr>
              <a:t>Násilný boj, v němž se tento duch uplatňuje, </a:t>
            </a:r>
            <a:r>
              <a:rPr lang="cs-CZ" sz="1800" dirty="0">
                <a:latin typeface="Times New Roman" panose="02020603050405020304" pitchFamily="18" charset="0"/>
                <a:ea typeface="Tahoma" panose="020B0604030504040204" pitchFamily="34" charset="0"/>
                <a:cs typeface="Times New Roman" panose="02020603050405020304" pitchFamily="18" charset="0"/>
              </a:rPr>
              <a:t>provází </a:t>
            </a:r>
            <a:r>
              <a:rPr lang="cs-CZ" sz="1800" dirty="0">
                <a:effectLst/>
                <a:latin typeface="Times New Roman" panose="02020603050405020304" pitchFamily="18" charset="0"/>
                <a:ea typeface="Tahoma" panose="020B0604030504040204" pitchFamily="34" charset="0"/>
                <a:cs typeface="Times New Roman" panose="02020603050405020304" pitchFamily="18" charset="0"/>
              </a:rPr>
              <a:t>specifické afekty či vášně: </a:t>
            </a:r>
            <a:r>
              <a:rPr lang="cs-CZ" sz="1800" i="1" dirty="0">
                <a:effectLst/>
                <a:latin typeface="Times New Roman" panose="02020603050405020304" pitchFamily="18" charset="0"/>
                <a:ea typeface="Tahoma" panose="020B0604030504040204" pitchFamily="34" charset="0"/>
                <a:cs typeface="Times New Roman" panose="02020603050405020304" pitchFamily="18" charset="0"/>
              </a:rPr>
              <a:t>pocity opojení </a:t>
            </a:r>
            <a:r>
              <a:rPr lang="cs-CZ" sz="1800" dirty="0">
                <a:effectLst/>
                <a:latin typeface="Times New Roman" panose="02020603050405020304" pitchFamily="18" charset="0"/>
                <a:ea typeface="Tahoma" panose="020B0604030504040204" pitchFamily="34" charset="0"/>
                <a:cs typeface="Times New Roman" panose="02020603050405020304" pitchFamily="18" charset="0"/>
              </a:rPr>
              <a:t>či </a:t>
            </a:r>
            <a:r>
              <a:rPr lang="cs-CZ" sz="1800" i="1" dirty="0">
                <a:effectLst/>
                <a:latin typeface="Times New Roman" panose="02020603050405020304" pitchFamily="18" charset="0"/>
                <a:ea typeface="Tahoma" panose="020B0604030504040204" pitchFamily="34" charset="0"/>
                <a:cs typeface="Times New Roman" panose="02020603050405020304" pitchFamily="18" charset="0"/>
              </a:rPr>
              <a:t>slasti</a:t>
            </a:r>
            <a:r>
              <a:rPr lang="cs-CZ" sz="1800" dirty="0">
                <a:effectLst/>
                <a:latin typeface="Times New Roman" panose="02020603050405020304" pitchFamily="18" charset="0"/>
                <a:ea typeface="Tahoma" panose="020B0604030504040204" pitchFamily="34" charset="0"/>
                <a:cs typeface="Times New Roman" panose="02020603050405020304" pitchFamily="18" charset="0"/>
              </a:rPr>
              <a:t>, které pramení z překračování mezí vlastního bytí; </a:t>
            </a:r>
            <a:r>
              <a:rPr lang="cs-CZ" sz="1800" i="1" dirty="0">
                <a:effectLst/>
                <a:latin typeface="Times New Roman" panose="02020603050405020304" pitchFamily="18" charset="0"/>
                <a:ea typeface="Tahoma" panose="020B0604030504040204" pitchFamily="34" charset="0"/>
                <a:cs typeface="Times New Roman" panose="02020603050405020304" pitchFamily="18" charset="0"/>
              </a:rPr>
              <a:t>zuřivost</a:t>
            </a:r>
            <a:r>
              <a:rPr lang="cs-CZ" sz="1800" dirty="0">
                <a:effectLst/>
                <a:latin typeface="Times New Roman" panose="02020603050405020304" pitchFamily="18" charset="0"/>
                <a:ea typeface="Tahoma" panose="020B0604030504040204" pitchFamily="34" charset="0"/>
                <a:cs typeface="Times New Roman" panose="02020603050405020304" pitchFamily="18" charset="0"/>
              </a:rPr>
              <a:t>, která se vybíjí v ničení, zabíjení, znásilňování a plundrování atd.; </a:t>
            </a:r>
            <a:r>
              <a:rPr lang="cs-CZ" sz="1800" i="1" dirty="0">
                <a:effectLst/>
                <a:latin typeface="Times New Roman" panose="02020603050405020304" pitchFamily="18" charset="0"/>
                <a:ea typeface="Tahoma" panose="020B0604030504040204" pitchFamily="34" charset="0"/>
                <a:cs typeface="Times New Roman" panose="02020603050405020304" pitchFamily="18" charset="0"/>
              </a:rPr>
              <a:t>nemilosrdnost</a:t>
            </a:r>
            <a:r>
              <a:rPr lang="cs-CZ" sz="1800" dirty="0">
                <a:effectLst/>
                <a:latin typeface="Times New Roman" panose="02020603050405020304" pitchFamily="18" charset="0"/>
                <a:ea typeface="Tahoma" panose="020B0604030504040204" pitchFamily="34" charset="0"/>
                <a:cs typeface="Times New Roman" panose="02020603050405020304" pitchFamily="18" charset="0"/>
              </a:rPr>
              <a:t>, která nemá slitování s druhým, ale připisuje malou cenu i vlastnímu životu; </a:t>
            </a:r>
            <a:r>
              <a:rPr lang="cs-CZ" sz="1800" i="1" dirty="0">
                <a:effectLst/>
                <a:latin typeface="Times New Roman" panose="02020603050405020304" pitchFamily="18" charset="0"/>
                <a:ea typeface="Tahoma" panose="020B0604030504040204" pitchFamily="34" charset="0"/>
                <a:cs typeface="Times New Roman" panose="02020603050405020304" pitchFamily="18" charset="0"/>
              </a:rPr>
              <a:t>pocit moci nad druhými</a:t>
            </a:r>
            <a:r>
              <a:rPr lang="cs-CZ" sz="1800" dirty="0">
                <a:effectLst/>
                <a:latin typeface="Times New Roman" panose="02020603050405020304" pitchFamily="18" charset="0"/>
                <a:ea typeface="Tahoma" panose="020B0604030504040204" pitchFamily="34" charset="0"/>
                <a:cs typeface="Times New Roman" panose="02020603050405020304" pitchFamily="18" charset="0"/>
              </a:rPr>
              <a:t>, v němž se vášně násilného boje jakoby naplňují, ale zároveň umírňují, když vítěz nechává poraženého naživu, ale zároveň si ho podmaňuje.</a:t>
            </a:r>
          </a:p>
          <a:p>
            <a:pPr marL="0" indent="0" algn="just">
              <a:lnSpc>
                <a:spcPct val="100000"/>
              </a:lnSpc>
              <a:spcAft>
                <a:spcPts val="800"/>
              </a:spcAft>
              <a:buNone/>
            </a:pPr>
            <a:r>
              <a:rPr lang="cs-CZ" sz="1800" b="1" dirty="0">
                <a:effectLst/>
                <a:latin typeface="Times New Roman" panose="02020603050405020304" pitchFamily="18" charset="0"/>
                <a:ea typeface="Tahoma" panose="020B0604030504040204" pitchFamily="34" charset="0"/>
              </a:rPr>
              <a:t>T 2: </a:t>
            </a:r>
            <a:r>
              <a:rPr lang="cs-CZ" sz="1800" dirty="0">
                <a:effectLst/>
                <a:latin typeface="Times New Roman" panose="02020603050405020304" pitchFamily="18" charset="0"/>
                <a:ea typeface="Tahoma" panose="020B0604030504040204" pitchFamily="34" charset="0"/>
              </a:rPr>
              <a:t>„Boj s násilím, nasazení vlastního života, abychom buď násilím odporovali násilí, nebo abychom násilím získali panství a kořist, je </a:t>
            </a:r>
            <a:r>
              <a:rPr lang="cs-CZ" sz="1800" dirty="0" err="1">
                <a:effectLst/>
                <a:latin typeface="Times New Roman" panose="02020603050405020304" pitchFamily="18" charset="0"/>
                <a:ea typeface="Tahoma" panose="020B0604030504040204" pitchFamily="34" charset="0"/>
              </a:rPr>
              <a:t>prafenoménem</a:t>
            </a:r>
            <a:r>
              <a:rPr lang="cs-CZ" sz="1800" dirty="0">
                <a:effectLst/>
                <a:latin typeface="Times New Roman" panose="02020603050405020304" pitchFamily="18" charset="0"/>
                <a:ea typeface="Tahoma" panose="020B0604030504040204" pitchFamily="34" charset="0"/>
              </a:rPr>
              <a:t> lidského pobývání. Tento </a:t>
            </a:r>
            <a:r>
              <a:rPr lang="cs-CZ" sz="1800" dirty="0" err="1">
                <a:effectLst/>
                <a:latin typeface="Times New Roman" panose="02020603050405020304" pitchFamily="18" charset="0"/>
                <a:ea typeface="Tahoma" panose="020B0604030504040204" pitchFamily="34" charset="0"/>
              </a:rPr>
              <a:t>prafenomén</a:t>
            </a:r>
            <a:r>
              <a:rPr lang="cs-CZ" sz="1800" dirty="0">
                <a:effectLst/>
                <a:latin typeface="Times New Roman" panose="02020603050405020304" pitchFamily="18" charset="0"/>
                <a:ea typeface="Tahoma" panose="020B0604030504040204" pitchFamily="34" charset="0"/>
              </a:rPr>
              <a:t> je </a:t>
            </a:r>
            <a:r>
              <a:rPr lang="cs-CZ" sz="1800" i="1" dirty="0">
                <a:effectLst/>
                <a:latin typeface="Times New Roman" panose="02020603050405020304" pitchFamily="18" charset="0"/>
                <a:ea typeface="Tahoma" panose="020B0604030504040204" pitchFamily="34" charset="0"/>
              </a:rPr>
              <a:t>divoký bojový duch</a:t>
            </a:r>
            <a:r>
              <a:rPr lang="cs-CZ" sz="1800" dirty="0">
                <a:effectLst/>
                <a:latin typeface="Times New Roman" panose="02020603050405020304" pitchFamily="18" charset="0"/>
                <a:ea typeface="Tahoma" panose="020B0604030504040204" pitchFamily="34" charset="0"/>
              </a:rPr>
              <a:t>. Když se rozpoutá, produkuje slast z překročení svého bytí ve vydání života všanc, a nemilosrdnost, jíž je život druhého tak málo cenný jako vlastní, která se vyzuří ve vítězství znásilňováním a plundrování a konečně se umírní v nejvyšším pocitu moci, v němž poraženého nechá naživu, aby vítězi sloužil jako otrok.“</a:t>
            </a:r>
            <a:r>
              <a:rPr lang="cs-CZ" sz="1800" dirty="0">
                <a:effectLst/>
                <a:latin typeface="Times New Roman" panose="02020603050405020304" pitchFamily="18" charset="0"/>
                <a:ea typeface="Tahoma" panose="020B0604030504040204" pitchFamily="34" charset="0"/>
                <a:cs typeface="Times New Roman" panose="02020603050405020304" pitchFamily="18" charset="0"/>
              </a:rPr>
              <a:t> </a:t>
            </a:r>
            <a:r>
              <a:rPr lang="cs-CZ" sz="1800" dirty="0">
                <a:latin typeface="Times New Roman" panose="02020603050405020304" pitchFamily="18" charset="0"/>
                <a:ea typeface="Tahoma" panose="020B0604030504040204" pitchFamily="34" charset="0"/>
                <a:cs typeface="Times New Roman" panose="02020603050405020304" pitchFamily="18" charset="0"/>
              </a:rPr>
              <a:t> </a:t>
            </a:r>
          </a:p>
          <a:p>
            <a:pPr marL="0" indent="0" algn="just">
              <a:lnSpc>
                <a:spcPct val="100000"/>
              </a:lnSpc>
              <a:spcAft>
                <a:spcPts val="800"/>
              </a:spcAft>
              <a:buNone/>
            </a:pPr>
            <a:r>
              <a:rPr lang="cs-CZ" sz="1800" dirty="0">
                <a:effectLst/>
                <a:latin typeface="Times New Roman" panose="02020603050405020304" pitchFamily="18" charset="0"/>
                <a:ea typeface="Tahoma" panose="020B0604030504040204" pitchFamily="34" charset="0"/>
                <a:cs typeface="Times New Roman" panose="02020603050405020304" pitchFamily="18" charset="0"/>
              </a:rPr>
              <a:t>K. </a:t>
            </a:r>
            <a:r>
              <a:rPr lang="cs-CZ" sz="1800" dirty="0" err="1">
                <a:effectLst/>
                <a:latin typeface="Times New Roman" panose="02020603050405020304" pitchFamily="18" charset="0"/>
                <a:ea typeface="Tahoma" panose="020B0604030504040204" pitchFamily="34" charset="0"/>
                <a:cs typeface="Times New Roman" panose="02020603050405020304" pitchFamily="18" charset="0"/>
              </a:rPr>
              <a:t>Jaspers</a:t>
            </a:r>
            <a:r>
              <a:rPr lang="cs-CZ" sz="1800" dirty="0">
                <a:effectLst/>
                <a:latin typeface="Times New Roman" panose="02020603050405020304" pitchFamily="18" charset="0"/>
                <a:ea typeface="Tahoma" panose="020B0604030504040204" pitchFamily="34" charset="0"/>
                <a:cs typeface="Times New Roman" panose="02020603050405020304" pitchFamily="18" charset="0"/>
              </a:rPr>
              <a:t>, </a:t>
            </a:r>
            <a:r>
              <a:rPr lang="cs-CZ" sz="1800" i="1" dirty="0">
                <a:effectLst/>
                <a:latin typeface="Times New Roman" panose="02020603050405020304" pitchFamily="18" charset="0"/>
                <a:ea typeface="Tahoma" panose="020B0604030504040204" pitchFamily="34" charset="0"/>
                <a:cs typeface="Times New Roman" panose="02020603050405020304" pitchFamily="18" charset="0"/>
              </a:rPr>
              <a:t>Atomová bomba a budoucnost lidstva</a:t>
            </a:r>
            <a:r>
              <a:rPr lang="cs-CZ" sz="1800" dirty="0">
                <a:effectLst/>
                <a:latin typeface="Times New Roman" panose="02020603050405020304" pitchFamily="18" charset="0"/>
                <a:ea typeface="Tahoma" panose="020B0604030504040204" pitchFamily="34" charset="0"/>
                <a:cs typeface="Times New Roman" panose="02020603050405020304" pitchFamily="18" charset="0"/>
              </a:rPr>
              <a:t>, </a:t>
            </a:r>
            <a:r>
              <a:rPr lang="cs-CZ" sz="1800" dirty="0">
                <a:effectLst/>
                <a:latin typeface="Times New Roman" panose="02020603050405020304" pitchFamily="18" charset="0"/>
                <a:ea typeface="Tahoma" panose="020B0604030504040204" pitchFamily="34" charset="0"/>
              </a:rPr>
              <a:t>Praha 2016, </a:t>
            </a:r>
            <a:r>
              <a:rPr lang="cs-CZ" sz="1800" dirty="0">
                <a:effectLst/>
                <a:latin typeface="Times New Roman" panose="02020603050405020304" pitchFamily="18" charset="0"/>
                <a:ea typeface="Tahoma" panose="020B0604030504040204" pitchFamily="34" charset="0"/>
                <a:cs typeface="Times New Roman" panose="02020603050405020304" pitchFamily="18" charset="0"/>
              </a:rPr>
              <a:t>str. 94.</a:t>
            </a:r>
            <a:endParaRPr lang="cs-CZ" sz="1800" dirty="0">
              <a:effectLst/>
              <a:latin typeface="Calibri" panose="020F0502020204030204" pitchFamily="34"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971278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FE7D9C-DAF6-AAE8-1BD7-F86FBD45F91B}"/>
              </a:ext>
            </a:extLst>
          </p:cNvPr>
          <p:cNvSpPr>
            <a:spLocks noGrp="1"/>
          </p:cNvSpPr>
          <p:nvPr>
            <p:ph type="title"/>
          </p:nvPr>
        </p:nvSpPr>
        <p:spPr>
          <a:xfrm>
            <a:off x="0" y="1"/>
            <a:ext cx="12264272" cy="1442301"/>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Násilí jako ztroskotání lidského řádu; paradox oběti  </a:t>
            </a:r>
          </a:p>
        </p:txBody>
      </p:sp>
      <p:sp>
        <p:nvSpPr>
          <p:cNvPr id="3" name="Zástupný obsah 2">
            <a:extLst>
              <a:ext uri="{FF2B5EF4-FFF2-40B4-BE49-F238E27FC236}">
                <a16:creationId xmlns:a16="http://schemas.microsoft.com/office/drawing/2014/main" id="{7DDE7DB3-B1F7-7E31-A00F-AF9CC4560BE8}"/>
              </a:ext>
            </a:extLst>
          </p:cNvPr>
          <p:cNvSpPr>
            <a:spLocks noGrp="1"/>
          </p:cNvSpPr>
          <p:nvPr>
            <p:ph idx="1"/>
          </p:nvPr>
        </p:nvSpPr>
        <p:spPr>
          <a:xfrm>
            <a:off x="65988" y="1055803"/>
            <a:ext cx="12056882" cy="5724478"/>
          </a:xfrm>
        </p:spPr>
        <p:txBody>
          <a:bodyPr>
            <a:normAutofit fontScale="70000" lnSpcReduction="20000"/>
          </a:bodyPr>
          <a:lstStyle/>
          <a:p>
            <a:pPr algn="just"/>
            <a:r>
              <a:rPr lang="cs-CZ" dirty="0">
                <a:effectLst/>
                <a:latin typeface="Times New Roman" panose="02020603050405020304" pitchFamily="18" charset="0"/>
                <a:ea typeface="Calibri" panose="020F0502020204030204" pitchFamily="34" charset="0"/>
              </a:rPr>
              <a:t>Násilný boj může mít různé podoby:</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dirty="0">
                <a:effectLst/>
                <a:latin typeface="Times New Roman" panose="02020603050405020304" pitchFamily="18" charset="0"/>
                <a:ea typeface="Calibri" panose="020F0502020204030204" pitchFamily="34" charset="0"/>
              </a:rPr>
              <a:t>Existuje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neospravedlnitelné </a:t>
            </a:r>
            <a:r>
              <a:rPr lang="cs-CZ" dirty="0">
                <a:effectLst/>
                <a:latin typeface="Times New Roman" panose="02020603050405020304" pitchFamily="18" charset="0"/>
                <a:ea typeface="Calibri" panose="020F0502020204030204" pitchFamily="34" charset="0"/>
              </a:rPr>
              <a:t>násilí, které je svévolnou a ničivou agresí, ale také násilný boj, který je obranou proti takovémuto násilí.  </a:t>
            </a:r>
          </a:p>
          <a:p>
            <a:pPr algn="just"/>
            <a:r>
              <a:rPr lang="cs-CZ" sz="2800" dirty="0">
                <a:effectLst/>
                <a:latin typeface="Times New Roman" panose="02020603050405020304" pitchFamily="18" charset="0"/>
                <a:ea typeface="Times New Roman" panose="02020603050405020304" pitchFamily="18" charset="0"/>
              </a:rPr>
              <a:t>Násilí v každém případě znamená ztroskotání racionálního řádu lidských vztahů.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sz="2800" dirty="0">
                <a:effectLst/>
                <a:latin typeface="Times New Roman" panose="02020603050405020304" pitchFamily="18" charset="0"/>
                <a:ea typeface="Times New Roman" panose="02020603050405020304" pitchFamily="18" charset="0"/>
              </a:rPr>
              <a:t>Násilí implikuje připravenost zabíjet druhé a být jimi zabíjen, která přímo popírá tento řád.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sz="2800" dirty="0">
                <a:effectLst/>
                <a:latin typeface="Times New Roman" panose="02020603050405020304" pitchFamily="18" charset="0"/>
                <a:ea typeface="Times New Roman" panose="02020603050405020304" pitchFamily="18" charset="0"/>
              </a:rPr>
              <a:t>Násilný boj, který má tendenci propukat tam, kde se absolutizují požadavky pobývání, ukazuje nemožnost pokusu založit lidské soužití pouze na pobývání. </a:t>
            </a:r>
            <a:endParaRPr lang="cs-CZ" dirty="0">
              <a:effectLst/>
              <a:latin typeface="Times New Roman" panose="02020603050405020304" pitchFamily="18" charset="0"/>
              <a:ea typeface="Calibri" panose="020F0502020204030204" pitchFamily="34" charset="0"/>
            </a:endParaRPr>
          </a:p>
          <a:p>
            <a:pPr algn="just"/>
            <a:r>
              <a:rPr lang="cs-CZ" dirty="0">
                <a:effectLst/>
                <a:latin typeface="Times New Roman" panose="02020603050405020304" pitchFamily="18" charset="0"/>
                <a:ea typeface="Calibri" panose="020F0502020204030204" pitchFamily="34" charset="0"/>
              </a:rPr>
              <a:t>Nasazení v násilném boji vyžaduje oběť pobývání.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Paradox: </a:t>
            </a:r>
            <a:r>
              <a:rPr lang="cs-CZ" dirty="0">
                <a:effectLst/>
                <a:latin typeface="Times New Roman" panose="02020603050405020304" pitchFamily="18" charset="0"/>
                <a:ea typeface="Calibri" panose="020F0502020204030204" pitchFamily="34" charset="0"/>
              </a:rPr>
              <a:t>Chce-li pobývání dosáhnout uspokojení svých požadavků prostřednictvím boje, musí zároveň riskovat samo sebe.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dirty="0">
                <a:effectLst/>
                <a:latin typeface="Times New Roman" panose="02020603050405020304" pitchFamily="18" charset="0"/>
                <a:ea typeface="Calibri" panose="020F0502020204030204" pitchFamily="34" charset="0"/>
              </a:rPr>
              <a:t>Je-li člověk připraven k oběti vlastního života, vyjadřuje tím pohrdání smrtí: dává najevo, že pobývání pro něj není absolutní hodnotou a že je vůči němu do jisté míry svobodný.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dirty="0">
                <a:effectLst/>
                <a:latin typeface="Times New Roman" panose="02020603050405020304" pitchFamily="18" charset="0"/>
                <a:ea typeface="Calibri" panose="020F0502020204030204" pitchFamily="34" charset="0"/>
              </a:rPr>
              <a:t>V boji pobývání svým způsobem popírá či překračuje samo sebe.  </a:t>
            </a:r>
          </a:p>
          <a:p>
            <a:pPr algn="just"/>
            <a:r>
              <a:rPr lang="cs-CZ" sz="2900" dirty="0">
                <a:solidFill>
                  <a:prstClr val="black"/>
                </a:solidFill>
                <a:latin typeface="Times New Roman" panose="02020603050405020304" pitchFamily="18" charset="0"/>
                <a:ea typeface="Calibri" panose="020F0502020204030204" pitchFamily="34" charset="0"/>
              </a:rPr>
              <a:t>O</a:t>
            </a:r>
            <a:r>
              <a:rPr kumimoji="0" lang="cs-CZ" sz="29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běť</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sama má p</a:t>
            </a:r>
            <a:r>
              <a:rPr lang="cs-CZ" dirty="0" err="1">
                <a:effectLst/>
                <a:latin typeface="Times New Roman" panose="02020603050405020304" pitchFamily="18" charset="0"/>
                <a:ea typeface="Calibri" panose="020F0502020204030204" pitchFamily="34" charset="0"/>
              </a:rPr>
              <a:t>aradoxní</a:t>
            </a:r>
            <a:r>
              <a:rPr lang="cs-CZ" dirty="0">
                <a:effectLst/>
                <a:latin typeface="Times New Roman" panose="02020603050405020304" pitchFamily="18" charset="0"/>
                <a:ea typeface="Calibri" panose="020F0502020204030204" pitchFamily="34" charset="0"/>
              </a:rPr>
              <a:t> povahu: na rovině pobývání se jeví jako naprosté ztroskotání, a přesto může být zakoušena jako naplnění svého druhu.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sz="2900"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mn-cs"/>
              </a:rPr>
              <a:t>O</a:t>
            </a:r>
            <a:r>
              <a:rPr lang="cs-CZ" dirty="0" err="1">
                <a:effectLst/>
                <a:latin typeface="Times New Roman" panose="02020603050405020304" pitchFamily="18" charset="0"/>
                <a:ea typeface="Calibri" panose="020F0502020204030204" pitchFamily="34" charset="0"/>
              </a:rPr>
              <a:t>běť</a:t>
            </a:r>
            <a:r>
              <a:rPr lang="cs-CZ" dirty="0">
                <a:effectLst/>
                <a:latin typeface="Times New Roman" panose="02020603050405020304" pitchFamily="18" charset="0"/>
                <a:ea typeface="Calibri" panose="020F0502020204030204" pitchFamily="34" charset="0"/>
              </a:rPr>
              <a:t> se za určitých okolností může stát cestou k překročení pouhého pobývání a naplnění vlastního bytí </a:t>
            </a:r>
            <a:r>
              <a:rPr lang="cs-CZ" dirty="0">
                <a:latin typeface="Times New Roman" panose="02020603050405020304" pitchFamily="18" charset="0"/>
                <a:ea typeface="Calibri" panose="020F0502020204030204" pitchFamily="34" charset="0"/>
              </a:rPr>
              <a:t>v </a:t>
            </a:r>
            <a:r>
              <a:rPr lang="cs-CZ" dirty="0">
                <a:effectLst/>
                <a:latin typeface="Times New Roman" panose="02020603050405020304" pitchFamily="18" charset="0"/>
                <a:ea typeface="Calibri" panose="020F0502020204030204" pitchFamily="34" charset="0"/>
              </a:rPr>
              <a:t>existenci. </a:t>
            </a:r>
          </a:p>
          <a:p>
            <a:pPr marL="0" indent="0" algn="just">
              <a:lnSpc>
                <a:spcPct val="107000"/>
              </a:lnSpc>
              <a:spcAft>
                <a:spcPts val="800"/>
              </a:spcAft>
              <a:buNone/>
            </a:pPr>
            <a:r>
              <a:rPr lang="cs-CZ" sz="2800" b="1" dirty="0">
                <a:effectLst/>
                <a:latin typeface="Times New Roman" panose="02020603050405020304" pitchFamily="18" charset="0"/>
                <a:ea typeface="Times New Roman" panose="02020603050405020304" pitchFamily="18" charset="0"/>
                <a:cs typeface="Times New Roman" panose="02020603050405020304" pitchFamily="18" charset="0"/>
              </a:rPr>
              <a:t>T 3: </a:t>
            </a: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„V pobývání člověka platí: Možnost definitivního racionálního řádu lidských vztahů ztroskotává před násilím. Kde je násilí – zabíjet a být zabíjen –, tam je boj, který vyžaduje oběť pobývání … Oběť patří k pobývání buď jako okamžité nasazení života, nebo jako trvalé stravování ve ztrácení možností pobývání … To pro člověka podstatné je </a:t>
            </a:r>
            <a:r>
              <a:rPr lang="cs-CZ" sz="2800" i="1" dirty="0">
                <a:effectLst/>
                <a:latin typeface="Times New Roman" panose="02020603050405020304" pitchFamily="18" charset="0"/>
                <a:ea typeface="Times New Roman" panose="02020603050405020304" pitchFamily="18" charset="0"/>
                <a:cs typeface="Times New Roman" panose="02020603050405020304" pitchFamily="18" charset="0"/>
              </a:rPr>
              <a:t>vědomá</a:t>
            </a: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 oběť, jeho životní odvaha, kterou jako vědomou odvahu ve světě nelze přiměřeně pochopit ze světa. Základem všech vznešených věcí člověka je oběť. A i ve ztroskotání je oběť ještě jistým naplněním, v němž se vyjevuje nekonečný obsah. Člověk se zná jako sám sebe teprve v osvědčení odvahou a pohrdáním smrtí. Ty mají jinou půdu než pouhý život. Pro člověka existuje více než život.“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K. </a:t>
            </a:r>
            <a:r>
              <a:rPr lang="cs-CZ" sz="2800" dirty="0" err="1">
                <a:effectLst/>
                <a:latin typeface="Times New Roman" panose="02020603050405020304" pitchFamily="18" charset="0"/>
                <a:ea typeface="Times New Roman" panose="02020603050405020304" pitchFamily="18" charset="0"/>
                <a:cs typeface="Times New Roman" panose="02020603050405020304" pitchFamily="18" charset="0"/>
              </a:rPr>
              <a:t>Jaspers</a:t>
            </a: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2800" i="1" dirty="0">
                <a:effectLst/>
                <a:latin typeface="Times New Roman" panose="02020603050405020304" pitchFamily="18" charset="0"/>
                <a:ea typeface="Times New Roman" panose="02020603050405020304" pitchFamily="18" charset="0"/>
                <a:cs typeface="Times New Roman" panose="02020603050405020304" pitchFamily="18" charset="0"/>
              </a:rPr>
              <a:t>Atomová bomba a budoucnost lidstva</a:t>
            </a: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 str. 86.</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cs-CZ" dirty="0">
              <a:effectLst/>
              <a:latin typeface="Times New Roman" panose="02020603050405020304" pitchFamily="18" charset="0"/>
              <a:ea typeface="Calibri" panose="020F0502020204030204" pitchFamily="34" charset="0"/>
            </a:endParaRPr>
          </a:p>
          <a:p>
            <a:pPr marL="0" indent="0">
              <a:buNone/>
            </a:pPr>
            <a:endParaRPr lang="cs-CZ"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229479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5B364C-B825-8F6C-9E8A-D9BF30DF00AB}"/>
              </a:ext>
            </a:extLst>
          </p:cNvPr>
          <p:cNvSpPr>
            <a:spLocks noGrp="1"/>
          </p:cNvSpPr>
          <p:nvPr>
            <p:ph type="title"/>
          </p:nvPr>
        </p:nvSpPr>
        <p:spPr>
          <a:xfrm>
            <a:off x="0" y="-197962"/>
            <a:ext cx="12192000" cy="1357460"/>
          </a:xfrm>
        </p:spPr>
        <p:txBody>
          <a:bodyPr>
            <a:normAutofit/>
          </a:bodyPr>
          <a:lstStyle/>
          <a:p>
            <a:pPr algn="ctr"/>
            <a:r>
              <a:rPr lang="cs-CZ" sz="4000" dirty="0">
                <a:solidFill>
                  <a:srgbClr val="C00000"/>
                </a:solidFill>
                <a:latin typeface="Times New Roman" panose="02020603050405020304" pitchFamily="18" charset="0"/>
                <a:cs typeface="Times New Roman" panose="02020603050405020304" pitchFamily="18" charset="0"/>
              </a:rPr>
              <a:t>Násilí jako podmínka pobývání: nutnost omezení násilí  </a:t>
            </a:r>
          </a:p>
        </p:txBody>
      </p:sp>
      <p:sp>
        <p:nvSpPr>
          <p:cNvPr id="3" name="Zástupný obsah 2">
            <a:extLst>
              <a:ext uri="{FF2B5EF4-FFF2-40B4-BE49-F238E27FC236}">
                <a16:creationId xmlns:a16="http://schemas.microsoft.com/office/drawing/2014/main" id="{4327AC3C-4DAD-0BCF-998D-BDDC8657F3A1}"/>
              </a:ext>
            </a:extLst>
          </p:cNvPr>
          <p:cNvSpPr>
            <a:spLocks noGrp="1"/>
          </p:cNvSpPr>
          <p:nvPr>
            <p:ph idx="1"/>
          </p:nvPr>
        </p:nvSpPr>
        <p:spPr>
          <a:xfrm>
            <a:off x="0" y="904974"/>
            <a:ext cx="12192000" cy="5953026"/>
          </a:xfrm>
        </p:spPr>
        <p:txBody>
          <a:bodyPr>
            <a:normAutofit fontScale="85000" lnSpcReduction="20000"/>
          </a:body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cs-CZ" sz="2400" dirty="0">
                <a:solidFill>
                  <a:prstClr val="black"/>
                </a:solidFill>
                <a:latin typeface="Times New Roman" panose="02020603050405020304" pitchFamily="18" charset="0"/>
                <a:cs typeface="Times New Roman" panose="02020603050405020304" pitchFamily="18" charset="0"/>
              </a:rPr>
              <a:t>Boj a násilí patří nutně k pobývání. X Civilizované společnosti se snaží klást násilí meze.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400" dirty="0">
                <a:solidFill>
                  <a:prstClr val="black"/>
                </a:solidFill>
                <a:latin typeface="Times New Roman" panose="02020603050405020304" pitchFamily="18" charset="0"/>
                <a:cs typeface="Times New Roman" panose="02020603050405020304" pitchFamily="18" charset="0"/>
              </a:rPr>
              <a:t>Obvykle se tak děje prostřednictvím státní moci a právního řádu. </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cs-CZ" sz="2400" dirty="0">
                <a:solidFill>
                  <a:prstClr val="black"/>
                </a:solidFill>
                <a:latin typeface="Times New Roman" panose="02020603050405020304" pitchFamily="18" charset="0"/>
                <a:cs typeface="Times New Roman" panose="02020603050405020304" pitchFamily="18" charset="0"/>
              </a:rPr>
              <a:t>Stát a právo jsou vposled založeny na organizovaném násilí.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400" dirty="0">
                <a:solidFill>
                  <a:prstClr val="black"/>
                </a:solidFill>
                <a:latin typeface="Times New Roman" panose="02020603050405020304" pitchFamily="18" charset="0"/>
                <a:cs typeface="Times New Roman" panose="02020603050405020304" pitchFamily="18" charset="0"/>
              </a:rPr>
              <a:t>Aby stát měl autoritu a právo mělo platnost a účinnost, musí stát disponovat prostředky legitimního násilí, které umožňují dodržování práva vymáhat a sankcionovat.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400" dirty="0">
                <a:solidFill>
                  <a:prstClr val="black"/>
                </a:solidFill>
                <a:latin typeface="Times New Roman" panose="02020603050405020304" pitchFamily="18" charset="0"/>
                <a:cs typeface="Times New Roman" panose="02020603050405020304" pitchFamily="18" charset="0"/>
              </a:rPr>
              <a:t>Tam, kde právo není vymahatelné, přestává existovat jako právo, a hrozí, že se společnost propadne do anarchie a bezuzdného násilí. </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Zvláště v situaci, kdy lidé dlouhodobě žijí v mírových podmínkách a ve stabilním právním prostředí, mohou mít tendenci si tyto podmínky svého pobývání, které je vázáno na moc, jež si může a v některých případech má posloužit násilím, zastírat.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400" dirty="0">
                <a:solidFill>
                  <a:prstClr val="black"/>
                </a:solidFill>
                <a:latin typeface="Times New Roman" panose="02020603050405020304" pitchFamily="18" charset="0"/>
                <a:ea typeface="+mn-ea"/>
                <a:cs typeface="Times New Roman" panose="02020603050405020304" pitchFamily="18" charset="0"/>
              </a:rPr>
              <a:t>Lidé</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mohou ztrácet ochotu a připravenost k oběti, která je součástí mezní situace boje.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To nahrává nejhorším násilníkům, kteří často těží právě z naivity, slabosti a nepřipravenosti na situaci boje na straně druhých.</a:t>
            </a:r>
          </a:p>
          <a:p>
            <a:pPr marL="0" indent="0" algn="just">
              <a:lnSpc>
                <a:spcPct val="107000"/>
              </a:lnSpc>
              <a:spcAft>
                <a:spcPts val="800"/>
              </a:spcAft>
              <a:buNone/>
            </a:pPr>
            <a:r>
              <a:rPr lang="cs-CZ" sz="2400" b="1" dirty="0">
                <a:effectLst/>
                <a:latin typeface="Times New Roman" panose="02020603050405020304" pitchFamily="18" charset="0"/>
                <a:ea typeface="Times New Roman" panose="02020603050405020304" pitchFamily="18" charset="0"/>
                <a:cs typeface="Times New Roman" panose="02020603050405020304" pitchFamily="18" charset="0"/>
              </a:rPr>
              <a:t>T 4: </a:t>
            </a:r>
            <a:r>
              <a:rPr lang="cs-CZ" sz="2400" dirty="0">
                <a:effectLst/>
                <a:latin typeface="Times New Roman" panose="02020603050405020304" pitchFamily="18" charset="0"/>
                <a:ea typeface="Times New Roman" panose="02020603050405020304" pitchFamily="18" charset="0"/>
                <a:cs typeface="Times New Roman" panose="02020603050405020304" pitchFamily="18" charset="0"/>
              </a:rPr>
              <a:t>„…člověk staví proti násilí jistou </a:t>
            </a:r>
            <a:r>
              <a:rPr lang="cs-CZ" sz="2400" i="1" dirty="0">
                <a:effectLst/>
                <a:latin typeface="Times New Roman" panose="02020603050405020304" pitchFamily="18" charset="0"/>
                <a:ea typeface="Times New Roman" panose="02020603050405020304" pitchFamily="18" charset="0"/>
                <a:cs typeface="Times New Roman" panose="02020603050405020304" pitchFamily="18" charset="0"/>
              </a:rPr>
              <a:t>hráz</a:t>
            </a:r>
            <a:r>
              <a:rPr lang="cs-CZ" sz="2400" dirty="0">
                <a:effectLst/>
                <a:latin typeface="Times New Roman" panose="02020603050405020304" pitchFamily="18" charset="0"/>
                <a:ea typeface="Times New Roman" panose="02020603050405020304" pitchFamily="18" charset="0"/>
                <a:cs typeface="Times New Roman" panose="02020603050405020304" pitchFamily="18" charset="0"/>
              </a:rPr>
              <a:t>. Pokouší se je (v zájmu pobývání všech) téměř kanalizovat. Pokud se to daří, je to </a:t>
            </a:r>
            <a:r>
              <a:rPr lang="cs-CZ" sz="2400" i="1" dirty="0">
                <a:effectLst/>
                <a:latin typeface="Times New Roman" panose="02020603050405020304" pitchFamily="18" charset="0"/>
                <a:ea typeface="Times New Roman" panose="02020603050405020304" pitchFamily="18" charset="0"/>
                <a:cs typeface="Times New Roman" panose="02020603050405020304" pitchFamily="18" charset="0"/>
              </a:rPr>
              <a:t>státní řád</a:t>
            </a:r>
            <a:r>
              <a:rPr lang="cs-CZ" sz="2400" dirty="0">
                <a:effectLst/>
                <a:latin typeface="Times New Roman" panose="02020603050405020304" pitchFamily="18" charset="0"/>
                <a:ea typeface="Times New Roman" panose="02020603050405020304" pitchFamily="18" charset="0"/>
                <a:cs typeface="Times New Roman" panose="02020603050405020304" pitchFamily="18" charset="0"/>
              </a:rPr>
              <a:t>. Lidské pobývání je založeno na vědomě organizovaném násilí. Násilí nelze z lidského pobývání vyloučit … Pro lidi se může jednat jen o řád násilí, který se daří v právním státě, ale jen tím, že stát disponuje policií … Existence každého lidského řádu je podle své skutečnosti, nikoli podle svého smyslu, založena násilím. Zachování všech států probíhá buď jím, nebo jeho hrozbou. Je nevyhnutelně vázáno na moc, která si může posloužit násilím. Tato základní situace člověka se s oblibou … proti všem faktům zastírá … To vytváří situace, v nichž získávají převahu ti </a:t>
            </a:r>
            <a:r>
              <a:rPr lang="cs-CZ" sz="2400" dirty="0" err="1">
                <a:effectLst/>
                <a:latin typeface="Times New Roman" panose="02020603050405020304" pitchFamily="18" charset="0"/>
                <a:ea typeface="Times New Roman" panose="02020603050405020304" pitchFamily="18" charset="0"/>
                <a:cs typeface="Times New Roman" panose="02020603050405020304" pitchFamily="18" charset="0"/>
              </a:rPr>
              <a:t>nejnerozvážnější</a:t>
            </a:r>
            <a:r>
              <a:rPr lang="cs-CZ" sz="2400" dirty="0">
                <a:effectLst/>
                <a:latin typeface="Times New Roman" panose="02020603050405020304" pitchFamily="18" charset="0"/>
                <a:ea typeface="Times New Roman" panose="02020603050405020304" pitchFamily="18" charset="0"/>
                <a:cs typeface="Times New Roman" panose="02020603050405020304" pitchFamily="18" charset="0"/>
              </a:rPr>
              <a:t> násilníci. Neboť ty, kdo žijí v pohodlné víře v bezpečí díky nenásilné zákonnosti a užívají si výhod, lze lehce přemoci klamem a lstí, protože … mají přece ‚</a:t>
            </a:r>
            <a:r>
              <a:rPr lang="cs-CZ" sz="2400" dirty="0" err="1">
                <a:effectLst/>
                <a:latin typeface="Times New Roman" panose="02020603050405020304" pitchFamily="18" charset="0"/>
                <a:ea typeface="Times New Roman" panose="02020603050405020304" pitchFamily="18" charset="0"/>
                <a:cs typeface="Times New Roman" panose="02020603050405020304" pitchFamily="18" charset="0"/>
              </a:rPr>
              <a:t>rozvahuʻ</a:t>
            </a:r>
            <a:r>
              <a:rPr lang="cs-CZ" sz="2400" dirty="0">
                <a:effectLst/>
                <a:latin typeface="Times New Roman" panose="02020603050405020304" pitchFamily="18" charset="0"/>
                <a:ea typeface="Times New Roman" panose="02020603050405020304" pitchFamily="18" charset="0"/>
                <a:cs typeface="Times New Roman" panose="02020603050405020304" pitchFamily="18" charset="0"/>
              </a:rPr>
              <a:t> a nerozvážnost násilí pokládají za nemožnou.“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cs-CZ" sz="2400" dirty="0">
                <a:effectLst/>
                <a:latin typeface="Times New Roman" panose="02020603050405020304" pitchFamily="18" charset="0"/>
                <a:ea typeface="Times New Roman" panose="02020603050405020304" pitchFamily="18" charset="0"/>
                <a:cs typeface="Times New Roman" panose="02020603050405020304" pitchFamily="18" charset="0"/>
              </a:rPr>
              <a:t>K. </a:t>
            </a:r>
            <a:r>
              <a:rPr lang="cs-CZ" sz="2400" dirty="0" err="1">
                <a:effectLst/>
                <a:latin typeface="Times New Roman" panose="02020603050405020304" pitchFamily="18" charset="0"/>
                <a:ea typeface="Times New Roman" panose="02020603050405020304" pitchFamily="18" charset="0"/>
                <a:cs typeface="Times New Roman" panose="02020603050405020304" pitchFamily="18" charset="0"/>
              </a:rPr>
              <a:t>Jaspers</a:t>
            </a:r>
            <a:r>
              <a:rPr lang="cs-CZ"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2400" i="1" dirty="0">
                <a:effectLst/>
                <a:latin typeface="Times New Roman" panose="02020603050405020304" pitchFamily="18" charset="0"/>
                <a:ea typeface="Times New Roman" panose="02020603050405020304" pitchFamily="18" charset="0"/>
                <a:cs typeface="Times New Roman" panose="02020603050405020304" pitchFamily="18" charset="0"/>
              </a:rPr>
              <a:t>Atomová bomba a budoucnost lidstva</a:t>
            </a:r>
            <a:r>
              <a:rPr lang="cs-CZ" sz="2400" dirty="0">
                <a:effectLst/>
                <a:latin typeface="Times New Roman" panose="02020603050405020304" pitchFamily="18" charset="0"/>
                <a:ea typeface="Times New Roman" panose="02020603050405020304" pitchFamily="18" charset="0"/>
                <a:cs typeface="Times New Roman" panose="02020603050405020304" pitchFamily="18" charset="0"/>
              </a:rPr>
              <a:t>, str. 70–71.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90000"/>
              </a:lnSpc>
              <a:spcBef>
                <a:spcPts val="1000"/>
              </a:spcBef>
              <a:spcAft>
                <a:spcPts val="0"/>
              </a:spcAft>
              <a:buClrTx/>
              <a:buSzTx/>
              <a:buNone/>
              <a:tabLst/>
              <a:defRPr/>
            </a:pPr>
            <a:endParaRPr lang="cs-CZ"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65492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D7DB18-A13F-7CBA-6451-11B45217833A}"/>
              </a:ext>
            </a:extLst>
          </p:cNvPr>
          <p:cNvSpPr>
            <a:spLocks noGrp="1"/>
          </p:cNvSpPr>
          <p:nvPr>
            <p:ph type="title"/>
          </p:nvPr>
        </p:nvSpPr>
        <p:spPr>
          <a:xfrm>
            <a:off x="-1" y="-103695"/>
            <a:ext cx="12192001" cy="1093509"/>
          </a:xfrm>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Zastírání situace boje a boj jako mezní situace </a:t>
            </a:r>
            <a:endParaRPr lang="cs-CZ" i="1" dirty="0">
              <a:solidFill>
                <a:srgbClr val="C00000"/>
              </a:solidFill>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D622C76A-5CF2-5710-F445-D060B74F5C0F}"/>
              </a:ext>
            </a:extLst>
          </p:cNvPr>
          <p:cNvSpPr>
            <a:spLocks noGrp="1"/>
          </p:cNvSpPr>
          <p:nvPr>
            <p:ph idx="1"/>
          </p:nvPr>
        </p:nvSpPr>
        <p:spPr>
          <a:xfrm>
            <a:off x="-1" y="810705"/>
            <a:ext cx="12116585" cy="6047296"/>
          </a:xfrm>
        </p:spPr>
        <p:txBody>
          <a:bodyPr>
            <a:normAutofit fontScale="92500" lnSpcReduction="10000"/>
          </a:bodyPr>
          <a:lstStyle/>
          <a:p>
            <a:pPr algn="just"/>
            <a:r>
              <a:rPr lang="cs-CZ" dirty="0">
                <a:latin typeface="Times New Roman" panose="02020603050405020304" pitchFamily="18" charset="0"/>
                <a:ea typeface="Times New Roman" panose="02020603050405020304" pitchFamily="18" charset="0"/>
              </a:rPr>
              <a:t>Č</a:t>
            </a:r>
            <a:r>
              <a:rPr lang="cs-CZ" sz="2800" dirty="0">
                <a:effectLst/>
                <a:latin typeface="Times New Roman" panose="02020603050405020304" pitchFamily="18" charset="0"/>
                <a:ea typeface="Times New Roman" panose="02020603050405020304" pitchFamily="18" charset="0"/>
              </a:rPr>
              <a:t>lověk má tendenci si mezní situaci boje zastírat.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cs typeface="Times New Roman" panose="02020603050405020304" pitchFamily="18" charset="0"/>
              </a:rPr>
              <a:t>B</a:t>
            </a:r>
            <a:r>
              <a:rPr lang="cs-CZ" sz="2800" dirty="0">
                <a:effectLst/>
                <a:latin typeface="Times New Roman" panose="02020603050405020304" pitchFamily="18" charset="0"/>
                <a:ea typeface="Times New Roman" panose="02020603050405020304" pitchFamily="18" charset="0"/>
              </a:rPr>
              <a:t>oj a zejm. násilný boj je vnímán jako něco, čemu se lze vyhnout a čemu se také člověk snaží vyhnout.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cs typeface="Times New Roman" panose="02020603050405020304" pitchFamily="18" charset="0"/>
              </a:rPr>
              <a:t>Z</a:t>
            </a:r>
            <a:r>
              <a:rPr lang="cs-CZ" sz="2800" dirty="0" err="1">
                <a:effectLst/>
                <a:latin typeface="Times New Roman" panose="02020603050405020304" pitchFamily="18" charset="0"/>
                <a:ea typeface="Times New Roman" panose="02020603050405020304" pitchFamily="18" charset="0"/>
              </a:rPr>
              <a:t>astírání</a:t>
            </a:r>
            <a:r>
              <a:rPr lang="cs-CZ" sz="2800" dirty="0">
                <a:effectLst/>
                <a:latin typeface="Times New Roman" panose="02020603050405020304" pitchFamily="18" charset="0"/>
                <a:ea typeface="Times New Roman" panose="02020603050405020304" pitchFamily="18" charset="0"/>
              </a:rPr>
              <a:t> může být spojeno s nejasnou a naivní vírou, že je možný život v klidu a míru se zajištěnými podmínkami pobývání pro všechny.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cs typeface="Times New Roman" panose="02020603050405020304" pitchFamily="18" charset="0"/>
              </a:rPr>
              <a:t>Jde o </a:t>
            </a:r>
            <a:r>
              <a:rPr lang="cs-CZ" sz="2800" dirty="0">
                <a:effectLst/>
                <a:latin typeface="Times New Roman" panose="02020603050405020304" pitchFamily="18" charset="0"/>
                <a:ea typeface="Times New Roman" panose="02020603050405020304" pitchFamily="18" charset="0"/>
              </a:rPr>
              <a:t>iluzi, jež spočívá ve víře v život bez boje, ačkoli často žijeme z momentální bojové konstelace, která je pro nás příznivá.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800" dirty="0">
                <a:effectLst/>
                <a:latin typeface="Times New Roman" panose="02020603050405020304" pitchFamily="18" charset="0"/>
                <a:ea typeface="Times New Roman" panose="02020603050405020304" pitchFamily="18" charset="0"/>
              </a:rPr>
              <a:t>Především přehlížíme, že boj a násilí postihuje jiné lidi, např. v podobě válek a konfliktů v jiných částech světa.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800" dirty="0">
                <a:effectLst/>
                <a:latin typeface="Times New Roman" panose="02020603050405020304" pitchFamily="18" charset="0"/>
                <a:ea typeface="Times New Roman" panose="02020603050405020304" pitchFamily="18" charset="0"/>
              </a:rPr>
              <a:t>Přitom neexistuje důvod, proč by takovýto konflikt nemohl postihnout také nás, a je více méně šťastnou shodou okolností, pokud jím právě nejsme zasaženi.</a:t>
            </a:r>
            <a:r>
              <a:rPr lang="cs-CZ" dirty="0">
                <a:latin typeface="Times New Roman" panose="02020603050405020304" pitchFamily="18" charset="0"/>
                <a:cs typeface="Times New Roman" panose="02020603050405020304" pitchFamily="18" charset="0"/>
              </a:rPr>
              <a:t> </a:t>
            </a:r>
          </a:p>
          <a:p>
            <a:pPr algn="just"/>
            <a:r>
              <a:rPr lang="cs-CZ" dirty="0">
                <a:latin typeface="Times New Roman" panose="02020603050405020304" pitchFamily="18" charset="0"/>
                <a:cs typeface="Times New Roman" panose="02020603050405020304" pitchFamily="18" charset="0"/>
              </a:rPr>
              <a:t>Pokud si zastíráme mezní situaci boje, klameme sami sebe o podmínkách svého vlastního pobývání, jichž požíváme, aniž bychom si je tvořili.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Této iluzi se můžeme oddávat, dokud se podmínky našeho pobývání zdají být příznivé a stabilní.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Jestliže se však vynoří ohrožení v podobě temně pociťovaného nebezpečí nebo násilí či válka jako možná situace v naší blízkosti, znervózníme a dostáváme se pod nejasný tlak.</a:t>
            </a:r>
          </a:p>
          <a:p>
            <a:pPr algn="just">
              <a:lnSpc>
                <a:spcPct val="107000"/>
              </a:lnSpc>
              <a:spcAft>
                <a:spcPts val="800"/>
              </a:spcAft>
            </a:pP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Jako mezní situaci zakoušíme situaci boje tehdy, když si nezastíráme podmínky svého pobývání, ale uchopujeme své pobývání i s jeho podmínkami, k nimž právě patří boj, a to i násilný boj.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3297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DCC86B-7A81-B9C6-E7C6-57152F180554}"/>
              </a:ext>
            </a:extLst>
          </p:cNvPr>
          <p:cNvSpPr>
            <a:spLocks noGrp="1"/>
          </p:cNvSpPr>
          <p:nvPr>
            <p:ph type="title"/>
          </p:nvPr>
        </p:nvSpPr>
        <p:spPr>
          <a:xfrm>
            <a:off x="838200" y="-75414"/>
            <a:ext cx="10515600" cy="75414"/>
          </a:xfrm>
        </p:spPr>
        <p:txBody>
          <a:bodyPr>
            <a:normAutofit fontScale="90000"/>
          </a:bodyPr>
          <a:lstStyle/>
          <a:p>
            <a:endParaRPr lang="cs-CZ" dirty="0"/>
          </a:p>
        </p:txBody>
      </p:sp>
      <p:sp>
        <p:nvSpPr>
          <p:cNvPr id="3" name="Zástupný obsah 2">
            <a:extLst>
              <a:ext uri="{FF2B5EF4-FFF2-40B4-BE49-F238E27FC236}">
                <a16:creationId xmlns:a16="http://schemas.microsoft.com/office/drawing/2014/main" id="{FDFBFC00-CC5E-1F15-5F31-C9261E164EB1}"/>
              </a:ext>
            </a:extLst>
          </p:cNvPr>
          <p:cNvSpPr>
            <a:spLocks noGrp="1"/>
          </p:cNvSpPr>
          <p:nvPr>
            <p:ph idx="1"/>
          </p:nvPr>
        </p:nvSpPr>
        <p:spPr>
          <a:xfrm>
            <a:off x="0" y="207390"/>
            <a:ext cx="12192000" cy="6650610"/>
          </a:xfrm>
        </p:spPr>
        <p:txBody>
          <a:bodyPr/>
          <a:lstStyle/>
          <a:p>
            <a:pPr marL="0" indent="0" algn="just">
              <a:buNone/>
            </a:pPr>
            <a:r>
              <a:rPr lang="cs-CZ" sz="2800" b="1" dirty="0">
                <a:effectLst/>
                <a:latin typeface="Times New Roman" panose="02020603050405020304" pitchFamily="18" charset="0"/>
                <a:ea typeface="Times New Roman" panose="02020603050405020304" pitchFamily="18" charset="0"/>
              </a:rPr>
              <a:t>T 5: </a:t>
            </a:r>
            <a:r>
              <a:rPr lang="cs-CZ" sz="2800" dirty="0">
                <a:effectLst/>
                <a:latin typeface="Times New Roman" panose="02020603050405020304" pitchFamily="18" charset="0"/>
                <a:ea typeface="Times New Roman" panose="02020603050405020304" pitchFamily="18" charset="0"/>
              </a:rPr>
              <a:t>„Tváří v tvář těmto faktům se lze uchýlit ke </a:t>
            </a:r>
            <a:r>
              <a:rPr lang="cs-CZ" sz="2800" i="1" dirty="0">
                <a:effectLst/>
                <a:latin typeface="Times New Roman" panose="02020603050405020304" pitchFamily="18" charset="0"/>
                <a:ea typeface="Times New Roman" panose="02020603050405020304" pitchFamily="18" charset="0"/>
              </a:rPr>
              <a:t>konečnému pojetí</a:t>
            </a:r>
            <a:r>
              <a:rPr lang="cs-CZ" sz="2800" dirty="0">
                <a:effectLst/>
                <a:latin typeface="Times New Roman" panose="02020603050405020304" pitchFamily="18" charset="0"/>
                <a:ea typeface="Times New Roman" panose="02020603050405020304" pitchFamily="18" charset="0"/>
              </a:rPr>
              <a:t>, pro něž se žádná mezní situace nestane zjevnou. S pohledem odvráceným od celku hledím na situace boje jako na něco, čemu se lze vyhnout; a také se jim snažím vyhnout, jestliže nejasně věřím v život podle práva, v klidu, se zajištěnými podmínkami pobývání pro všechny. Nedosahuji ve svém myšlení k hranici, nýbrž žiji spokojeně, dokud to zastírání mých vlastních základů dovoluje. Pokud se mi podmínky mého pobývání zdají stabilní, nepoznávám boj jako podmínku a mez veškerého pobývání … Přes všechen sebeklam ohledně podmínek mého vlastního pobývání, jichž požívám, aniž bych si je tvořil, někdy upadám do nervozity – to když se vynoří ohrožení jako temně pociťovaná nebezpečí a dostávám se pod nejasný tlak nebo když se vyjeví bezpráví a nesvár jako možná situace, která nemá řešení. Jindy se zase zklidňuji – to když necítím žádné nebezpečí a opět věřím v život bez boje, ačkoli fakticky žiji z bojové konstelace, která je pro mne příznivá. </a:t>
            </a:r>
            <a:r>
              <a:rPr lang="cs-CZ" sz="2800" i="1" dirty="0">
                <a:effectLst/>
                <a:latin typeface="Times New Roman" panose="02020603050405020304" pitchFamily="18" charset="0"/>
                <a:ea typeface="Times New Roman" panose="02020603050405020304" pitchFamily="18" charset="0"/>
              </a:rPr>
              <a:t>Mezní situace </a:t>
            </a:r>
            <a:r>
              <a:rPr lang="cs-CZ" sz="2800" dirty="0">
                <a:effectLst/>
                <a:latin typeface="Times New Roman" panose="02020603050405020304" pitchFamily="18" charset="0"/>
                <a:ea typeface="Times New Roman" panose="02020603050405020304" pitchFamily="18" charset="0"/>
              </a:rPr>
              <a:t>nastává jen pro existenci s její vůli k jasnosti, pokud se nechá zasáhnout utrpením a uchopuje své pobývání i s jeho podmínkami.“</a:t>
            </a:r>
          </a:p>
          <a:p>
            <a:pPr marL="0" indent="0" algn="just">
              <a:buNone/>
            </a:pPr>
            <a:r>
              <a:rPr lang="cs-CZ" dirty="0">
                <a:latin typeface="Times New Roman" panose="02020603050405020304" pitchFamily="18" charset="0"/>
                <a:cs typeface="Times New Roman" panose="02020603050405020304" pitchFamily="18" charset="0"/>
              </a:rPr>
              <a:t>K. </a:t>
            </a:r>
            <a:r>
              <a:rPr lang="cs-CZ" dirty="0" err="1">
                <a:latin typeface="Times New Roman" panose="02020603050405020304" pitchFamily="18" charset="0"/>
                <a:cs typeface="Times New Roman" panose="02020603050405020304" pitchFamily="18" charset="0"/>
              </a:rPr>
              <a:t>Jaspers</a:t>
            </a:r>
            <a:r>
              <a:rPr lang="cs-CZ" dirty="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Mezní situace</a:t>
            </a:r>
            <a:r>
              <a:rPr lang="cs-CZ" dirty="0">
                <a:latin typeface="Times New Roman" panose="02020603050405020304" pitchFamily="18" charset="0"/>
                <a:cs typeface="Times New Roman" panose="02020603050405020304" pitchFamily="18" charset="0"/>
              </a:rPr>
              <a:t>, str. 71–72. </a:t>
            </a:r>
          </a:p>
        </p:txBody>
      </p:sp>
    </p:spTree>
    <p:extLst>
      <p:ext uri="{BB962C8B-B14F-4D97-AF65-F5344CB8AC3E}">
        <p14:creationId xmlns:p14="http://schemas.microsoft.com/office/powerpoint/2010/main" val="2052560826"/>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4164</TotalTime>
  <Words>8967</Words>
  <Application>Microsoft Office PowerPoint</Application>
  <PresentationFormat>Širokoúhlá obrazovka</PresentationFormat>
  <Paragraphs>145</Paragraphs>
  <Slides>35</Slides>
  <Notes>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35</vt:i4>
      </vt:variant>
    </vt:vector>
  </HeadingPairs>
  <TitlesOfParts>
    <vt:vector size="40" baseType="lpstr">
      <vt:lpstr>Arial</vt:lpstr>
      <vt:lpstr>Calibri</vt:lpstr>
      <vt:lpstr>Calibri Light</vt:lpstr>
      <vt:lpstr>Times New Roman</vt:lpstr>
      <vt:lpstr>Motiv Office</vt:lpstr>
      <vt:lpstr>IV. Mezní situace boje:  člověk a válka (K. Jaspers, J.-P. Sartre, J. Patočka)</vt:lpstr>
      <vt:lpstr>Mezní situace, jež spolupůsobíme</vt:lpstr>
      <vt:lpstr>Boj na rovině pobývání </vt:lpstr>
      <vt:lpstr>Vědomý a nevědomý boj</vt:lpstr>
      <vt:lpstr>   Násilný  boj jako prafenomén pobývání</vt:lpstr>
      <vt:lpstr>Násilí jako ztroskotání lidského řádu; paradox oběti  </vt:lpstr>
      <vt:lpstr>Násilí jako podmínka pobývání: nutnost omezení násilí  </vt:lpstr>
      <vt:lpstr>Zastírání situace boje a boj jako mezní situace </vt:lpstr>
      <vt:lpstr>Prezentace aplikace PowerPoint</vt:lpstr>
      <vt:lpstr>Dva extrémní postoje k mezní situaci boje</vt:lpstr>
      <vt:lpstr>Klamnost obou extrémních postojů k boji</vt:lpstr>
      <vt:lpstr>Adekvátní postoj k mezní situaci boje</vt:lpstr>
      <vt:lpstr>Tíže dějinné situace: dilema mezi mírem a bojem </vt:lpstr>
      <vt:lpstr>Boj na rovině ducha a existence</vt:lpstr>
      <vt:lpstr>Jean-Paul Sartre (1905–1980) </vt:lpstr>
      <vt:lpstr>Sešity z podivné války (září 1939--březen 1940) (Carnets de la drôle guerre)</vt:lpstr>
      <vt:lpstr>Bytí-ve-válce  </vt:lpstr>
      <vt:lpstr>Odmítání války a existenciální uskutečnění ve válce  </vt:lpstr>
      <vt:lpstr>Bytí-pro-válku jako součást lidského bytí</vt:lpstr>
      <vt:lpstr>Absence zábran a „zmírňování“ v moderních válkách </vt:lpstr>
      <vt:lpstr>Prezentace aplikace PowerPoint</vt:lpstr>
      <vt:lpstr>Jan Patočka (1907–1977) </vt:lpstr>
      <vt:lpstr>Kacířské eseje o filosofii dějin</vt:lpstr>
      <vt:lpstr>Války 20. století a vědecko-technický přístup ke jsoucnu </vt:lpstr>
      <vt:lpstr>Vědecko-technický přístup jako odcizení člověka</vt:lpstr>
      <vt:lpstr>Praktický nihilismus a nadvláda Síly </vt:lpstr>
      <vt:lpstr>20. století jako válka</vt:lpstr>
      <vt:lpstr>„Síly dne“</vt:lpstr>
      <vt:lpstr>„Otřes frontou“</vt:lpstr>
      <vt:lpstr>Prezentace aplikace PowerPoint</vt:lpstr>
      <vt:lpstr>Válka v době zdánlivého míru</vt:lpstr>
      <vt:lpstr>Prezentace aplikace PowerPoint</vt:lpstr>
      <vt:lpstr>Solidarita otřesených</vt:lpstr>
      <vt:lpstr>Cesta ke skutečnému míru</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Víme, co nás čeká? </dc:title>
  <dc:creator>FFUK</dc:creator>
  <cp:lastModifiedBy>FFUK</cp:lastModifiedBy>
  <cp:revision>29</cp:revision>
  <dcterms:created xsi:type="dcterms:W3CDTF">2024-04-12T20:11:38Z</dcterms:created>
  <dcterms:modified xsi:type="dcterms:W3CDTF">2024-12-11T09:27:09Z</dcterms:modified>
</cp:coreProperties>
</file>