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96" r:id="rId3"/>
    <p:sldId id="297" r:id="rId4"/>
    <p:sldId id="301" r:id="rId5"/>
    <p:sldId id="305" r:id="rId6"/>
    <p:sldId id="285" r:id="rId7"/>
    <p:sldId id="302" r:id="rId8"/>
    <p:sldId id="303" r:id="rId9"/>
    <p:sldId id="281" r:id="rId10"/>
    <p:sldId id="304" r:id="rId11"/>
    <p:sldId id="282" r:id="rId12"/>
    <p:sldId id="283" r:id="rId13"/>
    <p:sldId id="284" r:id="rId14"/>
    <p:sldId id="286" r:id="rId15"/>
    <p:sldId id="271" r:id="rId16"/>
    <p:sldId id="307" r:id="rId17"/>
    <p:sldId id="308" r:id="rId18"/>
    <p:sldId id="309" r:id="rId19"/>
    <p:sldId id="312" r:id="rId20"/>
    <p:sldId id="311" r:id="rId21"/>
    <p:sldId id="310" r:id="rId22"/>
    <p:sldId id="287" r:id="rId23"/>
    <p:sldId id="288" r:id="rId24"/>
    <p:sldId id="289" r:id="rId25"/>
    <p:sldId id="290" r:id="rId26"/>
    <p:sldId id="293" r:id="rId27"/>
    <p:sldId id="294" r:id="rId28"/>
    <p:sldId id="292" r:id="rId29"/>
    <p:sldId id="291" r:id="rId30"/>
    <p:sldId id="267" r:id="rId31"/>
    <p:sldId id="295" r:id="rId32"/>
    <p:sldId id="269" r:id="rId33"/>
    <p:sldId id="274" r:id="rId34"/>
    <p:sldId id="268" r:id="rId35"/>
    <p:sldId id="270" r:id="rId36"/>
    <p:sldId id="272" r:id="rId37"/>
    <p:sldId id="273" r:id="rId38"/>
    <p:sldId id="277" r:id="rId39"/>
    <p:sldId id="279" r:id="rId40"/>
    <p:sldId id="300" r:id="rId41"/>
    <p:sldId id="298" r:id="rId42"/>
    <p:sldId id="278" r:id="rId43"/>
    <p:sldId id="266" r:id="rId44"/>
  </p:sldIdLst>
  <p:sldSz cx="12192000" cy="6858000"/>
  <p:notesSz cx="6669088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8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18.12.2025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5678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18.12.2025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6483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18.12.2025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1039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18.12.2025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2930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18.12.2025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3551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18.12.2025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173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18.12.2025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6051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18.12.2025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4541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18.12.2025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7456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18.12.2025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3815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18.12.2025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99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3CD90-ABFB-477A-B4C1-AB391929EDD9}" type="datetimeFigureOut">
              <a:rPr lang="cs-CZ" smtClean="0"/>
              <a:t>18.12.2025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47781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qresearch.cz/post/digitalni-vylouceni-v-cesku/" TargetMode="External"/><Relationship Id="rId2" Type="http://schemas.openxmlformats.org/officeDocument/2006/relationships/hyperlink" Target="https://blog.cesko.digital/2023/09/V_Cesku_chybi_data_o_digitalne_vyloucenych_osobach.Vyzkum_Cesko_Digital_prinasi_odpovedi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atista.com/chart/13226/where-people-spend-the-most-time-eating-drinking/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H8blhmyx4ac&amp;list=PLCljiwD_V1FRButLKNDmtN0OX0xvtGPgR&amp;index=3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s://blog.cesko.digital/2023/09/V_Cesku_chybi_data_o_digitalne_vyloucenych_osobach.Vyzkum_Cesko_Digital_prinasi_odpovedi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SOCIÁLNÍ PROBLÉMY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Závislosti, digitální svět a sociální problémy</a:t>
            </a:r>
          </a:p>
        </p:txBody>
      </p:sp>
    </p:spTree>
    <p:extLst>
      <p:ext uri="{BB962C8B-B14F-4D97-AF65-F5344CB8AC3E}">
        <p14:creationId xmlns:p14="http://schemas.microsoft.com/office/powerpoint/2010/main" val="114215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485"/>
    </mc:Choice>
    <mc:Fallback xmlns="">
      <p:transition spd="slow" advTm="23485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095B14-3E13-A029-43BA-8D5342E6D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824" y="365125"/>
            <a:ext cx="11199976" cy="1651682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cs-CZ" sz="3600" b="0" i="0" dirty="0">
                <a:solidFill>
                  <a:schemeClr val="accent2"/>
                </a:solidFill>
                <a:effectLst/>
                <a:latin typeface="+mn-lt"/>
              </a:rPr>
              <a:t>Digitální propast (</a:t>
            </a:r>
            <a:r>
              <a:rPr lang="cs-CZ" sz="3600" b="0" i="0" dirty="0" err="1">
                <a:solidFill>
                  <a:schemeClr val="accent2"/>
                </a:solidFill>
                <a:effectLst/>
                <a:latin typeface="+mn-lt"/>
              </a:rPr>
              <a:t>digital</a:t>
            </a:r>
            <a:r>
              <a:rPr lang="cs-CZ" sz="3600" b="0" i="0" dirty="0">
                <a:solidFill>
                  <a:schemeClr val="accent2"/>
                </a:solidFill>
                <a:effectLst/>
                <a:latin typeface="+mn-lt"/>
              </a:rPr>
              <a:t> </a:t>
            </a:r>
            <a:r>
              <a:rPr lang="cs-CZ" sz="3600" b="0" i="0" dirty="0" err="1">
                <a:solidFill>
                  <a:schemeClr val="accent2"/>
                </a:solidFill>
                <a:effectLst/>
                <a:latin typeface="+mn-lt"/>
              </a:rPr>
              <a:t>divide</a:t>
            </a:r>
            <a:r>
              <a:rPr lang="cs-CZ" sz="3600" b="0" i="0" dirty="0">
                <a:solidFill>
                  <a:schemeClr val="accent2"/>
                </a:solidFill>
                <a:effectLst/>
                <a:latin typeface="+mn-lt"/>
              </a:rPr>
              <a:t>) - nerovnoměrné rozdělení přístupu k informačním a komunikačním technologiím (ICT) zahrnuje:</a:t>
            </a:r>
            <a:endParaRPr lang="cs-CZ" sz="3600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8BC3F9-6EEC-E285-D779-A2343A8B99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4994"/>
            <a:ext cx="10515600" cy="4031969"/>
          </a:xfrm>
        </p:spPr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r>
              <a:rPr lang="cs-CZ" i="0" dirty="0">
                <a:effectLst/>
              </a:rPr>
              <a:t>1. Přístup k technologiím (dostupnost i kvalita) </a:t>
            </a:r>
          </a:p>
          <a:p>
            <a:pPr marL="0" indent="0" algn="l">
              <a:buNone/>
            </a:pPr>
            <a:endParaRPr lang="cs-CZ" i="0" dirty="0">
              <a:effectLst/>
            </a:endParaRPr>
          </a:p>
          <a:p>
            <a:pPr marL="0" indent="0" algn="l">
              <a:buNone/>
            </a:pPr>
            <a:r>
              <a:rPr lang="cs-CZ" i="0" dirty="0">
                <a:effectLst/>
              </a:rPr>
              <a:t>2. Ekonomické faktory</a:t>
            </a:r>
          </a:p>
          <a:p>
            <a:pPr marL="0" indent="0" algn="l">
              <a:buNone/>
            </a:pPr>
            <a:endParaRPr lang="cs-CZ" i="0" dirty="0">
              <a:effectLst/>
            </a:endParaRPr>
          </a:p>
          <a:p>
            <a:pPr marL="0" indent="0" algn="l">
              <a:buNone/>
            </a:pPr>
            <a:r>
              <a:rPr lang="cs-CZ" i="0" dirty="0">
                <a:effectLst/>
              </a:rPr>
              <a:t>3. Vzdělání a dovednosti</a:t>
            </a:r>
          </a:p>
          <a:p>
            <a:pPr marL="0" indent="0" algn="l">
              <a:buNone/>
            </a:pPr>
            <a:endParaRPr lang="cs-CZ" i="0" dirty="0">
              <a:effectLst/>
            </a:endParaRPr>
          </a:p>
          <a:p>
            <a:pPr marL="0" indent="0" algn="l">
              <a:buNone/>
            </a:pPr>
            <a:r>
              <a:rPr lang="cs-CZ" i="0" dirty="0">
                <a:effectLst/>
              </a:rPr>
              <a:t>4. Sociální a kulturní faktory</a:t>
            </a:r>
          </a:p>
          <a:p>
            <a:pPr marL="0" indent="0" algn="l">
              <a:buNone/>
            </a:pPr>
            <a:endParaRPr lang="cs-CZ" i="0" dirty="0">
              <a:effectLst/>
            </a:endParaRPr>
          </a:p>
          <a:p>
            <a:pPr marL="0" indent="0" algn="l">
              <a:buNone/>
            </a:pPr>
            <a:r>
              <a:rPr lang="cs-CZ" i="0" dirty="0">
                <a:effectLst/>
              </a:rPr>
              <a:t>5. Politické a infrastrukturní faktory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7616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8B00A-4775-BEC1-6412-184D0FCA5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4733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Digitální vyloučení v Česku </a:t>
            </a:r>
            <a:r>
              <a:rPr lang="cs-CZ" sz="1400" dirty="0"/>
              <a:t>dle projektu </a:t>
            </a:r>
            <a:r>
              <a:rPr lang="en-GB" sz="1400" dirty="0" err="1"/>
              <a:t>Česko.Digital</a:t>
            </a:r>
            <a:r>
              <a:rPr lang="en-GB" sz="1400" dirty="0"/>
              <a:t> </a:t>
            </a:r>
            <a:r>
              <a:rPr lang="cs-CZ" sz="1400" dirty="0"/>
              <a:t>2023</a:t>
            </a:r>
            <a:endParaRPr lang="en-GB" sz="1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8A62D1-6B3E-7B15-8610-3D8D517279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2785"/>
            <a:ext cx="10515600" cy="5170206"/>
          </a:xfrm>
        </p:spPr>
        <p:txBody>
          <a:bodyPr>
            <a:normAutofit fontScale="55000" lnSpcReduction="2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3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Digitálně vyloučené osoby: </a:t>
            </a:r>
            <a:r>
              <a:rPr lang="cs-CZ" sz="3800" dirty="0"/>
              <a:t>lidé kteří v posledním roce </a:t>
            </a:r>
            <a:r>
              <a:rPr lang="cs-CZ" sz="3800" dirty="0">
                <a:solidFill>
                  <a:schemeClr val="accent2"/>
                </a:solidFill>
              </a:rPr>
              <a:t>nepoužili internet </a:t>
            </a:r>
            <a:r>
              <a:rPr lang="cs-CZ" sz="3800" dirty="0"/>
              <a:t>a zároveň </a:t>
            </a:r>
            <a:r>
              <a:rPr lang="cs-CZ" sz="3800" dirty="0">
                <a:solidFill>
                  <a:schemeClr val="accent2"/>
                </a:solidFill>
              </a:rPr>
              <a:t>nemají znalosti</a:t>
            </a:r>
            <a:r>
              <a:rPr lang="cs-CZ" sz="3800" dirty="0"/>
              <a:t> práce s počítačem (a dalšími digitálními technologiemi): 700.000 (o něco větší číslo PAQ -17 % dospělých) </a:t>
            </a:r>
            <a:endParaRPr lang="en-GB" sz="3800" dirty="0"/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3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Osoby ohrožené digitálním vyloučením</a:t>
            </a:r>
            <a:r>
              <a:rPr lang="cs-CZ" sz="38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: </a:t>
            </a:r>
            <a:r>
              <a:rPr lang="cs-CZ" sz="3800" dirty="0"/>
              <a:t>lidé ti, kteří splňují jen jednu z podmínek digitálního vyloučení a dále respondenti ve věku 15–79 let, kteří sice mají alespoň částečné znalosti práce s počítačem, ale internet nevyužili v posledních dvou měsících, případně jej nevyžívají jako informační a komunikační kanál nebo nepoužívají sofistikovanější služby jako je internetové bankovnictví, online nakupování atd.: 1 mil. osob</a:t>
            </a:r>
            <a:endParaRPr lang="en-GB" sz="3800" dirty="0"/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3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Nejvíc ohrožené osoby: </a:t>
            </a:r>
            <a:r>
              <a:rPr lang="cs-CZ" sz="3800" dirty="0"/>
              <a:t>osamělí senioři a seniorky a starší lidé žijící ve vyloučených lokalitách, děti mezi 12 – 18 lety, kteří vyrůstají ve ztížených sociálních a ekonomických podmínkách, či dospělí lidé trpící sociálním vyloučením spojeným s chudobou, nezaměstnaností, problémy s bydlením či diskriminací.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3800" dirty="0">
                <a:solidFill>
                  <a:schemeClr val="accent2"/>
                </a:solidFill>
              </a:rPr>
              <a:t>Ale: málo dat, digitálně vyloučené neumíme dobře identifikovat, neznáme jejich potřeby</a:t>
            </a:r>
          </a:p>
          <a:p>
            <a:pPr algn="r"/>
            <a:r>
              <a:rPr lang="cs-CZ" sz="1500" dirty="0"/>
              <a:t>Zdroje: </a:t>
            </a:r>
            <a:r>
              <a:rPr lang="cs-CZ" sz="1500" dirty="0">
                <a:hlinkClick r:id="rId2"/>
              </a:rPr>
              <a:t>https://blog.cesko.digital/2023/09/V_Cesku_chybi_data_o_digitalne_vyloucenych_osobach.Vyzkum_Cesko_Digital_prinasi_odpovedi</a:t>
            </a:r>
            <a:endParaRPr lang="cs-CZ" sz="1500" dirty="0"/>
          </a:p>
          <a:p>
            <a:pPr algn="r"/>
            <a:r>
              <a:rPr lang="cs-CZ" sz="1500" dirty="0">
                <a:hlinkClick r:id="rId3"/>
              </a:rPr>
              <a:t>Čtvrtina obyvatel má problém s online komunikací s úřady. Jak v Česku vypadá digitální vyloučení</a:t>
            </a:r>
            <a:r>
              <a:rPr lang="cs-CZ" sz="1500" dirty="0"/>
              <a:t> </a:t>
            </a:r>
            <a:endParaRPr lang="en-GB" sz="15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075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4994"/>
    </mc:Choice>
    <mc:Fallback xmlns="">
      <p:transition spd="slow" advTm="394994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72EA86-AF6D-AEF4-4C5E-FF768CE8E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4679" y="151942"/>
            <a:ext cx="6382641" cy="65541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F212BE3-C6FD-26CD-42AD-BA85C779908A}"/>
              </a:ext>
            </a:extLst>
          </p:cNvPr>
          <p:cNvSpPr txBox="1"/>
          <p:nvPr/>
        </p:nvSpPr>
        <p:spPr>
          <a:xfrm>
            <a:off x="10304269" y="4154857"/>
            <a:ext cx="1659103" cy="2450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Zdroj: https://www.seznamzpravy.cz/clanek/fakta-koho-se-tyka-digitalni-vylouceni-stat-to-nevi-232840</a:t>
            </a:r>
            <a:endParaRPr lang="en-GB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00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735"/>
    </mc:Choice>
    <mc:Fallback xmlns="">
      <p:transition spd="slow" advTm="91735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22254D-8E9D-D6DA-2395-FC5C9AE8AD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5653" y="0"/>
            <a:ext cx="6220693" cy="65636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D76097C-4758-FA21-23CF-35D6C74FF118}"/>
              </a:ext>
            </a:extLst>
          </p:cNvPr>
          <p:cNvSpPr txBox="1"/>
          <p:nvPr/>
        </p:nvSpPr>
        <p:spPr>
          <a:xfrm flipH="1">
            <a:off x="10103461" y="4178894"/>
            <a:ext cx="1852105" cy="2153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Zdroj: https://www.seznamzpravy.cz/clanek/fakta-koho-se-tyka-digitalni-vylouceni-stat-to-nevi-232840</a:t>
            </a:r>
            <a:endParaRPr lang="en-GB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537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055"/>
    </mc:Choice>
    <mc:Fallback xmlns="">
      <p:transition spd="slow" advTm="82055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C4367-2028-79DD-59D3-FF1DDF280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50030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Přístup ke komunikačním a informačním technologiím vede i k řadě problémů…</a:t>
            </a:r>
            <a:endParaRPr lang="en-GB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28F2B6-DF45-3E3D-2263-214F9C02DB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398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911"/>
    </mc:Choice>
    <mc:Fallback xmlns="">
      <p:transition spd="slow" advTm="7591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Závislost…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…je stav, kdy je někdo podmíněn nějakou okolností nebo situací, kterou potřebuje (nebo si myslí, že ji potřebuje) ke své existenci.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Např. závislost na hraní her WHO klasifikovala již jako nemoc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9645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343"/>
    </mc:Choice>
    <mc:Fallback xmlns="">
      <p:transition spd="slow" advTm="37343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B8331-CB20-4B12-184C-B9173E88F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53BC0B-D7E5-1BBF-799E-5B1EFC9D2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49" y="310551"/>
            <a:ext cx="11207150" cy="517586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accent1"/>
                </a:solidFill>
              </a:rPr>
              <a:t>Využívání technologií – nebo závislost? Počítejte ANO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E5F83B3-A643-C5A3-A131-66D01A08253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08803" y="1261388"/>
            <a:ext cx="11031748" cy="53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cs-CZ" altLang="cs-CZ" sz="2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Sahám po telefonu automaticky, i když nemám konkrétní důvod.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cs-CZ" altLang="cs-CZ" sz="2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Když nemám internet / signál, cítím nervozitu nebo frustraci.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cs-CZ" altLang="cs-CZ" sz="2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Často trávím na sociálních sítích víc času, než jsem původně chtěl/a.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cs-CZ" altLang="cs-CZ" sz="2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Telefon používám jako únik od stresu, nudy nebo nepříjemných emocí.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cs-CZ" altLang="cs-CZ" sz="2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Zkoušel/a jsem si nastavit limit, ale dlouhodobě ho nedodržel/a.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cs-CZ" altLang="cs-CZ" sz="27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Scrollování</a:t>
            </a:r>
            <a:r>
              <a:rPr kumimoji="0" lang="cs-CZ" altLang="cs-CZ" sz="2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je poslední věc před spaním a první po probuzení.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cs-CZ" altLang="cs-CZ" sz="2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Někdy odkládám povinnosti kvůli digitální zábavě.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cs-CZ" altLang="cs-CZ" sz="2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Okolí mi někdy naznačilo, že jsem „pořád online“.</a:t>
            </a:r>
          </a:p>
        </p:txBody>
      </p:sp>
    </p:spTree>
    <p:extLst>
      <p:ext uri="{BB962C8B-B14F-4D97-AF65-F5344CB8AC3E}">
        <p14:creationId xmlns:p14="http://schemas.microsoft.com/office/powerpoint/2010/main" val="380679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343"/>
    </mc:Choice>
    <mc:Fallback xmlns="">
      <p:transition spd="slow" advTm="37343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2616F-F6BA-F105-3E4E-88C42AD71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B865C8-0C82-850B-C7CB-C6C425955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Jak jste dopadli? Jak to reflektujete? </a:t>
            </a:r>
          </a:p>
        </p:txBody>
      </p:sp>
      <p:pic>
        <p:nvPicPr>
          <p:cNvPr id="5" name="Zástupný obsah 4" descr="Obsah obrázku vzor, umění, čtverec, černobílá&#10;&#10;Obsah generovaný pomocí AI může být nesprávný.">
            <a:extLst>
              <a:ext uri="{FF2B5EF4-FFF2-40B4-BE49-F238E27FC236}">
                <a16:creationId xmlns:a16="http://schemas.microsoft.com/office/drawing/2014/main" id="{9BF3ED58-9DC9-A897-4FDC-96C2DD49E1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81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343"/>
    </mc:Choice>
    <mc:Fallback xmlns="">
      <p:transition spd="slow" advTm="37343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4B5B75-90B8-5B59-FC82-5595E8DD0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4E951D-BB4A-FF7F-79C9-27ED1A752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Pohyb v online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8CD818E-BBE5-53A9-3730-684A60167A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dirty="0"/>
              <a:t>tenká hranice mezi „běžným používáním“ a problémovým chováním.</a:t>
            </a:r>
          </a:p>
          <a:p>
            <a:pPr marL="0" indent="0">
              <a:buNone/>
            </a:pPr>
            <a:r>
              <a:rPr lang="cs-CZ" dirty="0"/>
              <a:t>Kde tu hranici vnímáte vy? </a:t>
            </a:r>
          </a:p>
          <a:p>
            <a:pPr>
              <a:buFontTx/>
              <a:buChar char="-"/>
            </a:pPr>
            <a:r>
              <a:rPr lang="cs-CZ" dirty="0"/>
              <a:t>závislost není jen o hodinách, ale o </a:t>
            </a:r>
            <a:r>
              <a:rPr lang="cs-CZ" b="1" dirty="0"/>
              <a:t>kontrole, funkci a dopadech</a:t>
            </a:r>
            <a:r>
              <a:rPr lang="cs-CZ" dirty="0"/>
              <a:t>.</a:t>
            </a:r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chemeClr val="accent5"/>
                </a:solidFill>
              </a:rPr>
              <a:t>Digitální závislost je typická tím, že je </a:t>
            </a:r>
            <a:r>
              <a:rPr lang="cs-CZ" b="1" dirty="0">
                <a:solidFill>
                  <a:srgbClr val="C00000"/>
                </a:solidFill>
              </a:rPr>
              <a:t>normalizovaná, funkční a strukturálně podporovaná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>
                <a:solidFill>
                  <a:schemeClr val="accent5"/>
                </a:solidFill>
              </a:rPr>
              <a:t>(platformami, studiem, prací).</a:t>
            </a:r>
          </a:p>
        </p:txBody>
      </p:sp>
    </p:spTree>
    <p:extLst>
      <p:ext uri="{BB962C8B-B14F-4D97-AF65-F5344CB8AC3E}">
        <p14:creationId xmlns:p14="http://schemas.microsoft.com/office/powerpoint/2010/main" val="214496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343"/>
    </mc:Choice>
    <mc:Fallback xmlns="">
      <p:transition spd="slow" advTm="37343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925C4-CBBB-B2D8-4DDD-08E47FA5A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E3290B-7224-4F66-1C57-57960F07E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/>
                </a:solidFill>
              </a:rPr>
              <a:t>Úkol</a:t>
            </a:r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ve dvojicích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110F322-F5BF-D24C-AB4E-0FCB5546E8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„Představte si průměrného studenta. Kdo všechno </a:t>
            </a:r>
            <a:r>
              <a:rPr lang="cs-CZ" b="1" dirty="0"/>
              <a:t>profituje</a:t>
            </a:r>
            <a:r>
              <a:rPr lang="cs-CZ" dirty="0"/>
              <a:t> z toho, že tráví 5–6 hodin denně online?“</a:t>
            </a:r>
          </a:p>
        </p:txBody>
      </p:sp>
    </p:spTree>
    <p:extLst>
      <p:ext uri="{BB962C8B-B14F-4D97-AF65-F5344CB8AC3E}">
        <p14:creationId xmlns:p14="http://schemas.microsoft.com/office/powerpoint/2010/main" val="225385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343"/>
    </mc:Choice>
    <mc:Fallback xmlns="">
      <p:transition spd="slow" advTm="3734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A926B50F-0718-203C-8002-DA7D2F9B5F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641" r="-2" b="-2"/>
          <a:stretch>
            <a:fillRect/>
          </a:stretch>
        </p:blipFill>
        <p:spPr>
          <a:xfrm>
            <a:off x="5162052" y="3272588"/>
            <a:ext cx="6105382" cy="3585411"/>
          </a:xfrm>
          <a:prstGeom prst="rect">
            <a:avLst/>
          </a:prstGeom>
        </p:spPr>
      </p:pic>
      <p:pic>
        <p:nvPicPr>
          <p:cNvPr id="1026" name="Picture 2" descr="Group Children Playing Smartphone Stock ...">
            <a:extLst>
              <a:ext uri="{FF2B5EF4-FFF2-40B4-BE49-F238E27FC236}">
                <a16:creationId xmlns:a16="http://schemas.microsoft.com/office/drawing/2014/main" id="{9DD2A5CE-F1EF-CA2D-FFEF-1162CB9F6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7" r="2" b="2"/>
          <a:stretch>
            <a:fillRect/>
          </a:stretch>
        </p:blipFill>
        <p:spPr bwMode="auto">
          <a:xfrm>
            <a:off x="20" y="9"/>
            <a:ext cx="7279893" cy="3895335"/>
          </a:xfrm>
          <a:custGeom>
            <a:avLst/>
            <a:gdLst/>
            <a:ahLst/>
            <a:cxnLst/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5" name="Rectangle 1044">
            <a:extLst>
              <a:ext uri="{FF2B5EF4-FFF2-40B4-BE49-F238E27FC236}">
                <a16:creationId xmlns:a16="http://schemas.microsoft.com/office/drawing/2014/main" id="{73EDB3DA-AEF0-428A-A317-C42827E6C8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58302" y="0"/>
            <a:ext cx="3809132" cy="3116984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7" name="Rectangle 1046">
            <a:extLst>
              <a:ext uri="{FF2B5EF4-FFF2-40B4-BE49-F238E27FC236}">
                <a16:creationId xmlns:a16="http://schemas.microsoft.com/office/drawing/2014/main" id="{4A06AD8B-0227-4FF6-AEB4-C66C5A539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69422"/>
            <a:ext cx="5001186" cy="2788578"/>
          </a:xfrm>
          <a:prstGeom prst="rect">
            <a:avLst/>
          </a:prstGeom>
          <a:solidFill>
            <a:schemeClr val="bg2">
              <a:lumMod val="9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9" name="Rectangle 1048">
            <a:extLst>
              <a:ext uri="{FF2B5EF4-FFF2-40B4-BE49-F238E27FC236}">
                <a16:creationId xmlns:a16="http://schemas.microsoft.com/office/drawing/2014/main" id="{5DFACEB2-7564-4FB9-B739-C2CE339BA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23904" y="0"/>
            <a:ext cx="768096" cy="6858000"/>
          </a:xfrm>
          <a:prstGeom prst="rect">
            <a:avLst/>
          </a:prstGeom>
          <a:solidFill>
            <a:srgbClr val="42767D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171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AA139-BA6A-A32E-E8EA-1F35861DE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51D611-00A3-661A-6D0A-ED5D266B0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34611"/>
          </a:xfrm>
        </p:spPr>
        <p:txBody>
          <a:bodyPr/>
          <a:lstStyle/>
          <a:p>
            <a:r>
              <a:rPr lang="cs-CZ" dirty="0"/>
              <a:t>Pokud je závislost </a:t>
            </a:r>
            <a:r>
              <a:rPr lang="cs-CZ" b="1" dirty="0"/>
              <a:t>systémově výhodná</a:t>
            </a:r>
            <a:r>
              <a:rPr lang="cs-CZ" dirty="0"/>
              <a:t>, kdo má vlastně odpovědnost ji řešit?</a:t>
            </a:r>
            <a:endParaRPr lang="cs-CZ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137FCFE-B2DA-5C20-1523-E6CA141708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91773"/>
            <a:ext cx="10515600" cy="29851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?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+ Jsou nějaká opatření, která byste navrhli?</a:t>
            </a:r>
          </a:p>
        </p:txBody>
      </p:sp>
    </p:spTree>
    <p:extLst>
      <p:ext uri="{BB962C8B-B14F-4D97-AF65-F5344CB8AC3E}">
        <p14:creationId xmlns:p14="http://schemas.microsoft.com/office/powerpoint/2010/main" val="3640684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343"/>
    </mc:Choice>
    <mc:Fallback xmlns="">
      <p:transition spd="slow" advTm="37343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841AB3-3FF6-8BC7-FEFA-C6621E06C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C83927-ED0F-F57B-76FB-3E83A50CF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/>
                </a:solidFill>
              </a:rPr>
              <a:t>Úkol</a:t>
            </a:r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na kritickou imaginaci: Vánoce 2035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334B917-E278-A711-3603-B0347AE288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Píše se rok 2035. Rodina slaví Vánoce.</a:t>
            </a:r>
            <a:br>
              <a:rPr lang="cs-CZ" dirty="0"/>
            </a:br>
            <a:r>
              <a:rPr lang="cs-CZ" dirty="0"/>
              <a:t>Digitální technologie jsou ještě </a:t>
            </a:r>
            <a:r>
              <a:rPr lang="cs-CZ" dirty="0" err="1"/>
              <a:t>všudypřítomnější</a:t>
            </a:r>
            <a:r>
              <a:rPr lang="cs-CZ" dirty="0"/>
              <a:t>.</a:t>
            </a:r>
            <a:br>
              <a:rPr lang="cs-CZ" dirty="0"/>
            </a:br>
            <a:r>
              <a:rPr lang="cs-CZ" dirty="0"/>
              <a:t>Jak vypadá </a:t>
            </a:r>
            <a:r>
              <a:rPr lang="cs-CZ" b="1" dirty="0"/>
              <a:t>závislost v digitálním světě</a:t>
            </a:r>
            <a:r>
              <a:rPr lang="cs-CZ" dirty="0"/>
              <a:t> v běžné domácnosti?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Ve skupince zkuste popsat: </a:t>
            </a:r>
          </a:p>
          <a:p>
            <a:pPr>
              <a:buFontTx/>
              <a:buChar char="-"/>
            </a:pPr>
            <a:r>
              <a:rPr lang="cs-CZ" b="1" dirty="0"/>
              <a:t>jednu scénu</a:t>
            </a:r>
            <a:endParaRPr lang="cs-CZ" dirty="0"/>
          </a:p>
          <a:p>
            <a:pPr>
              <a:buFontTx/>
              <a:buChar char="-"/>
            </a:pPr>
            <a:r>
              <a:rPr lang="cs-CZ" b="1" dirty="0"/>
              <a:t>jeden konflikt</a:t>
            </a:r>
            <a:endParaRPr lang="cs-CZ" dirty="0"/>
          </a:p>
          <a:p>
            <a:pPr>
              <a:buFontTx/>
              <a:buChar char="-"/>
            </a:pPr>
            <a:r>
              <a:rPr lang="cs-CZ" b="1" dirty="0"/>
              <a:t>jednu ‚normalizovanou‘ závislost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086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343"/>
    </mc:Choice>
    <mc:Fallback xmlns="">
      <p:transition spd="slow" advTm="37343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DC2AB-2DF4-FCBF-8FC5-78BAF0311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68BD4D-5B1A-EF08-E0E8-389ED2B59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+mn-lt"/>
              </a:rPr>
              <a:t>Digitální závislost</a:t>
            </a:r>
            <a:endParaRPr lang="cs-CZ" dirty="0">
              <a:solidFill>
                <a:schemeClr val="accent5">
                  <a:lumMod val="60000"/>
                  <a:lumOff val="40000"/>
                </a:schemeClr>
              </a:solidFill>
              <a:latin typeface="+mn-lt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7984199-5497-8E73-DF52-0B8B5756E2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cs-CZ" b="0" i="0" dirty="0">
                <a:solidFill>
                  <a:schemeClr val="accent2"/>
                </a:solidFill>
                <a:effectLst/>
              </a:rPr>
              <a:t>Stav, kdy jedinec vykazuje kompulzivní potřebu používat digitální technologie, což negativně ovlivňuje jeho každodenní život a fungování.</a:t>
            </a:r>
          </a:p>
          <a:p>
            <a:pPr marL="0" indent="0" algn="l">
              <a:spcBef>
                <a:spcPts val="750"/>
              </a:spcBef>
              <a:spcAft>
                <a:spcPts val="750"/>
              </a:spcAft>
              <a:buNone/>
            </a:pPr>
            <a:r>
              <a:rPr lang="cs-CZ" b="1" i="0" dirty="0">
                <a:effectLst/>
              </a:rPr>
              <a:t>Klíčové charakteristiky</a:t>
            </a:r>
            <a:r>
              <a:rPr lang="cs-CZ" b="0" i="0" dirty="0">
                <a:effectLst/>
              </a:rPr>
              <a:t>:</a:t>
            </a:r>
          </a:p>
          <a:p>
            <a:pPr marL="742950" lvl="1" indent="-285750"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cs-CZ" b="1" i="0" dirty="0">
                <a:effectLst/>
              </a:rPr>
              <a:t>Kompulzivní chování</a:t>
            </a:r>
            <a:r>
              <a:rPr lang="cs-CZ" b="0" i="0" dirty="0">
                <a:effectLst/>
              </a:rPr>
              <a:t>: Neustálé nutkání používat digitální zařízení nebo aplikace.</a:t>
            </a:r>
          </a:p>
          <a:p>
            <a:pPr marL="742950" lvl="1" indent="-285750"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cs-CZ" b="1" i="0" dirty="0">
                <a:effectLst/>
              </a:rPr>
              <a:t>Ztráta kontroly</a:t>
            </a:r>
            <a:r>
              <a:rPr lang="cs-CZ" b="0" i="0" dirty="0">
                <a:effectLst/>
              </a:rPr>
              <a:t>: Neschopnost omezit nebo regulovat používání digitálních technologií.</a:t>
            </a:r>
          </a:p>
          <a:p>
            <a:pPr marL="742950" lvl="1" indent="-285750"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cs-CZ" b="1" i="0" dirty="0">
                <a:effectLst/>
              </a:rPr>
              <a:t>Negativní důsledky</a:t>
            </a:r>
            <a:r>
              <a:rPr lang="cs-CZ" b="0" i="0" dirty="0">
                <a:effectLst/>
              </a:rPr>
              <a:t>: Zhoršení fyzického, psychického a sociálního zdraví.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0766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343"/>
    </mc:Choice>
    <mc:Fallback xmlns="">
      <p:transition spd="slow" advTm="37343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C57C05-87FA-0BE1-8E39-4C7B3F5DF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  <a:latin typeface="+mn-lt"/>
              </a:rPr>
              <a:t>Jaký je rozdíl</a:t>
            </a:r>
            <a:r>
              <a:rPr lang="cs-CZ" i="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+mn-lt"/>
              </a:rPr>
              <a:t> mezi běžným užíváním digitálních technologií a závislostí?</a:t>
            </a:r>
            <a:endParaRPr lang="cs-CZ" dirty="0">
              <a:solidFill>
                <a:schemeClr val="accent5">
                  <a:lumMod val="60000"/>
                  <a:lumOff val="40000"/>
                </a:schemeClr>
              </a:solidFill>
              <a:latin typeface="+mn-l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680FB0-41FA-98DF-D692-735F2EE9FA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0" i="0" dirty="0">
                <a:effectLst/>
                <a:latin typeface="Segoe UI" panose="020B0502040204020203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930821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C11DB-A45A-69C0-77E9-B36B76B3E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6791F0-95D3-361B-E32A-43C97EDDB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+mn-lt"/>
              </a:rPr>
              <a:t>Rozdíl mezi běžným užíváním a závislostí:</a:t>
            </a:r>
            <a:endParaRPr lang="cs-CZ" dirty="0">
              <a:solidFill>
                <a:schemeClr val="accent5">
                  <a:lumMod val="60000"/>
                  <a:lumOff val="40000"/>
                </a:schemeClr>
              </a:solidFill>
              <a:latin typeface="+mn-l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C965EA-C6EB-4661-8BA3-BBBDBB2CA9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0" i="0" dirty="0">
                <a:effectLst/>
                <a:latin typeface="Segoe UI" panose="020B0502040204020203" pitchFamily="34" charset="0"/>
              </a:rPr>
              <a:t>Závislost je charakterizována neschopností přestat používat technologie navzdory negativním důsledkům.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91707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DE559D-1218-A85E-3235-657677A1D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i="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+mn-lt"/>
              </a:rPr>
              <a:t>Přehled hlavních typů digitálních závislostí</a:t>
            </a:r>
            <a:br>
              <a:rPr lang="cs-CZ" b="1" i="0" dirty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B6E3890-87E0-5F60-B0CC-9233BAAF6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4778"/>
            <a:ext cx="10515600" cy="5443671"/>
          </a:xfrm>
        </p:spPr>
        <p:txBody>
          <a:bodyPr>
            <a:normAutofit fontScale="55000" lnSpcReduction="20000"/>
          </a:bodyPr>
          <a:lstStyle/>
          <a:p>
            <a:pPr marL="0" indent="0" algn="l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2900" b="1" i="0" dirty="0">
                <a:solidFill>
                  <a:schemeClr val="accent2">
                    <a:lumMod val="75000"/>
                  </a:schemeClr>
                </a:solidFill>
                <a:effectLst/>
              </a:rPr>
              <a:t>Závislost na sociálních sítích (více viz dále)</a:t>
            </a:r>
            <a:r>
              <a:rPr lang="cs-CZ" sz="2900" b="0" i="0" dirty="0">
                <a:effectLst/>
              </a:rPr>
              <a:t>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2900" b="1" i="0" dirty="0">
                <a:effectLst/>
              </a:rPr>
              <a:t>Popis</a:t>
            </a:r>
            <a:r>
              <a:rPr lang="cs-CZ" sz="2900" b="0" i="0" dirty="0">
                <a:effectLst/>
              </a:rPr>
              <a:t>: Nadměrné používání platforem jako Facebook, Instagram, Twitter.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2900" b="1" i="0" dirty="0">
                <a:effectLst/>
              </a:rPr>
              <a:t>Příznaky</a:t>
            </a:r>
            <a:r>
              <a:rPr lang="cs-CZ" sz="2900" b="0" i="0" dirty="0">
                <a:effectLst/>
              </a:rPr>
              <a:t>: Neustálé kontrolování notifikací, potřeba lajků a komentářů a sdílení pro pocit uznání, zanedbávání reálných vztahů, úzkost nebo podrážděnost při nemožnosti přístupu k sociálním sítím.</a:t>
            </a:r>
          </a:p>
          <a:p>
            <a:pPr marL="742950" lvl="1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cs-CZ" sz="2900" b="0" i="0" dirty="0">
              <a:effectLst/>
            </a:endParaRPr>
          </a:p>
          <a:p>
            <a:pPr marL="0" indent="0" algn="l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2900" b="1" i="0" dirty="0">
                <a:solidFill>
                  <a:schemeClr val="accent2">
                    <a:lumMod val="75000"/>
                  </a:schemeClr>
                </a:solidFill>
                <a:effectLst/>
              </a:rPr>
              <a:t>Závislost na online hrách</a:t>
            </a:r>
            <a:r>
              <a:rPr lang="cs-CZ" sz="2900" b="0" i="0" dirty="0">
                <a:solidFill>
                  <a:schemeClr val="accent2">
                    <a:lumMod val="75000"/>
                  </a:schemeClr>
                </a:solidFill>
                <a:effectLst/>
              </a:rPr>
              <a:t>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2900" b="1" i="0" dirty="0">
                <a:effectLst/>
              </a:rPr>
              <a:t>Popis</a:t>
            </a:r>
            <a:r>
              <a:rPr lang="cs-CZ" sz="2900" b="0" i="0" dirty="0">
                <a:effectLst/>
              </a:rPr>
              <a:t>: Kompulzivní hraní online her, často </a:t>
            </a:r>
            <a:r>
              <a:rPr lang="cs-CZ" sz="2900" b="0" i="0" dirty="0" err="1">
                <a:effectLst/>
              </a:rPr>
              <a:t>multiplayerových</a:t>
            </a:r>
            <a:r>
              <a:rPr lang="cs-CZ" sz="2900" b="0" i="0" dirty="0">
                <a:effectLst/>
              </a:rPr>
              <a:t> (např. </a:t>
            </a:r>
            <a:r>
              <a:rPr lang="cs-CZ" sz="2900" b="0" i="0" dirty="0" err="1">
                <a:effectLst/>
              </a:rPr>
              <a:t>Fortnite</a:t>
            </a:r>
            <a:r>
              <a:rPr lang="cs-CZ" sz="2900" b="0" i="0" dirty="0">
                <a:effectLst/>
              </a:rPr>
              <a:t>, </a:t>
            </a:r>
            <a:r>
              <a:rPr lang="cs-CZ" sz="2900" b="0" i="0" dirty="0" err="1">
                <a:effectLst/>
              </a:rPr>
              <a:t>World</a:t>
            </a:r>
            <a:r>
              <a:rPr lang="cs-CZ" sz="2900" b="0" i="0" dirty="0">
                <a:effectLst/>
              </a:rPr>
              <a:t> </a:t>
            </a:r>
            <a:r>
              <a:rPr lang="cs-CZ" sz="2900" b="0" i="0" dirty="0" err="1">
                <a:effectLst/>
              </a:rPr>
              <a:t>of</a:t>
            </a:r>
            <a:r>
              <a:rPr lang="cs-CZ" sz="2900" b="0" i="0" dirty="0">
                <a:effectLst/>
              </a:rPr>
              <a:t> Warcraft).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2900" b="1" i="0" dirty="0">
                <a:effectLst/>
              </a:rPr>
              <a:t>Příznaky</a:t>
            </a:r>
            <a:r>
              <a:rPr lang="cs-CZ" sz="2900" b="0" i="0" dirty="0">
                <a:effectLst/>
              </a:rPr>
              <a:t>: Dlouhé hodiny strávené hraním, často na úkor spánku a povinností,  zanedbávání povinností a/či osobní hygieny a zdraví , sociální izolace, upřednostňování virtuálních vztahů před reálnými, někdy agresivita nebo podrážděnost při nemožnosti hrát.</a:t>
            </a:r>
          </a:p>
          <a:p>
            <a:pPr marL="742950" lvl="1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cs-CZ" sz="2900" b="0" i="0" dirty="0">
              <a:effectLst/>
            </a:endParaRPr>
          </a:p>
          <a:p>
            <a:pPr marL="0" indent="0" algn="l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2900" b="1" i="0" dirty="0">
                <a:solidFill>
                  <a:schemeClr val="accent2">
                    <a:lumMod val="75000"/>
                  </a:schemeClr>
                </a:solidFill>
                <a:effectLst/>
              </a:rPr>
              <a:t>Závislost na internetu</a:t>
            </a:r>
            <a:r>
              <a:rPr lang="cs-CZ" sz="2900" b="0" i="0" dirty="0">
                <a:effectLst/>
              </a:rPr>
              <a:t>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2900" b="1" i="0" dirty="0">
                <a:effectLst/>
              </a:rPr>
              <a:t>Popis</a:t>
            </a:r>
            <a:r>
              <a:rPr lang="cs-CZ" sz="2900" b="0" i="0" dirty="0">
                <a:effectLst/>
              </a:rPr>
              <a:t>: Nadměrné surfování po internetu, často bez konkrétního cíle, </a:t>
            </a:r>
            <a:r>
              <a:rPr lang="cs-CZ" sz="2900" dirty="0"/>
              <a:t>popřípadě </a:t>
            </a:r>
            <a:r>
              <a:rPr lang="cs-CZ" sz="2900" b="0" i="0" dirty="0">
                <a:effectLst/>
              </a:rPr>
              <a:t> kompulzivní online nakupování.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2900" b="1" i="0" dirty="0">
                <a:effectLst/>
              </a:rPr>
              <a:t>Příznaky</a:t>
            </a:r>
            <a:r>
              <a:rPr lang="cs-CZ" sz="2900" b="0" i="0" dirty="0">
                <a:effectLst/>
              </a:rPr>
              <a:t>: Prokrastinace, ztráta času, neschopnost odpojit se a omezit čas strávený online nebo nakupováním.</a:t>
            </a:r>
          </a:p>
          <a:p>
            <a:pPr marL="742950" lvl="1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cs-CZ" sz="2900" b="0" i="0" dirty="0">
              <a:effectLst/>
            </a:endParaRPr>
          </a:p>
          <a:p>
            <a:pPr marL="0" indent="0" algn="l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2900" b="1" i="0" dirty="0">
                <a:solidFill>
                  <a:schemeClr val="accent2">
                    <a:lumMod val="75000"/>
                  </a:schemeClr>
                </a:solidFill>
                <a:effectLst/>
              </a:rPr>
              <a:t>Závislost na chytrých telefonech</a:t>
            </a:r>
            <a:r>
              <a:rPr lang="cs-CZ" sz="2900" b="0" i="0" dirty="0">
                <a:solidFill>
                  <a:schemeClr val="accent2">
                    <a:lumMod val="75000"/>
                  </a:schemeClr>
                </a:solidFill>
                <a:effectLst/>
              </a:rPr>
              <a:t>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2900" b="1" i="0" dirty="0">
                <a:effectLst/>
              </a:rPr>
              <a:t>Popis</a:t>
            </a:r>
            <a:r>
              <a:rPr lang="cs-CZ" sz="2900" b="0" i="0" dirty="0">
                <a:effectLst/>
              </a:rPr>
              <a:t>: Neustálé používání chytrého telefonu pro různé účely (sociální sítě, hry, aplikace) i když není třeba, úzkost nebo podrážděnost při nemožnosti použít telefon, zanedbávání reálných interakcí a povinností.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2900" b="1" i="0" dirty="0">
                <a:effectLst/>
              </a:rPr>
              <a:t>Příznaky</a:t>
            </a:r>
            <a:r>
              <a:rPr lang="cs-CZ" sz="2900" b="0" i="0" dirty="0">
                <a:effectLst/>
              </a:rPr>
              <a:t>: Fyzické problémy (např. bolesti krku), úzkost při nemožnosti použít telefon, narušení spánku.           </a:t>
            </a:r>
          </a:p>
          <a:p>
            <a:pPr marL="457200" lvl="1" indent="0" algn="l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2900" dirty="0"/>
              <a:t>                                                                                                                                                                                   </a:t>
            </a:r>
            <a:r>
              <a:rPr lang="cs-CZ" sz="2900" b="0" i="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</a:rPr>
              <a:t>+ kombinace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833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932493-F30E-4E86-60F6-22605D891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Digitální závislosti versus další závislosti (např. na látkách)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BF6594-7B9F-C652-5A7D-211D17FFB8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V čem se liší? V čem jsou podobnosti? </a:t>
            </a:r>
          </a:p>
        </p:txBody>
      </p:sp>
    </p:spTree>
    <p:extLst>
      <p:ext uri="{BB962C8B-B14F-4D97-AF65-F5344CB8AC3E}">
        <p14:creationId xmlns:p14="http://schemas.microsoft.com/office/powerpoint/2010/main" val="28747806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BD63F-B9E6-4F81-E7B7-E3D44231B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866864-607C-9050-B889-2C71C49E8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Digitální závislosti versus další závislosti (např. na látkách)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723DF1C-4568-FA25-8745-484BD85AD4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l">
              <a:spcBef>
                <a:spcPts val="750"/>
              </a:spcBef>
              <a:spcAft>
                <a:spcPts val="750"/>
              </a:spcAft>
              <a:buNone/>
            </a:pPr>
            <a:r>
              <a:rPr lang="cs-CZ" b="1" i="0" dirty="0">
                <a:solidFill>
                  <a:schemeClr val="accent2">
                    <a:lumMod val="75000"/>
                  </a:schemeClr>
                </a:solidFill>
                <a:effectLst/>
              </a:rPr>
              <a:t>Podobnosti</a:t>
            </a:r>
            <a:r>
              <a:rPr lang="cs-CZ" b="0" i="0" dirty="0">
                <a:solidFill>
                  <a:schemeClr val="accent2">
                    <a:lumMod val="75000"/>
                  </a:schemeClr>
                </a:solidFill>
                <a:effectLst/>
              </a:rPr>
              <a:t>:</a:t>
            </a:r>
          </a:p>
          <a:p>
            <a:pPr marL="742950" lvl="1" indent="-285750"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cs-CZ" b="1" i="0" dirty="0">
                <a:effectLst/>
              </a:rPr>
              <a:t>Kompulzivní chování</a:t>
            </a:r>
            <a:r>
              <a:rPr lang="cs-CZ" b="0" i="0" dirty="0">
                <a:effectLst/>
              </a:rPr>
              <a:t>: Stejně jako u závislostí na látkách, digitální závislosti zahrnují nutkavé chování.</a:t>
            </a:r>
          </a:p>
          <a:p>
            <a:pPr marL="742950" lvl="1" indent="-285750"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cs-CZ" b="1" i="0" dirty="0">
                <a:effectLst/>
              </a:rPr>
              <a:t>Ztráta kontroly</a:t>
            </a:r>
            <a:r>
              <a:rPr lang="cs-CZ" b="0" i="0" dirty="0">
                <a:effectLst/>
              </a:rPr>
              <a:t>: Neschopnost omezit nebo regulovat používání digitálních technologií.</a:t>
            </a:r>
          </a:p>
          <a:p>
            <a:pPr marL="742950" lvl="1" indent="-285750"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cs-CZ" b="1" i="0" dirty="0">
                <a:effectLst/>
              </a:rPr>
              <a:t>Negativní důsledky</a:t>
            </a:r>
            <a:r>
              <a:rPr lang="cs-CZ" b="0" i="0" dirty="0">
                <a:effectLst/>
              </a:rPr>
              <a:t>: Fyzické, psychické a sociální problémy.</a:t>
            </a:r>
          </a:p>
          <a:p>
            <a:pPr marL="0" indent="0" algn="l">
              <a:spcBef>
                <a:spcPts val="750"/>
              </a:spcBef>
              <a:spcAft>
                <a:spcPts val="750"/>
              </a:spcAft>
              <a:buNone/>
            </a:pPr>
            <a:r>
              <a:rPr lang="cs-CZ" b="1" i="0" dirty="0">
                <a:solidFill>
                  <a:schemeClr val="accent2">
                    <a:lumMod val="75000"/>
                  </a:schemeClr>
                </a:solidFill>
                <a:effectLst/>
              </a:rPr>
              <a:t>Rozdíly</a:t>
            </a:r>
            <a:r>
              <a:rPr lang="cs-CZ" b="0" i="0" dirty="0">
                <a:solidFill>
                  <a:schemeClr val="accent2">
                    <a:lumMod val="75000"/>
                  </a:schemeClr>
                </a:solidFill>
                <a:effectLst/>
              </a:rPr>
              <a:t>:</a:t>
            </a:r>
          </a:p>
          <a:p>
            <a:pPr marL="742950" lvl="1" indent="-285750"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cs-CZ" b="1" i="0" dirty="0">
                <a:effectLst/>
              </a:rPr>
              <a:t>Fyzické účinky</a:t>
            </a:r>
            <a:r>
              <a:rPr lang="cs-CZ" b="0" i="0" dirty="0">
                <a:effectLst/>
              </a:rPr>
              <a:t>: Zatímco závislosti na látkách mají přímé fyzické účinky (např. poškození orgánů), digitální závislosti mají spíše nepřímé fyzické důsledky (např. problémy se zrakem, bolesti zad).</a:t>
            </a:r>
          </a:p>
          <a:p>
            <a:pPr marL="742950" lvl="1" indent="-285750"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cs-CZ" b="1" i="0" dirty="0">
                <a:effectLst/>
              </a:rPr>
              <a:t>Sociální vnímání</a:t>
            </a:r>
            <a:r>
              <a:rPr lang="cs-CZ" b="0" i="0" dirty="0">
                <a:effectLst/>
              </a:rPr>
              <a:t>: Digitální závislosti jsou často méně stigmatizovány než závislosti na látkách.</a:t>
            </a:r>
          </a:p>
          <a:p>
            <a:pPr marL="742950" lvl="1" indent="-285750"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cs-CZ" b="1" i="0" dirty="0">
                <a:effectLst/>
              </a:rPr>
              <a:t>Přístup k léčbě</a:t>
            </a:r>
            <a:r>
              <a:rPr lang="cs-CZ" b="0" i="0" dirty="0">
                <a:effectLst/>
              </a:rPr>
              <a:t>: Metody léčby se liší, přičemž digitální závislosti často vyžadují specifické terapeutické přístupy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65955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F9BEF-30E3-0259-C2C3-FCC444810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6CCC96-52C5-E4F4-05E0-46A8C10D3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083183" cy="480909"/>
          </a:xfrm>
        </p:spPr>
        <p:txBody>
          <a:bodyPr>
            <a:normAutofit fontScale="90000"/>
          </a:bodyPr>
          <a:lstStyle/>
          <a:p>
            <a:pPr algn="l"/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  <a:latin typeface="Segoe UI" panose="020B0502040204020203" pitchFamily="34" charset="0"/>
              </a:rPr>
              <a:t>Proč se závislostem v digitálním světe věnovat? </a:t>
            </a:r>
            <a:endParaRPr lang="cs-CZ" i="0" dirty="0">
              <a:solidFill>
                <a:schemeClr val="accent5">
                  <a:lumMod val="60000"/>
                  <a:lumOff val="40000"/>
                </a:schemeClr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35549D0-BC98-C174-7DBB-48C6D2C15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3682"/>
            <a:ext cx="10515600" cy="50232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747689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1DA6A7-BE99-7ABA-A071-0B3E7B5DF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0909"/>
          </a:xfrm>
        </p:spPr>
        <p:txBody>
          <a:bodyPr>
            <a:normAutofit fontScale="90000"/>
          </a:bodyPr>
          <a:lstStyle/>
          <a:p>
            <a:pPr algn="l"/>
            <a:r>
              <a:rPr lang="cs-CZ" i="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Segoe UI" panose="020B0502040204020203" pitchFamily="34" charset="0"/>
              </a:rPr>
              <a:t>Význam a aktuálnost tématu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4DFA2D-FA64-6E2F-CED5-72F2A0FE7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3682"/>
            <a:ext cx="10515600" cy="5023281"/>
          </a:xfrm>
        </p:spPr>
        <p:txBody>
          <a:bodyPr>
            <a:normAutofit/>
          </a:bodyPr>
          <a:lstStyle/>
          <a:p>
            <a:pPr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cs-CZ" b="1" i="0" dirty="0">
                <a:effectLst/>
              </a:rPr>
              <a:t>Rostoucí prevalence</a:t>
            </a:r>
            <a:r>
              <a:rPr lang="cs-CZ" i="0" dirty="0">
                <a:effectLst/>
              </a:rPr>
              <a:t>: S rostoucím počtem uživatelů digitálních technologií roste i počet lidí trpících digitálními závislostmi.</a:t>
            </a:r>
          </a:p>
          <a:p>
            <a:pPr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cs-CZ" b="1" i="0" dirty="0">
                <a:effectLst/>
              </a:rPr>
              <a:t>Sociální dopady</a:t>
            </a:r>
            <a:r>
              <a:rPr lang="cs-CZ" i="0" dirty="0">
                <a:effectLst/>
              </a:rPr>
              <a:t>: Digitální závislosti mohou vést k sociální izolaci, zhoršení mezilidských vztahů a snížení kvality života.</a:t>
            </a:r>
          </a:p>
          <a:p>
            <a:pPr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cs-CZ" b="1" i="0" dirty="0">
                <a:effectLst/>
              </a:rPr>
              <a:t>Ekonomické dopady</a:t>
            </a:r>
            <a:r>
              <a:rPr lang="cs-CZ" i="0" dirty="0">
                <a:effectLst/>
              </a:rPr>
              <a:t>: Ztráta produktivity v práci nebo ve škole, zvýšené náklady na zdravotní péči.</a:t>
            </a:r>
          </a:p>
          <a:p>
            <a:pPr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cs-CZ" b="1" i="0" dirty="0">
                <a:effectLst/>
              </a:rPr>
              <a:t>Psychologické dopady</a:t>
            </a:r>
            <a:r>
              <a:rPr lang="cs-CZ" i="0" dirty="0">
                <a:effectLst/>
              </a:rPr>
              <a:t>: Zvýšené riziko úzkosti, deprese a dalších duševních poruch.</a:t>
            </a:r>
          </a:p>
          <a:p>
            <a:pPr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cs-CZ" b="1" i="0" dirty="0">
                <a:effectLst/>
              </a:rPr>
              <a:t>Aktuální výzkum</a:t>
            </a:r>
            <a:r>
              <a:rPr lang="cs-CZ" i="0" dirty="0">
                <a:effectLst/>
              </a:rPr>
              <a:t>: Neustále probíhající studie zkoumají příčiny, důsledky a efektivní metody prevence a léčby digitálních závislostí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4664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9" name="Rectangle 2058">
            <a:extLst>
              <a:ext uri="{FF2B5EF4-FFF2-40B4-BE49-F238E27FC236}">
                <a16:creationId xmlns:a16="http://schemas.microsoft.com/office/drawing/2014/main" id="{FABB624F-BF77-4AE1-B71D-2D681D473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2" name="Picture 4" descr="16,000+ Baby Tablet Stock Photos, Pictures &amp; Royalty-Free Images - iStock |  Mother baby tablet, Mum baby tablet, Mom baby tablet">
            <a:extLst>
              <a:ext uri="{FF2B5EF4-FFF2-40B4-BE49-F238E27FC236}">
                <a16:creationId xmlns:a16="http://schemas.microsoft.com/office/drawing/2014/main" id="{36037063-1617-CA85-2EEA-6E62BCB89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8" r="11308" b="-1"/>
          <a:stretch/>
        </p:blipFill>
        <p:spPr bwMode="auto">
          <a:xfrm>
            <a:off x="-1" y="10"/>
            <a:ext cx="7370057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D4B0F9AC-46CE-5E62-2D90-B53E804F0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93" r="-3" b="-3"/>
          <a:stretch/>
        </p:blipFill>
        <p:spPr bwMode="auto">
          <a:xfrm>
            <a:off x="7534656" y="1"/>
            <a:ext cx="4657344" cy="334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16,000+ Baby Tablet Stock Photos, Pictures &amp; Royalty-Free Images - iStock |  Mother baby tablet, Mum baby tablet, Mom baby tablet">
            <a:extLst>
              <a:ext uri="{FF2B5EF4-FFF2-40B4-BE49-F238E27FC236}">
                <a16:creationId xmlns:a16="http://schemas.microsoft.com/office/drawing/2014/main" id="{36B0FCC1-0574-318D-DFE5-5A71F3E5B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0" r="-4" b="-4"/>
          <a:stretch/>
        </p:blipFill>
        <p:spPr bwMode="auto">
          <a:xfrm>
            <a:off x="7534654" y="3511296"/>
            <a:ext cx="4657346" cy="334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2185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/>
                </a:solidFill>
              </a:rPr>
              <a:t>Závislost na sociálních sítích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98064"/>
            <a:ext cx="10515600" cy="4578899"/>
          </a:xfrm>
        </p:spPr>
        <p:txBody>
          <a:bodyPr>
            <a:normAutofit/>
          </a:bodyPr>
          <a:lstStyle/>
          <a:p>
            <a:r>
              <a:rPr lang="cs-CZ" dirty="0"/>
              <a:t>Nový/objevující se sociální problém: stále méně informací</a:t>
            </a:r>
          </a:p>
          <a:p>
            <a:endParaRPr lang="cs-CZ" dirty="0"/>
          </a:p>
          <a:p>
            <a:r>
              <a:rPr lang="cs-CZ" dirty="0"/>
              <a:t>Situace, o níž se určitá relevantní skupina lidí nebo sami zúčastnění domnívají, že vyžaduje řešení, </a:t>
            </a:r>
            <a:r>
              <a:rPr lang="cs-CZ" i="1" dirty="0">
                <a:solidFill>
                  <a:schemeClr val="accent2"/>
                </a:solidFill>
              </a:rPr>
              <a:t>obvykle prostředky vnějšího institucionalizovaného zásahu</a:t>
            </a:r>
          </a:p>
          <a:p>
            <a:r>
              <a:rPr lang="cs-CZ" dirty="0"/>
              <a:t>Subjektivní stránka x objektivní stránka</a:t>
            </a:r>
          </a:p>
          <a:p>
            <a:r>
              <a:rPr lang="cs-CZ" dirty="0"/>
              <a:t>Shoda – existuje, je to negativní a část lidí hledá řešení, ale…</a:t>
            </a:r>
          </a:p>
          <a:p>
            <a:r>
              <a:rPr lang="cs-CZ" dirty="0"/>
              <a:t>Lze očekávat postupné ustanovení problému (~ závislosti typu alkoholismu, drogové závislosti… zatím možné méně zřetelný negativní dopad x sledování televize, tolerované závislosti)</a:t>
            </a:r>
          </a:p>
        </p:txBody>
      </p:sp>
    </p:spTree>
    <p:extLst>
      <p:ext uri="{BB962C8B-B14F-4D97-AF65-F5344CB8AC3E}">
        <p14:creationId xmlns:p14="http://schemas.microsoft.com/office/powerpoint/2010/main" val="3576565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4186"/>
    </mc:Choice>
    <mc:Fallback xmlns="">
      <p:transition spd="slow" advTm="284186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A4F6F1-48B8-0058-1371-22DA992E9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4195"/>
          </a:xfrm>
        </p:spPr>
        <p:txBody>
          <a:bodyPr/>
          <a:lstStyle/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Tvůrci sociálních sítí vědí, co a proč dělají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84810F-604B-67EA-7FD0-98F32811F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4419"/>
            <a:ext cx="10515600" cy="4792544"/>
          </a:xfrm>
        </p:spPr>
        <p:txBody>
          <a:bodyPr>
            <a:normAutofit fontScale="70000" lnSpcReduction="20000"/>
          </a:bodyPr>
          <a:lstStyle/>
          <a:p>
            <a:pPr marL="0" indent="0" algn="l">
              <a:spcBef>
                <a:spcPts val="375"/>
              </a:spcBef>
              <a:spcAft>
                <a:spcPts val="375"/>
              </a:spcAft>
              <a:buNone/>
            </a:pPr>
            <a:r>
              <a:rPr lang="cs-CZ" sz="2900" b="1" i="0" dirty="0">
                <a:solidFill>
                  <a:schemeClr val="accent2"/>
                </a:solidFill>
                <a:effectLst/>
              </a:rPr>
              <a:t>Motivace a psychologické aspekty</a:t>
            </a:r>
          </a:p>
          <a:p>
            <a:pPr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cs-CZ" sz="2900" b="1" i="0" dirty="0">
                <a:solidFill>
                  <a:schemeClr val="tx1">
                    <a:lumMod val="95000"/>
                  </a:schemeClr>
                </a:solidFill>
                <a:effectLst/>
              </a:rPr>
              <a:t>Přirozená potřeba být uznán a oceněn: </a:t>
            </a:r>
            <a:r>
              <a:rPr lang="cs-CZ" sz="2900" b="0" i="0" dirty="0">
                <a:solidFill>
                  <a:schemeClr val="tx1">
                    <a:lumMod val="95000"/>
                  </a:schemeClr>
                </a:solidFill>
                <a:effectLst/>
              </a:rPr>
              <a:t>Sociální sítě tuto potřebu uspokojují prostřednictvím lajků, komentářů a sdílení.</a:t>
            </a:r>
          </a:p>
          <a:p>
            <a:pPr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cs-CZ" sz="2900" b="1" i="0" dirty="0">
                <a:solidFill>
                  <a:schemeClr val="tx1">
                    <a:lumMod val="95000"/>
                  </a:schemeClr>
                </a:solidFill>
                <a:effectLst/>
              </a:rPr>
              <a:t>Dopaminový efekt</a:t>
            </a:r>
            <a:r>
              <a:rPr lang="cs-CZ" sz="2900" b="0" i="0" dirty="0">
                <a:solidFill>
                  <a:schemeClr val="tx1">
                    <a:lumMod val="95000"/>
                  </a:schemeClr>
                </a:solidFill>
                <a:effectLst/>
              </a:rPr>
              <a:t>: Každý lajk nebo pozitivní komentář spouští uvolňování dopaminu v mozku, což vytváří pocit štěstí a odměny. Tento efekt může vést k závislosti na sociálních sítích.</a:t>
            </a:r>
          </a:p>
          <a:p>
            <a:pPr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cs-CZ" sz="2900" b="1" i="0" dirty="0">
                <a:solidFill>
                  <a:schemeClr val="tx1">
                    <a:lumMod val="95000"/>
                  </a:schemeClr>
                </a:solidFill>
                <a:effectLst/>
              </a:rPr>
              <a:t>Sociální srovnávání</a:t>
            </a:r>
            <a:r>
              <a:rPr lang="cs-CZ" sz="29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cs-CZ" sz="2900" b="0" i="0" dirty="0">
                <a:solidFill>
                  <a:schemeClr val="tx1">
                    <a:lumMod val="95000"/>
                  </a:schemeClr>
                </a:solidFill>
                <a:effectLst/>
              </a:rPr>
              <a:t>s ostatními, což může vést k pocitům méněcennosti nebo naopak k euforii při dosažení vysokého počtu interakcí.</a:t>
            </a:r>
          </a:p>
          <a:p>
            <a:pPr marL="0" indent="0" algn="l">
              <a:spcBef>
                <a:spcPts val="375"/>
              </a:spcBef>
              <a:spcAft>
                <a:spcPts val="375"/>
              </a:spcAft>
              <a:buNone/>
            </a:pPr>
            <a:r>
              <a:rPr lang="cs-CZ" sz="2900" b="1" i="0" dirty="0">
                <a:solidFill>
                  <a:schemeClr val="accent2"/>
                </a:solidFill>
                <a:effectLst/>
              </a:rPr>
              <a:t>Mechanismy sociálních sítí</a:t>
            </a:r>
          </a:p>
          <a:p>
            <a:pPr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cs-CZ" sz="2900" b="1" i="0" dirty="0">
                <a:solidFill>
                  <a:schemeClr val="tx1">
                    <a:lumMod val="95000"/>
                  </a:schemeClr>
                </a:solidFill>
                <a:effectLst/>
              </a:rPr>
              <a:t>Algoritmy</a:t>
            </a:r>
            <a:r>
              <a:rPr lang="cs-CZ" sz="2900" b="0" i="0" dirty="0">
                <a:solidFill>
                  <a:schemeClr val="tx1">
                    <a:lumMod val="95000"/>
                  </a:schemeClr>
                </a:solidFill>
                <a:effectLst/>
              </a:rPr>
              <a:t>: Sociální sítě používají algoritmy, které upřednostňují obsah s vysokým počtem interakcí, což motivuje uživatele k vytváření a sdílení obsahu, který získá co nejvíce lajků a komentářů.</a:t>
            </a:r>
          </a:p>
          <a:p>
            <a:pPr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cs-CZ" sz="2900" b="1" i="0" dirty="0">
                <a:solidFill>
                  <a:schemeClr val="tx1">
                    <a:lumMod val="95000"/>
                  </a:schemeClr>
                </a:solidFill>
                <a:effectLst/>
              </a:rPr>
              <a:t>Notifikace</a:t>
            </a:r>
            <a:r>
              <a:rPr lang="cs-CZ" sz="2900" b="0" i="0" dirty="0">
                <a:solidFill>
                  <a:schemeClr val="tx1">
                    <a:lumMod val="95000"/>
                  </a:schemeClr>
                </a:solidFill>
                <a:effectLst/>
              </a:rPr>
              <a:t>: Neustálé notifikace o nových lajkech, komentářích a sdíleních udržují uživatele v neustálém kontaktu se sociálními sítěmi a posilují jejich závislost.</a:t>
            </a:r>
          </a:p>
          <a:p>
            <a:pPr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cs-CZ" sz="2900" b="1" i="0" dirty="0">
                <a:solidFill>
                  <a:schemeClr val="tx1">
                    <a:lumMod val="95000"/>
                  </a:schemeClr>
                </a:solidFill>
                <a:effectLst/>
              </a:rPr>
              <a:t>Gamifikace</a:t>
            </a:r>
            <a:r>
              <a:rPr lang="cs-CZ" sz="2900" b="0" i="0" dirty="0">
                <a:solidFill>
                  <a:schemeClr val="tx1">
                    <a:lumMod val="95000"/>
                  </a:schemeClr>
                </a:solidFill>
                <a:effectLst/>
              </a:rPr>
              <a:t>: Některé sociální sítě používají prvky gamifikace (např. odznaky, úrovně), které motivují uživatele k častějšímu používání a sdílení obsahu.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15599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V čem spočívá lákavost sociálních médií?</a:t>
            </a:r>
            <a:br>
              <a:rPr lang="cs-CZ" dirty="0"/>
            </a:br>
            <a:r>
              <a:rPr lang="cs-CZ" sz="31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Základní předpoklady: široce používaná, levná, rychlá, dostupná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/>
              <a:t>Které faktory a funkce činí sociální média návykovými?</a:t>
            </a:r>
          </a:p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Lajky</a:t>
            </a:r>
            <a:r>
              <a:rPr lang="cs-CZ" dirty="0"/>
              <a:t> – pozitivní potvrzování, vede k přidávání stále nových příspěvků, Justin </a:t>
            </a:r>
            <a:r>
              <a:rPr lang="cs-CZ" dirty="0" err="1"/>
              <a:t>Rosenstein</a:t>
            </a:r>
            <a:r>
              <a:rPr lang="cs-CZ" dirty="0"/>
              <a:t>, jeden ze 4 návrhářů tlačítka </a:t>
            </a:r>
            <a:r>
              <a:rPr lang="cs-CZ" i="1" dirty="0" err="1"/>
              <a:t>like</a:t>
            </a:r>
            <a:r>
              <a:rPr lang="cs-CZ" dirty="0"/>
              <a:t> na FB, </a:t>
            </a:r>
            <a:r>
              <a:rPr lang="cs-CZ" i="1" dirty="0"/>
              <a:t>„svým způsobem to bylo moc úspěšné, uspěli jsme, ale také vzniklo mnoho nezamýšlených důsledků“.  </a:t>
            </a:r>
          </a:p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Ego </a:t>
            </a:r>
            <a:r>
              <a:rPr lang="cs-CZ" dirty="0"/>
              <a:t>- lidé tráví 30-40 % obsahu konverzací tím, že mluví o sobě, nicméně u příspěvků na sociálních sítích tento počet dosahuje až 80 %</a:t>
            </a:r>
          </a:p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FOMO </a:t>
            </a:r>
            <a:r>
              <a:rPr lang="en-US" dirty="0"/>
              <a:t>(Fear of Missing Out)</a:t>
            </a:r>
            <a:r>
              <a:rPr lang="cs-CZ" dirty="0"/>
              <a:t> – strach z toho, abych něco nezmeškala/a, srovnávání se s druhými</a:t>
            </a:r>
          </a:p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Sebepotvrzení</a:t>
            </a:r>
            <a:r>
              <a:rPr lang="cs-CZ" dirty="0"/>
              <a:t> </a:t>
            </a:r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a srovnávání </a:t>
            </a:r>
            <a:r>
              <a:rPr lang="cs-CZ" dirty="0"/>
              <a:t>– prof. Adam Alter: </a:t>
            </a:r>
            <a:r>
              <a:rPr lang="cs-CZ" i="1" dirty="0"/>
              <a:t>"Když se někomu líbí příspěvek na </a:t>
            </a:r>
            <a:r>
              <a:rPr lang="cs-CZ" i="1" dirty="0" err="1"/>
              <a:t>Instagramu</a:t>
            </a:r>
            <a:r>
              <a:rPr lang="cs-CZ" i="1" dirty="0"/>
              <a:t> nebo jakýkoli obsah, který sdílíte, je to trochu jako brát drogu. Pokud jde o váš mozek, je to velmi podobná zkušenost. Důvodem je nyní to, že není zaručeno, že na svých příspěvcích získáte lajky. </a:t>
            </a:r>
            <a:r>
              <a:rPr lang="cs-CZ" b="1" i="1" dirty="0"/>
              <a:t>A právě nepředvídatelnost tohoto procesu ho činí tak návykovým. </a:t>
            </a:r>
            <a:r>
              <a:rPr lang="cs-CZ" i="1" dirty="0"/>
              <a:t>Kdybyste věděli, že pokaždé, když zveřejníte něco, získáte 100 </a:t>
            </a:r>
            <a:r>
              <a:rPr lang="cs-CZ" i="1" dirty="0" err="1"/>
              <a:t>lajků</a:t>
            </a:r>
            <a:r>
              <a:rPr lang="cs-CZ" i="1" dirty="0"/>
              <a:t>, bude to nuda opravdu rychlá. “</a:t>
            </a:r>
          </a:p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Osobní bublina </a:t>
            </a:r>
            <a:r>
              <a:rPr lang="cs-CZ" dirty="0"/>
              <a:t>– možnost potvrzování svého pohledu na svět,  filmař Adam </a:t>
            </a:r>
            <a:r>
              <a:rPr lang="cs-CZ" dirty="0" err="1"/>
              <a:t>Curtis</a:t>
            </a:r>
            <a:r>
              <a:rPr lang="cs-CZ" dirty="0"/>
              <a:t>: </a:t>
            </a:r>
            <a:r>
              <a:rPr lang="cs-CZ" i="1" dirty="0"/>
              <a:t>"V sociální síti je to jako být v heroinové bublině. Jako radikální umělec v 70. letech jste chodili brát heroin a procházet se chaosem a hroutící se </a:t>
            </a:r>
            <a:r>
              <a:rPr lang="cs-CZ" i="1" dirty="0" err="1"/>
              <a:t>Lower</a:t>
            </a:r>
            <a:r>
              <a:rPr lang="cs-CZ" i="1" dirty="0"/>
              <a:t> East </a:t>
            </a:r>
            <a:r>
              <a:rPr lang="cs-CZ" i="1" dirty="0" err="1"/>
              <a:t>Side</a:t>
            </a:r>
            <a:r>
              <a:rPr lang="cs-CZ" i="1" dirty="0"/>
              <a:t> a cítili jste se v bezpečí. To je jako teď. Víte, že nejste v bezpečí, ale cítíte se v bezpečí, protože každý je jako vy. Ale nemusíte užívat heroin, takže je to skvělé. Nezískáte závislost, nebo možná ano. Většinou ano. “</a:t>
            </a:r>
          </a:p>
          <a:p>
            <a:endParaRPr lang="cs-CZ" dirty="0"/>
          </a:p>
          <a:p>
            <a:endParaRPr lang="en-US" b="1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114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2904"/>
    </mc:Choice>
    <mc:Fallback xmlns="">
      <p:transition spd="slow" advTm="512904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Př. profil „závisláka/</a:t>
            </a:r>
            <a:r>
              <a:rPr lang="cs-CZ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závislačky</a:t>
            </a:r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“ na sociálních sítích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Nejčastěji mezi </a:t>
            </a:r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16 a 24 lety </a:t>
            </a:r>
            <a:r>
              <a:rPr lang="cs-CZ" dirty="0"/>
              <a:t>(proč: větší potřeba nic nezmeškat, potřeba sociálního vlivu a interakcí, potvrzování skupinové identity – kdo jsem a kam patřím, větší impulzivnost)</a:t>
            </a:r>
          </a:p>
          <a:p>
            <a:r>
              <a:rPr lang="cs-CZ" dirty="0"/>
              <a:t>Častěji </a:t>
            </a:r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chlapci</a:t>
            </a:r>
            <a:r>
              <a:rPr lang="cs-CZ" dirty="0"/>
              <a:t>/muži (</a:t>
            </a:r>
            <a:r>
              <a:rPr lang="cs-CZ" dirty="0" err="1"/>
              <a:t>Ranjith</a:t>
            </a:r>
            <a:r>
              <a:rPr lang="cs-CZ" dirty="0"/>
              <a:t> et al. 2016), ale </a:t>
            </a:r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dívky</a:t>
            </a:r>
            <a:r>
              <a:rPr lang="cs-CZ" dirty="0"/>
              <a:t> mají následně </a:t>
            </a:r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větší sklony k depresi </a:t>
            </a:r>
            <a:r>
              <a:rPr lang="cs-CZ" dirty="0"/>
              <a:t>(</a:t>
            </a:r>
            <a:r>
              <a:rPr lang="cs-CZ" dirty="0" err="1"/>
              <a:t>Yazdavar</a:t>
            </a:r>
            <a:r>
              <a:rPr lang="cs-CZ" dirty="0"/>
              <a:t> et al. 2020)</a:t>
            </a:r>
          </a:p>
          <a:p>
            <a:r>
              <a:rPr lang="cs-CZ" dirty="0"/>
              <a:t>Mezi </a:t>
            </a:r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příčiny</a:t>
            </a:r>
            <a:r>
              <a:rPr lang="cs-CZ" dirty="0"/>
              <a:t> patří: nízká sebeúcta, osobní nespokojenost, deprese a hyperaktivita a nedostatek náklonnosti (na soc. sítích – pocit uspokojení, prchavý, ale přeci jen uspokojující)</a:t>
            </a:r>
          </a:p>
          <a:p>
            <a:r>
              <a:rPr lang="cs-CZ" dirty="0"/>
              <a:t>Mezi </a:t>
            </a:r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následky</a:t>
            </a:r>
            <a:r>
              <a:rPr lang="cs-CZ" dirty="0"/>
              <a:t> patří: úzkost, deprese, podrážděnost, izolace, distancování se od skutečného světa a z rodinných vztahů, ztráty kontroly atd.</a:t>
            </a:r>
          </a:p>
          <a:p>
            <a:endParaRPr lang="cs-CZ" dirty="0"/>
          </a:p>
          <a:p>
            <a:r>
              <a:rPr lang="cs-CZ" dirty="0"/>
              <a:t>Výzkum dopadu sociálních médií na vztahy a potvrzuje, že </a:t>
            </a:r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oslabují lidské vazby</a:t>
            </a:r>
            <a:r>
              <a:rPr lang="cs-CZ" dirty="0"/>
              <a:t>, neboť negativní dopad neustálého propojení vede k pocitu určitého osamění (kniha: </a:t>
            </a:r>
            <a:r>
              <a:rPr lang="cs-CZ" dirty="0" err="1"/>
              <a:t>Turkle</a:t>
            </a:r>
            <a:r>
              <a:rPr lang="cs-CZ" dirty="0"/>
              <a:t>. 2011. </a:t>
            </a:r>
            <a:r>
              <a:rPr lang="en-GB" i="1" dirty="0"/>
              <a:t>Alone together: Why we expect more from technology and less from each other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14465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9528"/>
    </mc:Choice>
    <mc:Fallback xmlns="">
      <p:transition spd="slow" advTm="259528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6385"/>
          </a:xfrm>
        </p:spPr>
        <p:txBody>
          <a:bodyPr/>
          <a:lstStyle/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Aktivita na sociálních sítích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98961"/>
            <a:ext cx="10515600" cy="4878002"/>
          </a:xfrm>
        </p:spPr>
        <p:txBody>
          <a:bodyPr>
            <a:normAutofit fontScale="55000" lnSpcReduction="20000"/>
          </a:bodyPr>
          <a:lstStyle/>
          <a:p>
            <a:r>
              <a:rPr lang="cs-CZ" sz="4400" dirty="0"/>
              <a:t>V průměru stráví ve vyspělých zemích lidé více času </a:t>
            </a:r>
            <a:r>
              <a:rPr lang="cs-CZ" sz="4400" dirty="0">
                <a:solidFill>
                  <a:schemeClr val="accent1"/>
                </a:solidFill>
              </a:rPr>
              <a:t>na sociálních sítích </a:t>
            </a:r>
            <a:r>
              <a:rPr lang="cs-CZ" sz="4400" dirty="0"/>
              <a:t>během dne než jídlem, pitím a socializací dohromady, tedy </a:t>
            </a:r>
            <a:r>
              <a:rPr lang="cs-CZ" sz="4400" dirty="0">
                <a:solidFill>
                  <a:schemeClr val="accent1"/>
                </a:solidFill>
              </a:rPr>
              <a:t>143 min denně </a:t>
            </a:r>
            <a:r>
              <a:rPr lang="cs-CZ" sz="2000" dirty="0">
                <a:solidFill>
                  <a:schemeClr val="accent1"/>
                </a:solidFill>
              </a:rPr>
              <a:t> </a:t>
            </a:r>
            <a:r>
              <a:rPr lang="cs-CZ" sz="2000" dirty="0"/>
              <a:t>(</a:t>
            </a:r>
            <a:r>
              <a:rPr lang="en-US" sz="2000" dirty="0">
                <a:hlinkClick r:id="rId2"/>
              </a:rPr>
              <a:t>Chart: Where People Spend The Most Time Eating &amp; Drinking | Statista</a:t>
            </a:r>
            <a:r>
              <a:rPr lang="cs-CZ" sz="2000" dirty="0"/>
              <a:t>)</a:t>
            </a:r>
          </a:p>
          <a:p>
            <a:pPr marL="0" indent="0">
              <a:buNone/>
            </a:pPr>
            <a:r>
              <a:rPr lang="cs-CZ" sz="4400" dirty="0" err="1"/>
              <a:t>Pew</a:t>
            </a:r>
            <a:r>
              <a:rPr lang="cs-CZ" sz="4400" dirty="0"/>
              <a:t> </a:t>
            </a:r>
            <a:r>
              <a:rPr lang="cs-CZ" sz="4400" dirty="0" err="1"/>
              <a:t>Research</a:t>
            </a:r>
            <a:r>
              <a:rPr lang="cs-CZ" sz="4400" dirty="0"/>
              <a:t> Center (2019, data za USA) uvádí: </a:t>
            </a:r>
          </a:p>
          <a:p>
            <a:r>
              <a:rPr lang="cs-CZ" sz="4400" dirty="0"/>
              <a:t>80 % Američanů se připojuje každý den online. </a:t>
            </a:r>
          </a:p>
          <a:p>
            <a:r>
              <a:rPr lang="cs-CZ" sz="4400" dirty="0"/>
              <a:t>Mezi mladými dospělými 48 % osob ve věku 18 až 29 let uvedlo, že je připojeno k internetu „téměř neustále“.</a:t>
            </a:r>
          </a:p>
          <a:p>
            <a:r>
              <a:rPr lang="cs-CZ" sz="4400" dirty="0"/>
              <a:t>USA –neschválený návrh zákona o technologii Social Media </a:t>
            </a:r>
            <a:r>
              <a:rPr lang="cs-CZ" sz="4400" dirty="0" err="1"/>
              <a:t>Addiction</a:t>
            </a:r>
            <a:r>
              <a:rPr lang="cs-CZ" sz="4400" dirty="0"/>
              <a:t> </a:t>
            </a:r>
            <a:r>
              <a:rPr lang="cs-CZ" sz="4400" dirty="0" err="1"/>
              <a:t>Reduction</a:t>
            </a:r>
            <a:r>
              <a:rPr lang="cs-CZ" sz="4400" dirty="0"/>
              <a:t> Technology (SMART), jehož cílem mělo být zakročit proti „praktikám, které využívají psychologii člověka nebo fyziologii mozku k podstatnému narušení svobody volby“, zakazuje funkce včetně nekonečného posouvání a automatického přehrávání.</a:t>
            </a:r>
          </a:p>
          <a:p>
            <a:pPr marL="0" indent="0">
              <a:buNone/>
            </a:pPr>
            <a:r>
              <a:rPr lang="cs-CZ" sz="4400" dirty="0"/>
              <a:t>Odhady počtu závislých osob se pohybují mezi 5-10 % osob ve vyspělých zemích. (???)</a:t>
            </a:r>
          </a:p>
          <a:p>
            <a:pPr marL="0" indent="0">
              <a:buNone/>
            </a:pPr>
            <a:r>
              <a:rPr lang="cs-CZ" sz="4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? Co dělali ve výchově svých dětí stejně </a:t>
            </a:r>
            <a:r>
              <a:rPr lang="en-US" sz="4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Steve Jobs a Bill Gates </a:t>
            </a:r>
            <a:r>
              <a:rPr lang="cs-CZ" sz="4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0286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673"/>
    </mc:Choice>
    <mc:Fallback xmlns="">
      <p:transition spd="slow" advTm="205673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Pro zajímavost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Bill Gates a Steve Jobs radikálně limitovali čas svých dětí na technologiích (např. mobily od 14 let, používání zejména pro školu a kontakt s přáteli, vypnutí hodiny před spánkem, omezená doba používání, většinou v řádu desítek minut…).</a:t>
            </a:r>
          </a:p>
          <a:p>
            <a:endParaRPr lang="cs-CZ" dirty="0"/>
          </a:p>
          <a:p>
            <a:r>
              <a:rPr lang="cs-CZ" i="1" dirty="0"/>
              <a:t>Jak to bylo u vás v rodině a jak to budete dělat se svými dětmi? </a:t>
            </a:r>
          </a:p>
        </p:txBody>
      </p:sp>
    </p:spTree>
    <p:extLst>
      <p:ext uri="{BB962C8B-B14F-4D97-AF65-F5344CB8AC3E}">
        <p14:creationId xmlns:p14="http://schemas.microsoft.com/office/powerpoint/2010/main" val="14770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7111"/>
    </mc:Choice>
    <mc:Fallback xmlns="">
      <p:transition spd="slow" advTm="187111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Častější příznaky závislosti na sociálních sítích </a:t>
            </a:r>
            <a:r>
              <a:rPr lang="cs-CZ" sz="1400" dirty="0"/>
              <a:t>(dle Iberola.com)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Pocit neklidu v případě nemožnosti přístupu k internetu nebo pokud sociální síť nefunguje či je pomalejší než obvykle</a:t>
            </a:r>
          </a:p>
          <a:p>
            <a:r>
              <a:rPr lang="cs-CZ" dirty="0"/>
              <a:t>Kontrola sociálních médií (první věc ráno a poslední v noci)</a:t>
            </a:r>
          </a:p>
          <a:p>
            <a:r>
              <a:rPr lang="cs-CZ" dirty="0"/>
              <a:t>Stres, když </a:t>
            </a:r>
            <a:r>
              <a:rPr lang="cs-CZ" dirty="0" err="1"/>
              <a:t>smartphone</a:t>
            </a:r>
            <a:r>
              <a:rPr lang="cs-CZ" dirty="0"/>
              <a:t>/jiné médium není po ruce</a:t>
            </a:r>
          </a:p>
          <a:p>
            <a:r>
              <a:rPr lang="cs-CZ" dirty="0"/>
              <a:t>Používání sociálních médií i při činnostech jako je např. chůze</a:t>
            </a:r>
          </a:p>
          <a:p>
            <a:r>
              <a:rPr lang="cs-CZ" dirty="0"/>
              <a:t>Špatné pocity při absenci </a:t>
            </a:r>
            <a:r>
              <a:rPr lang="cs-CZ" dirty="0" err="1"/>
              <a:t>lajků</a:t>
            </a:r>
            <a:r>
              <a:rPr lang="cs-CZ" dirty="0"/>
              <a:t>, </a:t>
            </a:r>
            <a:r>
              <a:rPr lang="cs-CZ" dirty="0" err="1"/>
              <a:t>retweetů</a:t>
            </a:r>
            <a:r>
              <a:rPr lang="cs-CZ" dirty="0"/>
              <a:t> nebo zhlédnutí</a:t>
            </a:r>
          </a:p>
          <a:p>
            <a:r>
              <a:rPr lang="cs-CZ" dirty="0"/>
              <a:t>Používání sociálních médií při řízení</a:t>
            </a:r>
          </a:p>
          <a:p>
            <a:r>
              <a:rPr lang="cs-CZ" dirty="0"/>
              <a:t>Preferování komunikace s přáteli a rodinou prostřednictvím sociálních médií před komunikací tváří v tvář.</a:t>
            </a:r>
          </a:p>
          <a:p>
            <a:r>
              <a:rPr lang="cs-CZ" dirty="0"/>
              <a:t>Potřeba neustále sdílet každodenní věci</a:t>
            </a:r>
          </a:p>
          <a:p>
            <a:r>
              <a:rPr lang="cs-CZ" dirty="0"/>
              <a:t>Dojem, že život ostatních je lepší než náš, podle toho, co vidíme na sítích</a:t>
            </a:r>
          </a:p>
          <a:p>
            <a:r>
              <a:rPr lang="cs-CZ" dirty="0"/>
              <a:t>Ohlašování se, ať jsme kdekoli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7051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088"/>
    </mc:Choice>
    <mc:Fallback xmlns="">
      <p:transition spd="slow" advTm="91088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6228"/>
          </a:xfrm>
        </p:spPr>
        <p:txBody>
          <a:bodyPr>
            <a:normAutofit/>
          </a:bodyPr>
          <a:lstStyle/>
          <a:p>
            <a:r>
              <a:rPr lang="cs-CZ" i="1" dirty="0"/>
              <a:t>Jak zabránit závislosti na sociálních sítích?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37855"/>
            <a:ext cx="10515600" cy="463910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Stejně jako u všech závislostí je prevence lepší než léčba. 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Odbornou pomoc je vždy lepší vyhledat dříve než později. </a:t>
            </a:r>
          </a:p>
          <a:p>
            <a:pPr marL="0" indent="0">
              <a:buNone/>
            </a:pPr>
            <a:r>
              <a:rPr lang="cs-CZ" dirty="0"/>
              <a:t>Účinné rady při snižování nadměrného používání sociálních médií, které vede k závislosti:</a:t>
            </a:r>
          </a:p>
          <a:p>
            <a:pPr lvl="1"/>
            <a:r>
              <a:rPr lang="cs-CZ" dirty="0"/>
              <a:t>Stanovte si maximální čas, který najednou strávíte na sítí a minimální dobu (např. 15 </a:t>
            </a:r>
            <a:r>
              <a:rPr lang="cs-CZ"/>
              <a:t>min), </a:t>
            </a:r>
            <a:r>
              <a:rPr lang="cs-CZ" dirty="0"/>
              <a:t>kdy se opět nepřipojíte.</a:t>
            </a:r>
          </a:p>
          <a:p>
            <a:pPr lvl="1"/>
            <a:r>
              <a:rPr lang="cs-CZ" dirty="0"/>
              <a:t>V nejdůležitějších denních hodinách (snídaně, oběd a večeře) se obejděte bez mobilu.</a:t>
            </a:r>
          </a:p>
          <a:p>
            <a:pPr lvl="1"/>
            <a:r>
              <a:rPr lang="cs-CZ" dirty="0"/>
              <a:t>Vypněte automatická oznámení.</a:t>
            </a:r>
          </a:p>
          <a:p>
            <a:pPr lvl="1"/>
            <a:r>
              <a:rPr lang="cs-CZ" dirty="0"/>
              <a:t>Dejte svůj mobil na tichý režim a nepoužívejte ho ani jako hodinky nebo budík, abyste předešli pokušení.</a:t>
            </a:r>
          </a:p>
          <a:p>
            <a:pPr lvl="1"/>
            <a:r>
              <a:rPr lang="cs-CZ" dirty="0"/>
              <a:t>Stanovte každý den minimální čas pro zcela </a:t>
            </a:r>
            <a:r>
              <a:rPr lang="cs-CZ" dirty="0" err="1"/>
              <a:t>offline</a:t>
            </a:r>
            <a:r>
              <a:rPr lang="cs-CZ" dirty="0"/>
              <a:t> aktivity, jako je sport, čtení nebo poslech hudby.</a:t>
            </a:r>
          </a:p>
          <a:p>
            <a:pPr lvl="1"/>
            <a:r>
              <a:rPr lang="cs-CZ" dirty="0"/>
              <a:t>Snižte počet svých přátel na sociálních sítích.</a:t>
            </a:r>
          </a:p>
          <a:p>
            <a:pPr lvl="1"/>
            <a:r>
              <a:rPr lang="cs-CZ" dirty="0"/>
              <a:t>Odstraňte nepotřebné aplikace a skupiny </a:t>
            </a:r>
            <a:r>
              <a:rPr lang="cs-CZ" dirty="0" err="1"/>
              <a:t>WhatsApp</a:t>
            </a:r>
            <a:r>
              <a:rPr lang="cs-CZ" dirty="0"/>
              <a:t>.</a:t>
            </a:r>
          </a:p>
          <a:p>
            <a:endParaRPr lang="cs-CZ" dirty="0"/>
          </a:p>
          <a:p>
            <a:endParaRPr lang="cs-CZ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endParaRPr lang="cs-CZ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139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896"/>
    </mc:Choice>
    <mc:Fallback xmlns="">
      <p:transition spd="slow" advTm="115896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06545"/>
          </a:xfrm>
        </p:spPr>
        <p:txBody>
          <a:bodyPr>
            <a:noAutofit/>
          </a:bodyPr>
          <a:lstStyle/>
          <a:p>
            <a:r>
              <a:rPr lang="cs-CZ" b="0" i="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-apple-system"/>
              </a:rPr>
              <a:t>No</a:t>
            </a:r>
            <a:r>
              <a:rPr lang="en-GB" b="0" i="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-apple-system"/>
              </a:rPr>
              <a:t>mofobie</a:t>
            </a:r>
            <a:endParaRPr lang="cs-CZ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79320"/>
            <a:ext cx="10515600" cy="5462780"/>
          </a:xfrm>
        </p:spPr>
        <p:txBody>
          <a:bodyPr>
            <a:normAutofit fontScale="47500" lnSpcReduction="20000"/>
          </a:bodyPr>
          <a:lstStyle/>
          <a:p>
            <a:pPr marL="0" indent="0" algn="l">
              <a:buNone/>
            </a:pPr>
            <a:r>
              <a:rPr lang="cs-CZ" sz="6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závislost na mobilním telefonu, strach z času stráveného bez něj</a:t>
            </a:r>
            <a:endParaRPr lang="en-GB" sz="6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6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Ohroženo až 40 % studentů VŠ </a:t>
            </a:r>
            <a:r>
              <a:rPr lang="cs-CZ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(Prasad et al. 2017)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cs-CZ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6000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Jak dostat závislost na telefonu pod kontrolu?</a:t>
            </a:r>
            <a:endParaRPr lang="en-GB" sz="6000" dirty="0">
              <a:solidFill>
                <a:schemeClr val="accent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51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Pevný čas online</a:t>
            </a:r>
            <a:r>
              <a:rPr lang="cs-CZ" sz="5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stanovte pevný časový úsek, během kterého bude mobil mimo dosah pacienta (například v noci),</a:t>
            </a:r>
            <a:endParaRPr lang="en-GB" sz="5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51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Omezení sociálních sítí: </a:t>
            </a:r>
            <a:r>
              <a:rPr lang="cs-CZ" sz="5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odinstalujte z telefonu aplikace sociálních sítí. Komunikovat s přáteli lze pomocí telefonních hovorů nebo chatovací aplikace,</a:t>
            </a:r>
            <a:endParaRPr lang="en-GB" sz="5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51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Vypnutí notifikací: </a:t>
            </a:r>
            <a:r>
              <a:rPr lang="cs-CZ" sz="5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vypněte zvuky a vibrace u notifikací,</a:t>
            </a:r>
            <a:endParaRPr lang="en-GB" sz="5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51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Nastavení zábavy: </a:t>
            </a:r>
            <a:r>
              <a:rPr lang="cs-CZ" sz="5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odinstalujte hry nebo jiné zábavné aplikace, které pomáhají rozptylovat pozornost a vyvolávají potřebu opakovaného využívání.   </a:t>
            </a:r>
            <a:r>
              <a:rPr lang="cs-CZ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Zdroj: dvojklik.cz</a:t>
            </a:r>
            <a:endParaRPr lang="en-GB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9319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024"/>
    </mc:Choice>
    <mc:Fallback xmlns="">
      <p:transition spd="slow" advTm="158024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2197E-11C4-5C6C-DE09-FB691F7B4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-apple-system"/>
              </a:rPr>
              <a:t>Doomscrolling</a:t>
            </a:r>
            <a:endParaRPr lang="en-GB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93019-C719-762A-75A7-D0F9ED43A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8422"/>
            <a:ext cx="10515600" cy="5161659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aktivní vyhledávání negativních zpráv a jejich až obsesivní konzumaci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snaha se co nejlépe připravit na nebezpečí získáním co nejvíce informací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ztrácení kontextu i schopnosti balancování informací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zdravé aktivity (chodit ven, cvičit, mluvit s ostatními, dobře spát…) se nedějí kvůli rozsáhlému času strávenému online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termín vznikl složením anglických slov doom (zkáza) a scroll (projíždět, rolovat)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asto má zásadní dopady na emoční stabilitu a myšlení 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Řešení: limity (např. 20 min ráno, 20 min večer)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1600" lvl="3" indent="0" algn="r">
              <a:buNone/>
            </a:pPr>
            <a:r>
              <a:rPr lang="cs-CZ" dirty="0"/>
              <a:t>Zdroj: https://neurosciencenews.com/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2768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705"/>
    </mc:Choice>
    <mc:Fallback xmlns="">
      <p:transition spd="slow" advTm="209705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36BD8E-C9B1-9858-7455-42C9AD8A3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chemeClr val="accent2"/>
                </a:solidFill>
              </a:rPr>
              <a:t>V čem vidíte příležitosti a hrozby digitálních technologií v řešení či způsobování sociálních problémů?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930178E-52EB-EAEA-90A8-B925F21797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příležitosti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D1DAB38-89DD-1E8A-D588-08D6C793BC6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?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EB5B5C2-4045-3153-337B-E819F1EC4D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hrozby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CE0EEED-CF4B-F914-D96A-63129DC875F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956228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06D3A0-7050-58BB-5A96-1BD38D4B7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se na závislosti v digitálním světě dívají probrané teorie?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A78CB04-0D0B-E490-0442-D247268CC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741826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BD12EB-7EA9-0059-914E-585E8F088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Vánoční </a:t>
            </a:r>
            <a:r>
              <a:rPr lang="cs-CZ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goodbye</a:t>
            </a:r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D25FCB-37F6-BEB7-2F77-A9E9BB1215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„Virtuální realita je dobrá pro všechny“… </a:t>
            </a:r>
          </a:p>
          <a:p>
            <a:endParaRPr lang="cs-CZ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Adéla </a:t>
            </a:r>
            <a:r>
              <a:rPr lang="cs-CZ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Elbel</a:t>
            </a:r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v </a:t>
            </a:r>
            <a:r>
              <a:rPr lang="cs-CZ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Comedy</a:t>
            </a:r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club</a:t>
            </a:r>
          </a:p>
          <a:p>
            <a:endParaRPr lang="cs-CZ" dirty="0"/>
          </a:p>
          <a:p>
            <a:r>
              <a:rPr lang="cs-CZ" dirty="0">
                <a:hlinkClick r:id="rId2"/>
              </a:rPr>
              <a:t>https://www.youtube.com/watch?v=H8blhmyx4ac&amp;list=PLCljiwD_V1FRButLKNDmtN0OX0xvtGPgR&amp;index=3</a:t>
            </a:r>
            <a:r>
              <a:rPr lang="cs-CZ" dirty="0"/>
              <a:t> od 2:33 – 3:38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15846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26A65-3C98-FDA7-864F-DBFD41170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54EC3-3FB7-FA5B-A2CA-76CC3B44CB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5693"/>
            <a:ext cx="10515600" cy="4741270"/>
          </a:xfrm>
        </p:spPr>
        <p:txBody>
          <a:bodyPr>
            <a:normAutofit fontScale="62500" lnSpcReduction="20000"/>
          </a:bodyPr>
          <a:lstStyle/>
          <a:p>
            <a:pPr marL="342900" lvl="0" indent="-342900">
              <a:lnSpc>
                <a:spcPct val="120000"/>
              </a:lnSpc>
              <a:spcBef>
                <a:spcPts val="0"/>
              </a:spcBef>
              <a:tabLst>
                <a:tab pos="457200" algn="l"/>
              </a:tabLst>
            </a:pP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Statista. (2020). </a:t>
            </a:r>
            <a:r>
              <a:rPr lang="cs-CZ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Internet </a:t>
            </a:r>
            <a:r>
              <a:rPr lang="cs-CZ" sz="1800" b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Usage</a:t>
            </a:r>
            <a:r>
              <a:rPr lang="cs-CZ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Worldwide</a:t>
            </a: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tabLst>
                <a:tab pos="457200" algn="l"/>
              </a:tabLst>
            </a:pP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International </a:t>
            </a:r>
            <a:r>
              <a:rPr lang="cs-CZ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Telecommunication</a:t>
            </a: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Union (ITU). (2023). </a:t>
            </a:r>
            <a:r>
              <a:rPr lang="cs-CZ" sz="1800" b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Statistics</a:t>
            </a: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tabLst>
                <a:tab pos="457200" algn="l"/>
              </a:tabLst>
            </a:pPr>
            <a:r>
              <a:rPr lang="cs-CZ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Investopedia</a:t>
            </a: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(2022). </a:t>
            </a:r>
            <a:r>
              <a:rPr lang="cs-CZ" sz="1800" b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The</a:t>
            </a:r>
            <a:r>
              <a:rPr lang="cs-CZ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Digital </a:t>
            </a:r>
            <a:r>
              <a:rPr lang="cs-CZ" sz="1800" b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Divide</a:t>
            </a: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tabLst>
                <a:tab pos="457200" algn="l"/>
              </a:tabLst>
            </a:pP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Internet Society. (2022). </a:t>
            </a:r>
            <a:r>
              <a:rPr lang="cs-CZ" sz="1800" b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What</a:t>
            </a:r>
            <a:r>
              <a:rPr lang="cs-CZ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is</a:t>
            </a:r>
            <a:r>
              <a:rPr lang="cs-CZ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the</a:t>
            </a:r>
            <a:r>
              <a:rPr lang="cs-CZ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Digital </a:t>
            </a:r>
            <a:r>
              <a:rPr lang="cs-CZ" sz="1800" b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Divide</a:t>
            </a:r>
            <a:r>
              <a:rPr lang="cs-CZ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?</a:t>
            </a: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tabLst>
                <a:tab pos="457200" algn="l"/>
              </a:tabLst>
            </a:pPr>
            <a:r>
              <a:rPr lang="cs-CZ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Encyclopaedia</a:t>
            </a: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Britannica</a:t>
            </a: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(2022). </a:t>
            </a:r>
            <a:r>
              <a:rPr lang="cs-CZ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Digital </a:t>
            </a:r>
            <a:r>
              <a:rPr lang="cs-CZ" sz="1800" b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Divide</a:t>
            </a: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tabLst>
                <a:tab pos="457200" algn="l"/>
              </a:tabLst>
            </a:pP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PAQ </a:t>
            </a:r>
            <a:r>
              <a:rPr lang="cs-CZ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Research</a:t>
            </a: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(2023). </a:t>
            </a:r>
            <a:r>
              <a:rPr lang="cs-CZ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Digitální vyloučení v Česku</a:t>
            </a: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tabLst>
                <a:tab pos="457200" algn="l"/>
              </a:tabLst>
            </a:pP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Týden pro Digitální Česko. (2023). </a:t>
            </a:r>
            <a:r>
              <a:rPr lang="cs-CZ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Digitální vyloučení</a:t>
            </a: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tabLst>
                <a:tab pos="457200" algn="l"/>
              </a:tabLst>
            </a:pP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BMC Psychiatry. (2023). </a:t>
            </a:r>
            <a:r>
              <a:rPr lang="cs-CZ" sz="1800" b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Interventions</a:t>
            </a:r>
            <a:r>
              <a:rPr lang="cs-CZ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for</a:t>
            </a:r>
            <a:r>
              <a:rPr lang="cs-CZ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Digital </a:t>
            </a:r>
            <a:r>
              <a:rPr lang="cs-CZ" sz="1800" b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Addictions</a:t>
            </a: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tabLst>
                <a:tab pos="457200" algn="l"/>
              </a:tabLst>
            </a:pPr>
            <a:r>
              <a:rPr lang="cs-CZ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Česko.Digital</a:t>
            </a: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lang="cs-CZ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 Česku chyběla data o digitálně vyloučených osobách. Výzkum </a:t>
            </a:r>
            <a:r>
              <a:rPr lang="cs-CZ" sz="1800" b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Česko.Digital</a:t>
            </a:r>
            <a:r>
              <a:rPr lang="cs-CZ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přináší odpovědi. 13.9.2023. </a:t>
            </a:r>
            <a:r>
              <a:rPr lang="cs-CZ" sz="1800" b="1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2"/>
              </a:rPr>
              <a:t>https://blog.cesko.digital/2023/09/V_Cesku_chybi_data_o_digitalne_vyloucenych_osobach.Vyzkum_Cesko_Digital_prinasi_odpovedi</a:t>
            </a:r>
            <a:r>
              <a:rPr lang="cs-CZ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endParaRPr lang="cs-CZ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tabLst>
                <a:tab pos="457200" algn="l"/>
              </a:tabLst>
            </a:pP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Dvojklik.cz, Neodložíte telefon z ruky</a:t>
            </a:r>
            <a: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?</a:t>
            </a: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21.12.2020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tabLst>
                <a:tab pos="457200" algn="l"/>
              </a:tabLst>
            </a:pP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Nadace OSF. Připravenost české společnosti na digitalizaci veřejné </a:t>
            </a:r>
            <a:r>
              <a:rPr lang="cs-CZ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</a:t>
            </a:r>
            <a:r>
              <a:rPr lang="en-GB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rávy</a:t>
            </a: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2023. https://osf.cz/wp-content/uploads/2023/06/Nadace-OSF_STEM_Pripravenost_ceske_spolecnosti_na_digitalizaci_verejne_spravy_2023.pdf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tabLst>
                <a:tab pos="457200" algn="l"/>
              </a:tabLst>
            </a:pP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Neurosciencenews.com, </a:t>
            </a:r>
            <a: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Doomscrolling: Why We Do It, and How We Can Stop</a:t>
            </a: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16.4,2021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tabLst>
                <a:tab pos="457200" algn="l"/>
              </a:tabLst>
            </a:pPr>
            <a: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Prasad </a:t>
            </a:r>
            <a:r>
              <a:rPr lang="en-GB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M,et</a:t>
            </a:r>
            <a: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al.  Nomophobia: A Cross-sectional Study to Assess Mobile Phone Usage Among Dental Students. J Clin </a:t>
            </a:r>
            <a:r>
              <a:rPr lang="en-GB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Diagn</a:t>
            </a:r>
            <a: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Res. 2017 Feb;11(2):ZC34-ZC39. </a:t>
            </a:r>
            <a:r>
              <a:rPr lang="en-GB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doi</a:t>
            </a:r>
            <a: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10.7860/JCDR/2017/20858.9341. </a:t>
            </a:r>
            <a:r>
              <a:rPr lang="en-GB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Epub</a:t>
            </a:r>
            <a: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2017 Feb 1. PMID: 28384977; PMCID: PMC5376814.</a:t>
            </a:r>
            <a:endParaRPr lang="cs-CZ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tabLst>
                <a:tab pos="457200" algn="l"/>
              </a:tabLst>
            </a:pP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PAQ </a:t>
            </a:r>
            <a:r>
              <a:rPr lang="cs-CZ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Reserach</a:t>
            </a: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(2024) Čtvrtina obyvatel má problém s online komunikací s úřady. Jak v Česku vypadá digitální vyloučení.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tabLst>
                <a:tab pos="457200" algn="l"/>
              </a:tabLst>
            </a:pPr>
            <a: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</a:t>
            </a:r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I-</a:t>
            </a:r>
            <a:r>
              <a:rPr lang="cs-CZ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Copilot</a:t>
            </a:r>
            <a: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diskuze</a:t>
            </a:r>
            <a: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a </a:t>
            </a:r>
            <a:r>
              <a:rPr lang="en-GB" sz="1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návrhy</a:t>
            </a:r>
            <a:endParaRPr lang="cs-CZ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  <a:p>
            <a:pPr marL="0" indent="0">
              <a:buNone/>
            </a:pPr>
            <a:r>
              <a:rPr lang="cs-CZ" sz="1800" dirty="0"/>
              <a:t>Kam dál:</a:t>
            </a:r>
          </a:p>
          <a:p>
            <a:pPr fontAlgn="base"/>
            <a:r>
              <a:rPr lang="en-GB" sz="1800" dirty="0"/>
              <a:t>CENNYDD</a:t>
            </a:r>
            <a:r>
              <a:rPr lang="cs-CZ" sz="1800" dirty="0"/>
              <a:t> B.  </a:t>
            </a:r>
            <a:r>
              <a:rPr lang="en-GB" sz="1800" dirty="0"/>
              <a:t>Etika </a:t>
            </a:r>
            <a:r>
              <a:rPr lang="cs-CZ" sz="1800" dirty="0"/>
              <a:t>budoucnost</a:t>
            </a:r>
            <a:r>
              <a:rPr lang="en-GB" sz="1800" dirty="0" err="1"/>
              <a:t>i</a:t>
            </a:r>
            <a:r>
              <a:rPr lang="cs-CZ" sz="1800" dirty="0"/>
              <a:t>. Academia. 2021. ISBN: </a:t>
            </a:r>
            <a:r>
              <a:rPr lang="en-GB" sz="1800" dirty="0"/>
              <a:t>978-80-200-3196-9</a:t>
            </a:r>
          </a:p>
          <a:p>
            <a:pPr algn="l" fontAlgn="base"/>
            <a:r>
              <a:rPr lang="cs-CZ" sz="1800" dirty="0"/>
              <a:t>Dokumentární film </a:t>
            </a:r>
            <a:r>
              <a:rPr lang="en-GB" sz="1800" dirty="0"/>
              <a:t>Barbor</a:t>
            </a:r>
            <a:r>
              <a:rPr lang="cs-CZ" sz="1800" dirty="0"/>
              <a:t>y</a:t>
            </a:r>
            <a:r>
              <a:rPr lang="en-GB" sz="1800" dirty="0"/>
              <a:t> Johansson</a:t>
            </a:r>
            <a:r>
              <a:rPr lang="cs-CZ" sz="1800" dirty="0"/>
              <a:t> Digitální</a:t>
            </a:r>
            <a:r>
              <a:rPr lang="en-GB" sz="1800" dirty="0"/>
              <a:t> </a:t>
            </a:r>
            <a:r>
              <a:rPr lang="cs-CZ" sz="1800" dirty="0"/>
              <a:t>disidenti (2022)</a:t>
            </a:r>
            <a:endParaRPr lang="en-GB" sz="1800" dirty="0"/>
          </a:p>
          <a:p>
            <a:endParaRPr lang="cs-CZ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4755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069"/>
    </mc:Choice>
    <mc:Fallback xmlns="">
      <p:transition spd="slow" advTm="37069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Děkuji za pozornost, nyní je váš úkol studovat na test.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br>
              <a:rPr lang="cs-CZ" dirty="0"/>
            </a:br>
            <a:r>
              <a:rPr lang="cs-CZ" sz="2400" dirty="0"/>
              <a:t>Pokud byste mi chtěli poslat zpětnou vazbu na kurz, co se líbilo a co ne, budu ráda.</a:t>
            </a:r>
          </a:p>
          <a:p>
            <a:pPr marL="0" indent="0">
              <a:buNone/>
            </a:pPr>
            <a:endParaRPr lang="cs-CZ" sz="2400" dirty="0"/>
          </a:p>
          <a:p>
            <a:pPr marL="0" indent="0" algn="ctr">
              <a:buNone/>
            </a:pPr>
            <a:r>
              <a:rPr lang="cs-CZ" sz="2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Děkuji za vaši práci během celého semestru. Velmi oceňuji, jak jste plnili úkoly a jak se někteří z vás zapojovali.</a:t>
            </a:r>
          </a:p>
          <a:p>
            <a:pPr marL="0" indent="0" algn="ctr">
              <a:buNone/>
            </a:pPr>
            <a:endParaRPr lang="cs-CZ" sz="2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indent="0" algn="ctr">
              <a:buNone/>
            </a:pPr>
            <a:endParaRPr lang="cs-CZ" sz="2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indent="0" algn="ctr">
              <a:buNone/>
            </a:pPr>
            <a:r>
              <a:rPr lang="cs-CZ" sz="2400" b="1" dirty="0">
                <a:solidFill>
                  <a:schemeClr val="accent2"/>
                </a:solidFill>
              </a:rPr>
              <a:t>Přeji vám radostný rok 2026! </a:t>
            </a:r>
          </a:p>
        </p:txBody>
      </p:sp>
    </p:spTree>
    <p:extLst>
      <p:ext uri="{BB962C8B-B14F-4D97-AF65-F5344CB8AC3E}">
        <p14:creationId xmlns:p14="http://schemas.microsoft.com/office/powerpoint/2010/main" val="1870289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896"/>
    </mc:Choice>
    <mc:Fallback xmlns="">
      <p:transition spd="slow" advTm="44896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9E75EC-12A4-3426-A1C2-3CE316BD4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 více či méně obyvatel planety, kteří mohou být online? </a:t>
            </a:r>
          </a:p>
        </p:txBody>
      </p:sp>
    </p:spTree>
    <p:extLst>
      <p:ext uri="{BB962C8B-B14F-4D97-AF65-F5344CB8AC3E}">
        <p14:creationId xmlns:p14="http://schemas.microsoft.com/office/powerpoint/2010/main" val="4284799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hart: Disconnected: 2.9 Billion People Still Offline | Statista">
            <a:extLst>
              <a:ext uri="{FF2B5EF4-FFF2-40B4-BE49-F238E27FC236}">
                <a16:creationId xmlns:a16="http://schemas.microsoft.com/office/drawing/2014/main" id="{BA61BCF4-F5CD-BD22-13ED-42F1C69AE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546" y="181169"/>
            <a:ext cx="6495661" cy="6495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6D9F8D9-A611-BC9C-2CA4-3E78B78BB834}"/>
              </a:ext>
            </a:extLst>
          </p:cNvPr>
          <p:cNvSpPr txBox="1"/>
          <p:nvPr/>
        </p:nvSpPr>
        <p:spPr>
          <a:xfrm>
            <a:off x="10237862" y="4276607"/>
            <a:ext cx="172625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https://www.statista.com/chart/26326/number-of-internet-user-and-non-users-worldwide/</a:t>
            </a:r>
          </a:p>
        </p:txBody>
      </p:sp>
    </p:spTree>
    <p:extLst>
      <p:ext uri="{BB962C8B-B14F-4D97-AF65-F5344CB8AC3E}">
        <p14:creationId xmlns:p14="http://schemas.microsoft.com/office/powerpoint/2010/main" val="246183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731"/>
    </mc:Choice>
    <mc:Fallback xmlns="">
      <p:transition spd="slow" advTm="3873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Obrázek 4" descr="Obsah obrázku text, snímek obrazovky, Písmo, řada/pruh&#10;&#10;Popis byl vytvořen automaticky">
            <a:extLst>
              <a:ext uri="{FF2B5EF4-FFF2-40B4-BE49-F238E27FC236}">
                <a16:creationId xmlns:a16="http://schemas.microsoft.com/office/drawing/2014/main" id="{EEDB0979-332F-F248-2FEA-05F1C8BF4E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62" b="476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859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09390A-502A-B5F9-3F7A-D1B480102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ICT ovlivňuje existující nerovnosti?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2EAD6A-CF26-376E-BFCE-8CA5810DD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65301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CD459-6B41-6EE9-2467-89492818C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9832"/>
          </a:xfrm>
        </p:spPr>
        <p:txBody>
          <a:bodyPr/>
          <a:lstStyle/>
          <a:p>
            <a:r>
              <a:rPr lang="cs-CZ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cs-CZ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Digital </a:t>
            </a:r>
            <a:r>
              <a:rPr lang="en-GB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divide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57842C-A9C6-3808-2E63-A1D563C61A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6968"/>
            <a:ext cx="10515600" cy="46899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 = </a:t>
            </a:r>
            <a:r>
              <a:rPr lang="cs-CZ" sz="2800" b="0" i="0" dirty="0">
                <a:solidFill>
                  <a:schemeClr val="accent2"/>
                </a:solidFill>
                <a:effectLst/>
                <a:latin typeface="+mn-lt"/>
              </a:rPr>
              <a:t>nerovnoměrné rozdělení přístupu k informačním a komunikačním technologiím (ICT), </a:t>
            </a:r>
            <a:r>
              <a:rPr lang="cs-CZ" dirty="0"/>
              <a:t>rozdíl mezi demografickými skupinami a regiony, které mají přístup k informačním a komunikačním technologiím a těmi, které jej nemají nebo mají omezený přístup</a:t>
            </a:r>
            <a:r>
              <a:rPr lang="en-GB" dirty="0"/>
              <a:t>.</a:t>
            </a:r>
            <a:endParaRPr lang="cs-CZ" dirty="0"/>
          </a:p>
          <a:p>
            <a:r>
              <a:rPr lang="cs-CZ" dirty="0"/>
              <a:t>Většina těch, kteří nemají přístup k internetu se nachází v rozvojových zemích a velkou část z nich tvoří ženy.</a:t>
            </a:r>
          </a:p>
          <a:p>
            <a:r>
              <a:rPr lang="cs-CZ" dirty="0"/>
              <a:t>Výrazně lepší přístupu je ve městech. </a:t>
            </a:r>
          </a:p>
          <a:p>
            <a:r>
              <a:rPr lang="cs-CZ" dirty="0"/>
              <a:t>O něco větší digitální gramotnost mužů.</a:t>
            </a:r>
          </a:p>
          <a:p>
            <a:pPr marL="0" indent="0">
              <a:buNone/>
            </a:pPr>
            <a:r>
              <a:rPr lang="cs-CZ" dirty="0"/>
              <a:t>                                                     &gt;&gt;&gt; </a:t>
            </a:r>
            <a:r>
              <a:rPr lang="cs-CZ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Reprodukce globálních nerovností</a:t>
            </a:r>
          </a:p>
          <a:p>
            <a:pPr marL="0" indent="0">
              <a:buNone/>
            </a:pPr>
            <a:r>
              <a:rPr lang="cs-CZ" dirty="0"/>
              <a:t>Vliv na: sociální kapitál, ekonomickou nerovnost, vzdělání, příležitosti...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8140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980"/>
    </mc:Choice>
    <mc:Fallback xmlns="">
      <p:transition spd="slow" advTm="178980"/>
    </mc:Fallback>
  </mc:AlternateContent>
</p:sld>
</file>

<file path=ppt/theme/theme1.xml><?xml version="1.0" encoding="utf-8"?>
<a:theme xmlns:a="http://schemas.openxmlformats.org/drawingml/2006/main" name="Office Them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2700</TotalTime>
  <Words>3186</Words>
  <Application>Microsoft Office PowerPoint</Application>
  <PresentationFormat>Širokoúhlá obrazovka</PresentationFormat>
  <Paragraphs>238</Paragraphs>
  <Slides>43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43</vt:i4>
      </vt:variant>
    </vt:vector>
  </HeadingPairs>
  <TitlesOfParts>
    <vt:vector size="50" baseType="lpstr">
      <vt:lpstr>-apple-system</vt:lpstr>
      <vt:lpstr>Aptos</vt:lpstr>
      <vt:lpstr>Arial</vt:lpstr>
      <vt:lpstr>Calibri</vt:lpstr>
      <vt:lpstr>Calibri Light</vt:lpstr>
      <vt:lpstr>Segoe UI</vt:lpstr>
      <vt:lpstr>Office Theme</vt:lpstr>
      <vt:lpstr>SOCIÁLNÍ PROBLÉMY </vt:lpstr>
      <vt:lpstr>Prezentace aplikace PowerPoint</vt:lpstr>
      <vt:lpstr>Prezentace aplikace PowerPoint</vt:lpstr>
      <vt:lpstr>V čem vidíte příležitosti a hrozby digitálních technologií v řešení či způsobování sociálních problémů?</vt:lpstr>
      <vt:lpstr>Je více či méně obyvatel planety, kteří mohou být online? </vt:lpstr>
      <vt:lpstr>Prezentace aplikace PowerPoint</vt:lpstr>
      <vt:lpstr>Prezentace aplikace PowerPoint</vt:lpstr>
      <vt:lpstr>Jak ICT ovlivňuje existující nerovnosti? </vt:lpstr>
      <vt:lpstr> Digital divide </vt:lpstr>
      <vt:lpstr>Digitální propast (digital divide) - nerovnoměrné rozdělení přístupu k informačním a komunikačním technologiím (ICT) zahrnuje:</vt:lpstr>
      <vt:lpstr>Digitální vyloučení v Česku dle projektu Česko.Digital 2023</vt:lpstr>
      <vt:lpstr>Prezentace aplikace PowerPoint</vt:lpstr>
      <vt:lpstr>Prezentace aplikace PowerPoint</vt:lpstr>
      <vt:lpstr>Přístup ke komunikačním a informačním technologiím vede i k řadě problémů…</vt:lpstr>
      <vt:lpstr>Závislost…</vt:lpstr>
      <vt:lpstr>Využívání technologií – nebo závislost? Počítejte ANO</vt:lpstr>
      <vt:lpstr>Jak jste dopadli? Jak to reflektujete? </vt:lpstr>
      <vt:lpstr>Pohyb v online</vt:lpstr>
      <vt:lpstr>Úkol ve dvojicích</vt:lpstr>
      <vt:lpstr>Pokud je závislost systémově výhodná, kdo má vlastně odpovědnost ji řešit?</vt:lpstr>
      <vt:lpstr>Úkol na kritickou imaginaci: Vánoce 2035</vt:lpstr>
      <vt:lpstr>Digitální závislost</vt:lpstr>
      <vt:lpstr>Jaký je rozdíl mezi běžným užíváním digitálních technologií a závislostí?</vt:lpstr>
      <vt:lpstr>Rozdíl mezi běžným užíváním a závislostí:</vt:lpstr>
      <vt:lpstr>Přehled hlavních typů digitálních závislostí </vt:lpstr>
      <vt:lpstr>Digitální závislosti versus další závislosti (např. na látkách)</vt:lpstr>
      <vt:lpstr>Digitální závislosti versus další závislosti (např. na látkách)</vt:lpstr>
      <vt:lpstr>Proč se závislostem v digitálním světe věnovat? </vt:lpstr>
      <vt:lpstr>Význam a aktuálnost tématu</vt:lpstr>
      <vt:lpstr>Závislost na sociálních sítích </vt:lpstr>
      <vt:lpstr>Tvůrci sociálních sítí vědí, co a proč dělají</vt:lpstr>
      <vt:lpstr>V čem spočívá lákavost sociálních médií? Základní předpoklady: široce používaná, levná, rychlá, dostupná</vt:lpstr>
      <vt:lpstr>Př. profil „závisláka/závislačky“ na sociálních sítích</vt:lpstr>
      <vt:lpstr>Aktivita na sociálních sítích</vt:lpstr>
      <vt:lpstr>Pro zajímavost</vt:lpstr>
      <vt:lpstr>Častější příznaky závislosti na sociálních sítích (dle Iberola.com)</vt:lpstr>
      <vt:lpstr>Jak zabránit závislosti na sociálních sítích?</vt:lpstr>
      <vt:lpstr>Nomofobie</vt:lpstr>
      <vt:lpstr>Doomscrolling</vt:lpstr>
      <vt:lpstr>Jak se na závislosti v digitálním světě dívají probrané teorie? </vt:lpstr>
      <vt:lpstr>Vánoční goodbye </vt:lpstr>
      <vt:lpstr>Zdroje</vt:lpstr>
      <vt:lpstr>Děkuji za pozornost, nyní je váš úkol studovat na test.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SOCIÁLNÍ PROBLÉMY</dc:title>
  <dc:creator>Marie Jelínková</dc:creator>
  <cp:lastModifiedBy>Marie Jelínková</cp:lastModifiedBy>
  <cp:revision>70</cp:revision>
  <cp:lastPrinted>2025-12-18T08:09:26Z</cp:lastPrinted>
  <dcterms:created xsi:type="dcterms:W3CDTF">2020-10-05T18:12:30Z</dcterms:created>
  <dcterms:modified xsi:type="dcterms:W3CDTF">2025-12-18T08:09:56Z</dcterms:modified>
</cp:coreProperties>
</file>