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669088" cy="97742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5E48-3C75-4CE2-B84D-9D10F8F01A48}" type="datetimeFigureOut">
              <a:rPr lang="cs-CZ" smtClean="0"/>
              <a:t>18.04.2017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F741-683C-4354-91A1-BC19DD9ECC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5E48-3C75-4CE2-B84D-9D10F8F01A48}" type="datetimeFigureOut">
              <a:rPr lang="cs-CZ" smtClean="0"/>
              <a:t>18.04.2017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4F741-683C-4354-91A1-BC19DD9ECC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0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9. hodina</a:t>
            </a:r>
            <a:br>
              <a:rPr lang="cs-CZ" altLang="cs-CZ"/>
            </a:br>
            <a:r>
              <a:rPr lang="cs-CZ" altLang="cs-CZ" sz="1600"/>
              <a:t>(10. 4. 2017 – náhrada za Velikonoce)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500" b="1" noProof="1"/>
              <a:t>4. </a:t>
            </a:r>
            <a:r>
              <a:rPr lang="cs-CZ" altLang="zh-CN" sz="2500" b="1" noProof="1"/>
              <a:t>Desonorizace</a:t>
            </a:r>
            <a:r>
              <a:rPr lang="en-GB" altLang="zh-CN" sz="2500" b="1">
                <a:ea typeface="SimSun" panose="02010600030101010101" pitchFamily="2" charset="-122"/>
              </a:rPr>
              <a:t> </a:t>
            </a:r>
            <a:r>
              <a:rPr lang="cs-CZ" altLang="zh-CN" sz="2500" b="1"/>
              <a:t>(</a:t>
            </a:r>
            <a:r>
              <a:rPr lang="cs-CZ" altLang="cs-CZ" sz="2500" b="1" noProof="1"/>
              <a:t>„odznělení“) samohlásky, </a:t>
            </a:r>
            <a:r>
              <a:rPr lang="cs-CZ" altLang="cs-CZ" sz="2500" b="1"/>
              <a:t>která </a:t>
            </a:r>
            <a:r>
              <a:rPr lang="cs-CZ" altLang="cs-CZ" sz="2500" b="1" noProof="1"/>
              <a:t>následuj</a:t>
            </a:r>
            <a:r>
              <a:rPr lang="cs-CZ" altLang="cs-CZ" sz="2500" b="1"/>
              <a:t>e</a:t>
            </a:r>
            <a:r>
              <a:rPr lang="cs-CZ" altLang="cs-CZ" sz="2500" b="1" noProof="1"/>
              <a:t> po neznělé </a:t>
            </a:r>
            <a:r>
              <a:rPr lang="cs-CZ" altLang="cs-CZ" sz="2500" b="1"/>
              <a:t>iniciále</a:t>
            </a:r>
            <a:endParaRPr lang="cs-CZ" altLang="cs-CZ" sz="2500" b="1" noProof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7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II. REDUKCE </a:t>
            </a:r>
            <a:r>
              <a:rPr lang="cs-CZ" altLang="cs-CZ" b="1" u="sng"/>
              <a:t>SOUHLÁSEK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29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>
              <a:buFontTx/>
              <a:buAutoNum type="arabicPeriod"/>
            </a:pPr>
            <a:r>
              <a:rPr lang="cs-CZ" altLang="cs-CZ" sz="3500" b="1"/>
              <a:t>Redukce </a:t>
            </a:r>
            <a:br>
              <a:rPr lang="cs-CZ" altLang="cs-CZ" sz="3500" b="1"/>
            </a:br>
            <a:r>
              <a:rPr lang="cs-CZ" altLang="cs-CZ" sz="3500" b="1"/>
              <a:t>nosových terminál </a:t>
            </a:r>
            <a:r>
              <a:rPr lang="cs-CZ" altLang="cs-CZ" sz="3500" b="1" i="1"/>
              <a:t>-n, -ng</a:t>
            </a:r>
            <a:endParaRPr lang="cs-CZ" altLang="cs-CZ" sz="35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Příklad redukce nosové terminály: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4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2. </a:t>
            </a:r>
            <a:r>
              <a:rPr lang="en-GB" altLang="cs-CZ" sz="4000" b="1"/>
              <a:t> </a:t>
            </a:r>
            <a:r>
              <a:rPr lang="en-GB" altLang="zh-CN" sz="4000" b="1" noProof="1">
                <a:ea typeface="SimSun" panose="02010600030101010101" pitchFamily="2" charset="-122"/>
              </a:rPr>
              <a:t>S</a:t>
            </a:r>
            <a:r>
              <a:rPr lang="en-GB" altLang="cs-CZ" sz="4000" b="1" noProof="1"/>
              <a:t>onorizace neznělé iniciály</a:t>
            </a:r>
            <a:endParaRPr lang="en-GB" altLang="cs-CZ" sz="4000" noProof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16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300" b="1">
                <a:solidFill>
                  <a:schemeClr val="tx1"/>
                </a:solidFill>
              </a:rPr>
              <a:t>Nepříjemný důsledek </a:t>
            </a:r>
            <a:br>
              <a:rPr lang="cs-CZ" altLang="cs-CZ" sz="3300" b="1">
                <a:solidFill>
                  <a:schemeClr val="tx1"/>
                </a:solidFill>
              </a:rPr>
            </a:br>
            <a:r>
              <a:rPr lang="cs-CZ" altLang="cs-CZ" sz="3300" b="1">
                <a:solidFill>
                  <a:schemeClr val="tx1"/>
                </a:solidFill>
              </a:rPr>
              <a:t>hláskových redukcí: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1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500"/>
              <a:t>Příklady splývání nepřízvučných finál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800"/>
              <a:t>čtení: YD </a:t>
            </a:r>
            <a:r>
              <a:rPr lang="en-GB" altLang="cs-CZ" sz="4800"/>
              <a:t>25, </a:t>
            </a:r>
            <a:r>
              <a:rPr lang="cs-CZ" altLang="cs-CZ" sz="4800"/>
              <a:t>i/</a:t>
            </a:r>
            <a:endParaRPr lang="cs-CZ" altLang="cs-CZ" sz="34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3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>
                <a:solidFill>
                  <a:srgbClr val="0000FF"/>
                </a:solidFill>
              </a:rPr>
              <a:t>Ad 3. Redukce hlásek </a:t>
            </a:r>
            <a:br>
              <a:rPr lang="cs-CZ" altLang="cs-CZ" sz="2800" b="1">
                <a:solidFill>
                  <a:srgbClr val="0000FF"/>
                </a:solidFill>
              </a:rPr>
            </a:br>
            <a:r>
              <a:rPr lang="cs-CZ" altLang="cs-CZ" sz="2800" b="1">
                <a:solidFill>
                  <a:srgbClr val="0000FF"/>
                </a:solidFill>
              </a:rPr>
              <a:t>v nepřízvučných slabikách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9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/>
              <a:t>Náchylnost slabiky k hláskovým redukcím: </a:t>
            </a:r>
            <a:br>
              <a:rPr lang="cs-CZ" altLang="cs-CZ" sz="2800" b="1"/>
            </a:br>
            <a:r>
              <a:rPr lang="cs-CZ" altLang="cs-CZ" sz="2800" b="1"/>
              <a:t>jaká je tu souvislost s tónem?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6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500"/>
              <a:t>Kandidáti na hláskovou redukci: to, co je nepřízvučné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/>
              <a:t>Pokračování kandidátů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6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I. </a:t>
            </a:r>
            <a:r>
              <a:rPr lang="cs-CZ" altLang="cs-CZ" sz="3800" b="1"/>
              <a:t>REDUKCE </a:t>
            </a:r>
            <a:r>
              <a:rPr lang="cs-CZ" altLang="cs-CZ" sz="3800" b="1" u="sng"/>
              <a:t>SAMOHLÁSEK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2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GB" altLang="cs-CZ" sz="3500" b="1"/>
              <a:t>1. </a:t>
            </a:r>
            <a:r>
              <a:rPr lang="cs-CZ" altLang="cs-CZ" sz="3500" b="1"/>
              <a:t>Centralizace samohlásky</a:t>
            </a:r>
            <a:endParaRPr lang="cs-CZ" altLang="cs-CZ" sz="3500" b="1">
              <a:solidFill>
                <a:srgbClr val="339933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6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/>
              <a:t>2. Změna klesavého diftongu </a:t>
            </a:r>
            <a:br>
              <a:rPr lang="cs-CZ" altLang="cs-CZ" sz="3200" b="1"/>
            </a:br>
            <a:r>
              <a:rPr lang="cs-CZ" altLang="cs-CZ" sz="3200" b="1"/>
              <a:t>na jednoduchou samohlásku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4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 b="1"/>
              <a:t>3. Oslabené zaokrouhlení (u, o, ü)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561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Předvádění na obrazovce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等线 Light</vt:lpstr>
      <vt:lpstr>SimSun</vt:lpstr>
      <vt:lpstr>Arial</vt:lpstr>
      <vt:lpstr>Calibri</vt:lpstr>
      <vt:lpstr>Calibri Light</vt:lpstr>
      <vt:lpstr>Motiv Office</vt:lpstr>
      <vt:lpstr>9. hodina (10. 4. 2017 – náhrada za Velikonoce)</vt:lpstr>
      <vt:lpstr>Ad 3. Redukce hlásek  v nepřízvučných slabikách</vt:lpstr>
      <vt:lpstr>Náchylnost slabiky k hláskovým redukcím:  jaká je tu souvislost s tónem?</vt:lpstr>
      <vt:lpstr>Kandidáti na hláskovou redukci: to, co je nepřízvučné</vt:lpstr>
      <vt:lpstr>Pokračování kandidátů</vt:lpstr>
      <vt:lpstr>I. REDUKCE SAMOHLÁSEK</vt:lpstr>
      <vt:lpstr>1. Centralizace samohlásky</vt:lpstr>
      <vt:lpstr>2. Změna klesavého diftongu  na jednoduchou samohlásku</vt:lpstr>
      <vt:lpstr>3. Oslabené zaokrouhlení (u, o, ü)</vt:lpstr>
      <vt:lpstr>4. Desonorizace („odznělení“) samohlásky, která následuje po neznělé iniciále</vt:lpstr>
      <vt:lpstr>II. REDUKCE SOUHLÁSEK</vt:lpstr>
      <vt:lpstr>Redukce  nosových terminál -n, -ng</vt:lpstr>
      <vt:lpstr>Příklad redukce nosové terminály:</vt:lpstr>
      <vt:lpstr>2.  Sonorizace neznělé iniciály</vt:lpstr>
      <vt:lpstr>Nepříjemný důsledek  hláskových redukcí:</vt:lpstr>
      <vt:lpstr>Příklady splývání nepřízvučných finál</vt:lpstr>
      <vt:lpstr>čtení: YD 25, i/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hodina (10. 4. 2017 – náhrada za Velikonoce)</dc:title>
  <dc:creator>Vladimír Liščák</dc:creator>
  <cp:lastModifiedBy>Vladimír Liščák</cp:lastModifiedBy>
  <cp:revision>1</cp:revision>
  <dcterms:created xsi:type="dcterms:W3CDTF">2017-04-18T10:54:06Z</dcterms:created>
  <dcterms:modified xsi:type="dcterms:W3CDTF">2017-04-18T10:54:06Z</dcterms:modified>
</cp:coreProperties>
</file>