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435" r:id="rId3"/>
    <p:sldId id="436" r:id="rId4"/>
    <p:sldId id="437" r:id="rId5"/>
    <p:sldId id="438" r:id="rId6"/>
    <p:sldId id="439" r:id="rId7"/>
    <p:sldId id="343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367" r:id="rId18"/>
    <p:sldId id="358" r:id="rId19"/>
    <p:sldId id="415" r:id="rId20"/>
    <p:sldId id="414" r:id="rId21"/>
    <p:sldId id="434" r:id="rId22"/>
    <p:sldId id="449" r:id="rId23"/>
    <p:sldId id="450" r:id="rId24"/>
    <p:sldId id="451" r:id="rId25"/>
    <p:sldId id="452" r:id="rId26"/>
    <p:sldId id="453" r:id="rId27"/>
    <p:sldId id="454" r:id="rId28"/>
    <p:sldId id="455" r:id="rId29"/>
    <p:sldId id="456" r:id="rId30"/>
    <p:sldId id="458" r:id="rId31"/>
    <p:sldId id="459" r:id="rId32"/>
    <p:sldId id="460" r:id="rId33"/>
    <p:sldId id="388" r:id="rId34"/>
    <p:sldId id="462" r:id="rId35"/>
    <p:sldId id="369" r:id="rId36"/>
    <p:sldId id="461" r:id="rId37"/>
    <p:sldId id="463" r:id="rId38"/>
    <p:sldId id="464" r:id="rId39"/>
    <p:sldId id="465" r:id="rId40"/>
    <p:sldId id="466" r:id="rId41"/>
    <p:sldId id="467" r:id="rId42"/>
    <p:sldId id="468" r:id="rId43"/>
    <p:sldId id="469" r:id="rId44"/>
    <p:sldId id="470" r:id="rId45"/>
    <p:sldId id="471" r:id="rId46"/>
    <p:sldId id="472" r:id="rId47"/>
    <p:sldId id="473" r:id="rId48"/>
    <p:sldId id="474" r:id="rId49"/>
    <p:sldId id="475" r:id="rId50"/>
    <p:sldId id="476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5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002BB-C760-430D-9ED3-ECED41695470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65678-7CBB-404E-A947-4043089BA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8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FC036FE-EDDC-48BD-B751-FA8C3363F531}" type="slidenum">
              <a:rPr lang="cs-CZ" altLang="cs-CZ" smtClean="0"/>
              <a:pPr/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6742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52769-84A9-4834-AF02-D8C8C482B9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819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0BD57-C88E-48C4-9AF2-F2676350582B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9801A-36A2-45ED-B529-C499A3753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lada.cz/cz/pracovni-a-poradni-organy-vlady/rnm/mensiny/rusinska-narodnostni-mensina-16151/" TargetMode="External"/><Relationship Id="rId13" Type="http://schemas.openxmlformats.org/officeDocument/2006/relationships/hyperlink" Target="http://www.vlada.cz/cz/pracovni-a-poradni-organy-vlady/rnm/mensiny/ukrajinska-narodnostni-mensina-16159/" TargetMode="External"/><Relationship Id="rId3" Type="http://schemas.openxmlformats.org/officeDocument/2006/relationships/hyperlink" Target="http://www.vlada.cz/cz/pracovni-a-poradni-organy-vlady/rnm/mensiny/chorvatska-narodnostni-mensina-16110/" TargetMode="External"/><Relationship Id="rId7" Type="http://schemas.openxmlformats.org/officeDocument/2006/relationships/hyperlink" Target="http://www.vlada.cz/cz/pracovni-a-poradni-organy-vlady/rnm/mensiny/romska-narodnostni-mensina-16149/" TargetMode="External"/><Relationship Id="rId12" Type="http://schemas.openxmlformats.org/officeDocument/2006/relationships/hyperlink" Target="http://www.vlada.cz/cz/pracovni-a-poradni-organy-vlady/rnm/mensiny/srbska-narodnostni-mensina-16158/" TargetMode="External"/><Relationship Id="rId2" Type="http://schemas.openxmlformats.org/officeDocument/2006/relationships/hyperlink" Target="http://www.vlada.cz/cz/pracovni-a-poradni-organy-vlady/rnm/mensiny/bulharska-narodnostni-mensina-1610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lada.cz/cz/pracovni-a-poradni-organy-vlady/rnm/mensiny/polska-narodnostni-mensina-16124/" TargetMode="External"/><Relationship Id="rId11" Type="http://schemas.openxmlformats.org/officeDocument/2006/relationships/hyperlink" Target="http://www.vlada.cz/cz/pracovni-a-poradni-organy-vlady/rnm/mensiny/slovenska-narodnostni-mensina-16157/" TargetMode="External"/><Relationship Id="rId5" Type="http://schemas.openxmlformats.org/officeDocument/2006/relationships/hyperlink" Target="http://www.vlada.cz/cz/pracovni-a-poradni-organy-vlady/rnm/mensiny/nemecka-narodnostni-mensina-16122/" TargetMode="External"/><Relationship Id="rId10" Type="http://schemas.openxmlformats.org/officeDocument/2006/relationships/hyperlink" Target="http://www.vlada.cz/cz/pracovni-a-poradni-organy-vlady/rnm/mensiny/recka-narodnostni-mensina-16156/" TargetMode="External"/><Relationship Id="rId4" Type="http://schemas.openxmlformats.org/officeDocument/2006/relationships/hyperlink" Target="http://www.vlada.cz/cz/pracovni-a-poradni-organy-vlady/rnm/mensiny/madarska-narodnostni-mensina-16115/" TargetMode="External"/><Relationship Id="rId9" Type="http://schemas.openxmlformats.org/officeDocument/2006/relationships/hyperlink" Target="http://www.vlada.cz/cz/pracovni-a-poradni-organy-vlady/rnm/mensiny/ruska-narodnostni-mensina-16155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3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711276"/>
            <a:ext cx="7086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Moderní stát, etnická diverzita a role školy ve vzdělávání</a:t>
            </a:r>
            <a:r>
              <a:rPr kumimoji="0" lang="cs-CZ" altLang="cs-CZ" sz="3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 </a:t>
            </a: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žáků ze</a:t>
            </a:r>
            <a:r>
              <a:rPr kumimoji="0" lang="cs-CZ" altLang="cs-CZ" sz="3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 </a:t>
            </a:r>
            <a:r>
              <a:rPr kumimoji="0" lang="cs-CZ" altLang="cs-CZ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sociokulturně</a:t>
            </a: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 </a:t>
            </a:r>
            <a:b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</a:b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odlišného</a:t>
            </a:r>
            <a:r>
              <a:rPr lang="cs-CZ" altLang="cs-CZ" sz="3600" dirty="0"/>
              <a:t> </a:t>
            </a: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prostředí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900" b="1" smtClean="0"/>
              <a:t>Vzdálenost  moci/ Power Distance</a:t>
            </a:r>
          </a:p>
        </p:txBody>
      </p:sp>
      <p:sp>
        <p:nvSpPr>
          <p:cNvPr id="8195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smtClean="0">
                <a:latin typeface="Arial" panose="020B0604020202020204" pitchFamily="34" charset="0"/>
              </a:rPr>
              <a:t>VELKÁ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Nerovnost požadována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Status vyvážen sebekontrolou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Závislost na mocných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Poslušnost dětí a úcta ke starším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Děti zajistí stáří rodiče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Respekt k učiteli i mimo školu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Iniciativa na učiteli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Učitel předává osobní moudrost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Zastávání autoritářeských hodnot napříč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Preference VŠ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Malajsie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>
              <a:latin typeface="Arial" panose="020B0604020202020204" pitchFamily="34" charset="0"/>
            </a:endParaRPr>
          </a:p>
        </p:txBody>
      </p:sp>
      <p:sp>
        <p:nvSpPr>
          <p:cNvPr id="8196" name="Rectangle 5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smtClean="0">
                <a:latin typeface="Arial" panose="020B0604020202020204" pitchFamily="34" charset="0"/>
              </a:rPr>
              <a:t>MALÁ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Nerovnosti minimalizovány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Obezřetná komunikace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Vzájemná závislost mezi více a méně  mocnými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Rodiče a děti rovný vztah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Děti nepečují o stárnoucí rodiče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Studenti s učiteli jako s rovnými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Učitelé očekávají iniciativu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Učitelé odborníci a předávají neosobní pravdy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Vzdělaní lidé zastávají méně autoritářské hodnoty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Preference středního školství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>
                <a:latin typeface="Arial" panose="020B0604020202020204" pitchFamily="34" charset="0"/>
              </a:rPr>
              <a:t>Rakousko, ČR = 57 z 74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0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Individualismus vs. Kolektivismus</a:t>
            </a:r>
          </a:p>
        </p:txBody>
      </p:sp>
      <p:sp>
        <p:nvSpPr>
          <p:cNvPr id="23556" name="Rectangle 4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400" cap="small" dirty="0" smtClean="0">
                <a:latin typeface="Arial" charset="0"/>
              </a:rPr>
              <a:t>Individualistická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Nukleární rodiny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Výchova sám za sebe – „já“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Čestný člověk říká, co si myslí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Přátelství dobrovolné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Prostředky vlastněny individuálně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Komunikace s nízkým kontextem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Porušení normy = vina + ztráta sebeúcty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USA; ČR = 26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cs-CZ" sz="2400" dirty="0" smtClean="0">
              <a:latin typeface="Arial" charset="0"/>
            </a:endParaRPr>
          </a:p>
        </p:txBody>
      </p:sp>
      <p:sp>
        <p:nvSpPr>
          <p:cNvPr id="23557" name="Rectangle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400" cap="small" dirty="0" smtClean="0">
                <a:latin typeface="Arial" charset="0"/>
              </a:rPr>
              <a:t>Kolektivistická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Rozšířená rodina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Děti myslí „my“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Vyhýbání se přímých konfrontací – soulad!!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Přátelství dána předem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Třeba se dělit s příbuznými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Komunikace s vysokým kontextem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Porušení normy = ztráta tváře jedince i skupiny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Guatemala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Maskulinita vs. Femininita</a:t>
            </a:r>
            <a:endParaRPr lang="cs-CZ" altLang="cs-CZ" smtClean="0"/>
          </a:p>
        </p:txBody>
      </p:sp>
      <p:sp>
        <p:nvSpPr>
          <p:cNvPr id="1024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cap="small" dirty="0" err="1" smtClean="0">
                <a:latin typeface="Arial" charset="0"/>
              </a:rPr>
              <a:t>Maskuliní</a:t>
            </a:r>
            <a:endParaRPr lang="cs-CZ" sz="2400" cap="small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Dominantní hodnota spol. = majetek a pokrok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Muži ambiciózní,tvrdí a asertivní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Ženy pečují o vztahy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Dívky </a:t>
            </a:r>
            <a:r>
              <a:rPr lang="cs-CZ" sz="2400" dirty="0" err="1" smtClean="0">
                <a:latin typeface="Arial" charset="0"/>
              </a:rPr>
              <a:t>pláčí</a:t>
            </a:r>
            <a:r>
              <a:rPr lang="cs-CZ" sz="2400" dirty="0" smtClean="0">
                <a:latin typeface="Arial" charset="0"/>
              </a:rPr>
              <a:t>, chlapci ne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Chlapci soutěží x dívky jsou spolu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Manželé bohatí, zdraví a chápající x milenci pro zábavu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Slovensko, Japonsko, ČR 25-27 z 74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cs-CZ" sz="2400" dirty="0" smtClean="0">
              <a:latin typeface="Arial" charset="0"/>
            </a:endParaRPr>
          </a:p>
        </p:txBody>
      </p:sp>
      <p:sp>
        <p:nvSpPr>
          <p:cNvPr id="1024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400" cap="small" dirty="0" smtClean="0">
                <a:latin typeface="Arial" charset="0"/>
              </a:rPr>
              <a:t>Femininní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Dominantní hodnota spol. = ochrana a péče o druhé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Skromnost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Muži a ženy jemní a zabývat se vztahy, pocity, plakat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Chlapci i děvčata smějí plakat, , hrát tytéž hry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Manželé stejní jako milenci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 smtClean="0">
                <a:latin typeface="Arial" charset="0"/>
              </a:rPr>
              <a:t>Švédsko</a:t>
            </a:r>
          </a:p>
        </p:txBody>
      </p:sp>
    </p:spTree>
    <p:extLst>
      <p:ext uri="{BB962C8B-B14F-4D97-AF65-F5344CB8AC3E}">
        <p14:creationId xmlns:p14="http://schemas.microsoft.com/office/powerpoint/2010/main" val="14510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Vztah k nejistotě</a:t>
            </a:r>
            <a:br>
              <a:rPr lang="cs-CZ" altLang="cs-CZ" sz="4000" b="1" smtClean="0"/>
            </a:br>
            <a:endParaRPr lang="cs-CZ" altLang="cs-CZ" sz="4000" b="1" smtClean="0"/>
          </a:p>
        </p:txBody>
      </p:sp>
      <p:sp>
        <p:nvSpPr>
          <p:cNvPr id="28676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cap="small" dirty="0">
                <a:latin typeface="Arial" charset="0"/>
              </a:rPr>
              <a:t>Silné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Běžná </a:t>
            </a:r>
            <a:r>
              <a:rPr lang="cs-CZ" sz="2000" b="1" dirty="0">
                <a:latin typeface="Arial" charset="0"/>
              </a:rPr>
              <a:t>nejistota</a:t>
            </a:r>
            <a:r>
              <a:rPr lang="cs-CZ" sz="2000" dirty="0">
                <a:latin typeface="Arial" charset="0"/>
              </a:rPr>
              <a:t> = stálá hrozba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Vysoký stres, city a agrese na vhodném </a:t>
            </a:r>
            <a:r>
              <a:rPr lang="cs-CZ" sz="2000" dirty="0" err="1">
                <a:latin typeface="Arial" charset="0"/>
              </a:rPr>
              <a:t>míste</a:t>
            </a:r>
            <a:r>
              <a:rPr lang="cs-CZ" sz="2000" dirty="0">
                <a:latin typeface="Arial" charset="0"/>
              </a:rPr>
              <a:t> a ve vhodnou chvíli </a:t>
            </a:r>
            <a:r>
              <a:rPr lang="cs-CZ" sz="2000" b="1" dirty="0">
                <a:latin typeface="Arial" charset="0"/>
              </a:rPr>
              <a:t>ventilovány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Strach z víceznačných situací a neznámých rizik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b="1" dirty="0">
                <a:latin typeface="Arial" charset="0"/>
              </a:rPr>
              <a:t>Pevná pravidla </a:t>
            </a:r>
            <a:r>
              <a:rPr lang="cs-CZ" sz="2000" dirty="0">
                <a:latin typeface="Arial" charset="0"/>
              </a:rPr>
              <a:t>pro děti co je špinavé a tabu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Silná superega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Různé způsoby oslovení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Co je odlišné, je nebezpečné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Rodinný život plný stresu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V bohatých </a:t>
            </a:r>
            <a:r>
              <a:rPr lang="cs-CZ" sz="2000" dirty="0" err="1">
                <a:latin typeface="Arial" charset="0"/>
              </a:rPr>
              <a:t>záp</a:t>
            </a:r>
            <a:r>
              <a:rPr lang="cs-CZ" sz="2000" dirty="0">
                <a:latin typeface="Arial" charset="0"/>
              </a:rPr>
              <a:t>. zemích  méně dětí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Řecko, ČR 34 z 74</a:t>
            </a:r>
            <a:endParaRPr lang="cs-CZ" sz="2000" dirty="0" smtClean="0">
              <a:latin typeface="Arial" charset="0"/>
            </a:endParaRPr>
          </a:p>
        </p:txBody>
      </p:sp>
      <p:sp>
        <p:nvSpPr>
          <p:cNvPr id="28677" name="Rectangle 5"/>
          <p:cNvSpPr>
            <a:spLocks noGrp="1"/>
          </p:cNvSpPr>
          <p:nvPr>
            <p:ph type="body" sz="half" idx="2"/>
          </p:nvPr>
        </p:nvSpPr>
        <p:spPr>
          <a:xfrm>
            <a:off x="4648200" y="1584325"/>
            <a:ext cx="4038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cap="small" dirty="0">
                <a:latin typeface="Arial" charset="0"/>
              </a:rPr>
              <a:t>Slabé</a:t>
            </a:r>
            <a:r>
              <a:rPr lang="cs-CZ" sz="2000" dirty="0">
                <a:latin typeface="Arial" charset="0"/>
              </a:rPr>
              <a:t> vyhýbání se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Nejistota = každodennost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Nízký stres, subjektivní pocit pohody, agrese a city neprojevovat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Víceznačné situace přijímány s klidem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Volná pravidla pro děti co je špinavé a tabu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Slabá superega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Podobná oslovení pro různé druhé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Co je odlišné je divné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Rodinný život uvolněný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V bohatých západních zemích více dětí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dirty="0">
                <a:latin typeface="Arial" charset="0"/>
              </a:rPr>
              <a:t>Singapur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>
                <a:latin typeface="Arial" panose="020B0604020202020204" pitchFamily="34" charset="0"/>
              </a:rPr>
              <a:t>Krátkodobá x dlouhodobá orientace</a:t>
            </a:r>
          </a:p>
        </p:txBody>
      </p:sp>
      <p:sp>
        <p:nvSpPr>
          <p:cNvPr id="12291" name="Rectangle 4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Krátkodobá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Úsilí má přinést </a:t>
            </a:r>
            <a:r>
              <a:rPr lang="cs-CZ" altLang="cs-CZ" sz="2400" b="1" smtClean="0">
                <a:latin typeface="Arial" panose="020B0604020202020204" pitchFamily="34" charset="0"/>
              </a:rPr>
              <a:t>výsledky rychle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Utrácet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>
                <a:latin typeface="Arial" panose="020B0604020202020204" pitchFamily="34" charset="0"/>
              </a:rPr>
              <a:t>Respekt k tradicím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Zabývání se osobní stabilitou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Zabývání se společenskými závazky a </a:t>
            </a:r>
            <a:r>
              <a:rPr lang="cs-CZ" altLang="cs-CZ" sz="2400" b="1" smtClean="0">
                <a:latin typeface="Arial" panose="020B0604020202020204" pitchFamily="34" charset="0"/>
              </a:rPr>
              <a:t>statusem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Zabývání se „tváří“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Pákistán; ČR 38 z 39</a:t>
            </a:r>
          </a:p>
        </p:txBody>
      </p:sp>
      <p:sp>
        <p:nvSpPr>
          <p:cNvPr id="12292" name="Rectangle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Dlouhodobá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Vytrvalost a pokračující úsilí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Šetrnost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Respekt k okolnostem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Zabývání se osobní přizpůsobivostí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Ochota podřídit sama sebe  záměru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>
                <a:latin typeface="Arial" panose="020B0604020202020204" pitchFamily="34" charset="0"/>
              </a:rPr>
              <a:t>Mít smysl pro hanbu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Čína</a:t>
            </a:r>
          </a:p>
        </p:txBody>
      </p:sp>
    </p:spTree>
    <p:extLst>
      <p:ext uri="{BB962C8B-B14F-4D97-AF65-F5344CB8AC3E}">
        <p14:creationId xmlns:p14="http://schemas.microsoft.com/office/powerpoint/2010/main" val="4848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Hall</a:t>
            </a:r>
            <a:endParaRPr lang="cs-CZ" altLang="cs-CZ" dirty="0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5324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MONOCHRONNÍ LIDÉ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POLYCHRONNÍ LIDÉ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dělají vždy jen jednu věc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dělají více věcí zároveň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se soustředí na práci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jsou snadno vyrušitelní a podléhají přerušení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berou časové závazky (uzávěrky, plány) vážně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považují časové závazky za něco co se má plnit, pokud je to možné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jsou slabě kontextuální a potřebují informace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jsou silně kontextuální a již mají informace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jsou oddaní práci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jsou oddaní lidem a lidským vztahům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se pevně drží plánů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často a jednoduše mění plány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7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dbají na to, aby ostatní nevyrušovali, respektují pravidla soukromí a berou na ostatní ohled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dbají více o své blízce příbuzné (rodina, přátelé, blízké obchodní partnery) než na soukromí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prokazují velkou úctu soukromému majetku, zřídka si navzájem věci půjčují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Si půjčují navzájem věci často a jednoduše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kladou důraz na ochotu</a:t>
                      </a:r>
                      <a:endParaRPr lang="cs-CZ" sz="18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zakládají ochotu na daném vztahu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jsou </a:t>
                      </a:r>
                      <a:r>
                        <a:rPr lang="cs-CZ" sz="1800" dirty="0" smtClean="0">
                          <a:effectLst/>
                        </a:rPr>
                        <a:t>zvyklí </a:t>
                      </a:r>
                      <a:r>
                        <a:rPr lang="cs-CZ" sz="1800" dirty="0">
                          <a:effectLst/>
                        </a:rPr>
                        <a:t>na krátkodobé vztahy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mají silnou tendenci budovat vztahy na celý život</a:t>
                      </a:r>
                      <a:endParaRPr lang="cs-CZ" sz="18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3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Rychlost sdělení</a:t>
            </a:r>
          </a:p>
          <a:p>
            <a:r>
              <a:rPr lang="cs-CZ" dirty="0" smtClean="0"/>
              <a:t>Slabý x silný kontext</a:t>
            </a:r>
          </a:p>
          <a:p>
            <a:r>
              <a:rPr lang="cs-CZ" dirty="0" smtClean="0"/>
              <a:t>Teritorialita</a:t>
            </a:r>
          </a:p>
          <a:p>
            <a:r>
              <a:rPr lang="cs-CZ" dirty="0" smtClean="0"/>
              <a:t>Monochronní x </a:t>
            </a:r>
            <a:r>
              <a:rPr lang="cs-CZ" dirty="0" err="1" smtClean="0"/>
              <a:t>polychronní</a:t>
            </a:r>
            <a:r>
              <a:rPr lang="cs-CZ" dirty="0" smtClean="0"/>
              <a:t> čas</a:t>
            </a:r>
          </a:p>
          <a:p>
            <a:r>
              <a:rPr lang="cs-CZ" dirty="0" smtClean="0"/>
              <a:t>Vztahování se v čase </a:t>
            </a:r>
          </a:p>
          <a:p>
            <a:pPr lvl="3"/>
            <a:r>
              <a:rPr lang="cs-CZ" altLang="cs-CZ" dirty="0" smtClean="0"/>
              <a:t>Irán</a:t>
            </a:r>
            <a:r>
              <a:rPr lang="cs-CZ" altLang="cs-CZ" dirty="0"/>
              <a:t>, Irák, Něm – M; USA – P + B, Lat </a:t>
            </a:r>
            <a:r>
              <a:rPr lang="cs-CZ" altLang="cs-CZ" dirty="0" err="1"/>
              <a:t>Am</a:t>
            </a:r>
            <a:r>
              <a:rPr lang="cs-CZ" altLang="cs-CZ" dirty="0"/>
              <a:t>. -  P</a:t>
            </a:r>
          </a:p>
        </p:txBody>
      </p:sp>
    </p:spTree>
    <p:extLst>
      <p:ext uri="{BB962C8B-B14F-4D97-AF65-F5344CB8AC3E}">
        <p14:creationId xmlns:p14="http://schemas.microsoft.com/office/powerpoint/2010/main" val="2110499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Postavení etnických minorit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Národnostní menšiny</a:t>
            </a:r>
          </a:p>
          <a:p>
            <a:pPr eaLnBrk="1" hangingPunct="1"/>
            <a:r>
              <a:rPr lang="cs-CZ" altLang="cs-CZ" smtClean="0"/>
              <a:t>Občané ČR</a:t>
            </a:r>
          </a:p>
          <a:p>
            <a:pPr eaLnBrk="1" hangingPunct="1"/>
            <a:r>
              <a:rPr lang="cs-CZ" altLang="cs-CZ" smtClean="0"/>
              <a:t>Rada vlády pro národnostní menšiny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14 menšin </a:t>
            </a:r>
            <a:r>
              <a:rPr lang="cs-CZ" altLang="cs-CZ" sz="1800" smtClean="0">
                <a:solidFill>
                  <a:srgbClr val="FF0000"/>
                </a:solidFill>
              </a:rPr>
              <a:t>(běloruská, bulharská, chorvatská, maďarská, německá, polská, rumunská, rusínská, ruská, řecká, romská, slovenská, srbská, ukrajinská, vietnamská)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Cizinci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Cizí státní příslušníci, lidé bez občanství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Ministerstvo vnitra – Cizinecká policie + Odbor migrační a azylové politiky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Ministerstvo práce a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13394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Graf vývoje počtu cizinců v ČR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755650" y="1651000"/>
            <a:ext cx="8229600" cy="4525963"/>
          </a:xfrm>
        </p:spPr>
        <p:txBody>
          <a:bodyPr/>
          <a:lstStyle/>
          <a:p>
            <a:endParaRPr lang="cs-CZ" altLang="cs-CZ" smtClean="0"/>
          </a:p>
        </p:txBody>
      </p:sp>
      <p:pic>
        <p:nvPicPr>
          <p:cNvPr id="30724" name="Picture 1" descr="https://www.czso.cz/documents/10180/28532303/-410042154.png/df139f24-accd-45c3-9621-1102f638475e?version=1.0&amp;t=14539850762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205038"/>
            <a:ext cx="78486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971550" y="2205038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900">
                <a:solidFill>
                  <a:srgbClr val="3333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Pramen: Ředitelstv</a:t>
            </a:r>
            <a:r>
              <a:rPr lang="cs-CZ" altLang="cs-CZ" sz="900">
                <a:solidFill>
                  <a:srgbClr val="333333"/>
                </a:solidFill>
                <a:cs typeface="Tahoma" panose="020B0604030504040204" pitchFamily="34" charset="0"/>
              </a:rPr>
              <a:t>í</a:t>
            </a:r>
            <a:r>
              <a:rPr lang="cs-CZ" altLang="cs-CZ" sz="900">
                <a:solidFill>
                  <a:srgbClr val="3333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služby cizineck</a:t>
            </a:r>
            <a:r>
              <a:rPr lang="cs-CZ" altLang="cs-CZ" sz="900">
                <a:solidFill>
                  <a:srgbClr val="333333"/>
                </a:solidFill>
                <a:cs typeface="Tahoma" panose="020B0604030504040204" pitchFamily="34" charset="0"/>
              </a:rPr>
              <a:t>é</a:t>
            </a:r>
            <a:r>
              <a:rPr lang="cs-CZ" altLang="cs-CZ" sz="900">
                <a:solidFill>
                  <a:srgbClr val="33333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policie MV ČR</a:t>
            </a:r>
            <a:endParaRPr lang="cs-CZ" altLang="cs-CZ" sz="800"/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900">
                <a:solidFill>
                  <a:srgbClr val="333333"/>
                </a:solidFill>
                <a:cs typeface="Tahoma" panose="020B0604030504040204" pitchFamily="34" charset="0"/>
              </a:rPr>
              <a:t> </a:t>
            </a: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570766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smtClean="0"/>
              <a:t>Počty cizinců dle zemí k 31.12.2016 (předběžné)</a:t>
            </a:r>
            <a:endParaRPr lang="en-US" altLang="cs-CZ" smtClean="0"/>
          </a:p>
        </p:txBody>
      </p:sp>
      <p:graphicFrame>
        <p:nvGraphicFramePr>
          <p:cNvPr id="4" name="Zástupný symbol pro tabulku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0673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trvalý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ostatní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Ukrajina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110.245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81.209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29.036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Slovensko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107.251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44.799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62.452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Vietnam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58.080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48.571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9.509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35.987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20.763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15.224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20.305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10.753</a:t>
                      </a:r>
                      <a:endParaRPr lang="cs-CZ" sz="2400" b="1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9.552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Německo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21.216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4.460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16.756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Moldavsko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Bulharsko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12.250</a:t>
                      </a:r>
                      <a:endParaRPr lang="cs-CZ" sz="2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4.516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7.733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8.763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3.275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5.488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Mongolsko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5.007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1.797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13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Kulturní diverzita v globální společnosti, národní stát a role školy (sociální inkluze a mobilita) – institucionální podstata kulturní ne/homogenity ve společnosti, vyjednávání identit v současném světě</a:t>
            </a:r>
          </a:p>
          <a:p>
            <a:pPr lvl="0"/>
            <a:r>
              <a:rPr lang="cs-CZ" dirty="0"/>
              <a:t>Příčiny školní neúspěšnosti (kulturní, sociální, biologické teorie)</a:t>
            </a:r>
          </a:p>
          <a:p>
            <a:pPr lvl="0"/>
            <a:r>
              <a:rPr lang="cs-CZ" dirty="0"/>
              <a:t>Multikulturní společnost v ČR, resp. v zemích bohatého severu.</a:t>
            </a:r>
          </a:p>
          <a:p>
            <a:pPr lvl="0"/>
            <a:r>
              <a:rPr lang="cs-CZ" dirty="0"/>
              <a:t>Zákony garantující právo dítěte na vzdělání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diverzita v globální společnosti, národní stát a role školy (sociální inkluze a mobilita) – institucionální podstata kulturní ne/homogenity ve společnosti, vyjednávání identit v současném světě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Příčiny školní neúspěšnosti (kulturní, sociální, biologické teorie)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Multikulturní společnost v ČR, resp. v zemích bohatého severu.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Zákony garantující právo dítěte na vzdělání</a:t>
            </a:r>
          </a:p>
        </p:txBody>
      </p:sp>
    </p:spTree>
    <p:extLst>
      <p:ext uri="{BB962C8B-B14F-4D97-AF65-F5344CB8AC3E}">
        <p14:creationId xmlns:p14="http://schemas.microsoft.com/office/powerpoint/2010/main" val="2272661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Počty cizinců dle zemí k 31.12.2016 (předběžné)</a:t>
            </a:r>
            <a:endParaRPr lang="en-US" altLang="cs-CZ" smtClean="0"/>
          </a:p>
        </p:txBody>
      </p:sp>
      <p:graphicFrame>
        <p:nvGraphicFramePr>
          <p:cNvPr id="4" name="Zástupný symbol pro tabulku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141915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Čína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6.139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4.233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Rumunsko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10.826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2.979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7.847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Bělorusko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5.064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3.146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1.908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VB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6.288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4.474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Kazachstán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5.639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2.229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3.410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Rakousko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3.560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2.419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Itálie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4.550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Chorvatsko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Francie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3.728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2.725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Maďarsko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4.102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3.444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924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Uvádí se, že se ve </a:t>
            </a:r>
            <a:r>
              <a:rPr lang="cs-CZ" b="1" dirty="0"/>
              <a:t>školním roce 2018/19</a:t>
            </a:r>
            <a:r>
              <a:rPr lang="cs-CZ" dirty="0"/>
              <a:t> vzdělávalo v České republice na všech typech škol </a:t>
            </a:r>
            <a:r>
              <a:rPr lang="cs-CZ" dirty="0">
                <a:solidFill>
                  <a:srgbClr val="FF0000"/>
                </a:solidFill>
              </a:rPr>
              <a:t>90 434 cizinců</a:t>
            </a:r>
            <a:r>
              <a:rPr lang="cs-CZ" dirty="0"/>
              <a:t>. Z celkového počtu všech žáků a studentů tvořili cizinci </a:t>
            </a:r>
            <a:r>
              <a:rPr lang="cs-CZ" b="1" dirty="0"/>
              <a:t>4,44</a:t>
            </a:r>
            <a:r>
              <a:rPr lang="cs-CZ" dirty="0"/>
              <a:t> % . K nejčastějším zemím původu patřila Ukrajina (31 %), Vietnam (24 %), Slovensko (23 %) a Rusko (9 %). Největší počet cizinců napříč stupni vzdělávání se vzdělává na školách </a:t>
            </a:r>
            <a:r>
              <a:rPr lang="cs-CZ" b="1" dirty="0"/>
              <a:t>v Praze</a:t>
            </a:r>
            <a:r>
              <a:rPr lang="cs-CZ" dirty="0"/>
              <a:t> (17 541). S velkým odstupem pak následuje </a:t>
            </a:r>
            <a:r>
              <a:rPr lang="cs-CZ" b="1" dirty="0"/>
              <a:t>kraj Středočeský</a:t>
            </a:r>
            <a:r>
              <a:rPr lang="cs-CZ" dirty="0"/>
              <a:t> (5 512) a </a:t>
            </a:r>
            <a:r>
              <a:rPr lang="cs-CZ" b="1" dirty="0"/>
              <a:t>Jihomoravský</a:t>
            </a:r>
            <a:r>
              <a:rPr lang="cs-CZ" dirty="0"/>
              <a:t> (3559). Nejméně dětí, žáků a </a:t>
            </a:r>
            <a:r>
              <a:rPr lang="cs-CZ"/>
              <a:t>studentů </a:t>
            </a:r>
            <a:r>
              <a:rPr lang="cs-CZ" smtClean="0"/>
              <a:t>s </a:t>
            </a:r>
            <a:r>
              <a:rPr lang="cs-CZ" dirty="0"/>
              <a:t>odlišným mateřským jazykem bylo v Kraji Vysočina (880), Olomouckém (840) a Zlínském kraji (774). Jsou zde zachyceny pouze počty žáků se statutem „cizince“ na školách. Kolik je ve školách dětí a žáků s odlišným mateřským jazykem, není známo. Podle odhadů šetření ČŠI, které se uskutečnilo v roce 2015 a bylo zaměřeno na téma vzdělávání žáků s OMJ,  může z celkového počtu žáků být s odlišným mateřským jazykem až </a:t>
            </a:r>
            <a:r>
              <a:rPr lang="cs-CZ" b="1" dirty="0"/>
              <a:t>34 %</a:t>
            </a:r>
            <a:r>
              <a:rPr lang="cs-CZ" dirty="0"/>
              <a:t> v MŠ, na ZŠ 25,5 %, na SŠ 21,7 %. </a:t>
            </a:r>
          </a:p>
          <a:p>
            <a:r>
              <a:rPr lang="cs-CZ" dirty="0"/>
              <a:t>	Počty cizinců na školách. Inkluzivní škola.cz[online]. [cit. 2019-09-02]. Dostupné na: http://www.inkluzivniskola.cz/pocty-cizincu-na-skolach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038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>
                <a:latin typeface="Arial" panose="020B0604020202020204" pitchFamily="34" charset="0"/>
              </a:rPr>
              <a:t>Škola a menšiny</a:t>
            </a:r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endParaRPr lang="cs-CZ" altLang="cs-CZ" sz="2000" dirty="0" smtClean="0">
              <a:solidFill>
                <a:srgbClr val="898989"/>
              </a:solidFill>
              <a:latin typeface="Arial" panose="020B0604020202020204" pitchFamily="34" charset="0"/>
            </a:endParaRPr>
          </a:p>
          <a:p>
            <a:pPr algn="r" eaLnBrk="1" hangingPunct="1"/>
            <a:endParaRPr lang="cs-CZ" altLang="cs-CZ" sz="2000" dirty="0" smtClean="0">
              <a:solidFill>
                <a:srgbClr val="898989"/>
              </a:solidFill>
              <a:latin typeface="Arial" panose="020B0604020202020204" pitchFamily="34" charset="0"/>
            </a:endParaRPr>
          </a:p>
          <a:p>
            <a:pPr algn="r" eaLnBrk="1" hangingPunct="1"/>
            <a:endParaRPr lang="cs-CZ" altLang="cs-CZ" sz="2000" dirty="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Obsah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Proč je téma menšin aktuální?</a:t>
            </a:r>
          </a:p>
          <a:p>
            <a:r>
              <a:rPr lang="cs-CZ" altLang="cs-CZ" smtClean="0"/>
              <a:t>Kdo jsou menšiny?</a:t>
            </a:r>
          </a:p>
          <a:p>
            <a:r>
              <a:rPr lang="cs-CZ" altLang="cs-CZ" smtClean="0"/>
              <a:t>Jaké je jejich postavení?</a:t>
            </a:r>
          </a:p>
          <a:p>
            <a:r>
              <a:rPr lang="cs-CZ" altLang="cs-CZ" smtClean="0"/>
              <a:t>Jaká role je delegována škole?</a:t>
            </a:r>
          </a:p>
        </p:txBody>
      </p:sp>
    </p:spTree>
    <p:extLst>
      <p:ext uri="{BB962C8B-B14F-4D97-AF65-F5344CB8AC3E}">
        <p14:creationId xmlns:p14="http://schemas.microsoft.com/office/powerpoint/2010/main" val="1202159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Co jsou menšiny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Nacionalismus 19. století ustanovil logiku v uspořádání vztahů mezi velkými skupnami populace</a:t>
            </a:r>
          </a:p>
          <a:p>
            <a:r>
              <a:rPr lang="cs-CZ" altLang="cs-CZ" smtClean="0"/>
              <a:t>Rozdělení populace ve státě na dominantní x minoritní = většinou x menšinou</a:t>
            </a:r>
          </a:p>
          <a:p>
            <a:r>
              <a:rPr lang="cs-CZ" altLang="cs-CZ" smtClean="0"/>
              <a:t>Posilování etnického principu v národním státě</a:t>
            </a:r>
          </a:p>
          <a:p>
            <a:r>
              <a:rPr lang="cs-CZ" altLang="cs-CZ" smtClean="0"/>
              <a:t>Současná doba: Napětí mezi ideologií a praxí</a:t>
            </a:r>
          </a:p>
        </p:txBody>
      </p:sp>
    </p:spTree>
    <p:extLst>
      <p:ext uri="{BB962C8B-B14F-4D97-AF65-F5344CB8AC3E}">
        <p14:creationId xmlns:p14="http://schemas.microsoft.com/office/powerpoint/2010/main" val="3108267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Menšiny v ČR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Zákonem určeno, kdo je menšina x většina </a:t>
            </a:r>
          </a:p>
          <a:p>
            <a:r>
              <a:rPr lang="cs-CZ" altLang="cs-CZ" smtClean="0"/>
              <a:t>Opatření na podporu těchto skupin. Co se podporuje?</a:t>
            </a:r>
          </a:p>
          <a:p>
            <a:r>
              <a:rPr lang="cs-CZ" altLang="cs-CZ" smtClean="0"/>
              <a:t>Zákonem kdo je cizinec</a:t>
            </a:r>
          </a:p>
        </p:txBody>
      </p:sp>
    </p:spTree>
    <p:extLst>
      <p:ext uri="{BB962C8B-B14F-4D97-AF65-F5344CB8AC3E}">
        <p14:creationId xmlns:p14="http://schemas.microsoft.com/office/powerpoint/2010/main" val="1896183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Typy statusů žáků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smtClean="0"/>
              <a:t>Občan ČR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/>
              <a:t>Cizinec s trvalým pobytem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rgbClr val="000099"/>
                </a:solidFill>
              </a:rPr>
              <a:t>Občan EU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rgbClr val="800000"/>
                </a:solidFill>
              </a:rPr>
              <a:t>Azylant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rgbClr val="800000"/>
                </a:solidFill>
              </a:rPr>
              <a:t>Dítě bez doprovodu</a:t>
            </a:r>
            <a:r>
              <a:rPr lang="cs-CZ" altLang="cs-CZ" sz="2800" b="1" smtClean="0"/>
              <a:t> (Dětský domov Permon ve Vestci – Hříměždicích u Příbrami, Modrá škola v Praze 4)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rgbClr val="800000"/>
                </a:solidFill>
              </a:rPr>
              <a:t>Žadatel o udělení mezinárodní ochrany (azylu), dočasné ochrany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chemeClr val="tx2"/>
                </a:solidFill>
              </a:rPr>
              <a:t>Občan třetí země pobývající za účelem vědeckého výzkumu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rgbClr val="660066"/>
                </a:solidFill>
              </a:rPr>
              <a:t>Cizinec s vízem delším než 90 dnů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rgbClr val="000000"/>
                </a:solidFill>
              </a:rPr>
              <a:t>Nelegální migrant (neoprávněný pobyt)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Postavení etnických minorit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Národnostní menšiny</a:t>
            </a:r>
          </a:p>
          <a:p>
            <a:pPr eaLnBrk="1" hangingPunct="1"/>
            <a:r>
              <a:rPr lang="cs-CZ" altLang="cs-CZ" smtClean="0"/>
              <a:t>Občané ČR</a:t>
            </a:r>
          </a:p>
          <a:p>
            <a:pPr eaLnBrk="1" hangingPunct="1"/>
            <a:r>
              <a:rPr lang="cs-CZ" altLang="cs-CZ" smtClean="0"/>
              <a:t>Rada vlády pro národnostní menšiny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14 menšin </a:t>
            </a:r>
            <a:r>
              <a:rPr lang="cs-CZ" altLang="cs-CZ" sz="1800" smtClean="0">
                <a:solidFill>
                  <a:srgbClr val="FF0000"/>
                </a:solidFill>
              </a:rPr>
              <a:t>(běloruská, bulharská, chorvatská, maďarská, německá, polská, rumunská, rusínská, ruská, řecká, romská, slovenská, srbská, ukrajinská, vietnamská)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Cizinci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Cizí státní příslušníci, lidé bez občanství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Ministerstvo vnitra – Cizinecká policie + Odbor migrační a azylové politiky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Ministerstvo práce a sociálních věcí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Ze třetích zemí x občané EU</a:t>
            </a:r>
          </a:p>
        </p:txBody>
      </p:sp>
    </p:spTree>
    <p:extLst>
      <p:ext uri="{BB962C8B-B14F-4D97-AF65-F5344CB8AC3E}">
        <p14:creationId xmlns:p14="http://schemas.microsoft.com/office/powerpoint/2010/main" val="38168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Národnostní menšiny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2"/>
              </a:rPr>
              <a:t>Bulharská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/>
              <a:t>Běloruská národnostní menšina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3"/>
              </a:rPr>
              <a:t>Chorvatská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4"/>
              </a:rPr>
              <a:t>Maďarská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5"/>
              </a:rPr>
              <a:t>Německá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6"/>
              </a:rPr>
              <a:t>Polská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7"/>
              </a:rPr>
              <a:t>Romská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8"/>
              </a:rPr>
              <a:t>Rusínská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9"/>
              </a:rPr>
              <a:t>Ruská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10"/>
              </a:rPr>
              <a:t>Řecká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11"/>
              </a:rPr>
              <a:t>Slovenská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12"/>
              </a:rPr>
              <a:t>Srbská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>
                <a:hlinkClick r:id="rId13"/>
              </a:rPr>
              <a:t>Ukrajinská národnostní menšina</a:t>
            </a:r>
            <a:endParaRPr lang="cs-CZ" altLang="cs-CZ" sz="20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/>
              <a:t>Vietnamská národnostní menšina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smtClean="0"/>
              <a:t>Běloruská národnostní menšina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600" b="1" smtClean="0"/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045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Proč vznikají/jsou NM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Etnický vývoj území (důsledky </a:t>
            </a:r>
            <a:r>
              <a:rPr lang="cs-CZ" altLang="cs-CZ" dirty="0" err="1" smtClean="0"/>
              <a:t>ustnovení</a:t>
            </a:r>
            <a:r>
              <a:rPr lang="cs-CZ" altLang="cs-CZ" dirty="0" smtClean="0"/>
              <a:t> politických hranic + migrace)</a:t>
            </a:r>
          </a:p>
          <a:p>
            <a:r>
              <a:rPr lang="cs-CZ" altLang="cs-CZ" dirty="0" smtClean="0"/>
              <a:t>Aktuální </a:t>
            </a:r>
            <a:r>
              <a:rPr lang="cs-CZ" altLang="cs-CZ" dirty="0" smtClean="0"/>
              <a:t>migrace</a:t>
            </a:r>
          </a:p>
          <a:p>
            <a:r>
              <a:rPr lang="cs-CZ" altLang="cs-CZ" dirty="0" smtClean="0"/>
              <a:t>Viz výše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1002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Migrace jako univerzální jev </a:t>
            </a:r>
            <a:r>
              <a:rPr lang="cs-CZ" altLang="cs-CZ" sz="2000" smtClean="0"/>
              <a:t>(O´Reilly 2012)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Univerzální jev </a:t>
            </a:r>
            <a:r>
              <a:rPr lang="cs-CZ" sz="2800" dirty="0" smtClean="0"/>
              <a:t>( </a:t>
            </a:r>
            <a:r>
              <a:rPr lang="cs-CZ" sz="2800" dirty="0" err="1" smtClean="0"/>
              <a:t>Bakenwell</a:t>
            </a:r>
            <a:r>
              <a:rPr lang="cs-CZ" sz="2800" dirty="0" smtClean="0"/>
              <a:t> 2010:1703, in O´ </a:t>
            </a:r>
            <a:r>
              <a:rPr lang="cs-CZ" sz="2800" dirty="0" err="1" smtClean="0"/>
              <a:t>Reilly</a:t>
            </a:r>
            <a:r>
              <a:rPr lang="cs-CZ" sz="2800" dirty="0" smtClean="0"/>
              <a:t>)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/>
              <a:t>= nelze chápat odděleně od ostatních sociální procesů,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/>
              <a:t>= </a:t>
            </a:r>
            <a:r>
              <a:rPr lang="cs-CZ" sz="2800" b="1" dirty="0" smtClean="0"/>
              <a:t>migrace jen jedna z odpovědí na kontexty</a:t>
            </a:r>
            <a:r>
              <a:rPr lang="cs-CZ" sz="2800" dirty="0" smtClean="0"/>
              <a:t>, v nichž lidé žijí, aspekt sociální reality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/>
              <a:t>= např. teorie struktury a jednání (</a:t>
            </a:r>
            <a:r>
              <a:rPr lang="cs-CZ" sz="2800" dirty="0" err="1" smtClean="0"/>
              <a:t>O´Reilly</a:t>
            </a:r>
            <a:r>
              <a:rPr lang="cs-CZ" sz="28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/>
              <a:t>= zakotvenost v procesu společenské změny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smtClean="0"/>
              <a:t>→ neplatí jednoduchá kauzalita, řada aspektů</a:t>
            </a:r>
          </a:p>
          <a:p>
            <a:pPr>
              <a:defRPr/>
            </a:pPr>
            <a:r>
              <a:rPr lang="cs-CZ" sz="2800" dirty="0" smtClean="0"/>
              <a:t>Janků: migrace se zvláštním významem</a:t>
            </a:r>
          </a:p>
          <a:p>
            <a:pPr>
              <a:defRPr/>
            </a:pPr>
            <a:r>
              <a:rPr lang="cs-CZ" sz="2800" dirty="0" smtClean="0"/>
              <a:t>Ve vědě </a:t>
            </a:r>
            <a:r>
              <a:rPr lang="cs-CZ" sz="2800" b="1" dirty="0" smtClean="0"/>
              <a:t>izolace pole vědy o migraci  </a:t>
            </a:r>
            <a:r>
              <a:rPr lang="cs-CZ" sz="2800" dirty="0" smtClean="0"/>
              <a:t>od jiných polí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308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Přístup k menšinám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Asimilace</a:t>
            </a:r>
          </a:p>
          <a:p>
            <a:r>
              <a:rPr lang="cs-CZ" altLang="cs-CZ" smtClean="0"/>
              <a:t>Integrace</a:t>
            </a:r>
          </a:p>
          <a:p>
            <a:r>
              <a:rPr lang="cs-CZ" altLang="cs-CZ" smtClean="0"/>
              <a:t>Transnacionální migrace</a:t>
            </a:r>
          </a:p>
        </p:txBody>
      </p:sp>
    </p:spTree>
    <p:extLst>
      <p:ext uri="{BB962C8B-B14F-4D97-AF65-F5344CB8AC3E}">
        <p14:creationId xmlns:p14="http://schemas.microsoft.com/office/powerpoint/2010/main" val="611858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mtClean="0"/>
              <a:t>Škola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101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Socializace v současnosti v ČR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Primární socializace v rodině</a:t>
            </a:r>
          </a:p>
          <a:p>
            <a:pPr eaLnBrk="1" hangingPunct="1"/>
            <a:r>
              <a:rPr lang="cs-CZ" altLang="cs-CZ" smtClean="0"/>
              <a:t>Sekundární ve škole</a:t>
            </a:r>
          </a:p>
          <a:p>
            <a:pPr eaLnBrk="1" hangingPunct="1"/>
            <a:r>
              <a:rPr lang="cs-CZ" altLang="cs-CZ" smtClean="0"/>
              <a:t>Systém školství – různé nabídky pro co má být člověk socializován</a:t>
            </a:r>
          </a:p>
        </p:txBody>
      </p:sp>
    </p:spTree>
    <p:extLst>
      <p:ext uri="{BB962C8B-B14F-4D97-AF65-F5344CB8AC3E}">
        <p14:creationId xmlns:p14="http://schemas.microsoft.com/office/powerpoint/2010/main" val="3729903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Integrace a identita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Škola zprostředkovává společné vědění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Společné vědění = pocity blízkosti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Škola nástrojem moderní společnosti jak nabídnout jiné vědění, jež poslouží k individualizaci jedince a skrze to k integraci populace (</a:t>
            </a:r>
            <a:r>
              <a:rPr lang="cs-CZ" dirty="0" err="1" smtClean="0"/>
              <a:t>Gellner</a:t>
            </a:r>
            <a:r>
              <a:rPr lang="cs-CZ" dirty="0" smtClean="0"/>
              <a:t> 1994)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Škola se podílí i na transmisi obsahů, na nichž stojí skupinová identita (Průcha 2004)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540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Škola jako místo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 smtClean="0"/>
              <a:t>Škola = </a:t>
            </a:r>
            <a:r>
              <a:rPr lang="cs-CZ" b="1" dirty="0" smtClean="0"/>
              <a:t>vzdělávání</a:t>
            </a:r>
          </a:p>
          <a:p>
            <a:pPr>
              <a:defRPr/>
            </a:pPr>
            <a:r>
              <a:rPr lang="cs-CZ" b="1" dirty="0" smtClean="0">
                <a:solidFill>
                  <a:srgbClr val="FF0000"/>
                </a:solidFill>
              </a:rPr>
              <a:t>Společná zkušenost</a:t>
            </a:r>
            <a:r>
              <a:rPr lang="cs-CZ" dirty="0" smtClean="0"/>
              <a:t>: </a:t>
            </a:r>
            <a:r>
              <a:rPr lang="cs-CZ" dirty="0" err="1" smtClean="0"/>
              <a:t>Gellner</a:t>
            </a:r>
            <a:r>
              <a:rPr lang="cs-CZ" dirty="0" smtClean="0"/>
              <a:t> (1994) – nástroj průmyslové společnosti, nacionalismus = transmise vysoké kultury – koheze ve společnosti</a:t>
            </a:r>
          </a:p>
          <a:p>
            <a:pPr>
              <a:defRPr/>
            </a:pPr>
            <a:r>
              <a:rPr lang="cs-CZ" b="1" dirty="0" smtClean="0">
                <a:solidFill>
                  <a:srgbClr val="FF0000"/>
                </a:solidFill>
              </a:rPr>
              <a:t>Eliminace exkluze ve společnosti: </a:t>
            </a:r>
            <a:r>
              <a:rPr lang="cs-CZ" dirty="0" smtClean="0"/>
              <a:t>Vzdělávání poslední nástroj státní politiky, který dokáže plošně zahrnout populace bez ohledu na statusy.</a:t>
            </a:r>
          </a:p>
          <a:p>
            <a:pPr>
              <a:defRPr/>
            </a:pPr>
            <a:r>
              <a:rPr lang="cs-CZ" b="1" dirty="0" smtClean="0">
                <a:solidFill>
                  <a:srgbClr val="FF0000"/>
                </a:solidFill>
              </a:rPr>
              <a:t>Gramotnost:</a:t>
            </a:r>
            <a:r>
              <a:rPr lang="cs-CZ" b="1" dirty="0" smtClean="0"/>
              <a:t> </a:t>
            </a:r>
            <a:r>
              <a:rPr lang="cs-CZ" dirty="0" smtClean="0"/>
              <a:t>Vzdělanostní </a:t>
            </a:r>
            <a:r>
              <a:rPr lang="cs-CZ" dirty="0"/>
              <a:t>společnost („</a:t>
            </a:r>
            <a:r>
              <a:rPr lang="cs-CZ" dirty="0" err="1"/>
              <a:t>knowledge</a:t>
            </a:r>
            <a:r>
              <a:rPr lang="cs-CZ" dirty="0"/>
              <a:t> </a:t>
            </a:r>
            <a:r>
              <a:rPr lang="cs-CZ" dirty="0" smtClean="0"/>
              <a:t>society“) </a:t>
            </a:r>
            <a:r>
              <a:rPr lang="cs-CZ" dirty="0"/>
              <a:t>( </a:t>
            </a:r>
            <a:r>
              <a:rPr lang="cs-CZ" dirty="0" err="1"/>
              <a:t>Kolesárová-Saková</a:t>
            </a:r>
            <a:r>
              <a:rPr lang="cs-CZ" dirty="0"/>
              <a:t> 2008</a:t>
            </a:r>
            <a:r>
              <a:rPr lang="cs-CZ" dirty="0" smtClean="0"/>
              <a:t>) – bez diplomů a vzdělání nejsou místa na trhu práce</a:t>
            </a:r>
          </a:p>
          <a:p>
            <a:pPr>
              <a:defRPr/>
            </a:pPr>
            <a:r>
              <a:rPr lang="cs-CZ" dirty="0" smtClean="0"/>
              <a:t>Nicméně rovné šance ve vzdělávání řeší věda od 2.1/2 20.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7987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Škola jako místo adaptace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Úkol školy vytvářet společné vědění = </a:t>
            </a:r>
            <a:r>
              <a:rPr lang="cs-CZ" b="1" dirty="0" smtClean="0"/>
              <a:t>loajalitu</a:t>
            </a:r>
            <a:r>
              <a:rPr lang="cs-CZ" dirty="0" smtClean="0"/>
              <a:t> – soudržnost v této podstatě etnocentrická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Nástroj </a:t>
            </a:r>
            <a:r>
              <a:rPr lang="cs-CZ" b="1" dirty="0" smtClean="0"/>
              <a:t>sociální mobility</a:t>
            </a:r>
            <a:r>
              <a:rPr lang="cs-CZ" b="1" dirty="0" smtClean="0">
                <a:latin typeface="Arial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Škola jako nástroj etablování se v </a:t>
            </a:r>
            <a:r>
              <a:rPr lang="cs-CZ" dirty="0" smtClean="0">
                <a:latin typeface="Arial" pitchFamily="34" charset="0"/>
              </a:rPr>
              <a:t>cílové zemi - </a:t>
            </a:r>
            <a:r>
              <a:rPr lang="cs-CZ" b="1" dirty="0" smtClean="0">
                <a:latin typeface="Arial" pitchFamily="34" charset="0"/>
              </a:rPr>
              <a:t>integrace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dirty="0" smtClean="0">
                <a:latin typeface="Arial" pitchFamily="34" charset="0"/>
              </a:rPr>
              <a:t>= informace o kultuře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dirty="0" smtClean="0">
                <a:latin typeface="Arial" pitchFamily="34" charset="0"/>
              </a:rPr>
              <a:t>= sociální kontakty </a:t>
            </a:r>
            <a:r>
              <a:rPr lang="cs-CZ" sz="1700" dirty="0" smtClean="0">
                <a:latin typeface="Arial" pitchFamily="34" charset="0"/>
              </a:rPr>
              <a:t>(Vietnamská Anička x Běloruský Oleg)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dirty="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dirty="0" smtClean="0">
                <a:latin typeface="Arial" pitchFamily="34" charset="0"/>
              </a:rPr>
              <a:t>= </a:t>
            </a:r>
            <a:r>
              <a:rPr lang="cs-CZ" b="1" cap="small" dirty="0" smtClean="0">
                <a:solidFill>
                  <a:srgbClr val="FF0000"/>
                </a:solidFill>
                <a:latin typeface="Arial" pitchFamily="34" charset="0"/>
              </a:rPr>
              <a:t>Klíčová role školy v integračních programech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41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Škola jako </a:t>
            </a:r>
            <a:r>
              <a:rPr lang="cs-CZ" altLang="cs-CZ" dirty="0" smtClean="0"/>
              <a:t>cizinci</a:t>
            </a:r>
            <a:endParaRPr lang="cs-CZ" altLang="cs-CZ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Škola </a:t>
            </a:r>
            <a:r>
              <a:rPr lang="cs-CZ" altLang="cs-CZ" dirty="0" smtClean="0"/>
              <a:t>jako nástroj etablování se v </a:t>
            </a:r>
            <a:r>
              <a:rPr lang="cs-CZ" altLang="cs-CZ" dirty="0" smtClean="0">
                <a:latin typeface="Arial" panose="020B0604020202020204" pitchFamily="34" charset="0"/>
              </a:rPr>
              <a:t>cílové zemi</a:t>
            </a:r>
          </a:p>
          <a:p>
            <a:pPr eaLnBrk="1" hangingPunct="1"/>
            <a:r>
              <a:rPr lang="cs-CZ" altLang="cs-CZ" dirty="0" smtClean="0">
                <a:latin typeface="Arial" panose="020B0604020202020204" pitchFamily="34" charset="0"/>
              </a:rPr>
              <a:t>Příslušníci menšin</a:t>
            </a:r>
            <a:r>
              <a:rPr lang="cs-CZ" altLang="cs-CZ" dirty="0" smtClean="0"/>
              <a:t> volí z tohoto systému, podle čeho se rozhodují a jaké jsou jejich priority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smtClean="0"/>
              <a:t>Je </a:t>
            </a:r>
            <a:r>
              <a:rPr lang="cs-CZ" altLang="cs-CZ" dirty="0" smtClean="0">
                <a:latin typeface="Arial" panose="020B0604020202020204" pitchFamily="34" charset="0"/>
              </a:rPr>
              <a:t>škola </a:t>
            </a:r>
            <a:r>
              <a:rPr lang="cs-CZ" altLang="cs-CZ" dirty="0" smtClean="0"/>
              <a:t>přijímána?</a:t>
            </a:r>
            <a:r>
              <a:rPr lang="cs-CZ" altLang="cs-CZ" dirty="0" smtClean="0">
                <a:latin typeface="Arial" panose="020B0604020202020204" pitchFamily="34" charset="0"/>
              </a:rPr>
              <a:t> Dítě x rodina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2101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Proč některé menšiny v rámci národního státu nevyužívají školu?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447503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Důvody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Kritický model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je zde něco špatně, je zde viník, nějaká významná </a:t>
            </a:r>
            <a:r>
              <a:rPr lang="cs-CZ" b="1" dirty="0" err="1" smtClean="0"/>
              <a:t>nekompatabilita</a:t>
            </a:r>
            <a:r>
              <a:rPr lang="cs-CZ" dirty="0" smtClean="0"/>
              <a:t>, která způsobuje jejich sociální exkluzi = odstranění handicapu = nebude problém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dirty="0" smtClean="0"/>
              <a:t>Teorie genetiky – rasismus, </a:t>
            </a:r>
            <a:r>
              <a:rPr lang="cs-CZ" dirty="0" err="1" smtClean="0"/>
              <a:t>anticiganismus</a:t>
            </a:r>
            <a:endParaRPr lang="cs-CZ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dirty="0" smtClean="0"/>
              <a:t>Teorie sociální tříd a jejich reprodukce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dirty="0" smtClean="0"/>
              <a:t>Teorie sociální nerovnosti – není dovolen přístup ke zdrojům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cs-CZ" dirty="0" smtClean="0"/>
              <a:t>Jiná „exotická“ kultura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50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Věc sociální reprodukce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cs-CZ" dirty="0" smtClean="0"/>
              <a:t>Louis </a:t>
            </a:r>
            <a:r>
              <a:rPr lang="cs-CZ" dirty="0" err="1" smtClean="0"/>
              <a:t>Althusser</a:t>
            </a:r>
            <a:r>
              <a:rPr lang="cs-CZ" dirty="0" smtClean="0"/>
              <a:t>, Samuel </a:t>
            </a:r>
            <a:r>
              <a:rPr lang="cs-CZ" dirty="0" err="1" smtClean="0"/>
              <a:t>Bowles</a:t>
            </a:r>
            <a:r>
              <a:rPr lang="cs-CZ" dirty="0" smtClean="0"/>
              <a:t> a Herbert </a:t>
            </a:r>
            <a:r>
              <a:rPr lang="cs-CZ" dirty="0" err="1" smtClean="0"/>
              <a:t>Gintis</a:t>
            </a:r>
            <a:r>
              <a:rPr lang="cs-CZ" dirty="0" smtClean="0"/>
              <a:t>;  škola je nástrojem státu k udržení třídní struktury</a:t>
            </a:r>
          </a:p>
          <a:p>
            <a:pPr>
              <a:defRPr/>
            </a:pPr>
            <a:r>
              <a:rPr lang="cs-CZ" dirty="0" err="1" smtClean="0"/>
              <a:t>Basile</a:t>
            </a:r>
            <a:r>
              <a:rPr lang="cs-CZ" dirty="0" smtClean="0"/>
              <a:t> </a:t>
            </a:r>
            <a:r>
              <a:rPr lang="cs-CZ" dirty="0" err="1" smtClean="0"/>
              <a:t>Bernsrtein</a:t>
            </a:r>
            <a:r>
              <a:rPr lang="cs-CZ" dirty="0" smtClean="0"/>
              <a:t> – omezený x rozvinutý jazykový kód</a:t>
            </a:r>
          </a:p>
          <a:p>
            <a:pPr>
              <a:defRPr/>
            </a:pPr>
            <a:r>
              <a:rPr lang="cs-CZ" dirty="0" err="1" smtClean="0"/>
              <a:t>Willis</a:t>
            </a:r>
            <a:r>
              <a:rPr lang="cs-CZ" dirty="0" smtClean="0"/>
              <a:t> : fatalismus vlastní třídy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pl-PL" dirty="0" smtClean="0"/>
              <a:t>X </a:t>
            </a:r>
            <a:r>
              <a:rPr lang="cs-CZ" dirty="0" err="1" smtClean="0"/>
              <a:t>MacLeod</a:t>
            </a:r>
            <a:r>
              <a:rPr lang="cs-CZ" dirty="0" smtClean="0"/>
              <a:t>: uzavřená x otevřená společnost</a:t>
            </a:r>
          </a:p>
          <a:p>
            <a:pPr>
              <a:defRPr/>
            </a:pPr>
            <a:r>
              <a:rPr lang="cs-CZ" dirty="0" err="1" smtClean="0"/>
              <a:t>Katrňák</a:t>
            </a:r>
            <a:r>
              <a:rPr lang="cs-CZ" dirty="0" smtClean="0"/>
              <a:t>: přístup rodičů</a:t>
            </a:r>
          </a:p>
          <a:p>
            <a:pPr>
              <a:defRPr/>
            </a:pPr>
            <a:r>
              <a:rPr lang="cs-CZ" dirty="0" err="1" smtClean="0"/>
              <a:t>Bourdieu</a:t>
            </a:r>
            <a:r>
              <a:rPr lang="cs-CZ" dirty="0" smtClean="0"/>
              <a:t>: kulturní kapitál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85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Motivace k migraci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dirty="0" smtClean="0"/>
              <a:t> důležité pro </a:t>
            </a:r>
            <a:r>
              <a:rPr lang="cs-CZ" dirty="0" err="1" smtClean="0"/>
              <a:t>postmigrační</a:t>
            </a:r>
            <a:r>
              <a:rPr lang="cs-CZ" dirty="0" smtClean="0"/>
              <a:t> procesy</a:t>
            </a:r>
          </a:p>
          <a:p>
            <a:pPr>
              <a:defRPr/>
            </a:pPr>
            <a:r>
              <a:rPr lang="cs-CZ" dirty="0" smtClean="0"/>
              <a:t>Kalkulace, promýšlení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 smtClean="0"/>
              <a:t>Psychologický rozměr (</a:t>
            </a:r>
            <a:r>
              <a:rPr lang="cs-CZ" dirty="0" err="1" smtClean="0"/>
              <a:t>Petersen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cs-CZ" dirty="0" smtClean="0"/>
              <a:t>Chybný předpoklad, že </a:t>
            </a:r>
            <a:r>
              <a:rPr lang="cs-CZ" b="1" dirty="0" smtClean="0"/>
              <a:t>všichni chtějí být </a:t>
            </a:r>
            <a:r>
              <a:rPr lang="cs-CZ" dirty="0" smtClean="0"/>
              <a:t>usazení x nomádi, migrace z donucení x ze zábavy</a:t>
            </a:r>
          </a:p>
          <a:p>
            <a:pPr>
              <a:defRPr/>
            </a:pPr>
            <a:r>
              <a:rPr lang="cs-CZ" dirty="0" smtClean="0"/>
              <a:t>Chybný předpoklad, že lidé okamžitě reagují na tlak (sociální, ekonomický … tlak)  </a:t>
            </a:r>
            <a:r>
              <a:rPr lang="cs-CZ" dirty="0" err="1" smtClean="0"/>
              <a:t>force</a:t>
            </a:r>
            <a:r>
              <a:rPr lang="cs-CZ" dirty="0" smtClean="0"/>
              <a:t> x </a:t>
            </a:r>
            <a:r>
              <a:rPr lang="cs-CZ" dirty="0" err="1" smtClean="0"/>
              <a:t>inertia</a:t>
            </a:r>
            <a:r>
              <a:rPr lang="cs-CZ" dirty="0" smtClean="0"/>
              <a:t> = setrvačnost </a:t>
            </a:r>
            <a:r>
              <a:rPr lang="cs-CZ" b="1" dirty="0" smtClean="0"/>
              <a:t>→ vzorce chování</a:t>
            </a:r>
          </a:p>
          <a:p>
            <a:pPr>
              <a:defRPr/>
            </a:pPr>
            <a:r>
              <a:rPr lang="cs-CZ" dirty="0" smtClean="0"/>
              <a:t>Migrace plán i impulz propojující individualitu a strukturu. Ne lineární kauzalita,</a:t>
            </a:r>
          </a:p>
          <a:p>
            <a:pPr>
              <a:defRPr/>
            </a:pPr>
            <a:r>
              <a:rPr lang="cs-CZ" dirty="0" smtClean="0"/>
              <a:t>Je třeba chápat v kontextu sociokulturních podmínek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Migrace </a:t>
            </a:r>
            <a:r>
              <a:rPr lang="cs-CZ" b="1" dirty="0" smtClean="0"/>
              <a:t>inovativní x konzervativní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 smtClean="0"/>
              <a:t>= pro každého jinak, podle okolností a sociální třídy v níž se nachází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 smtClean="0"/>
              <a:t>Osidlování USA: střední třída: </a:t>
            </a:r>
            <a:r>
              <a:rPr lang="cs-CZ" dirty="0" err="1" smtClean="0"/>
              <a:t>nevlastenci</a:t>
            </a:r>
            <a:r>
              <a:rPr lang="cs-CZ" dirty="0" smtClean="0"/>
              <a:t> (černé ovce) x chudí 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8549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Stereotypy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 smtClean="0"/>
              <a:t>Ohrožení stereotypem – přistupuje dle očekávání dané stereotypem - psychologie</a:t>
            </a:r>
          </a:p>
          <a:p>
            <a:pPr>
              <a:defRPr/>
            </a:pPr>
            <a:r>
              <a:rPr lang="cs-CZ" dirty="0" smtClean="0"/>
              <a:t>Negativní stereotypy jsou členy skupiny interiorizovány</a:t>
            </a:r>
          </a:p>
          <a:p>
            <a:pPr>
              <a:defRPr/>
            </a:pPr>
            <a:r>
              <a:rPr lang="cs-CZ" dirty="0" smtClean="0"/>
              <a:t>C. M. </a:t>
            </a:r>
            <a:r>
              <a:rPr lang="cs-CZ" dirty="0" err="1" smtClean="0"/>
              <a:t>Steele</a:t>
            </a:r>
            <a:r>
              <a:rPr lang="cs-CZ" dirty="0" smtClean="0"/>
              <a:t> 1992 - </a:t>
            </a:r>
          </a:p>
          <a:p>
            <a:pPr>
              <a:defRPr/>
            </a:pPr>
            <a:r>
              <a:rPr lang="cs-CZ" dirty="0" err="1" smtClean="0"/>
              <a:t>Merton</a:t>
            </a:r>
            <a:r>
              <a:rPr lang="cs-CZ" dirty="0" smtClean="0"/>
              <a:t> – </a:t>
            </a:r>
            <a:r>
              <a:rPr lang="cs-CZ" dirty="0" err="1" smtClean="0"/>
              <a:t>sebenaplňující</a:t>
            </a:r>
            <a:r>
              <a:rPr lang="cs-CZ" dirty="0" smtClean="0"/>
              <a:t> se proroctví – </a:t>
            </a:r>
          </a:p>
          <a:p>
            <a:pPr>
              <a:defRPr/>
            </a:pPr>
            <a:r>
              <a:rPr lang="cs-CZ" dirty="0" err="1" smtClean="0"/>
              <a:t>Rosenthal</a:t>
            </a:r>
            <a:r>
              <a:rPr lang="cs-CZ" dirty="0" smtClean="0"/>
              <a:t>, </a:t>
            </a:r>
            <a:r>
              <a:rPr lang="cs-CZ" dirty="0" err="1" smtClean="0"/>
              <a:t>Jacobsonová</a:t>
            </a:r>
            <a:r>
              <a:rPr lang="cs-CZ" dirty="0" smtClean="0"/>
              <a:t> 1992 – učitel přistupuje diferencovaně k dítěti, podle názoru nadaný x nenadaný = podpora x lhostejnost, badatelé z Ústí nad </a:t>
            </a:r>
            <a:r>
              <a:rPr lang="cs-CZ" dirty="0" err="1" smtClean="0"/>
              <a:t>labem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X antropoložka </a:t>
            </a:r>
            <a:r>
              <a:rPr lang="cs-CZ" dirty="0" err="1" smtClean="0"/>
              <a:t>Gobo</a:t>
            </a:r>
            <a:r>
              <a:rPr lang="cs-CZ" dirty="0" smtClean="0"/>
              <a:t> – </a:t>
            </a:r>
            <a:r>
              <a:rPr lang="cs-CZ" dirty="0" err="1" smtClean="0"/>
              <a:t>labeling</a:t>
            </a:r>
            <a:r>
              <a:rPr lang="cs-CZ" dirty="0" smtClean="0"/>
              <a:t> a </a:t>
            </a:r>
            <a:r>
              <a:rPr lang="cs-CZ" dirty="0" err="1" smtClean="0"/>
              <a:t>inviseble</a:t>
            </a:r>
            <a:r>
              <a:rPr lang="cs-CZ" dirty="0" smtClean="0"/>
              <a:t> – neviditelný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7358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Kulturní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Škola, vzdělání  - odlišná kulturní nabídka, ohrožuje autonomii skupiny či identitu členů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 smtClean="0"/>
              <a:t>Teorie zaměřené na povahu kultury Romů</a:t>
            </a:r>
          </a:p>
          <a:p>
            <a:pPr>
              <a:defRPr/>
            </a:pPr>
            <a:r>
              <a:rPr lang="cs-CZ" dirty="0" smtClean="0"/>
              <a:t>O. </a:t>
            </a:r>
            <a:r>
              <a:rPr lang="cs-CZ" dirty="0" err="1" smtClean="0"/>
              <a:t>Lewis</a:t>
            </a:r>
            <a:r>
              <a:rPr lang="cs-CZ" dirty="0" smtClean="0"/>
              <a:t> – kultura chudoby</a:t>
            </a:r>
          </a:p>
          <a:p>
            <a:pPr>
              <a:defRPr/>
            </a:pPr>
            <a:r>
              <a:rPr lang="cs-CZ" dirty="0" smtClean="0"/>
              <a:t>J. </a:t>
            </a:r>
            <a:r>
              <a:rPr lang="cs-CZ" dirty="0" err="1" smtClean="0"/>
              <a:t>Ogbu</a:t>
            </a:r>
            <a:r>
              <a:rPr lang="cs-CZ" dirty="0" smtClean="0"/>
              <a:t> – nedobrovolná menšina a sekundární kulturní znaky</a:t>
            </a:r>
          </a:p>
          <a:p>
            <a:pPr>
              <a:defRPr/>
            </a:pPr>
            <a:r>
              <a:rPr lang="cs-CZ" dirty="0" err="1" smtClean="0"/>
              <a:t>Malique</a:t>
            </a:r>
            <a:r>
              <a:rPr lang="cs-CZ" dirty="0" smtClean="0"/>
              <a:t> – jiné hodnoty</a:t>
            </a:r>
          </a:p>
          <a:p>
            <a:pPr>
              <a:defRPr/>
            </a:pPr>
            <a:r>
              <a:rPr lang="cs-CZ" dirty="0" smtClean="0"/>
              <a:t>Jakoubek – tradiční rodiny</a:t>
            </a:r>
          </a:p>
          <a:p>
            <a:pPr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321505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Sociokulturní handicap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smtClean="0"/>
              <a:t>Sociokulturní handicap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arenR"/>
            </a:pPr>
            <a:r>
              <a:rPr lang="cs-CZ" altLang="cs-CZ" sz="2800" b="1" smtClean="0"/>
              <a:t>Deficitní</a:t>
            </a:r>
            <a:r>
              <a:rPr lang="cs-CZ" altLang="cs-CZ" sz="2400" b="1" smtClean="0"/>
              <a:t> </a:t>
            </a:r>
            <a:r>
              <a:rPr lang="cs-CZ" altLang="cs-CZ" sz="2400" smtClean="0"/>
              <a:t>- nejsou </a:t>
            </a:r>
            <a:r>
              <a:rPr lang="cs-CZ" altLang="cs-CZ" sz="2400" u="sng" smtClean="0"/>
              <a:t>dostatečně vybaveni</a:t>
            </a:r>
            <a:r>
              <a:rPr lang="cs-CZ" altLang="cs-CZ" sz="2400" smtClean="0"/>
              <a:t> pro úspěšné zvládání nároků vyspělé západní společnosti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v rodině, která je málo podnětná, nerozvíjí jazyk a kognitivní dovednosti.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chybí řada vědomostí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způsobem řešení = deficit odstranit = znamená doplnit to, co chybí nebo není dostatečně rozvinuto.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etnocentrické pojetí kultury = naše vlastní kultura, představující zde jediný žádoucí stav.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arenR"/>
            </a:pPr>
            <a:endParaRPr lang="cs-CZ" altLang="cs-CZ" sz="24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lphaUcParenR"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1763069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Sociokulturní handicap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smtClean="0"/>
              <a:t>B) </a:t>
            </a:r>
            <a:r>
              <a:rPr lang="cs-CZ" altLang="cs-CZ" sz="2800" b="1" smtClean="0"/>
              <a:t>výsledek kulturního konfliktu</a:t>
            </a:r>
            <a:r>
              <a:rPr lang="cs-CZ" altLang="cs-CZ" sz="28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dítě už není považováno za „deficitní“, spíše jde o to, že jeho návyky, dovednosti a znalosti </a:t>
            </a:r>
            <a:r>
              <a:rPr lang="cs-CZ" altLang="cs-CZ" sz="2800" u="sng" smtClean="0"/>
              <a:t>odpovídají jinému kulturnímu prostředí</a:t>
            </a:r>
            <a:r>
              <a:rPr lang="cs-CZ" altLang="cs-CZ" sz="2800" smtClean="0"/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obtíže proto, že se dítě snaží požadavky většinové kultury řešit prostředky, které tomu neodpovídají.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již dříve nabyté dovednosti či vědomosti brání pochopení nových, předkládaných školou a většinovou společností.</a:t>
            </a:r>
          </a:p>
        </p:txBody>
      </p:sp>
    </p:spTree>
    <p:extLst>
      <p:ext uri="{BB962C8B-B14F-4D97-AF65-F5344CB8AC3E}">
        <p14:creationId xmlns:p14="http://schemas.microsoft.com/office/powerpoint/2010/main" val="27958453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Sociokulturní handicap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mtClean="0"/>
              <a:t>C) handicap </a:t>
            </a:r>
            <a:r>
              <a:rPr lang="cs-CZ" altLang="cs-CZ" b="1" smtClean="0"/>
              <a:t>institucionálním</a:t>
            </a:r>
          </a:p>
          <a:p>
            <a:pPr eaLnBrk="1" hangingPunct="1"/>
            <a:r>
              <a:rPr lang="cs-CZ" altLang="cs-CZ" smtClean="0"/>
              <a:t>pro žáka je smysl školy a vzdělávání nepochopitelný  </a:t>
            </a:r>
          </a:p>
          <a:p>
            <a:pPr eaLnBrk="1" hangingPunct="1"/>
            <a:r>
              <a:rPr lang="cs-CZ" altLang="cs-CZ" smtClean="0"/>
              <a:t>orientováni především prakticky x akademicky</a:t>
            </a:r>
          </a:p>
        </p:txBody>
      </p:sp>
    </p:spTree>
    <p:extLst>
      <p:ext uri="{BB962C8B-B14F-4D97-AF65-F5344CB8AC3E}">
        <p14:creationId xmlns:p14="http://schemas.microsoft.com/office/powerpoint/2010/main" val="7785428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Dobrovolné x nedobrovolné menšiny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John Ogbu v 80.letech 20.století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rozdělení menšin na tzv.dobrovolné (voluntary) a nedobrovolné (involuntary).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/>
              <a:t>Dobrovolné menšiny</a:t>
            </a:r>
            <a:r>
              <a:rPr lang="cs-CZ" altLang="cs-CZ" sz="2800" smtClean="0"/>
              <a:t> se do dané společnosti přistěhovaly dobrovolně, „protože toužili po větším ekonomickém blahu, lepších celkových příležitostech a/nebo větší politické svobodě.“</a:t>
            </a:r>
            <a:r>
              <a:rPr lang="cs-CZ" altLang="cs-CZ" sz="2800" u="sng" smtClean="0"/>
              <a:t>primárními kulturními rozdíly</a:t>
            </a:r>
            <a:r>
              <a:rPr lang="cs-CZ" altLang="cs-CZ" sz="2800" smtClean="0"/>
              <a:t> vůči majoritě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/>
              <a:t>Nedobrovolné menšiny</a:t>
            </a:r>
            <a:r>
              <a:rPr lang="cs-CZ" altLang="cs-CZ" sz="2800" smtClean="0"/>
              <a:t> tvoří lidé, „kteří byli původně zavlečeni do Spojených států proti své vůli odsunuty do podřadných pozic a odepřena skutečná asimilace do společnosti hlavního proudu - </a:t>
            </a:r>
            <a:r>
              <a:rPr lang="cs-CZ" altLang="cs-CZ" sz="2800" u="sng" smtClean="0"/>
              <a:t>sekundárními kulturními rozdíly</a:t>
            </a:r>
            <a:r>
              <a:rPr lang="cs-CZ" altLang="cs-CZ" sz="280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42289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Primární a sekundární rozdíly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Primární kulturní rozdíly</a:t>
            </a:r>
            <a:r>
              <a:rPr lang="cs-CZ" altLang="cs-CZ" sz="2400" smtClean="0"/>
              <a:t> jsou rozdíly, které existovaly předtím, než dvě skupiny přišly </a:t>
            </a:r>
            <a:r>
              <a:rPr lang="cs-CZ" altLang="cs-CZ" sz="2400" smtClean="0">
                <a:latin typeface="Arial" panose="020B0604020202020204" pitchFamily="34" charset="0"/>
              </a:rPr>
              <a:t>do kontaktu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Sekundární kulturní rozdíly</a:t>
            </a:r>
            <a:r>
              <a:rPr lang="cs-CZ" altLang="cs-CZ" sz="2400" smtClean="0"/>
              <a:t> - poté, </a:t>
            </a:r>
            <a:r>
              <a:rPr lang="cs-CZ" altLang="cs-CZ" sz="2400" b="1" smtClean="0">
                <a:solidFill>
                  <a:srgbClr val="FF0066"/>
                </a:solidFill>
              </a:rPr>
              <a:t>jako odpověď</a:t>
            </a:r>
            <a:r>
              <a:rPr lang="cs-CZ" altLang="cs-CZ" sz="2400" smtClean="0"/>
              <a:t> na kontaktní situaci, obzvláště na takovou, která zahrnuje převahu jedné skupiny nad druhou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U nedobrovolných menšin Ogbu identifikoval rys, který pojmenoval </a:t>
            </a:r>
            <a:r>
              <a:rPr lang="cs-CZ" altLang="cs-CZ" sz="2400" b="1" smtClean="0"/>
              <a:t>kulturní inverze</a:t>
            </a:r>
            <a:r>
              <a:rPr lang="cs-CZ" altLang="cs-CZ" sz="2400" smtClean="0"/>
              <a:t>.  </a:t>
            </a:r>
            <a:r>
              <a:rPr lang="cs-CZ" altLang="cs-CZ" sz="2400" smtClean="0">
                <a:latin typeface="Arial" panose="020B0604020202020204" pitchFamily="34" charset="0"/>
              </a:rPr>
              <a:t>T</a:t>
            </a:r>
            <a:r>
              <a:rPr lang="cs-CZ" altLang="cs-CZ" sz="2400" smtClean="0"/>
              <a:t>endence považovat </a:t>
            </a:r>
            <a:r>
              <a:rPr lang="cs-CZ" altLang="cs-CZ" sz="2400" b="1" smtClean="0">
                <a:solidFill>
                  <a:srgbClr val="FF0066"/>
                </a:solidFill>
              </a:rPr>
              <a:t>určité formy</a:t>
            </a:r>
            <a:r>
              <a:rPr lang="cs-CZ" altLang="cs-CZ" sz="2400" smtClean="0"/>
              <a:t> chování, událostí, symbolů a významů za </a:t>
            </a:r>
            <a:r>
              <a:rPr lang="cs-CZ" altLang="cs-CZ" sz="2400" b="1" smtClean="0">
                <a:solidFill>
                  <a:srgbClr val="FF0066"/>
                </a:solidFill>
              </a:rPr>
              <a:t>pro ně nevhodné</a:t>
            </a:r>
            <a:r>
              <a:rPr lang="cs-CZ" altLang="cs-CZ" sz="2400" smtClean="0"/>
              <a:t>, protože jsou typické pro bílé Američany. „k popření negativních stereotypů nebo hanlivých představ bělochů. k manipulování s bělochy,nebo „otočit to proti bělochům.“ (38)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42164661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>
                <a:latin typeface="Arial" panose="020B0604020202020204" pitchFamily="34" charset="0"/>
              </a:rPr>
              <a:t>Sekundární rozdíly – jejich povaha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616575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Sekundární kulturní rozdíly</a:t>
            </a:r>
            <a:r>
              <a:rPr lang="cs-CZ" altLang="cs-CZ" sz="2800" smtClean="0"/>
              <a:t> jeví se jako rozsáhlé a trvalé</a:t>
            </a:r>
          </a:p>
          <a:p>
            <a:pPr eaLnBrk="1" hangingPunct="1"/>
            <a:r>
              <a:rPr lang="cs-CZ" altLang="cs-CZ" sz="2800" smtClean="0">
                <a:latin typeface="Arial" panose="020B0604020202020204" pitchFamily="34" charset="0"/>
              </a:rPr>
              <a:t>Vznikly </a:t>
            </a:r>
            <a:r>
              <a:rPr lang="cs-CZ" altLang="cs-CZ" sz="2800" smtClean="0"/>
              <a:t>k udržování hranic a zvládání činností v podřízení </a:t>
            </a:r>
          </a:p>
          <a:p>
            <a:pPr eaLnBrk="1" hangingPunct="1"/>
            <a:r>
              <a:rPr lang="cs-CZ" altLang="cs-CZ" sz="2800" smtClean="0"/>
              <a:t>jako vyrovnávací mechanismus v „podmínkách útlaku - některé kulturní rozdíly žijí vlastním životem  - vyhýbání se majoritě, naučená bezmocnost</a:t>
            </a:r>
          </a:p>
          <a:p>
            <a:pPr eaLnBrk="1" hangingPunct="1"/>
            <a:r>
              <a:rPr lang="cs-CZ" altLang="cs-CZ" sz="2800" smtClean="0"/>
              <a:t>kulturní a jazykové rozdíly = </a:t>
            </a:r>
            <a:r>
              <a:rPr lang="cs-CZ" altLang="cs-CZ" sz="2800" smtClean="0">
                <a:solidFill>
                  <a:srgbClr val="FF0066"/>
                </a:solidFill>
              </a:rPr>
              <a:t>ukazatele jejich kolektivní identity x  ne překážky, které se mají překonat.“</a:t>
            </a:r>
            <a:r>
              <a:rPr lang="cs-CZ" altLang="cs-CZ" smtClean="0">
                <a:solidFill>
                  <a:srgbClr val="FF006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8494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Nedobrovolné menšiny a škola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školní osnovy a učebnice </a:t>
            </a:r>
            <a:r>
              <a:rPr lang="cs-CZ" altLang="cs-CZ" sz="2000" b="1" smtClean="0"/>
              <a:t>odrážejí bělošskou kulturu</a:t>
            </a:r>
            <a:endParaRPr lang="cs-CZ" altLang="cs-CZ" sz="2000" b="1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b="1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Afroameričtí studenti spojují školní úspěšnost s bílou (majoritní) kulturou </a:t>
            </a:r>
            <a:r>
              <a:rPr lang="cs-CZ" altLang="cs-CZ" sz="2000" b="1" smtClean="0"/>
              <a:t>s chováním "jako bílí</a:t>
            </a:r>
            <a:r>
              <a:rPr lang="cs-CZ" altLang="cs-CZ" sz="2000" smtClean="0"/>
              <a:t>" - "acting white". Znamená to, že akceptování majoritou uznávaného chování (postojů, hodnot ...) je v rozporu s charakteristikami minority, do které černý student patří.“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 x „</a:t>
            </a:r>
            <a:r>
              <a:rPr lang="cs-CZ" altLang="cs-CZ" sz="2000" b="1" smtClean="0"/>
              <a:t>vyústit ve ztrátu spojení se svými druhy</a:t>
            </a:r>
            <a:r>
              <a:rPr lang="cs-CZ" altLang="cs-CZ" sz="2000" smtClean="0"/>
              <a:t> a jejich podpory a současně v nejistotu přijetí a podpory bílých v případě, že by on nebo ona uspěla v naučení se, jak jednat jako bělochy může student pocítit osobní konflikt.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u="sng" smtClean="0"/>
              <a:t>proti akademickému úsilí - </a:t>
            </a:r>
            <a:r>
              <a:rPr lang="cs-CZ" altLang="cs-CZ" sz="2000" smtClean="0"/>
              <a:t> mládež z nedobrovolných menšin, která chce akademicky uspět, často </a:t>
            </a:r>
            <a:r>
              <a:rPr lang="cs-CZ" altLang="cs-CZ" sz="2000" b="1" smtClean="0"/>
              <a:t>vědomě vybírá z palety sekundárních strategií, které by je uchránily před tlaky druhů</a:t>
            </a:r>
            <a:r>
              <a:rPr lang="cs-CZ" altLang="cs-CZ" sz="2000" smtClean="0"/>
              <a:t> a jinými zlehčujícími silami komunity.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39473583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D</a:t>
            </a:r>
            <a:r>
              <a:rPr lang="cs-CZ" altLang="cs-CZ" smtClean="0"/>
              <a:t>obrovolné menšiny a škola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Primární x sekundárními rozdíly = styl komunikace, poznávání, myšlení, interakce, učení).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Primární kulturní rozdíly</a:t>
            </a:r>
            <a:r>
              <a:rPr lang="cs-CZ" altLang="cs-CZ" sz="2400" smtClean="0"/>
              <a:t> - zpočátku problémy v mezilidských a meziskupinových vztazích stejně jako problémy v akademické práci X  </a:t>
            </a:r>
            <a:r>
              <a:rPr lang="cs-CZ" altLang="cs-CZ" sz="2400" u="sng" smtClean="0"/>
              <a:t>nevznikly, aby udržovaly hranice mezi nimi a bílými</a:t>
            </a:r>
            <a:r>
              <a:rPr lang="cs-CZ" altLang="cs-CZ" sz="2400" smtClean="0"/>
              <a:t> Američany, nepřetrvávají.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400" smtClean="0"/>
              <a:t>=  překročit kulturní hranice a poměrně dobře školu zvládat,dobré známky ! kolektivní strategie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hmotné, tak symbolické prostředky k motivaci  = úspěšní členové skupiny </a:t>
            </a:r>
            <a:endParaRPr lang="cs-CZ" altLang="cs-CZ" sz="24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400" smtClean="0">
                <a:latin typeface="Arial" panose="020B0604020202020204" pitchFamily="34" charset="0"/>
              </a:rPr>
              <a:t>X skleněný strop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24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23852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Migrace a psychické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cs-CZ" dirty="0" smtClean="0"/>
              <a:t>1. skupina = migranti ti </a:t>
            </a:r>
            <a:r>
              <a:rPr lang="cs-CZ" b="1" dirty="0" smtClean="0"/>
              <a:t>v tenzi</a:t>
            </a:r>
          </a:p>
          <a:p>
            <a:pPr lvl="1">
              <a:defRPr/>
            </a:pPr>
            <a:r>
              <a:rPr lang="cs-CZ" dirty="0" smtClean="0"/>
              <a:t>zármutek </a:t>
            </a:r>
            <a:r>
              <a:rPr lang="cs-CZ" dirty="0"/>
              <a:t>a truchlení  (stěhování jako odpověď na </a:t>
            </a:r>
            <a:r>
              <a:rPr lang="cs-CZ" dirty="0" smtClean="0"/>
              <a:t>ztrátu)</a:t>
            </a:r>
          </a:p>
          <a:p>
            <a:pPr lvl="1">
              <a:defRPr/>
            </a:pPr>
            <a:r>
              <a:rPr lang="cs-CZ" dirty="0"/>
              <a:t>fatalismus (přenechání kontroly nebo naopak vzepjatý pokus převzít kontrolu),  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selektivní </a:t>
            </a:r>
            <a:r>
              <a:rPr lang="cs-CZ" dirty="0"/>
              <a:t>očekávání zlepšení kvality života  (to by mohlo být více či méně realistické)</a:t>
            </a:r>
            <a:endParaRPr lang="cs-CZ" dirty="0" smtClean="0"/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2. skupina = migranti ti, co </a:t>
            </a:r>
            <a:r>
              <a:rPr lang="cs-CZ" b="1" dirty="0" smtClean="0"/>
              <a:t>onemocní v důsledku migrace </a:t>
            </a:r>
          </a:p>
          <a:p>
            <a:pPr lvl="1">
              <a:defRPr/>
            </a:pPr>
            <a:r>
              <a:rPr lang="cs-CZ" dirty="0"/>
              <a:t>důsledkem migračních zkušeností, včetně negativních životních událostí, nedostatku sociální podpory sítí a účinku rozdílů </a:t>
            </a:r>
            <a:r>
              <a:rPr lang="cs-CZ" dirty="0" smtClean="0"/>
              <a:t>hodnot(</a:t>
            </a:r>
            <a:r>
              <a:rPr lang="cs-CZ" dirty="0" err="1" smtClean="0"/>
              <a:t>Zhou</a:t>
            </a:r>
            <a:r>
              <a:rPr lang="cs-CZ" dirty="0" smtClean="0"/>
              <a:t> 2008)</a:t>
            </a:r>
          </a:p>
          <a:p>
            <a:pPr lvl="1">
              <a:defRPr/>
            </a:pPr>
            <a:endParaRPr lang="cs-CZ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- později odklon od přístupu, že migrace </a:t>
            </a:r>
            <a:r>
              <a:rPr lang="cs-CZ" b="1" dirty="0" smtClean="0"/>
              <a:t>vyžaduje lékařské ošetření </a:t>
            </a:r>
            <a:r>
              <a:rPr lang="cs-CZ" dirty="0" smtClean="0"/>
              <a:t>(</a:t>
            </a:r>
            <a:r>
              <a:rPr lang="cs-CZ" dirty="0" err="1" smtClean="0"/>
              <a:t>Bochner</a:t>
            </a:r>
            <a:r>
              <a:rPr lang="cs-CZ" dirty="0" smtClean="0"/>
              <a:t> 1986)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 smtClean="0"/>
              <a:t>Kopíruje koncepty SKA – asimilace, </a:t>
            </a:r>
            <a:r>
              <a:rPr lang="cs-CZ" dirty="0" err="1" smtClean="0"/>
              <a:t>multikulti</a:t>
            </a:r>
            <a:r>
              <a:rPr lang="cs-CZ" dirty="0" smtClean="0"/>
              <a:t> (koncepty náprav a ztrát) x </a:t>
            </a:r>
            <a:r>
              <a:rPr lang="cs-CZ" dirty="0" err="1" smtClean="0"/>
              <a:t>transnacionalismus</a:t>
            </a:r>
            <a:endParaRPr lang="cs-CZ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 smtClean="0"/>
              <a:t>X 80. léta – </a:t>
            </a:r>
            <a:r>
              <a:rPr lang="cs-CZ" b="1" dirty="0" smtClean="0"/>
              <a:t>situace učení </a:t>
            </a:r>
            <a:r>
              <a:rPr lang="cs-CZ" dirty="0" smtClean="0"/>
              <a:t>– dynamická zkušenost jak pro studenty, tak pro hostitelskou společnost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 smtClean="0"/>
              <a:t>Prosazování této zkušenosti – i kontext globalizovaného světa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 smtClean="0"/>
              <a:t>Kontaktní hypotéza – méně tematizováno – spíše na úrovni středních škol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0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Řešení dle Ogbu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uznání různých druhů menšin a na ně vázaných kulturních odlišností,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 k aktivitě učitele a obecně lidi zapojené do tvorby vzdělávacích programů.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Aktivně komunitu nedobrovolné menšiny, 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1.„učit děti oddělovat postoje a chování, které vedou k akademickému úspěchu od těch, které vedou ke ztrátě etnické identity a kultury nebo jazyka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2.„její členové uznávají akademický úspěch a cení si ho“ (46)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3.„učit děti uznat a přijmout odpovědnost za jejich školní přizpůsobení a akademický výkon“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4.„ střední třída z nedobrovolné menšiny potřebuje přehodnotit a změnit svou roli vůči komunitě. – propast mezi střední a nižší třídou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800" smtClean="0"/>
              <a:t>Střední třída z nedobrovolné menšiny musí vůči mládeži z menšiny přehodnotit svou roli. – přijmout závazek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800" smtClean="0"/>
              <a:t>Chybí vzory</a:t>
            </a:r>
          </a:p>
        </p:txBody>
      </p:sp>
    </p:spTree>
    <p:extLst>
      <p:ext uri="{BB962C8B-B14F-4D97-AF65-F5344CB8AC3E}">
        <p14:creationId xmlns:p14="http://schemas.microsoft.com/office/powerpoint/2010/main" val="381311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800" smtClean="0">
                <a:latin typeface="Arial" charset="0"/>
              </a:rPr>
              <a:t>Třídění migrací – přívlastky k migracím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09600" indent="-609600" eaLnBrk="1" hangingPunct="1">
              <a:defRPr/>
            </a:pPr>
            <a:r>
              <a:rPr lang="cs-CZ" sz="3400" dirty="0" err="1" smtClean="0">
                <a:solidFill>
                  <a:srgbClr val="FF0000"/>
                </a:solidFill>
              </a:rPr>
              <a:t>Petersen</a:t>
            </a:r>
            <a:r>
              <a:rPr lang="cs-CZ" dirty="0" smtClean="0"/>
              <a:t> (1958)– kontextuální dle společností, zohledňuje sociální význam migrace ve společnosti.</a:t>
            </a:r>
          </a:p>
          <a:p>
            <a:pPr marL="609600" indent="-609600" eaLnBrk="1" hangingPunct="1">
              <a:defRPr/>
            </a:pPr>
            <a:r>
              <a:rPr lang="cs-CZ" dirty="0" smtClean="0"/>
              <a:t>odkaz na dějinné události,  vzniká z důvodu </a:t>
            </a:r>
            <a:r>
              <a:rPr lang="cs-CZ" dirty="0" err="1" smtClean="0"/>
              <a:t>enviromentálních</a:t>
            </a:r>
            <a:r>
              <a:rPr lang="cs-CZ" dirty="0" smtClean="0"/>
              <a:t>, ekonomických a společensko-politických</a:t>
            </a:r>
          </a:p>
          <a:p>
            <a:pPr marL="609600" indent="-609600" eaLnBrk="1" hangingPunct="1">
              <a:buFont typeface="Arial" charset="0"/>
              <a:buAutoNum type="arabicPeriod"/>
              <a:defRPr/>
            </a:pPr>
            <a:r>
              <a:rPr lang="cs-CZ" i="1" dirty="0" smtClean="0"/>
              <a:t>Primitivní</a:t>
            </a:r>
            <a:r>
              <a:rPr lang="cs-CZ" dirty="0" smtClean="0"/>
              <a:t> ( x + </a:t>
            </a:r>
            <a:r>
              <a:rPr lang="cs-CZ" dirty="0" err="1" smtClean="0"/>
              <a:t>nomádství</a:t>
            </a:r>
            <a:r>
              <a:rPr lang="cs-CZ" dirty="0" smtClean="0"/>
              <a:t>) – předmoderní doba (neschopnost se vyrovnat s přírodními podmínkami) – konzervativní povaha, ne </a:t>
            </a:r>
            <a:r>
              <a:rPr lang="cs-CZ" dirty="0" err="1" smtClean="0"/>
              <a:t>push</a:t>
            </a:r>
            <a:r>
              <a:rPr lang="cs-CZ" dirty="0" smtClean="0"/>
              <a:t> a </a:t>
            </a:r>
            <a:r>
              <a:rPr lang="cs-CZ" dirty="0" err="1" smtClean="0"/>
              <a:t>pull</a:t>
            </a:r>
            <a:r>
              <a:rPr lang="cs-CZ" dirty="0" smtClean="0"/>
              <a:t> x </a:t>
            </a:r>
            <a:r>
              <a:rPr lang="cs-CZ" dirty="0" err="1" smtClean="0"/>
              <a:t>push</a:t>
            </a:r>
            <a:r>
              <a:rPr lang="cs-CZ" dirty="0" smtClean="0"/>
              <a:t> a </a:t>
            </a:r>
            <a:r>
              <a:rPr lang="cs-CZ" dirty="0" err="1" smtClean="0"/>
              <a:t>control</a:t>
            </a:r>
            <a:r>
              <a:rPr lang="cs-CZ" dirty="0" smtClean="0"/>
              <a:t> – </a:t>
            </a:r>
            <a:r>
              <a:rPr lang="cs-CZ" b="1" dirty="0" smtClean="0"/>
              <a:t>domov je přenosný</a:t>
            </a:r>
          </a:p>
          <a:p>
            <a:pPr marL="609600" indent="-609600">
              <a:buFont typeface="Arial" charset="0"/>
              <a:buAutoNum type="arabicPeriod"/>
              <a:defRPr/>
            </a:pPr>
            <a:r>
              <a:rPr lang="cs-CZ" i="1" dirty="0" smtClean="0"/>
              <a:t>Vnucená</a:t>
            </a:r>
            <a:r>
              <a:rPr lang="cs-CZ" i="1" dirty="0"/>
              <a:t> </a:t>
            </a:r>
            <a:r>
              <a:rPr lang="cs-CZ" i="1" dirty="0" smtClean="0"/>
              <a:t>a Násilná //</a:t>
            </a:r>
            <a:r>
              <a:rPr lang="cs-CZ" dirty="0" err="1" smtClean="0"/>
              <a:t>agentemmigrace</a:t>
            </a:r>
            <a:r>
              <a:rPr lang="cs-CZ" dirty="0" smtClean="0"/>
              <a:t>  ne ekologie ale sociální instituce = stát, např. Židé a 1. pol. 20. století; migrace ne z osobního přání jedince – dostává se do okolností; konzervativní x inovativní vůči státu (inovativní </a:t>
            </a:r>
            <a:r>
              <a:rPr lang="cs-CZ" dirty="0" err="1" smtClean="0"/>
              <a:t>collies</a:t>
            </a:r>
            <a:r>
              <a:rPr lang="cs-CZ" dirty="0" smtClean="0"/>
              <a:t>/otroci x konzervativní utečenci/</a:t>
            </a:r>
            <a:r>
              <a:rPr lang="cs-CZ" dirty="0" err="1" smtClean="0"/>
              <a:t>deporovaní</a:t>
            </a:r>
            <a:r>
              <a:rPr lang="cs-CZ" dirty="0" smtClean="0"/>
              <a:t>)</a:t>
            </a:r>
          </a:p>
          <a:p>
            <a:pPr marL="609600" indent="-609600">
              <a:buFont typeface="Arial" charset="0"/>
              <a:buAutoNum type="arabicPeriod"/>
              <a:defRPr/>
            </a:pPr>
            <a:r>
              <a:rPr lang="cs-CZ" i="1" dirty="0" smtClean="0"/>
              <a:t>Svobodná/dobrovolná </a:t>
            </a:r>
            <a:r>
              <a:rPr lang="cs-CZ" dirty="0" smtClean="0"/>
              <a:t>// agentem vůle člověka. Dopisy zprostředkující informace, individuální, pionýři</a:t>
            </a:r>
          </a:p>
          <a:p>
            <a:pPr marL="609600" indent="-609600" eaLnBrk="1" hangingPunct="1">
              <a:buFont typeface="Arial" charset="0"/>
              <a:buAutoNum type="arabicPeriod"/>
              <a:defRPr/>
            </a:pPr>
            <a:r>
              <a:rPr lang="cs-CZ" i="1" dirty="0" smtClean="0"/>
              <a:t>Masová – </a:t>
            </a:r>
            <a:r>
              <a:rPr lang="cs-CZ" dirty="0" smtClean="0"/>
              <a:t>migrace jako vzorec chování, motivy: očekává se to od jedince + triviální důvody</a:t>
            </a:r>
          </a:p>
          <a:p>
            <a:pPr marL="609600" indent="-609600"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644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migrací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Pracovní migrace</a:t>
            </a:r>
          </a:p>
          <a:p>
            <a:r>
              <a:rPr lang="cs-CZ" dirty="0" smtClean="0"/>
              <a:t>Slučování rodin – trvalé usazení</a:t>
            </a:r>
          </a:p>
          <a:p>
            <a:r>
              <a:rPr lang="cs-CZ" dirty="0" smtClean="0"/>
              <a:t>Azyl</a:t>
            </a:r>
          </a:p>
          <a:p>
            <a:r>
              <a:rPr lang="cs-CZ" dirty="0" err="1" smtClean="0"/>
              <a:t>Expats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Lifestyle</a:t>
            </a:r>
            <a:endParaRPr lang="cs-CZ" dirty="0" smtClean="0"/>
          </a:p>
          <a:p>
            <a:r>
              <a:rPr lang="cs-CZ" dirty="0" smtClean="0"/>
              <a:t>Studentská migrace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Každý jiné možnosti a očekávání od škola (viz rodiče)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z důsledku – sociokulturní diversita</a:t>
            </a:r>
          </a:p>
          <a:p>
            <a:r>
              <a:rPr lang="cs-CZ" dirty="0" smtClean="0"/>
              <a:t>Lze promýšlet skrze koncepty kulturní diverzity</a:t>
            </a:r>
          </a:p>
          <a:p>
            <a:endParaRPr lang="cs-CZ" dirty="0"/>
          </a:p>
          <a:p>
            <a:r>
              <a:rPr lang="cs-CZ" dirty="0" smtClean="0"/>
              <a:t>Např. </a:t>
            </a:r>
            <a:r>
              <a:rPr lang="cs-CZ" dirty="0" err="1" smtClean="0"/>
              <a:t>Hofstede</a:t>
            </a:r>
            <a:r>
              <a:rPr lang="cs-CZ" dirty="0" smtClean="0"/>
              <a:t>, </a:t>
            </a:r>
            <a:r>
              <a:rPr lang="cs-CZ" dirty="0" err="1" smtClean="0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55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Představa odlišnosti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Vytváření hranic</a:t>
            </a:r>
          </a:p>
          <a:p>
            <a:r>
              <a:rPr lang="cs-CZ" dirty="0" smtClean="0"/>
              <a:t>Postoje majority – Stereotypy, státní politiky</a:t>
            </a:r>
          </a:p>
          <a:p>
            <a:pPr lvl="1"/>
            <a:r>
              <a:rPr lang="cs-CZ" dirty="0" smtClean="0"/>
              <a:t>3 typy cizinců a menšin (blízké x výhodné x nežádoucí)</a:t>
            </a:r>
          </a:p>
          <a:p>
            <a:pPr lvl="1"/>
            <a:r>
              <a:rPr lang="cs-CZ" dirty="0" smtClean="0"/>
              <a:t>Akcent české společnosti na integraci a asimilaci</a:t>
            </a:r>
          </a:p>
          <a:p>
            <a:r>
              <a:rPr lang="cs-CZ" dirty="0" smtClean="0"/>
              <a:t>Kulturní odlišnosti – legitimizace hranic x reálné rozdíly </a:t>
            </a:r>
            <a:r>
              <a:rPr lang="cs-CZ" sz="1900" dirty="0" smtClean="0"/>
              <a:t>(maskulinita x </a:t>
            </a:r>
            <a:r>
              <a:rPr lang="cs-CZ" sz="1900" dirty="0" err="1" smtClean="0"/>
              <a:t>femininita</a:t>
            </a:r>
            <a:r>
              <a:rPr lang="cs-CZ" sz="1900" dirty="0" smtClean="0"/>
              <a:t>; kolektivistické x individualistické kultury (</a:t>
            </a:r>
            <a:r>
              <a:rPr lang="cs-CZ" sz="1900" dirty="0" err="1" smtClean="0"/>
              <a:t>Hofstede</a:t>
            </a:r>
            <a:r>
              <a:rPr lang="cs-CZ" sz="1900" dirty="0" smtClean="0"/>
              <a:t> a hodnoty), </a:t>
            </a:r>
            <a:r>
              <a:rPr lang="cs-CZ" sz="1900" dirty="0" err="1" smtClean="0"/>
              <a:t>Hall</a:t>
            </a:r>
            <a:r>
              <a:rPr lang="cs-CZ" sz="1900" dirty="0" smtClean="0"/>
              <a:t> )</a:t>
            </a:r>
          </a:p>
          <a:p>
            <a:r>
              <a:rPr lang="cs-CZ" dirty="0" smtClean="0"/>
              <a:t>Pocit přijetí majority – důležité </a:t>
            </a:r>
            <a:r>
              <a:rPr lang="cs-CZ" sz="1800" dirty="0" smtClean="0"/>
              <a:t>(např. Irina – akulturace x identita)</a:t>
            </a:r>
          </a:p>
        </p:txBody>
      </p:sp>
    </p:spTree>
    <p:extLst>
      <p:ext uri="{BB962C8B-B14F-4D97-AF65-F5344CB8AC3E}">
        <p14:creationId xmlns:p14="http://schemas.microsoft.com/office/powerpoint/2010/main" val="35441975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13187</TotalTime>
  <Words>3131</Words>
  <Application>Microsoft Office PowerPoint</Application>
  <PresentationFormat>Předvádění na obrazovce (4:3)</PresentationFormat>
  <Paragraphs>481</Paragraphs>
  <Slides>50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8" baseType="lpstr">
      <vt:lpstr>Arial</vt:lpstr>
      <vt:lpstr>Calibri</vt:lpstr>
      <vt:lpstr>Tahoma</vt:lpstr>
      <vt:lpstr>Times</vt:lpstr>
      <vt:lpstr>Times New Roman</vt:lpstr>
      <vt:lpstr>TriviaSeznam</vt:lpstr>
      <vt:lpstr>Wingdings</vt:lpstr>
      <vt:lpstr>Motiv sady Office</vt:lpstr>
      <vt:lpstr>Moderní stát, etnická diverzita a role školy ve vzdělávání žáků ze sociokulturně  odlišného prostředí</vt:lpstr>
      <vt:lpstr>Obsah</vt:lpstr>
      <vt:lpstr>Migrace jako univerzální jev (O´Reilly 2012)</vt:lpstr>
      <vt:lpstr>Motivace k migraci</vt:lpstr>
      <vt:lpstr>Migrace a psychické zdraví</vt:lpstr>
      <vt:lpstr>Třídění migrací – přívlastky k migracím</vt:lpstr>
      <vt:lpstr>Typy migrací</vt:lpstr>
      <vt:lpstr>Migrace</vt:lpstr>
      <vt:lpstr>Představa odlišnosti</vt:lpstr>
      <vt:lpstr>Vzdálenost  moci/ Power Distance</vt:lpstr>
      <vt:lpstr>Individualismus vs. Kolektivismus</vt:lpstr>
      <vt:lpstr>Maskulinita vs. Femininita</vt:lpstr>
      <vt:lpstr>Vztah k nejistotě </vt:lpstr>
      <vt:lpstr>Krátkodobá x dlouhodobá orientace</vt:lpstr>
      <vt:lpstr>Hall</vt:lpstr>
      <vt:lpstr>Hall</vt:lpstr>
      <vt:lpstr>Postavení etnických minorit</vt:lpstr>
      <vt:lpstr>Graf vývoje počtu cizinců v ČR</vt:lpstr>
      <vt:lpstr>Počty cizinců dle zemí k 31.12.2016 (předběžné)</vt:lpstr>
      <vt:lpstr>Počty cizinců dle zemí k 31.12.2016 (předběžné)</vt:lpstr>
      <vt:lpstr>Prezentace aplikace PowerPoint</vt:lpstr>
      <vt:lpstr>Škola a menšiny</vt:lpstr>
      <vt:lpstr>Obsah</vt:lpstr>
      <vt:lpstr>Co jsou menšiny</vt:lpstr>
      <vt:lpstr>Menšiny v ČR</vt:lpstr>
      <vt:lpstr>Typy statusů žáků</vt:lpstr>
      <vt:lpstr>Postavení etnických minorit</vt:lpstr>
      <vt:lpstr>Národnostní menšiny</vt:lpstr>
      <vt:lpstr>Proč vznikají/jsou NM</vt:lpstr>
      <vt:lpstr>Přístup k menšinám</vt:lpstr>
      <vt:lpstr>Škola</vt:lpstr>
      <vt:lpstr>Socializace v současnosti v ČR</vt:lpstr>
      <vt:lpstr>Integrace a identita</vt:lpstr>
      <vt:lpstr>Škola jako místo integrace</vt:lpstr>
      <vt:lpstr>Škola jako místo adaptace</vt:lpstr>
      <vt:lpstr>Škola jako cizinci</vt:lpstr>
      <vt:lpstr>Proč některé menšiny v rámci národního státu nevyužívají školu?</vt:lpstr>
      <vt:lpstr>Důvody</vt:lpstr>
      <vt:lpstr>Věc sociální reprodukce</vt:lpstr>
      <vt:lpstr>Stereotypy</vt:lpstr>
      <vt:lpstr>Kulturní přístup</vt:lpstr>
      <vt:lpstr>Sociokulturní handicap</vt:lpstr>
      <vt:lpstr>Sociokulturní handicap</vt:lpstr>
      <vt:lpstr>Sociokulturní handicap</vt:lpstr>
      <vt:lpstr>Dobrovolné x nedobrovolné menšiny</vt:lpstr>
      <vt:lpstr>Primární a sekundární rozdíly</vt:lpstr>
      <vt:lpstr>Sekundární rozdíly – jejich povaha</vt:lpstr>
      <vt:lpstr>Nedobrovolné menšiny a škola</vt:lpstr>
      <vt:lpstr>Dobrovolné menšiny a škola</vt:lpstr>
      <vt:lpstr>Řešení dle Ogbu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Admin</cp:lastModifiedBy>
  <cp:revision>60</cp:revision>
  <dcterms:created xsi:type="dcterms:W3CDTF">2012-05-13T18:03:15Z</dcterms:created>
  <dcterms:modified xsi:type="dcterms:W3CDTF">2019-12-09T10:09:41Z</dcterms:modified>
</cp:coreProperties>
</file>