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77" r:id="rId9"/>
    <p:sldId id="278" r:id="rId10"/>
    <p:sldId id="262" r:id="rId11"/>
    <p:sldId id="263" r:id="rId12"/>
    <p:sldId id="275" r:id="rId13"/>
    <p:sldId id="273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06A27-F029-4AE1-9136-5ED08287C32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6F846-2F8A-47CF-A21C-CEF35AB072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07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69A397-3EE3-4A9A-9B67-2CFAA44DCA99}" type="datetimeFigureOut">
              <a:rPr lang="cs-CZ" smtClean="0"/>
              <a:pPr/>
              <a:t>16.11.2021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4681AC-2D9C-4200-B6A5-C0B32DAED9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Marketingová komunikace MSP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772400" cy="1199704"/>
          </a:xfrm>
        </p:spPr>
        <p:txBody>
          <a:bodyPr/>
          <a:lstStyle/>
          <a:p>
            <a:r>
              <a:rPr lang="cs-CZ" dirty="0" smtClean="0"/>
              <a:t>Komunikace značky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5445224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Petra.</a:t>
            </a:r>
            <a:r>
              <a:rPr kumimoji="0" lang="cs-CZ" sz="27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koudelkova</a:t>
            </a:r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cs-CZ" sz="27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fsv.cuni.cz</a:t>
            </a:r>
            <a:endParaRPr kumimoji="0" lang="cs-CZ" sz="2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chápání sebe sama. Ideální identita je souhra všech charakteristik podniku, např.: firemní vize a celé filosofie s komunikací.</a:t>
            </a:r>
          </a:p>
          <a:p>
            <a:r>
              <a:rPr lang="cs-CZ" dirty="0" smtClean="0"/>
              <a:t>Prostředky komunikace v tomto případě mohou být vizuální styl společnosti, vystupování zaměstnanců a klasická komunikace jak externí, tak i interní. </a:t>
            </a:r>
          </a:p>
          <a:p>
            <a:r>
              <a:rPr lang="cs-CZ" dirty="0" smtClean="0"/>
              <a:t>Je to tedy strategicky naplánovaná představa</a:t>
            </a:r>
          </a:p>
          <a:p>
            <a:r>
              <a:rPr lang="cs-CZ" dirty="0" smtClean="0"/>
              <a:t>Image je na rozdíl od identity to, jak nás vidí zákazníci a lidé zvenčí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Firemní identita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Firemní filosofie</a:t>
            </a:r>
          </a:p>
          <a:p>
            <a:r>
              <a:rPr lang="cs-CZ" dirty="0" smtClean="0"/>
              <a:t>Firemní osobnost</a:t>
            </a:r>
          </a:p>
          <a:p>
            <a:r>
              <a:rPr lang="cs-CZ" dirty="0" smtClean="0"/>
              <a:t>Firemní kultura</a:t>
            </a:r>
          </a:p>
          <a:p>
            <a:r>
              <a:rPr lang="cs-CZ" dirty="0" smtClean="0"/>
              <a:t>Firemní komunikace</a:t>
            </a:r>
          </a:p>
          <a:p>
            <a:r>
              <a:rPr lang="cs-CZ" dirty="0" smtClean="0"/>
              <a:t>Firemní design</a:t>
            </a:r>
          </a:p>
          <a:p>
            <a:r>
              <a:rPr lang="cs-CZ" dirty="0" smtClean="0"/>
              <a:t>Struktura firemní identity se odvíjí od povahy organizace a jejich cílů. Buď dominuje značka firmy, nebo značky produktů, případně jejich kombinace.V praxi narazíme na tyto modely:</a:t>
            </a:r>
          </a:p>
          <a:p>
            <a:pPr lvl="2"/>
            <a:r>
              <a:rPr lang="cs-CZ" dirty="0" smtClean="0"/>
              <a:t>Monolitická identita (hl. MSP)</a:t>
            </a:r>
          </a:p>
          <a:p>
            <a:pPr lvl="2"/>
            <a:r>
              <a:rPr lang="cs-CZ" dirty="0" smtClean="0"/>
              <a:t>Strategie individuálních značek</a:t>
            </a:r>
          </a:p>
          <a:p>
            <a:pPr lvl="2"/>
            <a:r>
              <a:rPr lang="cs-CZ" dirty="0" smtClean="0"/>
              <a:t>Diverzifikovaná identita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tvoří firemní identitu?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Brandmanuál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Co obsahuje </a:t>
            </a:r>
            <a:r>
              <a:rPr lang="cs-CZ" b="1" dirty="0" err="1" smtClean="0"/>
              <a:t>brandmanuál</a:t>
            </a:r>
            <a:r>
              <a:rPr lang="cs-CZ" b="1" dirty="0" smtClean="0"/>
              <a:t>:</a:t>
            </a:r>
          </a:p>
          <a:p>
            <a:r>
              <a:rPr lang="cs-CZ" dirty="0" smtClean="0"/>
              <a:t>Příběh </a:t>
            </a:r>
            <a:r>
              <a:rPr lang="cs-CZ" dirty="0" err="1" smtClean="0"/>
              <a:t>brandu</a:t>
            </a:r>
            <a:endParaRPr lang="cs-CZ" dirty="0" smtClean="0"/>
          </a:p>
          <a:p>
            <a:r>
              <a:rPr lang="cs-CZ" dirty="0" smtClean="0"/>
              <a:t>Logo</a:t>
            </a:r>
          </a:p>
          <a:p>
            <a:r>
              <a:rPr lang="cs-CZ" dirty="0" smtClean="0"/>
              <a:t>Barevná paleta</a:t>
            </a:r>
          </a:p>
          <a:p>
            <a:r>
              <a:rPr lang="cs-CZ" dirty="0" smtClean="0"/>
              <a:t>Typografie</a:t>
            </a:r>
          </a:p>
          <a:p>
            <a:r>
              <a:rPr lang="cs-CZ" dirty="0" smtClean="0"/>
              <a:t>Základní aplikace</a:t>
            </a:r>
          </a:p>
          <a:p>
            <a:r>
              <a:rPr lang="cs-CZ" dirty="0" smtClean="0"/>
              <a:t>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4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Horáková, I. a kol. Strategie firemní komunikace. Management </a:t>
            </a:r>
            <a:r>
              <a:rPr lang="cs-CZ" dirty="0" err="1" smtClean="0"/>
              <a:t>Press</a:t>
            </a:r>
            <a:r>
              <a:rPr lang="cs-CZ" dirty="0" smtClean="0"/>
              <a:t>, Praha 2008. ISBN 978-80-7261-17-2.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Doporučená literatura k probrané látce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Děkuji za pozornost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značka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Každá značka je tvořena identitou</a:t>
            </a:r>
          </a:p>
          <a:p>
            <a:r>
              <a:rPr lang="cs-CZ" dirty="0" smtClean="0"/>
              <a:t>Na utváření značky má zásluhu nejen, co a kdy se dělá, ale také co, jak, kdy, proč a komu se říká</a:t>
            </a:r>
          </a:p>
          <a:p>
            <a:r>
              <a:rPr lang="cs-CZ" dirty="0" smtClean="0"/>
              <a:t>Existují produktové značky a značky firemní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značky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oustředí se pouze </a:t>
            </a:r>
            <a:r>
              <a:rPr lang="cs-CZ" dirty="0"/>
              <a:t>na postavení a vývoj značky jednotlivých produktů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smtClean="0"/>
              <a:t>Podstatu </a:t>
            </a:r>
            <a:r>
              <a:rPr lang="cs-CZ" dirty="0" smtClean="0"/>
              <a:t>značky tvoří její pozicování a osobnost </a:t>
            </a:r>
            <a:r>
              <a:rPr lang="cs-CZ" dirty="0" smtClean="0"/>
              <a:t>značky</a:t>
            </a:r>
          </a:p>
          <a:p>
            <a:endParaRPr lang="cs-CZ" dirty="0" smtClean="0"/>
          </a:p>
          <a:p>
            <a:r>
              <a:rPr lang="cs-CZ" b="1" dirty="0" smtClean="0"/>
              <a:t>Identitu</a:t>
            </a:r>
            <a:r>
              <a:rPr lang="cs-CZ" dirty="0" smtClean="0"/>
              <a:t> značky neboli to, co značku jednoznačně vymezuje, tvoří hl. jméno, grafický vzhled a marketingová, prodejní a komunikační strategie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Produktová značka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Identita, čili totožnost je vymezena souborem znaků, a klade si za cíl značku odlišit od jiných.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Používá k tomu zejména: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	jméno, logo a grafický systém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	marketingovou, prodejní a komunikační strategii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Identita je vystavována mnoha vlivům, je formována filosofií podniku a jeho činností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značky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Pozicování = způsob, jak v mysli zákazníka psychologicky odlišit jeden produkt a značku od ostatní v dané </a:t>
            </a:r>
            <a:r>
              <a:rPr lang="cs-CZ" dirty="0" smtClean="0"/>
              <a:t>kategorii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Osobnost = má moc odlišit neživý předmět. Osobnost značky je lidským, emocionálním a spotřebitelsky srozumitelným vykreslením pozicování značky.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značky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 také tvořena jménem, logem, případně jinými </a:t>
            </a:r>
            <a:r>
              <a:rPr lang="cs-CZ" dirty="0" smtClean="0"/>
              <a:t>symboly, ale je </a:t>
            </a:r>
            <a:r>
              <a:rPr lang="cs-CZ" dirty="0" smtClean="0"/>
              <a:t>složitější a komplexnější než produktová. Zaštiťuje vícero produktových </a:t>
            </a:r>
            <a:r>
              <a:rPr lang="cs-CZ" dirty="0" smtClean="0"/>
              <a:t>značek</a:t>
            </a:r>
          </a:p>
          <a:p>
            <a:endParaRPr lang="cs-CZ" dirty="0" smtClean="0"/>
          </a:p>
          <a:p>
            <a:r>
              <a:rPr lang="cs-CZ" dirty="0" smtClean="0"/>
              <a:t>Firemní značka a značky produktové jsou navzájem </a:t>
            </a:r>
            <a:r>
              <a:rPr lang="cs-CZ" dirty="0" smtClean="0"/>
              <a:t>spjaty</a:t>
            </a:r>
          </a:p>
          <a:p>
            <a:endParaRPr lang="cs-CZ" dirty="0" smtClean="0"/>
          </a:p>
          <a:p>
            <a:r>
              <a:rPr lang="cs-CZ" dirty="0" smtClean="0"/>
              <a:t>Je to nejčastější typ značky/</a:t>
            </a:r>
            <a:r>
              <a:rPr lang="cs-CZ" dirty="0" err="1" smtClean="0"/>
              <a:t>brandingu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Jedná se o širokou kategorii aktivit cílených na zákazníky, zaměstnance, partnery, média a další zájmové skupiny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2.Firemní </a:t>
            </a:r>
            <a:r>
              <a:rPr lang="cs-CZ" dirty="0" smtClean="0"/>
              <a:t>(korporátní) značka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posuzujeme firmu podle produktu a produkt podle firmy</a:t>
            </a:r>
          </a:p>
          <a:p>
            <a:r>
              <a:rPr lang="cs-CZ" dirty="0" smtClean="0"/>
              <a:t>Firemní značka a značka produktů jsou spjaty a je důležité je kultivovat a udržovat jejich vztah</a:t>
            </a:r>
          </a:p>
          <a:p>
            <a:endParaRPr lang="cs-CZ" dirty="0" smtClean="0"/>
          </a:p>
          <a:p>
            <a:r>
              <a:rPr lang="cs-CZ" dirty="0" smtClean="0"/>
              <a:t>Firemní identita musí nejen profilovat jednotlivé značky, ale musí vyjádřit vztah mezi nimi a značkou firemní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firemní a produktové značky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684213" y="371475"/>
            <a:ext cx="7054850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500" dirty="0">
                <a:solidFill>
                  <a:schemeClr val="bg1"/>
                </a:solidFill>
                <a:ea typeface="굴림" pitchFamily="34" charset="-127"/>
              </a:rPr>
              <a:t>Firemní logo</a:t>
            </a:r>
            <a:endParaRPr kumimoji="1" lang="en-US" altLang="ko-KR" sz="3500" dirty="0">
              <a:solidFill>
                <a:schemeClr val="bg1"/>
              </a:solidFill>
              <a:ea typeface="굴림" pitchFamily="34" charset="-127"/>
            </a:endParaRP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778669" y="981076"/>
            <a:ext cx="6865937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rgbClr val="00B050"/>
                </a:solidFill>
              </a:rPr>
              <a:t>ZNAČKA </a:t>
            </a:r>
            <a:r>
              <a:rPr lang="cs-CZ" altLang="cs-CZ" sz="1800" b="1" dirty="0" smtClean="0"/>
              <a:t>(OBRAZOVÁ LOGA)</a:t>
            </a:r>
            <a:endParaRPr lang="cs-CZ" altLang="cs-CZ" sz="1800" b="1" dirty="0"/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Popisné tvary – </a:t>
            </a:r>
            <a:r>
              <a:rPr lang="cs-CZ" altLang="cs-CZ" sz="1800" dirty="0"/>
              <a:t>okamžitě rozpoznatelné, využívají geometrické tvary (např. logo Puma)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Sugestivní tvary – </a:t>
            </a:r>
            <a:r>
              <a:rPr lang="cs-CZ" altLang="cs-CZ" sz="1800" dirty="0"/>
              <a:t>tvar je znázorněn abstraktně (logo </a:t>
            </a:r>
            <a:r>
              <a:rPr lang="cs-CZ" altLang="cs-CZ" sz="1800" dirty="0" err="1"/>
              <a:t>Mattoni</a:t>
            </a:r>
            <a:r>
              <a:rPr lang="cs-CZ" altLang="cs-CZ" sz="1800" dirty="0"/>
              <a:t>)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Abstraktní tvary –</a:t>
            </a:r>
            <a:r>
              <a:rPr lang="cs-CZ" altLang="cs-CZ" sz="1800" dirty="0"/>
              <a:t> nemají žádný obecně přijímaný význam, nedefinovatelné tvary použity v neznámých kombinacích („fajfka“ firmy </a:t>
            </a:r>
            <a:r>
              <a:rPr lang="cs-CZ" altLang="cs-CZ" sz="1800" dirty="0" err="1"/>
              <a:t>Nike</a:t>
            </a:r>
            <a:r>
              <a:rPr lang="cs-CZ" altLang="cs-CZ" sz="1800" dirty="0"/>
              <a:t>)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pic>
        <p:nvPicPr>
          <p:cNvPr id="19461" name="Picture 4" descr="Výsledek obrázku pro logo pu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979988"/>
            <a:ext cx="17557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Výsledek obrázku pro logo matto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451961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8" descr="Výsledek obrázku pro logo nik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447675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54065"/>
              </p:ext>
            </p:extLst>
          </p:nvPr>
        </p:nvGraphicFramePr>
        <p:xfrm>
          <a:off x="429132" y="1988840"/>
          <a:ext cx="5482951" cy="2592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1">
                  <a:extLst>
                    <a:ext uri="{9D8B030D-6E8A-4147-A177-3AD203B41FA5}">
                      <a16:colId xmlns:a16="http://schemas.microsoft.com/office/drawing/2014/main" val="1148534195"/>
                    </a:ext>
                  </a:extLst>
                </a:gridCol>
              </a:tblGrid>
              <a:tr h="38541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Brand za rok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851129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Škoda Auto, a.s.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02414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ČEZ,</a:t>
                      </a:r>
                      <a:r>
                        <a:rPr lang="cs-CZ" baseline="0" dirty="0" smtClean="0"/>
                        <a:t> a.s.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726126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Agrofert, a.s.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140905"/>
                  </a:ext>
                </a:extLst>
              </a:tr>
              <a:tr h="665231">
                <a:tc>
                  <a:txBody>
                    <a:bodyPr/>
                    <a:lstStyle/>
                    <a:p>
                      <a:pPr algn="l"/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Energetický a průmyslový holding, a.s.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570273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Unipetrol,</a:t>
                      </a:r>
                      <a:r>
                        <a:rPr lang="cs-CZ" baseline="0" dirty="0" smtClean="0"/>
                        <a:t> a.s.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284281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Nejhodnotnější české značky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034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1972</TotalTime>
  <Words>526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굴림</vt:lpstr>
      <vt:lpstr>Lucida Sans Unicode</vt:lpstr>
      <vt:lpstr>Verdana</vt:lpstr>
      <vt:lpstr>Wingdings</vt:lpstr>
      <vt:lpstr>Wingdings 2</vt:lpstr>
      <vt:lpstr>Wingdings 3</vt:lpstr>
      <vt:lpstr>Shluk</vt:lpstr>
      <vt:lpstr>Marketingová komunikace MSP</vt:lpstr>
      <vt:lpstr>Komunikace značky </vt:lpstr>
      <vt:lpstr>1. Produktová značka</vt:lpstr>
      <vt:lpstr>Identita značky</vt:lpstr>
      <vt:lpstr>Podstata značky</vt:lpstr>
      <vt:lpstr>2.Firemní (korporátní) značka</vt:lpstr>
      <vt:lpstr>Vztah firemní a produktové značky</vt:lpstr>
      <vt:lpstr>Prezentace aplikace PowerPoint</vt:lpstr>
      <vt:lpstr>Nejhodnotnější české značky</vt:lpstr>
      <vt:lpstr>Firemní identita</vt:lpstr>
      <vt:lpstr>Co tvoří firemní identitu?</vt:lpstr>
      <vt:lpstr>Brandmanuál </vt:lpstr>
      <vt:lpstr>Doporučená literatura k probrané látce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MSP</dc:title>
  <dc:creator>Petka</dc:creator>
  <cp:lastModifiedBy>Hewlett-Packard Company</cp:lastModifiedBy>
  <cp:revision>18</cp:revision>
  <dcterms:created xsi:type="dcterms:W3CDTF">2016-09-05T16:10:06Z</dcterms:created>
  <dcterms:modified xsi:type="dcterms:W3CDTF">2021-11-17T15:00:16Z</dcterms:modified>
</cp:coreProperties>
</file>