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3" r:id="rId3"/>
    <p:sldId id="264" r:id="rId4"/>
    <p:sldId id="260" r:id="rId5"/>
    <p:sldId id="259" r:id="rId6"/>
    <p:sldId id="261" r:id="rId7"/>
    <p:sldId id="262" r:id="rId8"/>
    <p:sldId id="265" r:id="rId9"/>
    <p:sldId id="266" r:id="rId10"/>
    <p:sldId id="267" r:id="rId11"/>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8986D977-5A33-4CF2-B524-3DCE280BDA34}" type="datetimeFigureOut">
              <a:rPr lang="sl-SI" smtClean="0"/>
              <a:t>1.4.2020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3448673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8986D977-5A33-4CF2-B524-3DCE280BDA34}" type="datetimeFigureOut">
              <a:rPr lang="sl-SI" smtClean="0"/>
              <a:t>1.4.2020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5852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8986D977-5A33-4CF2-B524-3DCE280BDA34}" type="datetimeFigureOut">
              <a:rPr lang="sl-SI" smtClean="0"/>
              <a:t>1.4.2020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4215596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8986D977-5A33-4CF2-B524-3DCE280BDA34}" type="datetimeFigureOut">
              <a:rPr lang="sl-SI" smtClean="0"/>
              <a:t>1.4.2020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290016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8986D977-5A33-4CF2-B524-3DCE280BDA34}" type="datetimeFigureOut">
              <a:rPr lang="sl-SI" smtClean="0"/>
              <a:t>1.4.2020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1065139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8986D977-5A33-4CF2-B524-3DCE280BDA34}" type="datetimeFigureOut">
              <a:rPr lang="sl-SI" smtClean="0"/>
              <a:t>1.4.2020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214471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8986D977-5A33-4CF2-B524-3DCE280BDA34}" type="datetimeFigureOut">
              <a:rPr lang="sl-SI" smtClean="0"/>
              <a:t>1.4.2020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1497316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8986D977-5A33-4CF2-B524-3DCE280BDA34}" type="datetimeFigureOut">
              <a:rPr lang="sl-SI" smtClean="0"/>
              <a:t>1.4.2020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1575184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8986D977-5A33-4CF2-B524-3DCE280BDA34}" type="datetimeFigureOut">
              <a:rPr lang="sl-SI" smtClean="0"/>
              <a:t>1.4.2020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393919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8986D977-5A33-4CF2-B524-3DCE280BDA34}" type="datetimeFigureOut">
              <a:rPr lang="sl-SI" smtClean="0"/>
              <a:t>1.4.2020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4198467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8986D977-5A33-4CF2-B524-3DCE280BDA34}" type="datetimeFigureOut">
              <a:rPr lang="sl-SI" smtClean="0"/>
              <a:t>1.4.2020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754623CF-65E1-4352-B10D-18DD54D64532}" type="slidenum">
              <a:rPr lang="sl-SI" smtClean="0"/>
              <a:t>‹#›</a:t>
            </a:fld>
            <a:endParaRPr lang="sl-SI"/>
          </a:p>
        </p:txBody>
      </p:sp>
    </p:spTree>
    <p:extLst>
      <p:ext uri="{BB962C8B-B14F-4D97-AF65-F5344CB8AC3E}">
        <p14:creationId xmlns:p14="http://schemas.microsoft.com/office/powerpoint/2010/main" val="2197063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6D977-5A33-4CF2-B524-3DCE280BDA34}" type="datetimeFigureOut">
              <a:rPr lang="sl-SI" smtClean="0"/>
              <a:t>1.4.2020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4623CF-65E1-4352-B10D-18DD54D64532}" type="slidenum">
              <a:rPr lang="sl-SI" smtClean="0"/>
              <a:t>‹#›</a:t>
            </a:fld>
            <a:endParaRPr lang="sl-SI"/>
          </a:p>
        </p:txBody>
      </p:sp>
    </p:spTree>
    <p:extLst>
      <p:ext uri="{BB962C8B-B14F-4D97-AF65-F5344CB8AC3E}">
        <p14:creationId xmlns:p14="http://schemas.microsoft.com/office/powerpoint/2010/main" val="1026131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1850" y="192505"/>
            <a:ext cx="10515600" cy="5313145"/>
          </a:xfrm>
        </p:spPr>
        <p:txBody>
          <a:bodyPr anchor="t">
            <a:normAutofit/>
          </a:bodyPr>
          <a:lstStyle/>
          <a:p>
            <a:r>
              <a:rPr lang="sl-SI" sz="3200" dirty="0" smtClean="0">
                <a:solidFill>
                  <a:schemeClr val="accent1">
                    <a:lumMod val="75000"/>
                  </a:schemeClr>
                </a:solidFill>
              </a:rPr>
              <a:t>Pogovarjajte se.</a:t>
            </a:r>
            <a:endParaRPr lang="sl-SI" sz="3200" dirty="0">
              <a:solidFill>
                <a:schemeClr val="accent1">
                  <a:lumMod val="75000"/>
                </a:schemeClr>
              </a:solidFill>
            </a:endParaRPr>
          </a:p>
        </p:txBody>
      </p:sp>
      <p:sp>
        <p:nvSpPr>
          <p:cNvPr id="3" name="Označba mesta besedila 2"/>
          <p:cNvSpPr>
            <a:spLocks noGrp="1"/>
          </p:cNvSpPr>
          <p:nvPr>
            <p:ph type="body" idx="1"/>
          </p:nvPr>
        </p:nvSpPr>
        <p:spPr>
          <a:xfrm>
            <a:off x="831850" y="5505650"/>
            <a:ext cx="10515600" cy="583999"/>
          </a:xfrm>
        </p:spPr>
        <p:txBody>
          <a:bodyPr/>
          <a:lstStyle/>
          <a:p>
            <a:r>
              <a:rPr lang="sl-SI" dirty="0" smtClean="0"/>
              <a:t>Naprej pa v slovenščini, str. 37</a:t>
            </a:r>
            <a:endParaRPr lang="sl-SI" dirty="0"/>
          </a:p>
        </p:txBody>
      </p:sp>
      <p:pic>
        <p:nvPicPr>
          <p:cNvPr id="4" name="Slika 3"/>
          <p:cNvPicPr>
            <a:picLocks noChangeAspect="1"/>
          </p:cNvPicPr>
          <p:nvPr/>
        </p:nvPicPr>
        <p:blipFill>
          <a:blip r:embed="rId2"/>
          <a:stretch>
            <a:fillRect/>
          </a:stretch>
        </p:blipFill>
        <p:spPr>
          <a:xfrm>
            <a:off x="831850" y="818080"/>
            <a:ext cx="5934610" cy="3882038"/>
          </a:xfrm>
          <a:prstGeom prst="rect">
            <a:avLst/>
          </a:prstGeom>
        </p:spPr>
      </p:pic>
      <p:pic>
        <p:nvPicPr>
          <p:cNvPr id="5" name="Slika 4"/>
          <p:cNvPicPr>
            <a:picLocks noChangeAspect="1"/>
          </p:cNvPicPr>
          <p:nvPr/>
        </p:nvPicPr>
        <p:blipFill>
          <a:blip r:embed="rId3"/>
          <a:stretch>
            <a:fillRect/>
          </a:stretch>
        </p:blipFill>
        <p:spPr>
          <a:xfrm>
            <a:off x="6784976" y="1154779"/>
            <a:ext cx="5407024" cy="4057300"/>
          </a:xfrm>
          <a:prstGeom prst="rect">
            <a:avLst/>
          </a:prstGeom>
        </p:spPr>
      </p:pic>
    </p:spTree>
    <p:extLst>
      <p:ext uri="{BB962C8B-B14F-4D97-AF65-F5344CB8AC3E}">
        <p14:creationId xmlns:p14="http://schemas.microsoft.com/office/powerpoint/2010/main" val="2956925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54847" y="1212785"/>
            <a:ext cx="10515600" cy="3368942"/>
          </a:xfrm>
        </p:spPr>
        <p:txBody>
          <a:bodyPr anchor="t">
            <a:normAutofit/>
          </a:bodyPr>
          <a:lstStyle/>
          <a:p>
            <a:r>
              <a:rPr lang="sl-SI" sz="2800" b="1" dirty="0" smtClean="0">
                <a:solidFill>
                  <a:schemeClr val="accent1">
                    <a:lumMod val="75000"/>
                  </a:schemeClr>
                </a:solidFill>
              </a:rPr>
              <a:t>Poslušajte in odgovorite.</a:t>
            </a:r>
            <a:endParaRPr lang="sl-SI" sz="2800" b="1" dirty="0">
              <a:solidFill>
                <a:schemeClr val="accent1">
                  <a:lumMod val="75000"/>
                </a:schemeClr>
              </a:solidFill>
            </a:endParaRPr>
          </a:p>
        </p:txBody>
      </p:sp>
      <p:sp>
        <p:nvSpPr>
          <p:cNvPr id="3" name="Označba mesta besedila 2"/>
          <p:cNvSpPr>
            <a:spLocks noGrp="1"/>
          </p:cNvSpPr>
          <p:nvPr>
            <p:ph type="body" idx="1"/>
          </p:nvPr>
        </p:nvSpPr>
        <p:spPr>
          <a:xfrm>
            <a:off x="831850" y="5544151"/>
            <a:ext cx="10515600" cy="506997"/>
          </a:xfrm>
        </p:spPr>
        <p:txBody>
          <a:bodyPr>
            <a:normAutofit/>
          </a:bodyPr>
          <a:lstStyle/>
          <a:p>
            <a:r>
              <a:rPr lang="sl-SI" sz="2000" dirty="0" smtClean="0"/>
              <a:t>Naprej pa v slovenščini, str. 41</a:t>
            </a:r>
            <a:endParaRPr lang="sl-SI" sz="2000" dirty="0"/>
          </a:p>
        </p:txBody>
      </p:sp>
      <p:pic>
        <p:nvPicPr>
          <p:cNvPr id="4" name="Slika 3"/>
          <p:cNvPicPr>
            <a:picLocks noChangeAspect="1"/>
          </p:cNvPicPr>
          <p:nvPr/>
        </p:nvPicPr>
        <p:blipFill>
          <a:blip r:embed="rId2"/>
          <a:stretch>
            <a:fillRect/>
          </a:stretch>
        </p:blipFill>
        <p:spPr>
          <a:xfrm>
            <a:off x="1986079" y="2288670"/>
            <a:ext cx="8207142" cy="2020978"/>
          </a:xfrm>
          <a:prstGeom prst="rect">
            <a:avLst/>
          </a:prstGeom>
        </p:spPr>
      </p:pic>
    </p:spTree>
    <p:extLst>
      <p:ext uri="{BB962C8B-B14F-4D97-AF65-F5344CB8AC3E}">
        <p14:creationId xmlns:p14="http://schemas.microsoft.com/office/powerpoint/2010/main" val="1284372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84029"/>
          </a:xfrm>
        </p:spPr>
        <p:txBody>
          <a:bodyPr>
            <a:normAutofit fontScale="90000"/>
          </a:bodyPr>
          <a:lstStyle/>
          <a:p>
            <a:r>
              <a:rPr lang="sl-SI" b="1" dirty="0" smtClean="0">
                <a:solidFill>
                  <a:schemeClr val="accent1">
                    <a:lumMod val="75000"/>
                  </a:schemeClr>
                </a:solidFill>
              </a:rPr>
              <a:t>Vaje.</a:t>
            </a:r>
            <a:endParaRPr lang="sl-SI" b="1" dirty="0">
              <a:solidFill>
                <a:schemeClr val="accent1">
                  <a:lumMod val="75000"/>
                </a:schemeClr>
              </a:solidFill>
            </a:endParaRPr>
          </a:p>
        </p:txBody>
      </p:sp>
      <p:sp>
        <p:nvSpPr>
          <p:cNvPr id="3" name="Označba mesta vsebine 2"/>
          <p:cNvSpPr>
            <a:spLocks noGrp="1"/>
          </p:cNvSpPr>
          <p:nvPr>
            <p:ph idx="1"/>
          </p:nvPr>
        </p:nvSpPr>
        <p:spPr>
          <a:xfrm>
            <a:off x="838200" y="1049154"/>
            <a:ext cx="10515600" cy="5127809"/>
          </a:xfrm>
        </p:spPr>
        <p:txBody>
          <a:bodyPr>
            <a:noAutofit/>
          </a:bodyPr>
          <a:lstStyle/>
          <a:p>
            <a:pPr marL="0" indent="0">
              <a:buNone/>
            </a:pPr>
            <a:r>
              <a:rPr lang="sl-SI" sz="2400" b="1" dirty="0" smtClean="0">
                <a:latin typeface="Bahnschrift Light Condensed" panose="020B0502040204020203" pitchFamily="34" charset="0"/>
              </a:rPr>
              <a:t>Spremenite stavke.</a:t>
            </a:r>
          </a:p>
          <a:p>
            <a:pPr marL="0" indent="0">
              <a:buNone/>
            </a:pPr>
            <a:endParaRPr lang="sl-SI" sz="900" b="1" dirty="0" smtClean="0">
              <a:latin typeface="Bahnschrift Light Condensed" panose="020B0502040204020203" pitchFamily="34" charset="0"/>
            </a:endParaRPr>
          </a:p>
          <a:p>
            <a:pPr marL="0" indent="0">
              <a:buNone/>
            </a:pPr>
            <a:r>
              <a:rPr lang="sl-SI" sz="2400" b="1" dirty="0" smtClean="0">
                <a:latin typeface="Bahnschrift Light Condensed" panose="020B0502040204020203" pitchFamily="34" charset="0"/>
              </a:rPr>
              <a:t>1. </a:t>
            </a:r>
            <a:r>
              <a:rPr lang="sl-SI" sz="2400" dirty="0" smtClean="0">
                <a:latin typeface="Bahnschrift Light Condensed" panose="020B0502040204020203" pitchFamily="34" charset="0"/>
              </a:rPr>
              <a:t>Samo ena študentka je prišla na izpit.</a:t>
            </a:r>
          </a:p>
          <a:p>
            <a:pPr marL="0" indent="0">
              <a:buNone/>
            </a:pPr>
            <a:r>
              <a:rPr lang="sl-SI" sz="2400" dirty="0" smtClean="0">
                <a:latin typeface="Bahnschrift Light Condensed" panose="020B0502040204020203" pitchFamily="34" charset="0"/>
              </a:rPr>
              <a:t>Vseh pet …</a:t>
            </a:r>
          </a:p>
          <a:p>
            <a:pPr marL="0" indent="0">
              <a:buNone/>
            </a:pPr>
            <a:r>
              <a:rPr lang="sl-SI" sz="2400" b="1" dirty="0" smtClean="0">
                <a:latin typeface="Bahnschrift Light Condensed" panose="020B0502040204020203" pitchFamily="34" charset="0"/>
              </a:rPr>
              <a:t>2. </a:t>
            </a:r>
            <a:r>
              <a:rPr lang="sl-SI" sz="2400" dirty="0" smtClean="0">
                <a:latin typeface="Bahnschrift Light Condensed" panose="020B0502040204020203" pitchFamily="34" charset="0"/>
              </a:rPr>
              <a:t>Ljudje nimajo občutka, da je že pomlad.</a:t>
            </a:r>
          </a:p>
          <a:p>
            <a:pPr marL="0" indent="0">
              <a:buNone/>
            </a:pPr>
            <a:r>
              <a:rPr lang="sl-SI" sz="2400" dirty="0" smtClean="0">
                <a:latin typeface="Bahnschrift Light Condensed" panose="020B0502040204020203" pitchFamily="34" charset="0"/>
              </a:rPr>
              <a:t>Večina ljudi …</a:t>
            </a:r>
          </a:p>
          <a:p>
            <a:pPr marL="0" indent="0">
              <a:buNone/>
            </a:pPr>
            <a:r>
              <a:rPr lang="sl-SI" sz="2400" b="1" dirty="0" smtClean="0">
                <a:latin typeface="Bahnschrift Light Condensed" panose="020B0502040204020203" pitchFamily="34" charset="0"/>
              </a:rPr>
              <a:t>3. </a:t>
            </a:r>
            <a:r>
              <a:rPr lang="sl-SI" sz="2400" dirty="0" smtClean="0">
                <a:latin typeface="Bahnschrift Light Condensed" panose="020B0502040204020203" pitchFamily="34" charset="0"/>
              </a:rPr>
              <a:t>Učitelji delajo od doma.</a:t>
            </a:r>
          </a:p>
          <a:p>
            <a:pPr marL="0" indent="0">
              <a:buNone/>
            </a:pPr>
            <a:r>
              <a:rPr lang="sl-SI" sz="2400" dirty="0" smtClean="0">
                <a:latin typeface="Bahnschrift Light Condensed" panose="020B0502040204020203" pitchFamily="34" charset="0"/>
              </a:rPr>
              <a:t>90 % učiteljev …</a:t>
            </a:r>
          </a:p>
          <a:p>
            <a:pPr marL="0" indent="0">
              <a:buNone/>
            </a:pPr>
            <a:r>
              <a:rPr lang="sl-SI" sz="2400" b="1" dirty="0" smtClean="0">
                <a:latin typeface="Bahnschrift Light Condensed" panose="020B0502040204020203" pitchFamily="34" charset="0"/>
              </a:rPr>
              <a:t>4. </a:t>
            </a:r>
            <a:r>
              <a:rPr lang="sl-SI" sz="2400" dirty="0" smtClean="0">
                <a:latin typeface="Bahnschrift Light Condensed" panose="020B0502040204020203" pitchFamily="34" charset="0"/>
              </a:rPr>
              <a:t>Mali podjetniki iščejo rešitve za svoj posel.</a:t>
            </a:r>
          </a:p>
          <a:p>
            <a:pPr marL="0" indent="0">
              <a:buNone/>
            </a:pPr>
            <a:r>
              <a:rPr lang="sl-SI" sz="2400" dirty="0" smtClean="0">
                <a:latin typeface="Bahnschrift Light Condensed" panose="020B0502040204020203" pitchFamily="34" charset="0"/>
              </a:rPr>
              <a:t>2/3 podjetnikov …</a:t>
            </a:r>
          </a:p>
          <a:p>
            <a:pPr marL="0" indent="0">
              <a:buNone/>
            </a:pPr>
            <a:r>
              <a:rPr lang="sl-SI" sz="2400" b="1" dirty="0" smtClean="0">
                <a:latin typeface="Bahnschrift Light Condensed" panose="020B0502040204020203" pitchFamily="34" charset="0"/>
              </a:rPr>
              <a:t>5. </a:t>
            </a:r>
            <a:r>
              <a:rPr lang="sl-SI" sz="2400" dirty="0" smtClean="0">
                <a:latin typeface="Bahnschrift Light Condensed" panose="020B0502040204020203" pitchFamily="34" charset="0"/>
              </a:rPr>
              <a:t>Tajske restavracije ponujajo zanimivo hrano.</a:t>
            </a:r>
          </a:p>
          <a:p>
            <a:pPr marL="0" indent="0">
              <a:buNone/>
            </a:pPr>
            <a:r>
              <a:rPr lang="sl-SI" sz="2400" dirty="0" smtClean="0">
                <a:latin typeface="Bahnschrift Light Condensed" panose="020B0502040204020203" pitchFamily="34" charset="0"/>
              </a:rPr>
              <a:t>Malo tajskih …</a:t>
            </a:r>
          </a:p>
        </p:txBody>
      </p:sp>
    </p:spTree>
    <p:extLst>
      <p:ext uri="{BB962C8B-B14F-4D97-AF65-F5344CB8AC3E}">
        <p14:creationId xmlns:p14="http://schemas.microsoft.com/office/powerpoint/2010/main" val="255431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84029"/>
          </a:xfrm>
        </p:spPr>
        <p:txBody>
          <a:bodyPr>
            <a:normAutofit fontScale="90000"/>
          </a:bodyPr>
          <a:lstStyle/>
          <a:p>
            <a:r>
              <a:rPr lang="sl-SI" b="1" dirty="0" smtClean="0">
                <a:solidFill>
                  <a:schemeClr val="accent1">
                    <a:lumMod val="75000"/>
                  </a:schemeClr>
                </a:solidFill>
              </a:rPr>
              <a:t>Vaje.</a:t>
            </a:r>
            <a:endParaRPr lang="sl-SI" b="1" dirty="0">
              <a:solidFill>
                <a:schemeClr val="accent1">
                  <a:lumMod val="75000"/>
                </a:schemeClr>
              </a:solidFill>
            </a:endParaRPr>
          </a:p>
        </p:txBody>
      </p:sp>
      <p:sp>
        <p:nvSpPr>
          <p:cNvPr id="3" name="Označba mesta vsebine 2"/>
          <p:cNvSpPr>
            <a:spLocks noGrp="1"/>
          </p:cNvSpPr>
          <p:nvPr>
            <p:ph idx="1"/>
          </p:nvPr>
        </p:nvSpPr>
        <p:spPr>
          <a:xfrm>
            <a:off x="838200" y="1405288"/>
            <a:ext cx="10515600" cy="4771675"/>
          </a:xfrm>
        </p:spPr>
        <p:txBody>
          <a:bodyPr>
            <a:normAutofit/>
          </a:bodyPr>
          <a:lstStyle/>
          <a:p>
            <a:pPr marL="0" indent="0">
              <a:buNone/>
            </a:pPr>
            <a:r>
              <a:rPr lang="sl-SI" sz="2400" b="1" dirty="0" smtClean="0">
                <a:latin typeface="Bahnschrift Light Condensed" panose="020B0502040204020203" pitchFamily="34" charset="0"/>
              </a:rPr>
              <a:t>6</a:t>
            </a:r>
            <a:r>
              <a:rPr lang="sl-SI" sz="2400" b="1" dirty="0">
                <a:latin typeface="Bahnschrift Light Condensed" panose="020B0502040204020203" pitchFamily="34" charset="0"/>
              </a:rPr>
              <a:t>. </a:t>
            </a:r>
            <a:r>
              <a:rPr lang="sl-SI" sz="2400" dirty="0">
                <a:latin typeface="Bahnschrift Light Condensed" panose="020B0502040204020203" pitchFamily="34" charset="0"/>
              </a:rPr>
              <a:t>Ena skodelica kave čaka na mizi.</a:t>
            </a:r>
          </a:p>
          <a:p>
            <a:pPr marL="0" indent="0">
              <a:buNone/>
            </a:pPr>
            <a:r>
              <a:rPr lang="sl-SI" sz="2400" dirty="0">
                <a:latin typeface="Bahnschrift Light Condensed" panose="020B0502040204020203" pitchFamily="34" charset="0"/>
              </a:rPr>
              <a:t>Tri …</a:t>
            </a:r>
          </a:p>
          <a:p>
            <a:pPr marL="0" indent="0">
              <a:buNone/>
            </a:pPr>
            <a:r>
              <a:rPr lang="sl-SI" sz="2400" b="1" dirty="0" smtClean="0">
                <a:latin typeface="Bahnschrift Light Condensed" panose="020B0502040204020203" pitchFamily="34" charset="0"/>
              </a:rPr>
              <a:t>7. </a:t>
            </a:r>
            <a:r>
              <a:rPr lang="sl-SI" sz="2400" dirty="0" smtClean="0">
                <a:latin typeface="Bahnschrift Light Condensed" panose="020B0502040204020203" pitchFamily="34" charset="0"/>
              </a:rPr>
              <a:t>Vsi učbeniki so dostopni na internetu.</a:t>
            </a:r>
          </a:p>
          <a:p>
            <a:pPr marL="0" indent="0">
              <a:buNone/>
            </a:pPr>
            <a:r>
              <a:rPr lang="sl-SI" sz="2400" dirty="0" smtClean="0">
                <a:latin typeface="Bahnschrift Light Condensed" panose="020B0502040204020203" pitchFamily="34" charset="0"/>
              </a:rPr>
              <a:t>Samo 1 % …</a:t>
            </a:r>
          </a:p>
          <a:p>
            <a:pPr marL="0" indent="0">
              <a:buNone/>
            </a:pPr>
            <a:r>
              <a:rPr lang="sl-SI" sz="2400" b="1" dirty="0" smtClean="0">
                <a:latin typeface="Bahnschrift Light Condensed" panose="020B0502040204020203" pitchFamily="34" charset="0"/>
              </a:rPr>
              <a:t>8. </a:t>
            </a:r>
            <a:r>
              <a:rPr lang="sl-SI" sz="2400" dirty="0" smtClean="0">
                <a:latin typeface="Bahnschrift Light Condensed" panose="020B0502040204020203" pitchFamily="34" charset="0"/>
              </a:rPr>
              <a:t>Dve knjigi tega avtorja sta dobri.</a:t>
            </a:r>
          </a:p>
          <a:p>
            <a:pPr marL="0" indent="0">
              <a:buNone/>
            </a:pPr>
            <a:r>
              <a:rPr lang="sl-SI" sz="2400" dirty="0" smtClean="0">
                <a:latin typeface="Bahnschrift Light Condensed" panose="020B0502040204020203" pitchFamily="34" charset="0"/>
              </a:rPr>
              <a:t>Vseh sedem …</a:t>
            </a:r>
          </a:p>
          <a:p>
            <a:pPr marL="0" indent="0">
              <a:buNone/>
            </a:pPr>
            <a:r>
              <a:rPr lang="sl-SI" sz="2400" b="1" dirty="0" smtClean="0">
                <a:latin typeface="Bahnschrift Light Condensed" panose="020B0502040204020203" pitchFamily="34" charset="0"/>
              </a:rPr>
              <a:t>9. </a:t>
            </a:r>
            <a:r>
              <a:rPr lang="sl-SI" sz="2400" dirty="0" smtClean="0">
                <a:latin typeface="Bahnschrift Light Condensed" panose="020B0502040204020203" pitchFamily="34" charset="0"/>
              </a:rPr>
              <a:t>Vse trgovine so spet odprte.</a:t>
            </a:r>
          </a:p>
          <a:p>
            <a:pPr marL="0" indent="0">
              <a:buNone/>
            </a:pPr>
            <a:r>
              <a:rPr lang="sl-SI" sz="2400" dirty="0" smtClean="0">
                <a:latin typeface="Bahnschrift Light Condensed" panose="020B0502040204020203" pitchFamily="34" charset="0"/>
              </a:rPr>
              <a:t>99% …</a:t>
            </a:r>
          </a:p>
          <a:p>
            <a:pPr marL="0" indent="0">
              <a:buNone/>
            </a:pPr>
            <a:r>
              <a:rPr lang="sl-SI" sz="2400" b="1" dirty="0" smtClean="0">
                <a:latin typeface="Bahnschrift Light Condensed" panose="020B0502040204020203" pitchFamily="34" charset="0"/>
              </a:rPr>
              <a:t>10. </a:t>
            </a:r>
            <a:r>
              <a:rPr lang="sl-SI" sz="2400" dirty="0" smtClean="0">
                <a:latin typeface="Bahnschrift Light Condensed" panose="020B0502040204020203" pitchFamily="34" charset="0"/>
              </a:rPr>
              <a:t>Vse vaje so koristne.</a:t>
            </a:r>
          </a:p>
          <a:p>
            <a:pPr marL="0" indent="0">
              <a:buNone/>
            </a:pPr>
            <a:r>
              <a:rPr lang="sl-SI" sz="2400" dirty="0" smtClean="0">
                <a:latin typeface="Bahnschrift Light Condensed" panose="020B0502040204020203" pitchFamily="34" charset="0"/>
              </a:rPr>
              <a:t>Samo polovica …</a:t>
            </a:r>
            <a:endParaRPr lang="sl-SI" sz="2400" dirty="0">
              <a:latin typeface="Bahnschrift Light Condensed" panose="020B0502040204020203" pitchFamily="34" charset="0"/>
            </a:endParaRPr>
          </a:p>
        </p:txBody>
      </p:sp>
    </p:spTree>
    <p:extLst>
      <p:ext uri="{BB962C8B-B14F-4D97-AF65-F5344CB8AC3E}">
        <p14:creationId xmlns:p14="http://schemas.microsoft.com/office/powerpoint/2010/main" val="362142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26277"/>
          </a:xfrm>
        </p:spPr>
        <p:txBody>
          <a:bodyPr>
            <a:normAutofit/>
          </a:bodyPr>
          <a:lstStyle/>
          <a:p>
            <a:r>
              <a:rPr lang="sl-SI" sz="3600" b="1" dirty="0" err="1" smtClean="0">
                <a:solidFill>
                  <a:schemeClr val="accent1">
                    <a:lumMod val="75000"/>
                  </a:schemeClr>
                </a:solidFill>
              </a:rPr>
              <a:t>Narodnozabavna</a:t>
            </a:r>
            <a:r>
              <a:rPr lang="sl-SI" sz="3600" b="1" dirty="0" smtClean="0">
                <a:solidFill>
                  <a:schemeClr val="accent1">
                    <a:lumMod val="75000"/>
                  </a:schemeClr>
                </a:solidFill>
              </a:rPr>
              <a:t> glasba – besedišče </a:t>
            </a:r>
            <a:endParaRPr lang="sl-SI" sz="3600" b="1" dirty="0">
              <a:solidFill>
                <a:schemeClr val="accent1">
                  <a:lumMod val="75000"/>
                </a:schemeClr>
              </a:solidFill>
            </a:endParaRPr>
          </a:p>
        </p:txBody>
      </p:sp>
      <p:sp>
        <p:nvSpPr>
          <p:cNvPr id="3" name="Označba mesta vsebine 2"/>
          <p:cNvSpPr>
            <a:spLocks noGrp="1"/>
          </p:cNvSpPr>
          <p:nvPr>
            <p:ph idx="1"/>
          </p:nvPr>
        </p:nvSpPr>
        <p:spPr>
          <a:xfrm>
            <a:off x="838200" y="1116531"/>
            <a:ext cx="10515600" cy="5486400"/>
          </a:xfrm>
        </p:spPr>
        <p:txBody>
          <a:bodyPr numCol="2">
            <a:normAutofit fontScale="92500" lnSpcReduction="10000"/>
          </a:bodyPr>
          <a:lstStyle/>
          <a:p>
            <a:pPr marL="0" indent="0">
              <a:buNone/>
            </a:pPr>
            <a:r>
              <a:rPr lang="sl-SI" b="1" dirty="0"/>
              <a:t>Besedam dopišite glagole</a:t>
            </a:r>
            <a:endParaRPr lang="sl-SI" dirty="0"/>
          </a:p>
          <a:p>
            <a:pPr>
              <a:lnSpc>
                <a:spcPct val="170000"/>
              </a:lnSpc>
            </a:pPr>
            <a:r>
              <a:rPr lang="sl-SI" dirty="0"/>
              <a:t>razširjen </a:t>
            </a:r>
            <a:r>
              <a:rPr lang="sl-SI" dirty="0" smtClean="0"/>
              <a:t>–</a:t>
            </a:r>
          </a:p>
          <a:p>
            <a:pPr>
              <a:lnSpc>
                <a:spcPct val="170000"/>
              </a:lnSpc>
            </a:pPr>
            <a:r>
              <a:rPr lang="sl-SI" dirty="0" smtClean="0"/>
              <a:t>vpliv </a:t>
            </a:r>
            <a:r>
              <a:rPr lang="sl-SI" dirty="0"/>
              <a:t>– </a:t>
            </a:r>
          </a:p>
          <a:p>
            <a:pPr>
              <a:lnSpc>
                <a:spcPct val="170000"/>
              </a:lnSpc>
            </a:pPr>
            <a:r>
              <a:rPr lang="sl-SI" dirty="0"/>
              <a:t>izum – </a:t>
            </a:r>
          </a:p>
          <a:p>
            <a:pPr>
              <a:lnSpc>
                <a:spcPct val="170000"/>
              </a:lnSpc>
            </a:pPr>
            <a:r>
              <a:rPr lang="sl-SI" dirty="0"/>
              <a:t>pojav </a:t>
            </a:r>
            <a:r>
              <a:rPr lang="sl-SI" dirty="0" smtClean="0"/>
              <a:t>–</a:t>
            </a:r>
          </a:p>
          <a:p>
            <a:pPr>
              <a:lnSpc>
                <a:spcPct val="170000"/>
              </a:lnSpc>
            </a:pPr>
            <a:r>
              <a:rPr lang="sl-SI" dirty="0" smtClean="0"/>
              <a:t>tekmovanje </a:t>
            </a:r>
            <a:r>
              <a:rPr lang="sl-SI" dirty="0"/>
              <a:t>– </a:t>
            </a:r>
            <a:r>
              <a:rPr lang="sl-SI" dirty="0" smtClean="0"/>
              <a:t> </a:t>
            </a:r>
            <a:endParaRPr lang="sl-SI" dirty="0"/>
          </a:p>
          <a:p>
            <a:pPr>
              <a:lnSpc>
                <a:spcPct val="170000"/>
              </a:lnSpc>
            </a:pPr>
            <a:r>
              <a:rPr lang="sl-SI" dirty="0"/>
              <a:t>razvoj </a:t>
            </a:r>
            <a:r>
              <a:rPr lang="sl-SI" dirty="0" smtClean="0"/>
              <a:t>– </a:t>
            </a:r>
          </a:p>
          <a:p>
            <a:endParaRPr lang="sl-SI" dirty="0" smtClean="0"/>
          </a:p>
          <a:p>
            <a:endParaRPr lang="sl-SI" dirty="0" smtClean="0"/>
          </a:p>
          <a:p>
            <a:pPr marL="0" indent="0">
              <a:buNone/>
            </a:pPr>
            <a:r>
              <a:rPr lang="sl-SI" b="1" dirty="0" smtClean="0"/>
              <a:t>Dopišite samostalnike </a:t>
            </a:r>
            <a:r>
              <a:rPr lang="sl-SI" sz="2600" i="1" dirty="0" smtClean="0">
                <a:latin typeface="Bahnschrift Light Condensed" panose="020B0502040204020203" pitchFamily="34" charset="0"/>
              </a:rPr>
              <a:t>(brati – branje)</a:t>
            </a:r>
            <a:r>
              <a:rPr lang="sl-SI" b="1" dirty="0" smtClean="0"/>
              <a:t>:</a:t>
            </a:r>
            <a:endParaRPr lang="sl-SI" dirty="0"/>
          </a:p>
          <a:p>
            <a:r>
              <a:rPr lang="sl-SI" dirty="0"/>
              <a:t>naraščati – </a:t>
            </a:r>
            <a:r>
              <a:rPr lang="sl-SI" dirty="0" smtClean="0"/>
              <a:t> </a:t>
            </a:r>
            <a:endParaRPr lang="sl-SI" dirty="0"/>
          </a:p>
          <a:p>
            <a:r>
              <a:rPr lang="sl-SI" dirty="0"/>
              <a:t>ustvariti – </a:t>
            </a:r>
            <a:r>
              <a:rPr lang="sl-SI" dirty="0" smtClean="0"/>
              <a:t> </a:t>
            </a:r>
            <a:endParaRPr lang="sl-SI" dirty="0"/>
          </a:p>
          <a:p>
            <a:r>
              <a:rPr lang="sl-SI" dirty="0"/>
              <a:t>izvajati – </a:t>
            </a:r>
            <a:r>
              <a:rPr lang="sl-SI" dirty="0" smtClean="0"/>
              <a:t> </a:t>
            </a:r>
            <a:endParaRPr lang="sl-SI" dirty="0"/>
          </a:p>
          <a:p>
            <a:endParaRPr lang="sl-SI" dirty="0" smtClean="0"/>
          </a:p>
          <a:p>
            <a:pPr marL="0" indent="0">
              <a:buNone/>
            </a:pPr>
            <a:r>
              <a:rPr lang="sl-SI" dirty="0" smtClean="0"/>
              <a:t>…</a:t>
            </a:r>
          </a:p>
          <a:p>
            <a:r>
              <a:rPr lang="sl-SI" sz="2400" dirty="0" smtClean="0"/>
              <a:t>veljati za </a:t>
            </a:r>
            <a:r>
              <a:rPr lang="sl-SI" sz="2400" i="1" dirty="0" smtClean="0"/>
              <a:t>+ tož.</a:t>
            </a:r>
            <a:endParaRPr lang="sl-SI" sz="2400" dirty="0" smtClean="0"/>
          </a:p>
          <a:p>
            <a:r>
              <a:rPr lang="sl-SI" sz="2400" dirty="0" smtClean="0"/>
              <a:t>postati (</a:t>
            </a:r>
            <a:r>
              <a:rPr lang="sl-SI" sz="2400" dirty="0" smtClean="0">
                <a:latin typeface="Bahnschrift Light Condensed" panose="020B0502040204020203" pitchFamily="34" charset="0"/>
              </a:rPr>
              <a:t>popularen, vodilen, pomemben</a:t>
            </a:r>
            <a:r>
              <a:rPr lang="sl-SI" sz="2400" dirty="0" smtClean="0"/>
              <a:t>) ! </a:t>
            </a:r>
            <a:r>
              <a:rPr lang="sl-SI" sz="2400" i="1" dirty="0" smtClean="0"/>
              <a:t>+ imen.</a:t>
            </a:r>
            <a:endParaRPr lang="sl-SI" sz="2400" dirty="0" smtClean="0"/>
          </a:p>
          <a:p>
            <a:r>
              <a:rPr lang="sl-SI" sz="2400" dirty="0"/>
              <a:t>b</a:t>
            </a:r>
            <a:r>
              <a:rPr lang="sl-SI" sz="2400" dirty="0" smtClean="0"/>
              <a:t>iti (</a:t>
            </a:r>
            <a:r>
              <a:rPr lang="sl-SI" sz="2400" dirty="0" smtClean="0">
                <a:latin typeface="Bahnschrift Light Condensed" panose="020B0502040204020203" pitchFamily="34" charset="0"/>
              </a:rPr>
              <a:t>avtor</a:t>
            </a:r>
            <a:r>
              <a:rPr lang="sl-SI" sz="2400" dirty="0" smtClean="0"/>
              <a:t>) ! </a:t>
            </a:r>
            <a:r>
              <a:rPr lang="sl-SI" sz="2400" i="1" dirty="0" smtClean="0"/>
              <a:t>+ imen.</a:t>
            </a:r>
            <a:endParaRPr lang="sl-SI" sz="2400" dirty="0" smtClean="0"/>
          </a:p>
          <a:p>
            <a:r>
              <a:rPr lang="sl-SI" sz="2400" dirty="0" smtClean="0"/>
              <a:t>imeti posluh</a:t>
            </a:r>
          </a:p>
          <a:p>
            <a:r>
              <a:rPr lang="sl-SI" sz="2400" dirty="0" smtClean="0"/>
              <a:t>imeti talent</a:t>
            </a:r>
          </a:p>
        </p:txBody>
      </p:sp>
    </p:spTree>
    <p:extLst>
      <p:ext uri="{BB962C8B-B14F-4D97-AF65-F5344CB8AC3E}">
        <p14:creationId xmlns:p14="http://schemas.microsoft.com/office/powerpoint/2010/main" val="425487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8" end="18"/>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07027"/>
          </a:xfrm>
        </p:spPr>
        <p:txBody>
          <a:bodyPr>
            <a:normAutofit/>
          </a:bodyPr>
          <a:lstStyle/>
          <a:p>
            <a:r>
              <a:rPr lang="sl-SI" sz="3600" b="1" dirty="0">
                <a:solidFill>
                  <a:schemeClr val="accent1">
                    <a:lumMod val="75000"/>
                  </a:schemeClr>
                </a:solidFill>
                <a:latin typeface="Bahnschrift Light Condensed" panose="020B0502040204020203" pitchFamily="34" charset="0"/>
              </a:rPr>
              <a:t>Konverzacija</a:t>
            </a:r>
            <a:r>
              <a:rPr lang="sl-SI" sz="3600" b="1" dirty="0" smtClean="0">
                <a:solidFill>
                  <a:schemeClr val="accent1">
                    <a:lumMod val="75000"/>
                  </a:schemeClr>
                </a:solidFill>
                <a:latin typeface="Bahnschrift Light Condensed" panose="020B0502040204020203" pitchFamily="34" charset="0"/>
              </a:rPr>
              <a:t>.</a:t>
            </a:r>
            <a:endParaRPr lang="sl-SI" sz="3600" dirty="0">
              <a:solidFill>
                <a:schemeClr val="accent1">
                  <a:lumMod val="75000"/>
                </a:schemeClr>
              </a:solidFill>
            </a:endParaRPr>
          </a:p>
        </p:txBody>
      </p:sp>
      <p:sp>
        <p:nvSpPr>
          <p:cNvPr id="3" name="Označba mesta vsebine 2"/>
          <p:cNvSpPr>
            <a:spLocks noGrp="1"/>
          </p:cNvSpPr>
          <p:nvPr>
            <p:ph idx="1"/>
          </p:nvPr>
        </p:nvSpPr>
        <p:spPr>
          <a:xfrm>
            <a:off x="838200" y="1395663"/>
            <a:ext cx="10515600" cy="4550294"/>
          </a:xfrm>
        </p:spPr>
        <p:txBody>
          <a:bodyPr>
            <a:normAutofit/>
          </a:bodyPr>
          <a:lstStyle/>
          <a:p>
            <a:pPr marL="0" indent="0">
              <a:buNone/>
            </a:pPr>
            <a:r>
              <a:rPr lang="sl-SI" sz="2400" i="1" dirty="0" smtClean="0">
                <a:latin typeface="Bahnschrift Light Condensed" panose="020B0502040204020203" pitchFamily="34" charset="0"/>
              </a:rPr>
              <a:t>Kdaj </a:t>
            </a:r>
            <a:r>
              <a:rPr lang="sl-SI" sz="2400" i="1" dirty="0">
                <a:latin typeface="Bahnschrift Light Condensed" panose="020B0502040204020203" pitchFamily="34" charset="0"/>
              </a:rPr>
              <a:t>ste bili nazadnje </a:t>
            </a:r>
            <a:r>
              <a:rPr lang="sl-SI" sz="2400" i="1" dirty="0" smtClean="0">
                <a:latin typeface="Bahnschrift Light Condensed" panose="020B0502040204020203" pitchFamily="34" charset="0"/>
              </a:rPr>
              <a:t>…</a:t>
            </a:r>
          </a:p>
          <a:p>
            <a:pPr marL="0" indent="0">
              <a:buNone/>
            </a:pPr>
            <a:endParaRPr lang="sl-SI" sz="2400" dirty="0">
              <a:latin typeface="Bahnschrift Light Condensed" panose="020B0502040204020203" pitchFamily="34" charset="0"/>
            </a:endParaRPr>
          </a:p>
          <a:p>
            <a:r>
              <a:rPr lang="sl-SI" sz="2400" dirty="0">
                <a:latin typeface="Bahnschrift Light Condensed" panose="020B0502040204020203" pitchFamily="34" charset="0"/>
              </a:rPr>
              <a:t>… v galeriji ali muzeju? Se spoznate na likovno umetnost? Imate raje sodobno ali klasično umetnost? Zakaj? Katerega umetnika bi želeli izpostaviti iz vaše države?</a:t>
            </a:r>
          </a:p>
          <a:p>
            <a:r>
              <a:rPr lang="sl-SI" sz="2400" dirty="0">
                <a:latin typeface="Bahnschrift Light Condensed" panose="020B0502040204020203" pitchFamily="34" charset="0"/>
              </a:rPr>
              <a:t>… v kinu? Kakšni filmi so vam všeč? Kje jih gledate? Kdo je vaš najljubši filmski ustvarjalec v vaši državi?</a:t>
            </a:r>
          </a:p>
          <a:p>
            <a:r>
              <a:rPr lang="sl-SI" sz="2400" dirty="0">
                <a:latin typeface="Bahnschrift Light Condensed" panose="020B0502040204020203" pitchFamily="34" charset="0"/>
              </a:rPr>
              <a:t>… v gledališču, operi, baletu? Ali ljudje v vaši državi veliko hodijo v gledališče? Kakšne predstave imate radi?</a:t>
            </a:r>
          </a:p>
          <a:p>
            <a:r>
              <a:rPr lang="sl-SI" sz="2400" dirty="0">
                <a:latin typeface="Bahnschrift Light Condensed" panose="020B0502040204020203" pitchFamily="34" charset="0"/>
              </a:rPr>
              <a:t>… na koncertu? Kaj radi poslušate? Kateri glasbenik (glasbena skupina) iz vaše države se vam zdi odličen? Kateri je popularen? Imate posluh?</a:t>
            </a:r>
          </a:p>
          <a:p>
            <a:endParaRPr lang="sl-SI" dirty="0"/>
          </a:p>
        </p:txBody>
      </p:sp>
    </p:spTree>
    <p:extLst>
      <p:ext uri="{BB962C8B-B14F-4D97-AF65-F5344CB8AC3E}">
        <p14:creationId xmlns:p14="http://schemas.microsoft.com/office/powerpoint/2010/main" val="3070939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145014"/>
          </a:xfrm>
        </p:spPr>
        <p:txBody>
          <a:bodyPr>
            <a:normAutofit fontScale="90000"/>
          </a:bodyPr>
          <a:lstStyle/>
          <a:p>
            <a:r>
              <a:rPr lang="sl-SI" dirty="0" smtClean="0"/>
              <a:t>.</a:t>
            </a:r>
            <a:endParaRPr lang="sl-SI" dirty="0"/>
          </a:p>
        </p:txBody>
      </p:sp>
      <p:sp>
        <p:nvSpPr>
          <p:cNvPr id="3" name="Označba mesta vsebine 2"/>
          <p:cNvSpPr>
            <a:spLocks noGrp="1"/>
          </p:cNvSpPr>
          <p:nvPr>
            <p:ph idx="1"/>
          </p:nvPr>
        </p:nvSpPr>
        <p:spPr>
          <a:xfrm>
            <a:off x="838200" y="587141"/>
            <a:ext cx="10515600" cy="5589822"/>
          </a:xfrm>
        </p:spPr>
        <p:txBody>
          <a:bodyPr>
            <a:normAutofit lnSpcReduction="10000"/>
          </a:bodyPr>
          <a:lstStyle/>
          <a:p>
            <a:pPr marL="0" indent="0">
              <a:buNone/>
            </a:pPr>
            <a:r>
              <a:rPr lang="sl-SI" sz="2600" b="1" dirty="0" smtClean="0">
                <a:solidFill>
                  <a:schemeClr val="accent1">
                    <a:lumMod val="75000"/>
                  </a:schemeClr>
                </a:solidFill>
                <a:latin typeface="+mj-lt"/>
              </a:rPr>
              <a:t>Najstarejša piščal</a:t>
            </a:r>
          </a:p>
          <a:p>
            <a:pPr marL="0" indent="0">
              <a:lnSpc>
                <a:spcPct val="150000"/>
              </a:lnSpc>
              <a:buNone/>
            </a:pPr>
            <a:r>
              <a:rPr lang="sl-SI" sz="2000" dirty="0" smtClean="0">
                <a:latin typeface="+mj-lt"/>
              </a:rPr>
              <a:t>Verjetno </a:t>
            </a:r>
            <a:r>
              <a:rPr lang="sl-SI" sz="2000" dirty="0">
                <a:latin typeface="+mj-lt"/>
              </a:rPr>
              <a:t>najstarejše glasbilo na svetu je bilo odkrito v jami Divje babe leta 1995. V ostankih neandertalčevega ognjišča se je razkrila koščena piščal, izdelana iz stegnenice mladega jamskega medveda, v katero so namerno izvrtane luknjice, ki ustrezajo razmiku prstov na roki. Njena starost je ocenjena na 50.000 do 60.000 let in tako lahko sklepamo, da je ustvarjanje glasbe starejše, kot smo mislili doslej. Piščal iz Divjih bab je edino glasbilo, ki ga je izdelal in uporabljal neandertalec. Druge do zdaj znane piščali so najmanj 20 tisočletij mlajše.</a:t>
            </a:r>
            <a:br>
              <a:rPr lang="sl-SI" sz="2000" dirty="0">
                <a:latin typeface="+mj-lt"/>
              </a:rPr>
            </a:br>
            <a:r>
              <a:rPr lang="sl-SI" sz="2000" dirty="0">
                <a:latin typeface="+mj-lt"/>
              </a:rPr>
              <a:t>Raziskave v zahodni Evropi so pokazale, da so neandertalci pokopavali svoje umrle in jim v grob polagali predmete, da so torej imeli poseben odnos do mrtvih. Odkritje piščali v Divjih babah dodatno osvetljuje umske sposobnosti in čustveni svet neandertalcev, saj dokazuje, da so bili sposobni tudi tako abstraktne in samo »človeku lastne« dejavnosti, kot je ukvarjanje z glasbo. Ta najdba pomembno prispeva k odpravljanju starih predstav in predsodkov o »živalskosti« neandertalcev.</a:t>
            </a:r>
          </a:p>
          <a:p>
            <a:endParaRPr lang="sl-SI" dirty="0"/>
          </a:p>
        </p:txBody>
      </p:sp>
    </p:spTree>
    <p:extLst>
      <p:ext uri="{BB962C8B-B14F-4D97-AF65-F5344CB8AC3E}">
        <p14:creationId xmlns:p14="http://schemas.microsoft.com/office/powerpoint/2010/main" val="2283816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558900"/>
          </a:xfrm>
        </p:spPr>
        <p:txBody>
          <a:bodyPr>
            <a:normAutofit/>
          </a:bodyPr>
          <a:lstStyle/>
          <a:p>
            <a:r>
              <a:rPr lang="sl-SI" sz="3200" dirty="0" smtClean="0">
                <a:solidFill>
                  <a:schemeClr val="accent1">
                    <a:lumMod val="75000"/>
                  </a:schemeClr>
                </a:solidFill>
              </a:rPr>
              <a:t>Domača naloga</a:t>
            </a:r>
            <a:endParaRPr lang="sl-SI" sz="3200" dirty="0">
              <a:solidFill>
                <a:schemeClr val="accent1">
                  <a:lumMod val="75000"/>
                </a:schemeClr>
              </a:solidFill>
            </a:endParaRPr>
          </a:p>
        </p:txBody>
      </p:sp>
      <p:sp>
        <p:nvSpPr>
          <p:cNvPr id="3" name="Označba mesta vsebine 2"/>
          <p:cNvSpPr>
            <a:spLocks noGrp="1"/>
          </p:cNvSpPr>
          <p:nvPr>
            <p:ph idx="1"/>
          </p:nvPr>
        </p:nvSpPr>
        <p:spPr>
          <a:xfrm>
            <a:off x="838200" y="1222408"/>
            <a:ext cx="10515600" cy="4954555"/>
          </a:xfrm>
        </p:spPr>
        <p:txBody>
          <a:bodyPr/>
          <a:lstStyle/>
          <a:p>
            <a:r>
              <a:rPr lang="sl-SI" b="1" dirty="0" smtClean="0">
                <a:latin typeface="+mj-lt"/>
              </a:rPr>
              <a:t>Napišite besedilo </a:t>
            </a:r>
            <a:r>
              <a:rPr lang="sl-SI" dirty="0" smtClean="0">
                <a:latin typeface="+mj-lt"/>
              </a:rPr>
              <a:t>o umetniku/avtorju/pisatelju/glasbeniku … iz vaše države. Predstavite njega in njegovo delo. Pri tem uporabite čim več besed iz besedila o </a:t>
            </a:r>
            <a:r>
              <a:rPr lang="sl-SI" dirty="0" err="1" smtClean="0">
                <a:latin typeface="+mj-lt"/>
              </a:rPr>
              <a:t>narodnozabavni</a:t>
            </a:r>
            <a:r>
              <a:rPr lang="sl-SI" dirty="0" smtClean="0">
                <a:latin typeface="+mj-lt"/>
              </a:rPr>
              <a:t> glasbi (</a:t>
            </a:r>
            <a:r>
              <a:rPr lang="sl-SI" dirty="0" err="1" smtClean="0">
                <a:latin typeface="+mj-lt"/>
              </a:rPr>
              <a:t>slajd</a:t>
            </a:r>
            <a:r>
              <a:rPr lang="sl-SI" dirty="0" smtClean="0">
                <a:latin typeface="+mj-lt"/>
              </a:rPr>
              <a:t> 1).</a:t>
            </a:r>
            <a:endParaRPr lang="sl-SI" dirty="0">
              <a:latin typeface="+mj-lt"/>
            </a:endParaRPr>
          </a:p>
          <a:p>
            <a:endParaRPr lang="sl-SI" dirty="0" smtClean="0">
              <a:latin typeface="+mj-lt"/>
            </a:endParaRPr>
          </a:p>
          <a:p>
            <a:r>
              <a:rPr lang="sl-SI" b="1" dirty="0" smtClean="0">
                <a:latin typeface="+mj-lt"/>
              </a:rPr>
              <a:t>Preberite besedilo </a:t>
            </a:r>
            <a:r>
              <a:rPr lang="sl-SI" i="1" dirty="0" smtClean="0">
                <a:latin typeface="+mj-lt"/>
              </a:rPr>
              <a:t>Najstarejša piščal </a:t>
            </a:r>
            <a:r>
              <a:rPr lang="sl-SI" dirty="0" smtClean="0">
                <a:latin typeface="+mj-lt"/>
              </a:rPr>
              <a:t>in </a:t>
            </a:r>
            <a:r>
              <a:rPr lang="sl-SI" b="1" dirty="0" smtClean="0">
                <a:latin typeface="+mj-lt"/>
              </a:rPr>
              <a:t>odgovorite</a:t>
            </a:r>
            <a:r>
              <a:rPr lang="sl-SI" dirty="0" smtClean="0">
                <a:latin typeface="+mj-lt"/>
              </a:rPr>
              <a:t> na vprašanja.</a:t>
            </a:r>
          </a:p>
          <a:p>
            <a:pPr marL="0" indent="0">
              <a:buNone/>
            </a:pPr>
            <a:r>
              <a:rPr lang="sl-SI" dirty="0" smtClean="0">
                <a:latin typeface="+mj-lt"/>
              </a:rPr>
              <a:t>1. Kdaj in kje so jo našli?</a:t>
            </a:r>
          </a:p>
          <a:p>
            <a:pPr marL="0" indent="0">
              <a:buNone/>
            </a:pPr>
            <a:r>
              <a:rPr lang="sl-SI" dirty="0" smtClean="0">
                <a:latin typeface="+mj-lt"/>
              </a:rPr>
              <a:t>2. Iz česa je piščal narejena?</a:t>
            </a:r>
          </a:p>
          <a:p>
            <a:pPr marL="0" indent="0">
              <a:buNone/>
            </a:pPr>
            <a:r>
              <a:rPr lang="sl-SI" dirty="0" smtClean="0">
                <a:latin typeface="+mj-lt"/>
              </a:rPr>
              <a:t>3. Kdo je to piščal izdelal?</a:t>
            </a:r>
          </a:p>
          <a:p>
            <a:pPr marL="0" indent="0">
              <a:buNone/>
            </a:pPr>
            <a:r>
              <a:rPr lang="sl-SI" dirty="0" smtClean="0">
                <a:latin typeface="+mj-lt"/>
              </a:rPr>
              <a:t>4. Zakaj je ta najdba pomembna?</a:t>
            </a:r>
          </a:p>
        </p:txBody>
      </p:sp>
    </p:spTree>
    <p:extLst>
      <p:ext uri="{BB962C8B-B14F-4D97-AF65-F5344CB8AC3E}">
        <p14:creationId xmlns:p14="http://schemas.microsoft.com/office/powerpoint/2010/main" val="3188346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1850" y="519764"/>
            <a:ext cx="10515600" cy="4903136"/>
          </a:xfrm>
        </p:spPr>
        <p:txBody>
          <a:bodyPr/>
          <a:lstStyle/>
          <a:p>
            <a:r>
              <a:rPr lang="sl-SI" dirty="0" smtClean="0"/>
              <a:t>.</a:t>
            </a:r>
            <a:endParaRPr lang="sl-SI" dirty="0"/>
          </a:p>
        </p:txBody>
      </p:sp>
      <p:sp>
        <p:nvSpPr>
          <p:cNvPr id="3" name="Označba mesta besedila 2"/>
          <p:cNvSpPr>
            <a:spLocks noGrp="1"/>
          </p:cNvSpPr>
          <p:nvPr>
            <p:ph type="body" idx="1"/>
          </p:nvPr>
        </p:nvSpPr>
        <p:spPr>
          <a:xfrm>
            <a:off x="831850" y="5422900"/>
            <a:ext cx="10515600" cy="666750"/>
          </a:xfrm>
        </p:spPr>
        <p:txBody>
          <a:bodyPr>
            <a:normAutofit/>
          </a:bodyPr>
          <a:lstStyle/>
          <a:p>
            <a:r>
              <a:rPr lang="sl-SI" sz="2000" dirty="0" smtClean="0"/>
              <a:t>Naprej pa v slovenščini, str. 88</a:t>
            </a:r>
            <a:endParaRPr lang="sl-SI" sz="2000" dirty="0"/>
          </a:p>
        </p:txBody>
      </p:sp>
      <p:pic>
        <p:nvPicPr>
          <p:cNvPr id="4" name="Slika 3"/>
          <p:cNvPicPr>
            <a:picLocks noChangeAspect="1"/>
          </p:cNvPicPr>
          <p:nvPr/>
        </p:nvPicPr>
        <p:blipFill>
          <a:blip r:embed="rId2"/>
          <a:stretch>
            <a:fillRect/>
          </a:stretch>
        </p:blipFill>
        <p:spPr>
          <a:xfrm>
            <a:off x="4965700" y="29714"/>
            <a:ext cx="6832600" cy="6703682"/>
          </a:xfrm>
          <a:prstGeom prst="rect">
            <a:avLst/>
          </a:prstGeom>
        </p:spPr>
      </p:pic>
    </p:spTree>
    <p:extLst>
      <p:ext uri="{BB962C8B-B14F-4D97-AF65-F5344CB8AC3E}">
        <p14:creationId xmlns:p14="http://schemas.microsoft.com/office/powerpoint/2010/main" val="1046034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3824788"/>
          </a:xfrm>
        </p:spPr>
        <p:txBody>
          <a:bodyPr/>
          <a:lstStyle/>
          <a:p>
            <a:r>
              <a:rPr lang="sl-SI" dirty="0" smtClean="0"/>
              <a:t>.</a:t>
            </a:r>
            <a:endParaRPr lang="sl-SI" dirty="0"/>
          </a:p>
        </p:txBody>
      </p:sp>
      <p:sp>
        <p:nvSpPr>
          <p:cNvPr id="3" name="Označba mesta besedila 2"/>
          <p:cNvSpPr>
            <a:spLocks noGrp="1"/>
          </p:cNvSpPr>
          <p:nvPr>
            <p:ph type="body" idx="1"/>
          </p:nvPr>
        </p:nvSpPr>
        <p:spPr>
          <a:xfrm>
            <a:off x="831850" y="5534526"/>
            <a:ext cx="10515600" cy="555124"/>
          </a:xfrm>
        </p:spPr>
        <p:txBody>
          <a:bodyPr>
            <a:normAutofit/>
          </a:bodyPr>
          <a:lstStyle/>
          <a:p>
            <a:r>
              <a:rPr lang="sl-SI" sz="2000" dirty="0" smtClean="0"/>
              <a:t>Naprej pa v slovenščini, str. 40</a:t>
            </a:r>
            <a:endParaRPr lang="sl-SI" sz="2000" dirty="0"/>
          </a:p>
        </p:txBody>
      </p:sp>
      <p:pic>
        <p:nvPicPr>
          <p:cNvPr id="4" name="Slika 3"/>
          <p:cNvPicPr>
            <a:picLocks noChangeAspect="1"/>
          </p:cNvPicPr>
          <p:nvPr/>
        </p:nvPicPr>
        <p:blipFill>
          <a:blip r:embed="rId2"/>
          <a:stretch>
            <a:fillRect/>
          </a:stretch>
        </p:blipFill>
        <p:spPr>
          <a:xfrm>
            <a:off x="4780958" y="259882"/>
            <a:ext cx="7411042" cy="6453738"/>
          </a:xfrm>
          <a:prstGeom prst="rect">
            <a:avLst/>
          </a:prstGeom>
        </p:spPr>
      </p:pic>
    </p:spTree>
    <p:extLst>
      <p:ext uri="{BB962C8B-B14F-4D97-AF65-F5344CB8AC3E}">
        <p14:creationId xmlns:p14="http://schemas.microsoft.com/office/powerpoint/2010/main" val="1318361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517</Words>
  <Application>Microsoft Office PowerPoint</Application>
  <PresentationFormat>Širokozaslonsko</PresentationFormat>
  <Paragraphs>71</Paragraphs>
  <Slides>10</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10</vt:i4>
      </vt:variant>
    </vt:vector>
  </HeadingPairs>
  <TitlesOfParts>
    <vt:vector size="15" baseType="lpstr">
      <vt:lpstr>Arial</vt:lpstr>
      <vt:lpstr>Bahnschrift Light Condensed</vt:lpstr>
      <vt:lpstr>Calibri</vt:lpstr>
      <vt:lpstr>Calibri Light</vt:lpstr>
      <vt:lpstr>Officeova tema</vt:lpstr>
      <vt:lpstr>Pogovarjajte se.</vt:lpstr>
      <vt:lpstr>Vaje.</vt:lpstr>
      <vt:lpstr>Vaje.</vt:lpstr>
      <vt:lpstr>Narodnozabavna glasba – besedišče </vt:lpstr>
      <vt:lpstr>Konverzacija.</vt:lpstr>
      <vt:lpstr>.</vt:lpstr>
      <vt:lpstr>Domača naloga</vt:lpstr>
      <vt:lpstr>.</vt:lpstr>
      <vt:lpstr>.</vt:lpstr>
      <vt:lpstr>Poslušajte in odgovorite.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Narodnozabavna glasba – besedišče</dc:title>
  <dc:creator>Magda Lojk</dc:creator>
  <cp:lastModifiedBy>Magda Lojk</cp:lastModifiedBy>
  <cp:revision>7</cp:revision>
  <dcterms:created xsi:type="dcterms:W3CDTF">2020-04-01T06:49:32Z</dcterms:created>
  <dcterms:modified xsi:type="dcterms:W3CDTF">2020-04-01T07:44:16Z</dcterms:modified>
</cp:coreProperties>
</file>