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4" r:id="rId2"/>
    <p:sldId id="396" r:id="rId3"/>
    <p:sldId id="468" r:id="rId4"/>
    <p:sldId id="450" r:id="rId5"/>
    <p:sldId id="469" r:id="rId6"/>
    <p:sldId id="458" r:id="rId7"/>
    <p:sldId id="459" r:id="rId8"/>
    <p:sldId id="471" r:id="rId9"/>
    <p:sldId id="472" r:id="rId10"/>
    <p:sldId id="473" r:id="rId11"/>
    <p:sldId id="474" r:id="rId12"/>
    <p:sldId id="475" r:id="rId13"/>
    <p:sldId id="482" r:id="rId14"/>
    <p:sldId id="449" r:id="rId15"/>
    <p:sldId id="412" r:id="rId16"/>
    <p:sldId id="420" r:id="rId17"/>
    <p:sldId id="470" r:id="rId18"/>
    <p:sldId id="441" r:id="rId19"/>
    <p:sldId id="452" r:id="rId20"/>
    <p:sldId id="480" r:id="rId21"/>
    <p:sldId id="429" r:id="rId22"/>
    <p:sldId id="397" r:id="rId23"/>
    <p:sldId id="445" r:id="rId24"/>
    <p:sldId id="476" r:id="rId25"/>
    <p:sldId id="477" r:id="rId26"/>
    <p:sldId id="478" r:id="rId27"/>
    <p:sldId id="479" r:id="rId28"/>
    <p:sldId id="462" r:id="rId29"/>
    <p:sldId id="431" r:id="rId30"/>
    <p:sldId id="463" r:id="rId31"/>
    <p:sldId id="465" r:id="rId32"/>
    <p:sldId id="466" r:id="rId33"/>
    <p:sldId id="481" r:id="rId34"/>
    <p:sldId id="434" r:id="rId35"/>
    <p:sldId id="409" r:id="rId36"/>
    <p:sldId id="418" r:id="rId37"/>
    <p:sldId id="408" r:id="rId38"/>
    <p:sldId id="419" r:id="rId39"/>
    <p:sldId id="437" r:id="rId40"/>
    <p:sldId id="464" r:id="rId41"/>
    <p:sldId id="467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21"/>
  </p:normalViewPr>
  <p:slideViewPr>
    <p:cSldViewPr snapToGrid="0" snapToObjects="1">
      <p:cViewPr varScale="1">
        <p:scale>
          <a:sx n="112" d="100"/>
          <a:sy n="112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35F48F-18D6-4BD9-93C6-74115188BF5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FD9926-B711-40B7-91EC-36983C2BB39F}">
      <dgm:prSet/>
      <dgm:spPr/>
      <dgm:t>
        <a:bodyPr/>
        <a:lstStyle/>
        <a:p>
          <a:r>
            <a:rPr lang="en-US" dirty="0" err="1"/>
            <a:t>Koncept</a:t>
          </a:r>
          <a:r>
            <a:rPr lang="en-US" dirty="0"/>
            <a:t> </a:t>
          </a:r>
          <a:r>
            <a:rPr lang="en-US" dirty="0" err="1"/>
            <a:t>důležitý</a:t>
          </a:r>
          <a:r>
            <a:rPr lang="en-US" dirty="0"/>
            <a:t> pro </a:t>
          </a:r>
          <a:r>
            <a:rPr lang="en-US" dirty="0" err="1"/>
            <a:t>pochopení</a:t>
          </a:r>
          <a:r>
            <a:rPr lang="en-US" dirty="0"/>
            <a:t> </a:t>
          </a:r>
          <a:r>
            <a:rPr lang="en-US" dirty="0" err="1"/>
            <a:t>struktury</a:t>
          </a:r>
          <a:r>
            <a:rPr lang="en-US" dirty="0"/>
            <a:t> </a:t>
          </a:r>
          <a:r>
            <a:rPr lang="en-US" dirty="0" err="1"/>
            <a:t>mediálních</a:t>
          </a:r>
          <a:r>
            <a:rPr lang="en-US" dirty="0"/>
            <a:t> </a:t>
          </a:r>
          <a:r>
            <a:rPr lang="en-US" dirty="0" err="1"/>
            <a:t>textů</a:t>
          </a:r>
          <a:r>
            <a:rPr lang="en-US" dirty="0"/>
            <a:t> (</a:t>
          </a:r>
          <a:r>
            <a:rPr lang="en-US" dirty="0" err="1"/>
            <a:t>zejména</a:t>
          </a:r>
          <a:r>
            <a:rPr lang="en-US" dirty="0"/>
            <a:t> </a:t>
          </a:r>
          <a:r>
            <a:rPr lang="en-US" dirty="0" err="1"/>
            <a:t>zpravodajských</a:t>
          </a:r>
          <a:r>
            <a:rPr lang="en-US" dirty="0"/>
            <a:t>), </a:t>
          </a:r>
          <a:r>
            <a:rPr lang="en-US" dirty="0" err="1"/>
            <a:t>včetně</a:t>
          </a:r>
          <a:r>
            <a:rPr lang="en-US" dirty="0"/>
            <a:t> </a:t>
          </a:r>
          <a:r>
            <a:rPr lang="en-US" dirty="0" err="1"/>
            <a:t>podmínek</a:t>
          </a:r>
          <a:r>
            <a:rPr lang="en-US" dirty="0"/>
            <a:t> </a:t>
          </a:r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vzniku</a:t>
          </a:r>
          <a:r>
            <a:rPr lang="en-US" dirty="0"/>
            <a:t> a </a:t>
          </a:r>
          <a:r>
            <a:rPr lang="en-US" dirty="0" err="1"/>
            <a:t>případných</a:t>
          </a:r>
          <a:r>
            <a:rPr lang="en-US" dirty="0"/>
            <a:t> </a:t>
          </a:r>
          <a:r>
            <a:rPr lang="en-US" dirty="0" err="1"/>
            <a:t>účinků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publikum</a:t>
          </a:r>
          <a:r>
            <a:rPr lang="en-US" dirty="0"/>
            <a:t>, </a:t>
          </a:r>
          <a:r>
            <a:rPr lang="en-US" dirty="0" err="1"/>
            <a:t>potažmo</a:t>
          </a:r>
          <a:r>
            <a:rPr lang="en-US" dirty="0"/>
            <a:t> </a:t>
          </a:r>
          <a:r>
            <a:rPr lang="en-US" dirty="0" err="1"/>
            <a:t>na</a:t>
          </a:r>
          <a:r>
            <a:rPr lang="en-US" dirty="0"/>
            <a:t> </a:t>
          </a:r>
          <a:r>
            <a:rPr lang="en-US" dirty="0" err="1"/>
            <a:t>společnost</a:t>
          </a:r>
          <a:r>
            <a:rPr lang="en-US" dirty="0"/>
            <a:t> </a:t>
          </a:r>
          <a:r>
            <a:rPr lang="en-US" dirty="0" err="1"/>
            <a:t>jako</a:t>
          </a:r>
          <a:r>
            <a:rPr lang="en-US" dirty="0"/>
            <a:t> </a:t>
          </a:r>
          <a:r>
            <a:rPr lang="en-US" dirty="0" err="1"/>
            <a:t>celek</a:t>
          </a:r>
          <a:r>
            <a:rPr lang="en-US" dirty="0"/>
            <a:t> </a:t>
          </a:r>
        </a:p>
      </dgm:t>
    </dgm:pt>
    <dgm:pt modelId="{A40C54D4-500D-4F83-94A0-55102BF663C0}" type="parTrans" cxnId="{8F2FDBDC-D59F-40E1-91BC-8E8497778BC8}">
      <dgm:prSet/>
      <dgm:spPr/>
      <dgm:t>
        <a:bodyPr/>
        <a:lstStyle/>
        <a:p>
          <a:endParaRPr lang="en-US"/>
        </a:p>
      </dgm:t>
    </dgm:pt>
    <dgm:pt modelId="{7945B52B-B4AA-4441-9E13-D66CEAAA7249}" type="sibTrans" cxnId="{8F2FDBDC-D59F-40E1-91BC-8E8497778BC8}">
      <dgm:prSet/>
      <dgm:spPr/>
      <dgm:t>
        <a:bodyPr/>
        <a:lstStyle/>
        <a:p>
          <a:endParaRPr lang="en-US"/>
        </a:p>
      </dgm:t>
    </dgm:pt>
    <dgm:pt modelId="{5CA52988-B1FF-4C81-91E2-0125B421DA26}">
      <dgm:prSet/>
      <dgm:spPr/>
      <dgm:t>
        <a:bodyPr/>
        <a:lstStyle/>
        <a:p>
          <a:r>
            <a:rPr lang="en-US" dirty="0" err="1"/>
            <a:t>důležitou</a:t>
          </a:r>
          <a:r>
            <a:rPr lang="en-US" dirty="0"/>
            <a:t> </a:t>
          </a:r>
          <a:r>
            <a:rPr lang="en-US" dirty="0" err="1"/>
            <a:t>roli</a:t>
          </a:r>
          <a:r>
            <a:rPr lang="en-US" dirty="0"/>
            <a:t> </a:t>
          </a:r>
          <a:r>
            <a:rPr lang="en-US" dirty="0" err="1"/>
            <a:t>sehrává</a:t>
          </a:r>
          <a:r>
            <a:rPr lang="en-US" dirty="0"/>
            <a:t> </a:t>
          </a:r>
          <a:r>
            <a:rPr lang="en-US" dirty="0" err="1"/>
            <a:t>rámcování</a:t>
          </a:r>
          <a:r>
            <a:rPr lang="en-US" dirty="0"/>
            <a:t> </a:t>
          </a:r>
          <a:r>
            <a:rPr lang="en-US" dirty="0" err="1"/>
            <a:t>zejména</a:t>
          </a:r>
          <a:r>
            <a:rPr lang="en-US" dirty="0"/>
            <a:t> </a:t>
          </a:r>
          <a:r>
            <a:rPr lang="en-US" dirty="0" err="1"/>
            <a:t>ve</a:t>
          </a:r>
          <a:r>
            <a:rPr lang="en-US" dirty="0"/>
            <a:t> </a:t>
          </a:r>
          <a:r>
            <a:rPr lang="en-US" dirty="0" err="1"/>
            <a:t>vztahu</a:t>
          </a:r>
          <a:r>
            <a:rPr lang="en-US" dirty="0"/>
            <a:t> k </a:t>
          </a:r>
          <a:r>
            <a:rPr lang="en-US" b="1" dirty="0" err="1"/>
            <a:t>politickému</a:t>
          </a:r>
          <a:r>
            <a:rPr lang="en-US" b="1" dirty="0"/>
            <a:t> </a:t>
          </a:r>
          <a:r>
            <a:rPr lang="en-US" b="1" dirty="0" err="1"/>
            <a:t>zpravodajstv</a:t>
          </a:r>
          <a:r>
            <a:rPr lang="en-US" dirty="0" err="1"/>
            <a:t>í</a:t>
          </a:r>
          <a:r>
            <a:rPr lang="en-US" dirty="0"/>
            <a:t>, </a:t>
          </a:r>
          <a:r>
            <a:rPr lang="en-US" dirty="0" err="1"/>
            <a:t>často</a:t>
          </a:r>
          <a:r>
            <a:rPr lang="en-US" dirty="0"/>
            <a:t> se ale </a:t>
          </a:r>
          <a:r>
            <a:rPr lang="en-US" dirty="0" err="1"/>
            <a:t>zmiňuje</a:t>
          </a:r>
          <a:r>
            <a:rPr lang="en-US" dirty="0"/>
            <a:t> </a:t>
          </a:r>
          <a:r>
            <a:rPr lang="en-US" dirty="0" err="1"/>
            <a:t>také</a:t>
          </a:r>
          <a:r>
            <a:rPr lang="en-US" dirty="0"/>
            <a:t> v </a:t>
          </a:r>
          <a:r>
            <a:rPr lang="en-US" dirty="0" err="1"/>
            <a:t>souvislosti</a:t>
          </a:r>
          <a:r>
            <a:rPr lang="en-US" dirty="0"/>
            <a:t> s</a:t>
          </a:r>
          <a:r>
            <a:rPr lang="en-US" b="1" dirty="0"/>
            <a:t> </a:t>
          </a:r>
          <a:r>
            <a:rPr lang="en-US" b="1" dirty="0" err="1"/>
            <a:t>válečným</a:t>
          </a:r>
          <a:r>
            <a:rPr lang="en-US" b="1" dirty="0"/>
            <a:t> </a:t>
          </a:r>
          <a:r>
            <a:rPr lang="en-US" b="1" dirty="0" err="1"/>
            <a:t>zpravodajstvím</a:t>
          </a:r>
          <a:r>
            <a:rPr lang="en-US" b="1" dirty="0"/>
            <a:t> </a:t>
          </a:r>
          <a:r>
            <a:rPr lang="en-US" dirty="0" err="1"/>
            <a:t>nebo</a:t>
          </a:r>
          <a:r>
            <a:rPr lang="en-US" b="1" dirty="0"/>
            <a:t> </a:t>
          </a:r>
          <a:r>
            <a:rPr lang="en-US" b="1" dirty="0" err="1"/>
            <a:t>reklamou</a:t>
          </a:r>
          <a:endParaRPr lang="en-US" dirty="0"/>
        </a:p>
      </dgm:t>
    </dgm:pt>
    <dgm:pt modelId="{872814AE-1041-4F17-A9A2-F30E12A22F18}" type="parTrans" cxnId="{6387B7DE-74DE-46A5-AED2-88909517C39B}">
      <dgm:prSet/>
      <dgm:spPr/>
      <dgm:t>
        <a:bodyPr/>
        <a:lstStyle/>
        <a:p>
          <a:endParaRPr lang="en-US"/>
        </a:p>
      </dgm:t>
    </dgm:pt>
    <dgm:pt modelId="{FD743F31-C4BC-4658-AF2B-C94DA7D201C8}" type="sibTrans" cxnId="{6387B7DE-74DE-46A5-AED2-88909517C39B}">
      <dgm:prSet/>
      <dgm:spPr/>
      <dgm:t>
        <a:bodyPr/>
        <a:lstStyle/>
        <a:p>
          <a:endParaRPr lang="en-US"/>
        </a:p>
      </dgm:t>
    </dgm:pt>
    <dgm:pt modelId="{D9080483-EC8C-B340-84F7-CAAC29ED9CD9}" type="pres">
      <dgm:prSet presAssocID="{9435F48F-18D6-4BD9-93C6-74115188BF5B}" presName="vert0" presStyleCnt="0">
        <dgm:presLayoutVars>
          <dgm:dir/>
          <dgm:animOne val="branch"/>
          <dgm:animLvl val="lvl"/>
        </dgm:presLayoutVars>
      </dgm:prSet>
      <dgm:spPr/>
    </dgm:pt>
    <dgm:pt modelId="{EADC247A-D06F-9743-BF8C-CC947E8D6279}" type="pres">
      <dgm:prSet presAssocID="{7BFD9926-B711-40B7-91EC-36983C2BB39F}" presName="thickLine" presStyleLbl="alignNode1" presStyleIdx="0" presStyleCnt="2"/>
      <dgm:spPr/>
    </dgm:pt>
    <dgm:pt modelId="{4A92E3F0-E24B-3244-A685-01E407F5594D}" type="pres">
      <dgm:prSet presAssocID="{7BFD9926-B711-40B7-91EC-36983C2BB39F}" presName="horz1" presStyleCnt="0"/>
      <dgm:spPr/>
    </dgm:pt>
    <dgm:pt modelId="{E83FEF87-8D6D-BD47-9FD0-6BC24544DD1E}" type="pres">
      <dgm:prSet presAssocID="{7BFD9926-B711-40B7-91EC-36983C2BB39F}" presName="tx1" presStyleLbl="revTx" presStyleIdx="0" presStyleCnt="2"/>
      <dgm:spPr/>
    </dgm:pt>
    <dgm:pt modelId="{8F7B811E-638A-F948-AAA6-99438FFE566B}" type="pres">
      <dgm:prSet presAssocID="{7BFD9926-B711-40B7-91EC-36983C2BB39F}" presName="vert1" presStyleCnt="0"/>
      <dgm:spPr/>
    </dgm:pt>
    <dgm:pt modelId="{B79A3701-F499-F641-AC58-8FF340CC41DE}" type="pres">
      <dgm:prSet presAssocID="{5CA52988-B1FF-4C81-91E2-0125B421DA26}" presName="thickLine" presStyleLbl="alignNode1" presStyleIdx="1" presStyleCnt="2"/>
      <dgm:spPr/>
    </dgm:pt>
    <dgm:pt modelId="{E5789069-FAB9-9B4A-BCA0-904773BB5AAF}" type="pres">
      <dgm:prSet presAssocID="{5CA52988-B1FF-4C81-91E2-0125B421DA26}" presName="horz1" presStyleCnt="0"/>
      <dgm:spPr/>
    </dgm:pt>
    <dgm:pt modelId="{7EC570A2-70EE-084C-8E52-DC3D94E1AC1E}" type="pres">
      <dgm:prSet presAssocID="{5CA52988-B1FF-4C81-91E2-0125B421DA26}" presName="tx1" presStyleLbl="revTx" presStyleIdx="1" presStyleCnt="2"/>
      <dgm:spPr/>
    </dgm:pt>
    <dgm:pt modelId="{71732EED-7626-CB4B-A852-2BDD87497939}" type="pres">
      <dgm:prSet presAssocID="{5CA52988-B1FF-4C81-91E2-0125B421DA26}" presName="vert1" presStyleCnt="0"/>
      <dgm:spPr/>
    </dgm:pt>
  </dgm:ptLst>
  <dgm:cxnLst>
    <dgm:cxn modelId="{4856DD01-5541-334D-BAFD-24B6E5C6F21B}" type="presOf" srcId="{7BFD9926-B711-40B7-91EC-36983C2BB39F}" destId="{E83FEF87-8D6D-BD47-9FD0-6BC24544DD1E}" srcOrd="0" destOrd="0" presId="urn:microsoft.com/office/officeart/2008/layout/LinedList"/>
    <dgm:cxn modelId="{78A8A109-48EE-1E41-9194-5B1A4D9FB0DF}" type="presOf" srcId="{5CA52988-B1FF-4C81-91E2-0125B421DA26}" destId="{7EC570A2-70EE-084C-8E52-DC3D94E1AC1E}" srcOrd="0" destOrd="0" presId="urn:microsoft.com/office/officeart/2008/layout/LinedList"/>
    <dgm:cxn modelId="{3B3708D0-CE18-B842-8E0A-C2AB2C1B2935}" type="presOf" srcId="{9435F48F-18D6-4BD9-93C6-74115188BF5B}" destId="{D9080483-EC8C-B340-84F7-CAAC29ED9CD9}" srcOrd="0" destOrd="0" presId="urn:microsoft.com/office/officeart/2008/layout/LinedList"/>
    <dgm:cxn modelId="{8F2FDBDC-D59F-40E1-91BC-8E8497778BC8}" srcId="{9435F48F-18D6-4BD9-93C6-74115188BF5B}" destId="{7BFD9926-B711-40B7-91EC-36983C2BB39F}" srcOrd="0" destOrd="0" parTransId="{A40C54D4-500D-4F83-94A0-55102BF663C0}" sibTransId="{7945B52B-B4AA-4441-9E13-D66CEAAA7249}"/>
    <dgm:cxn modelId="{6387B7DE-74DE-46A5-AED2-88909517C39B}" srcId="{9435F48F-18D6-4BD9-93C6-74115188BF5B}" destId="{5CA52988-B1FF-4C81-91E2-0125B421DA26}" srcOrd="1" destOrd="0" parTransId="{872814AE-1041-4F17-A9A2-F30E12A22F18}" sibTransId="{FD743F31-C4BC-4658-AF2B-C94DA7D201C8}"/>
    <dgm:cxn modelId="{8C57B256-C87B-3D40-A1B0-D2B179BF8C29}" type="presParOf" srcId="{D9080483-EC8C-B340-84F7-CAAC29ED9CD9}" destId="{EADC247A-D06F-9743-BF8C-CC947E8D6279}" srcOrd="0" destOrd="0" presId="urn:microsoft.com/office/officeart/2008/layout/LinedList"/>
    <dgm:cxn modelId="{2ADA4A9E-CC88-A347-A518-76253156AD90}" type="presParOf" srcId="{D9080483-EC8C-B340-84F7-CAAC29ED9CD9}" destId="{4A92E3F0-E24B-3244-A685-01E407F5594D}" srcOrd="1" destOrd="0" presId="urn:microsoft.com/office/officeart/2008/layout/LinedList"/>
    <dgm:cxn modelId="{05225D9F-5C7E-504A-AE04-EC8FAC01F321}" type="presParOf" srcId="{4A92E3F0-E24B-3244-A685-01E407F5594D}" destId="{E83FEF87-8D6D-BD47-9FD0-6BC24544DD1E}" srcOrd="0" destOrd="0" presId="urn:microsoft.com/office/officeart/2008/layout/LinedList"/>
    <dgm:cxn modelId="{472976DE-499F-844C-BF26-09FE0348DC5D}" type="presParOf" srcId="{4A92E3F0-E24B-3244-A685-01E407F5594D}" destId="{8F7B811E-638A-F948-AAA6-99438FFE566B}" srcOrd="1" destOrd="0" presId="urn:microsoft.com/office/officeart/2008/layout/LinedList"/>
    <dgm:cxn modelId="{6680AAC8-7B51-CC49-8B44-75123F47D9B3}" type="presParOf" srcId="{D9080483-EC8C-B340-84F7-CAAC29ED9CD9}" destId="{B79A3701-F499-F641-AC58-8FF340CC41DE}" srcOrd="2" destOrd="0" presId="urn:microsoft.com/office/officeart/2008/layout/LinedList"/>
    <dgm:cxn modelId="{698262BA-63A0-4B4C-96BD-27F90EA8E31D}" type="presParOf" srcId="{D9080483-EC8C-B340-84F7-CAAC29ED9CD9}" destId="{E5789069-FAB9-9B4A-BCA0-904773BB5AAF}" srcOrd="3" destOrd="0" presId="urn:microsoft.com/office/officeart/2008/layout/LinedList"/>
    <dgm:cxn modelId="{1A786A60-E3EB-A042-94B1-3A31737203B5}" type="presParOf" srcId="{E5789069-FAB9-9B4A-BCA0-904773BB5AAF}" destId="{7EC570A2-70EE-084C-8E52-DC3D94E1AC1E}" srcOrd="0" destOrd="0" presId="urn:microsoft.com/office/officeart/2008/layout/LinedList"/>
    <dgm:cxn modelId="{1AC0E3BD-1411-A64D-A3C1-BFD747808C11}" type="presParOf" srcId="{E5789069-FAB9-9B4A-BCA0-904773BB5AAF}" destId="{71732EED-7626-CB4B-A852-2BDD8749793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C247A-D06F-9743-BF8C-CC947E8D6279}">
      <dsp:nvSpPr>
        <dsp:cNvPr id="0" name=""/>
        <dsp:cNvSpPr/>
      </dsp:nvSpPr>
      <dsp:spPr>
        <a:xfrm>
          <a:off x="0" y="0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FEF87-8D6D-BD47-9FD0-6BC24544DD1E}">
      <dsp:nvSpPr>
        <dsp:cNvPr id="0" name=""/>
        <dsp:cNvSpPr/>
      </dsp:nvSpPr>
      <dsp:spPr>
        <a:xfrm>
          <a:off x="0" y="0"/>
          <a:ext cx="10168127" cy="1847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Koncept</a:t>
          </a:r>
          <a:r>
            <a:rPr lang="en-US" sz="2900" kern="1200" dirty="0"/>
            <a:t> </a:t>
          </a:r>
          <a:r>
            <a:rPr lang="en-US" sz="2900" kern="1200" dirty="0" err="1"/>
            <a:t>důležitý</a:t>
          </a:r>
          <a:r>
            <a:rPr lang="en-US" sz="2900" kern="1200" dirty="0"/>
            <a:t> pro </a:t>
          </a:r>
          <a:r>
            <a:rPr lang="en-US" sz="2900" kern="1200" dirty="0" err="1"/>
            <a:t>pochopení</a:t>
          </a:r>
          <a:r>
            <a:rPr lang="en-US" sz="2900" kern="1200" dirty="0"/>
            <a:t> </a:t>
          </a:r>
          <a:r>
            <a:rPr lang="en-US" sz="2900" kern="1200" dirty="0" err="1"/>
            <a:t>struktury</a:t>
          </a:r>
          <a:r>
            <a:rPr lang="en-US" sz="2900" kern="1200" dirty="0"/>
            <a:t> </a:t>
          </a:r>
          <a:r>
            <a:rPr lang="en-US" sz="2900" kern="1200" dirty="0" err="1"/>
            <a:t>mediálních</a:t>
          </a:r>
          <a:r>
            <a:rPr lang="en-US" sz="2900" kern="1200" dirty="0"/>
            <a:t> </a:t>
          </a:r>
          <a:r>
            <a:rPr lang="en-US" sz="2900" kern="1200" dirty="0" err="1"/>
            <a:t>textů</a:t>
          </a:r>
          <a:r>
            <a:rPr lang="en-US" sz="2900" kern="1200" dirty="0"/>
            <a:t> (</a:t>
          </a:r>
          <a:r>
            <a:rPr lang="en-US" sz="2900" kern="1200" dirty="0" err="1"/>
            <a:t>zejména</a:t>
          </a:r>
          <a:r>
            <a:rPr lang="en-US" sz="2900" kern="1200" dirty="0"/>
            <a:t> </a:t>
          </a:r>
          <a:r>
            <a:rPr lang="en-US" sz="2900" kern="1200" dirty="0" err="1"/>
            <a:t>zpravodajských</a:t>
          </a:r>
          <a:r>
            <a:rPr lang="en-US" sz="2900" kern="1200" dirty="0"/>
            <a:t>), </a:t>
          </a:r>
          <a:r>
            <a:rPr lang="en-US" sz="2900" kern="1200" dirty="0" err="1"/>
            <a:t>včetně</a:t>
          </a:r>
          <a:r>
            <a:rPr lang="en-US" sz="2900" kern="1200" dirty="0"/>
            <a:t> </a:t>
          </a:r>
          <a:r>
            <a:rPr lang="en-US" sz="2900" kern="1200" dirty="0" err="1"/>
            <a:t>podmínek</a:t>
          </a:r>
          <a:r>
            <a:rPr lang="en-US" sz="2900" kern="1200" dirty="0"/>
            <a:t> </a:t>
          </a:r>
          <a:r>
            <a:rPr lang="en-US" sz="2900" kern="1200" dirty="0" err="1"/>
            <a:t>jejich</a:t>
          </a:r>
          <a:r>
            <a:rPr lang="en-US" sz="2900" kern="1200" dirty="0"/>
            <a:t> </a:t>
          </a:r>
          <a:r>
            <a:rPr lang="en-US" sz="2900" kern="1200" dirty="0" err="1"/>
            <a:t>vzniku</a:t>
          </a:r>
          <a:r>
            <a:rPr lang="en-US" sz="2900" kern="1200" dirty="0"/>
            <a:t> a </a:t>
          </a:r>
          <a:r>
            <a:rPr lang="en-US" sz="2900" kern="1200" dirty="0" err="1"/>
            <a:t>případných</a:t>
          </a:r>
          <a:r>
            <a:rPr lang="en-US" sz="2900" kern="1200" dirty="0"/>
            <a:t> </a:t>
          </a:r>
          <a:r>
            <a:rPr lang="en-US" sz="2900" kern="1200" dirty="0" err="1"/>
            <a:t>účinků</a:t>
          </a:r>
          <a:r>
            <a:rPr lang="en-US" sz="2900" kern="1200" dirty="0"/>
            <a:t> </a:t>
          </a:r>
          <a:r>
            <a:rPr lang="en-US" sz="2900" kern="1200" dirty="0" err="1"/>
            <a:t>na</a:t>
          </a:r>
          <a:r>
            <a:rPr lang="en-US" sz="2900" kern="1200" dirty="0"/>
            <a:t> </a:t>
          </a:r>
          <a:r>
            <a:rPr lang="en-US" sz="2900" kern="1200" dirty="0" err="1"/>
            <a:t>publikum</a:t>
          </a:r>
          <a:r>
            <a:rPr lang="en-US" sz="2900" kern="1200" dirty="0"/>
            <a:t>, </a:t>
          </a:r>
          <a:r>
            <a:rPr lang="en-US" sz="2900" kern="1200" dirty="0" err="1"/>
            <a:t>potažmo</a:t>
          </a:r>
          <a:r>
            <a:rPr lang="en-US" sz="2900" kern="1200" dirty="0"/>
            <a:t> </a:t>
          </a:r>
          <a:r>
            <a:rPr lang="en-US" sz="2900" kern="1200" dirty="0" err="1"/>
            <a:t>na</a:t>
          </a:r>
          <a:r>
            <a:rPr lang="en-US" sz="2900" kern="1200" dirty="0"/>
            <a:t> </a:t>
          </a:r>
          <a:r>
            <a:rPr lang="en-US" sz="2900" kern="1200" dirty="0" err="1"/>
            <a:t>společnost</a:t>
          </a:r>
          <a:r>
            <a:rPr lang="en-US" sz="2900" kern="1200" dirty="0"/>
            <a:t> </a:t>
          </a:r>
          <a:r>
            <a:rPr lang="en-US" sz="2900" kern="1200" dirty="0" err="1"/>
            <a:t>jako</a:t>
          </a:r>
          <a:r>
            <a:rPr lang="en-US" sz="2900" kern="1200" dirty="0"/>
            <a:t> </a:t>
          </a:r>
          <a:r>
            <a:rPr lang="en-US" sz="2900" kern="1200" dirty="0" err="1"/>
            <a:t>celek</a:t>
          </a:r>
          <a:r>
            <a:rPr lang="en-US" sz="2900" kern="1200" dirty="0"/>
            <a:t> </a:t>
          </a:r>
        </a:p>
      </dsp:txBody>
      <dsp:txXfrm>
        <a:off x="0" y="0"/>
        <a:ext cx="10168127" cy="1847510"/>
      </dsp:txXfrm>
    </dsp:sp>
    <dsp:sp modelId="{B79A3701-F499-F641-AC58-8FF340CC41DE}">
      <dsp:nvSpPr>
        <dsp:cNvPr id="0" name=""/>
        <dsp:cNvSpPr/>
      </dsp:nvSpPr>
      <dsp:spPr>
        <a:xfrm>
          <a:off x="0" y="1847510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570A2-70EE-084C-8E52-DC3D94E1AC1E}">
      <dsp:nvSpPr>
        <dsp:cNvPr id="0" name=""/>
        <dsp:cNvSpPr/>
      </dsp:nvSpPr>
      <dsp:spPr>
        <a:xfrm>
          <a:off x="0" y="1847510"/>
          <a:ext cx="10168127" cy="1847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důležitou</a:t>
          </a:r>
          <a:r>
            <a:rPr lang="en-US" sz="2900" kern="1200" dirty="0"/>
            <a:t> </a:t>
          </a:r>
          <a:r>
            <a:rPr lang="en-US" sz="2900" kern="1200" dirty="0" err="1"/>
            <a:t>roli</a:t>
          </a:r>
          <a:r>
            <a:rPr lang="en-US" sz="2900" kern="1200" dirty="0"/>
            <a:t> </a:t>
          </a:r>
          <a:r>
            <a:rPr lang="en-US" sz="2900" kern="1200" dirty="0" err="1"/>
            <a:t>sehrává</a:t>
          </a:r>
          <a:r>
            <a:rPr lang="en-US" sz="2900" kern="1200" dirty="0"/>
            <a:t> </a:t>
          </a:r>
          <a:r>
            <a:rPr lang="en-US" sz="2900" kern="1200" dirty="0" err="1"/>
            <a:t>rámcování</a:t>
          </a:r>
          <a:r>
            <a:rPr lang="en-US" sz="2900" kern="1200" dirty="0"/>
            <a:t> </a:t>
          </a:r>
          <a:r>
            <a:rPr lang="en-US" sz="2900" kern="1200" dirty="0" err="1"/>
            <a:t>zejména</a:t>
          </a:r>
          <a:r>
            <a:rPr lang="en-US" sz="2900" kern="1200" dirty="0"/>
            <a:t> </a:t>
          </a:r>
          <a:r>
            <a:rPr lang="en-US" sz="2900" kern="1200" dirty="0" err="1"/>
            <a:t>ve</a:t>
          </a:r>
          <a:r>
            <a:rPr lang="en-US" sz="2900" kern="1200" dirty="0"/>
            <a:t> </a:t>
          </a:r>
          <a:r>
            <a:rPr lang="en-US" sz="2900" kern="1200" dirty="0" err="1"/>
            <a:t>vztahu</a:t>
          </a:r>
          <a:r>
            <a:rPr lang="en-US" sz="2900" kern="1200" dirty="0"/>
            <a:t> k </a:t>
          </a:r>
          <a:r>
            <a:rPr lang="en-US" sz="2900" b="1" kern="1200" dirty="0" err="1"/>
            <a:t>politickému</a:t>
          </a:r>
          <a:r>
            <a:rPr lang="en-US" sz="2900" b="1" kern="1200" dirty="0"/>
            <a:t> </a:t>
          </a:r>
          <a:r>
            <a:rPr lang="en-US" sz="2900" b="1" kern="1200" dirty="0" err="1"/>
            <a:t>zpravodajstv</a:t>
          </a:r>
          <a:r>
            <a:rPr lang="en-US" sz="2900" kern="1200" dirty="0" err="1"/>
            <a:t>í</a:t>
          </a:r>
          <a:r>
            <a:rPr lang="en-US" sz="2900" kern="1200" dirty="0"/>
            <a:t>, </a:t>
          </a:r>
          <a:r>
            <a:rPr lang="en-US" sz="2900" kern="1200" dirty="0" err="1"/>
            <a:t>často</a:t>
          </a:r>
          <a:r>
            <a:rPr lang="en-US" sz="2900" kern="1200" dirty="0"/>
            <a:t> se ale </a:t>
          </a:r>
          <a:r>
            <a:rPr lang="en-US" sz="2900" kern="1200" dirty="0" err="1"/>
            <a:t>zmiňuje</a:t>
          </a:r>
          <a:r>
            <a:rPr lang="en-US" sz="2900" kern="1200" dirty="0"/>
            <a:t> </a:t>
          </a:r>
          <a:r>
            <a:rPr lang="en-US" sz="2900" kern="1200" dirty="0" err="1"/>
            <a:t>také</a:t>
          </a:r>
          <a:r>
            <a:rPr lang="en-US" sz="2900" kern="1200" dirty="0"/>
            <a:t> v </a:t>
          </a:r>
          <a:r>
            <a:rPr lang="en-US" sz="2900" kern="1200" dirty="0" err="1"/>
            <a:t>souvislosti</a:t>
          </a:r>
          <a:r>
            <a:rPr lang="en-US" sz="2900" kern="1200" dirty="0"/>
            <a:t> s</a:t>
          </a:r>
          <a:r>
            <a:rPr lang="en-US" sz="2900" b="1" kern="1200" dirty="0"/>
            <a:t> </a:t>
          </a:r>
          <a:r>
            <a:rPr lang="en-US" sz="2900" b="1" kern="1200" dirty="0" err="1"/>
            <a:t>válečným</a:t>
          </a:r>
          <a:r>
            <a:rPr lang="en-US" sz="2900" b="1" kern="1200" dirty="0"/>
            <a:t> </a:t>
          </a:r>
          <a:r>
            <a:rPr lang="en-US" sz="2900" b="1" kern="1200" dirty="0" err="1"/>
            <a:t>zpravodajstvím</a:t>
          </a:r>
          <a:r>
            <a:rPr lang="en-US" sz="2900" b="1" kern="1200" dirty="0"/>
            <a:t> </a:t>
          </a:r>
          <a:r>
            <a:rPr lang="en-US" sz="2900" kern="1200" dirty="0" err="1"/>
            <a:t>nebo</a:t>
          </a:r>
          <a:r>
            <a:rPr lang="en-US" sz="2900" b="1" kern="1200" dirty="0"/>
            <a:t> </a:t>
          </a:r>
          <a:r>
            <a:rPr lang="en-US" sz="2900" b="1" kern="1200" dirty="0" err="1"/>
            <a:t>reklamou</a:t>
          </a:r>
          <a:endParaRPr lang="en-US" sz="2900" kern="1200" dirty="0"/>
        </a:p>
      </dsp:txBody>
      <dsp:txXfrm>
        <a:off x="0" y="1847510"/>
        <a:ext cx="10168127" cy="1847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32E012-EF41-6B4F-9FDD-7C98D99CC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EC2B0BA-DE97-BE4B-8B50-0AA4BE464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BD66AD-FA22-CD47-A58D-9A099EBB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2C46EF-F5DF-1847-A1FD-A92856736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C440C6-5578-4842-982C-E765C4FD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42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C4527-28B5-9646-AA0E-220C3BECE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0F5BA2E-C2D7-8D44-8606-7798032D2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46AFED-F17D-CB4A-AED1-8431BD28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26AA60-55B5-D345-8931-53132862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2F0F95-5DE8-BE44-BE7E-D2F07115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50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9DBB4DC-A295-7F4B-BBFC-ED8D65413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ED628A-B9C6-4B40-8B5F-DE856C43C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218C22-25EF-E44B-8C05-B4C8E8F0A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038343-29DB-B747-9974-BEA3E632F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3B94D71-1E4F-E048-BBA5-1EE55B74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502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7BB39-3764-F84F-8C3A-7BAA02222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23F4AF-D93F-074A-88EF-0341548C4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CA8EE3-5745-6E48-879B-87C3CA2B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826D36-C1A0-5E44-A821-5C5536F66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27B2AF-0A1C-A249-B959-F6D56A18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14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314FA-59C4-724B-B6ED-7EEC7342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A51635-D7A4-AA4B-8A38-0999E4217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102C0C-AE51-3C4F-B0B0-C1B356D93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B8742C-5417-364B-90AE-710BDAD0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B9C19A-5E7D-FC4B-A855-057E05423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93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4B4FE-1D3A-D342-A419-84CE1E42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82F95F-2AB4-6C4B-B9B4-00940880B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51E0A0-1D61-E142-8DA4-B27D7EDCD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64A299-B1FB-2544-B8A3-32AD1B369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8B373E-5803-E14A-A4E0-E9620501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4B64D1-956E-0E48-9B4A-65480094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04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124DB9-5089-884F-B4F9-BDD97554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2FC7D8-83F3-494F-8093-9AE0EFF19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EE71A6-F04B-6544-8018-063B2F7FE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B455E3-4063-0F41-845B-09F415C25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90F1A5D-B468-B647-B2F3-07575EC8E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C8BA58D-84B3-454C-AB9C-DB198A88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2ECFDF7-D8F1-DA45-BF2C-A86829BD7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6267126-680C-C242-AE8B-1C293CE6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72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71797-DD7B-8D4B-8E45-33B655D80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70273B6-558B-7744-820F-FB67C3953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A078C0-FF0B-934B-9A2F-8CB39BDDB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94B8D0-FF2C-4645-918C-E3D849AEE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83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7458F4-8968-2A4B-B023-535CAB2D4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76D26F9-5885-ED47-8A9F-65E3C941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C1EBA41-F93F-F54D-8BE0-4D934055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49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345A5-A106-2049-914E-3C97EAC4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CD335-CEEB-D74F-91E1-FD891FC9C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2911FD5-F498-B44F-BC32-FA73C5262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2952E96-4FCF-A44B-8CA3-C1580702D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F6F0E3-BE0F-344D-BDBA-186BF1383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16E84FE-CAA5-3D42-ADD4-E34560AE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4654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BEAE0-D6CA-D54D-A594-C30B9CCFE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A9BE8C-EA4A-6640-B596-4B2E2E0D6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F47424-EF22-1743-9F81-01EABC757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648731-3498-B045-851E-5DE08407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F78964-FAE1-F74B-A5B9-2EAC4BF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299295-2681-3241-8F87-DCB636E0B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60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34BE82C-C4CF-C641-9B02-87CC07E79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7B661F-BCFB-C247-AC30-6ACE048ED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E86D44-7AE0-B04D-AFC5-09AE13D86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2AEC-5BEB-2942-B666-3CD57966D920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EDA969-F9CF-7D42-9341-169E3285B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E5EDD4-E1A9-6342-A624-C9B27EFFF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C2CE2-3FE3-6741-9F79-CBE7922DEE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4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vitt puslespill med én rød brikke">
            <a:extLst>
              <a:ext uri="{FF2B5EF4-FFF2-40B4-BE49-F238E27FC236}">
                <a16:creationId xmlns:a16="http://schemas.microsoft.com/office/drawing/2014/main" id="{851E8F7C-599D-4566-A704-23C8E658C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59EE2-D626-BD44-9327-080D446D5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>
                <a:solidFill>
                  <a:srgbClr val="FFFFFF"/>
                </a:solidFill>
              </a:rPr>
              <a:t>Agenda-setting a framing</a:t>
            </a:r>
          </a:p>
        </p:txBody>
      </p:sp>
      <p:sp>
        <p:nvSpPr>
          <p:cNvPr id="21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2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9B14B2-E5E3-6459-4674-06624B87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Sociální sítě a agenda-setting</a:t>
            </a:r>
          </a:p>
        </p:txBody>
      </p:sp>
      <p:pic>
        <p:nvPicPr>
          <p:cNvPr id="2052" name="Picture 4" descr="Agenda Setting for Health Promotion: Exploring an Adapted Model for the Social  Media Era | Semantic Scholar">
            <a:extLst>
              <a:ext uri="{FF2B5EF4-FFF2-40B4-BE49-F238E27FC236}">
                <a16:creationId xmlns:a16="http://schemas.microsoft.com/office/drawing/2014/main" id="{1FC353DD-E566-5A3B-A29C-DD30D08E30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230800"/>
            <a:ext cx="10515599" cy="370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Agenda Setting for Health Promotion: Exploring an Adapted Model for the Social  Media Era | Semantic Scholar">
            <a:extLst>
              <a:ext uri="{FF2B5EF4-FFF2-40B4-BE49-F238E27FC236}">
                <a16:creationId xmlns:a16="http://schemas.microsoft.com/office/drawing/2014/main" id="{8F3E78ED-E0E4-DA19-43E1-42296B1F6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20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9B14B2-E5E3-6459-4674-06624B87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 setting – everyday racism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3526B1-1487-9E5F-9B1D-C2143CAB2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001" y="1845426"/>
            <a:ext cx="7942945" cy="4450303"/>
          </a:xfrm>
          <a:prstGeom prst="rect">
            <a:avLst/>
          </a:prstGeom>
        </p:spPr>
      </p:pic>
      <p:sp>
        <p:nvSpPr>
          <p:cNvPr id="4" name="AutoShape 2" descr="Agenda Setting for Health Promotion: Exploring an Adapted Model for the Social  Media Era | Semantic Scholar">
            <a:extLst>
              <a:ext uri="{FF2B5EF4-FFF2-40B4-BE49-F238E27FC236}">
                <a16:creationId xmlns:a16="http://schemas.microsoft.com/office/drawing/2014/main" id="{8F3E78ED-E0E4-DA19-43E1-42296B1F6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927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9B14B2-E5E3-6459-4674-06624B87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9286" y="481264"/>
            <a:ext cx="3702251" cy="3907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Agenda setting</a:t>
            </a: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9584E7D4-A2F5-41A9-A4AE-B84BD1346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75346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6">
            <a:extLst>
              <a:ext uri="{FF2B5EF4-FFF2-40B4-BE49-F238E27FC236}">
                <a16:creationId xmlns:a16="http://schemas.microsoft.com/office/drawing/2014/main" id="{912531D6-F318-49BD-859A-0B2B71594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666" y="481264"/>
            <a:ext cx="3207227" cy="2896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5313F5D-BAB2-3C76-0941-4FA7B058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" y="1194810"/>
            <a:ext cx="2890705" cy="1469615"/>
          </a:xfrm>
          <a:prstGeom prst="rect">
            <a:avLst/>
          </a:prstGeom>
        </p:spPr>
      </p:pic>
      <p:sp>
        <p:nvSpPr>
          <p:cNvPr id="28" name="Rectangle 18">
            <a:extLst>
              <a:ext uri="{FF2B5EF4-FFF2-40B4-BE49-F238E27FC236}">
                <a16:creationId xmlns:a16="http://schemas.microsoft.com/office/drawing/2014/main" id="{C3A78525-353D-47EB-B839-E380DBD7D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7760" y="481264"/>
            <a:ext cx="3207226" cy="2896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55F92A0-EEA9-1302-D236-3ED32D108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627" y="920780"/>
            <a:ext cx="2885492" cy="2017674"/>
          </a:xfrm>
          <a:prstGeom prst="rect">
            <a:avLst/>
          </a:prstGeom>
        </p:spPr>
      </p:pic>
      <p:sp>
        <p:nvSpPr>
          <p:cNvPr id="29" name="Rectangle 20">
            <a:extLst>
              <a:ext uri="{FF2B5EF4-FFF2-40B4-BE49-F238E27FC236}">
                <a16:creationId xmlns:a16="http://schemas.microsoft.com/office/drawing/2014/main" id="{6436C932-B8B8-4A70-8A0D-1A4AD0A9F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7334" y="3538308"/>
            <a:ext cx="3217652" cy="28624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4E06C8-BF40-7287-E156-2009498ED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201" y="4259498"/>
            <a:ext cx="2895918" cy="1398994"/>
          </a:xfrm>
          <a:prstGeom prst="rect">
            <a:avLst/>
          </a:prstGeom>
        </p:spPr>
      </p:pic>
      <p:cxnSp>
        <p:nvCxnSpPr>
          <p:cNvPr id="30" name="Straight Connector 22">
            <a:extLst>
              <a:ext uri="{FF2B5EF4-FFF2-40B4-BE49-F238E27FC236}">
                <a16:creationId xmlns:a16="http://schemas.microsoft.com/office/drawing/2014/main" id="{02AD82C0-24F3-4083-849D-D281174AF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4447" y="4459986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EC760C0-2D8A-4DE5-9990-FA96D59E5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666" y="3538308"/>
            <a:ext cx="3207227" cy="28967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F0CB3B9-5D9A-7DA9-AEEB-3F789B5C8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02" y="4499945"/>
            <a:ext cx="2911236" cy="897993"/>
          </a:xfrm>
          <a:prstGeom prst="rect">
            <a:avLst/>
          </a:prstGeom>
        </p:spPr>
      </p:pic>
      <p:sp>
        <p:nvSpPr>
          <p:cNvPr id="4" name="AutoShape 2" descr="Agenda Setting for Health Promotion: Exploring an Adapted Model for the Social  Media Era | Semantic Scholar">
            <a:extLst>
              <a:ext uri="{FF2B5EF4-FFF2-40B4-BE49-F238E27FC236}">
                <a16:creationId xmlns:a16="http://schemas.microsoft.com/office/drawing/2014/main" id="{8F3E78ED-E0E4-DA19-43E1-42296B1F6A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85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4FF23F-2D7F-2C3E-A3C7-EC40D489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v hodině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598E3A-47D8-3B30-3CD6-ED34DB0A9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kern="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Války 9x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AI + etika 6x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Manželství pro všechny 6x</a:t>
            </a:r>
          </a:p>
          <a:p>
            <a:r>
              <a:rPr lang="cs-CZ" sz="1800" kern="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Udržitelnost, ekologie 6x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0" dirty="0" err="1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Well-being</a:t>
            </a:r>
            <a:r>
              <a:rPr lang="cs-CZ" sz="1800" kern="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 4x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Nerovnost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(genderová, pracovní, …) 4x</a:t>
            </a:r>
          </a:p>
          <a:p>
            <a:r>
              <a:rPr lang="cs-CZ" sz="1800" kern="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Americká prezidentská kampaň 3x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Protesty zemědělců 2x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Bytová krize pro mladou generaci, Nedostupnost bydlení 2x</a:t>
            </a:r>
          </a:p>
          <a:p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 2x</a:t>
            </a:r>
          </a:p>
          <a:p>
            <a:r>
              <a:rPr lang="cs-CZ" sz="1800" kern="0" dirty="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Domácí a sexualizované násilí 2x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9359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DFC91-60C1-7347-B738-47C3E736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4800" kern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Agenda setting</a:t>
            </a:r>
            <a:endParaRPr lang="en-US" altLang="cs-CZ" sz="4800" kern="12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1" name="Picture 4" descr="smoking5.png">
            <a:extLst>
              <a:ext uri="{FF2B5EF4-FFF2-40B4-BE49-F238E27FC236}">
                <a16:creationId xmlns:a16="http://schemas.microsoft.com/office/drawing/2014/main" id="{2FBD1C70-F30A-C74B-AFF7-76FEA2342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6" b="-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3" descr="smoking8.png">
            <a:extLst>
              <a:ext uri="{FF2B5EF4-FFF2-40B4-BE49-F238E27FC236}">
                <a16:creationId xmlns:a16="http://schemas.microsoft.com/office/drawing/2014/main" id="{02DFF36B-BCDA-FF47-8C8E-DC5BA2788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8" r="1" b="1"/>
          <a:stretch/>
        </p:blipFill>
        <p:spPr bwMode="auto">
          <a:xfrm>
            <a:off x="4638955" y="321733"/>
            <a:ext cx="3539976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moking6.png">
            <a:extLst>
              <a:ext uri="{FF2B5EF4-FFF2-40B4-BE49-F238E27FC236}">
                <a16:creationId xmlns:a16="http://schemas.microsoft.com/office/drawing/2014/main" id="{4840B12C-AD7D-2849-8462-7407C90ED9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2" r="-2" b="14916"/>
          <a:stretch/>
        </p:blipFill>
        <p:spPr bwMode="auto">
          <a:xfrm>
            <a:off x="8348570" y="321734"/>
            <a:ext cx="3535590" cy="29858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71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C28EB-C197-7C40-89D3-3A5B8C07D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540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Agenda setting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8B12DAC6-EDE9-C747-B35F-44B0858DD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834" y="307731"/>
            <a:ext cx="2828328" cy="3997637"/>
          </a:xfrm>
          <a:prstGeom prst="rect">
            <a:avLst/>
          </a:prstGeom>
        </p:spPr>
      </p:pic>
      <p:pic>
        <p:nvPicPr>
          <p:cNvPr id="64515" name="Picture 2" descr="sampus jedna.jpg">
            <a:extLst>
              <a:ext uri="{FF2B5EF4-FFF2-40B4-BE49-F238E27FC236}">
                <a16:creationId xmlns:a16="http://schemas.microsoft.com/office/drawing/2014/main" id="{CD9B0CBD-4EF9-5E47-B3EB-A3FE91F0F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6043" y="375523"/>
            <a:ext cx="5455917" cy="38620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01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EB129-187F-3645-9899-5FC626BBA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cs-CZ" sz="6000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Agenda setting</a:t>
            </a:r>
          </a:p>
        </p:txBody>
      </p:sp>
      <p:pic>
        <p:nvPicPr>
          <p:cNvPr id="65539" name="Picture 2" descr="kinder1.jpg">
            <a:extLst>
              <a:ext uri="{FF2B5EF4-FFF2-40B4-BE49-F238E27FC236}">
                <a16:creationId xmlns:a16="http://schemas.microsoft.com/office/drawing/2014/main" id="{6AC81FF0-DCA2-FE4B-B01C-E62A722939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2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3" descr="smoking2.jpg">
            <a:extLst>
              <a:ext uri="{FF2B5EF4-FFF2-40B4-BE49-F238E27FC236}">
                <a16:creationId xmlns:a16="http://schemas.microsoft.com/office/drawing/2014/main" id="{BE67C3A2-0B06-304D-A3E1-0C0930490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3" r="-2" b="8077"/>
          <a:stretch/>
        </p:blipFill>
        <p:spPr bwMode="auto">
          <a:xfrm>
            <a:off x="6095999" y="-681"/>
            <a:ext cx="6096001" cy="42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209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14774F-8EDB-8298-657D-5408FEC6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Kylie effect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B5906-D2EB-0A59-87A6-AFDACB4B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164956"/>
            <a:ext cx="6780700" cy="452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56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6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raming-effect .jpg">
            <a:extLst>
              <a:ext uri="{FF2B5EF4-FFF2-40B4-BE49-F238E27FC236}">
                <a16:creationId xmlns:a16="http://schemas.microsoft.com/office/drawing/2014/main" id="{1728C8C2-5C1F-8541-8BFD-E12A17D77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7413" y="643467"/>
            <a:ext cx="555717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632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1D37C0-3D89-B14E-BF45-FA9D3440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/>
              <a:t>Framing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5" name="Zástupný obsah 2">
            <a:extLst>
              <a:ext uri="{FF2B5EF4-FFF2-40B4-BE49-F238E27FC236}">
                <a16:creationId xmlns:a16="http://schemas.microsoft.com/office/drawing/2014/main" id="{D7DE1206-0892-4A87-AA2E-316AFC81C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373484"/>
              </p:ext>
            </p:extLst>
          </p:nvPr>
        </p:nvGraphicFramePr>
        <p:xfrm>
          <a:off x="1115568" y="2481943"/>
          <a:ext cx="10168128" cy="3695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565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C3B17532-EBF6-C246-AF07-8CD3DC252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99099"/>
            <a:ext cx="9465564" cy="34009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cs-CZ" dirty="0" err="1">
                <a:latin typeface="+mn-lt"/>
                <a:ea typeface="+mn-ea"/>
              </a:rPr>
              <a:t>Proč</a:t>
            </a:r>
            <a:r>
              <a:rPr lang="en-US" altLang="cs-CZ" dirty="0">
                <a:latin typeface="+mn-lt"/>
                <a:ea typeface="+mn-ea"/>
              </a:rPr>
              <a:t> se </a:t>
            </a:r>
            <a:r>
              <a:rPr lang="en-US" altLang="cs-CZ" dirty="0" err="1">
                <a:latin typeface="+mn-lt"/>
                <a:ea typeface="+mn-ea"/>
              </a:rPr>
              <a:t>věnujeme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nastolování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agendy</a:t>
            </a:r>
            <a:r>
              <a:rPr lang="en-US" altLang="cs-CZ" dirty="0">
                <a:latin typeface="+mn-lt"/>
                <a:ea typeface="+mn-ea"/>
              </a:rPr>
              <a:t> a </a:t>
            </a:r>
            <a:r>
              <a:rPr lang="en-US" altLang="cs-CZ" dirty="0" err="1">
                <a:latin typeface="+mn-lt"/>
                <a:ea typeface="+mn-ea"/>
              </a:rPr>
              <a:t>framingu</a:t>
            </a:r>
            <a:r>
              <a:rPr lang="en-US" altLang="cs-CZ" dirty="0">
                <a:latin typeface="+mn-lt"/>
                <a:ea typeface="+mn-ea"/>
              </a:rPr>
              <a:t>?</a:t>
            </a:r>
            <a:br>
              <a:rPr lang="en-US" altLang="cs-CZ" dirty="0">
                <a:latin typeface="+mn-lt"/>
                <a:ea typeface="+mn-ea"/>
              </a:rPr>
            </a:br>
            <a:endParaRPr lang="en-US" altLang="cs-CZ" dirty="0">
              <a:latin typeface="+mn-lt"/>
              <a:ea typeface="+mn-ea"/>
            </a:endParaRPr>
          </a:p>
          <a:p>
            <a:pPr marL="34290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+mn-lt"/>
                <a:ea typeface="+mn-ea"/>
              </a:rPr>
              <a:t>tzv</a:t>
            </a:r>
            <a:r>
              <a:rPr lang="en-US" altLang="cs-CZ" dirty="0">
                <a:latin typeface="+mn-lt"/>
                <a:ea typeface="+mn-ea"/>
              </a:rPr>
              <a:t>. </a:t>
            </a:r>
            <a:r>
              <a:rPr lang="en-US" altLang="cs-CZ" b="1" dirty="0" err="1">
                <a:latin typeface="+mn-lt"/>
                <a:ea typeface="+mn-ea"/>
              </a:rPr>
              <a:t>symbolická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moc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médií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jako</a:t>
            </a:r>
            <a:r>
              <a:rPr lang="en-US" altLang="cs-CZ" dirty="0">
                <a:latin typeface="+mn-lt"/>
                <a:ea typeface="+mn-ea"/>
              </a:rPr>
              <a:t> „</a:t>
            </a:r>
            <a:r>
              <a:rPr lang="en-US" altLang="cs-CZ" dirty="0" err="1">
                <a:latin typeface="+mn-lt"/>
                <a:ea typeface="+mn-ea"/>
              </a:rPr>
              <a:t>schopnost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zasahovat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pomocí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prostředků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produkce</a:t>
            </a:r>
            <a:r>
              <a:rPr lang="en-US" altLang="cs-CZ" dirty="0">
                <a:latin typeface="+mn-lt"/>
                <a:ea typeface="+mn-ea"/>
              </a:rPr>
              <a:t> a </a:t>
            </a:r>
            <a:r>
              <a:rPr lang="en-US" altLang="cs-CZ" dirty="0" err="1">
                <a:latin typeface="+mn-lt"/>
                <a:ea typeface="+mn-ea"/>
              </a:rPr>
              <a:t>přenosu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symbolických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sdělení</a:t>
            </a:r>
            <a:r>
              <a:rPr lang="en-US" altLang="cs-CZ" dirty="0">
                <a:latin typeface="+mn-lt"/>
                <a:ea typeface="+mn-ea"/>
              </a:rPr>
              <a:t> do </a:t>
            </a:r>
            <a:r>
              <a:rPr lang="en-US" altLang="cs-CZ" dirty="0" err="1">
                <a:latin typeface="+mn-lt"/>
                <a:ea typeface="+mn-ea"/>
              </a:rPr>
              <a:t>vývoje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událostí</a:t>
            </a:r>
            <a:r>
              <a:rPr lang="en-US" altLang="cs-CZ" dirty="0">
                <a:latin typeface="+mn-lt"/>
                <a:ea typeface="+mn-ea"/>
              </a:rPr>
              <a:t>, </a:t>
            </a:r>
            <a:r>
              <a:rPr lang="en-US" altLang="cs-CZ" dirty="0" err="1">
                <a:latin typeface="+mn-lt"/>
                <a:ea typeface="+mn-ea"/>
              </a:rPr>
              <a:t>ovlivňovat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jednání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ostatních</a:t>
            </a:r>
            <a:r>
              <a:rPr lang="en-US" altLang="cs-CZ" dirty="0">
                <a:latin typeface="+mn-lt"/>
                <a:ea typeface="+mn-ea"/>
              </a:rPr>
              <a:t>, a </a:t>
            </a:r>
            <a:r>
              <a:rPr lang="en-US" altLang="cs-CZ" dirty="0" err="1">
                <a:latin typeface="+mn-lt"/>
                <a:ea typeface="+mn-ea"/>
              </a:rPr>
              <a:t>dokonce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události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vytvářet</a:t>
            </a:r>
            <a:r>
              <a:rPr lang="en-US" altLang="en-US" dirty="0">
                <a:latin typeface="+mn-lt"/>
                <a:ea typeface="+mn-ea"/>
              </a:rPr>
              <a:t>“</a:t>
            </a:r>
            <a:r>
              <a:rPr lang="en-US" altLang="cs-CZ" dirty="0">
                <a:latin typeface="+mn-lt"/>
                <a:ea typeface="+mn-ea"/>
              </a:rPr>
              <a:t> (Thompson, 2004: 20).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dirty="0"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87507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1D37C0-3D89-B14E-BF45-FA9D3440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/>
              <a:t>Framing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089951-240F-DD40-BA12-95D241078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723243"/>
            <a:ext cx="10168128" cy="3695020"/>
          </a:xfrm>
        </p:spPr>
        <p:txBody>
          <a:bodyPr>
            <a:normAutofit lnSpcReduction="10000"/>
          </a:bodyPr>
          <a:lstStyle/>
          <a:p>
            <a:r>
              <a:rPr lang="en-US" altLang="cs-CZ" sz="2200" dirty="0">
                <a:latin typeface="Calibri" panose="020F0502020204030204" pitchFamily="34" charset="0"/>
              </a:rPr>
              <a:t>„</a:t>
            </a:r>
            <a:r>
              <a:rPr lang="en-US" altLang="cs-CZ" sz="2200" dirty="0" err="1">
                <a:latin typeface="Calibri" panose="020F0502020204030204" pitchFamily="34" charset="0"/>
              </a:rPr>
              <a:t>Rámcovat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znamená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vybírat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určité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aspekty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vnímané</a:t>
            </a:r>
            <a:r>
              <a:rPr lang="en-US" altLang="cs-CZ" sz="2200" dirty="0">
                <a:latin typeface="Calibri" panose="020F0502020204030204" pitchFamily="34" charset="0"/>
              </a:rPr>
              <a:t> reality</a:t>
            </a:r>
            <a:r>
              <a:rPr lang="cs-CZ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>
                <a:latin typeface="Calibri" panose="020F0502020204030204" pitchFamily="34" charset="0"/>
              </a:rPr>
              <a:t>a </a:t>
            </a:r>
            <a:r>
              <a:rPr lang="en-US" altLang="cs-CZ" sz="2200" dirty="0" err="1">
                <a:latin typeface="Calibri" panose="020F0502020204030204" pitchFamily="34" charset="0"/>
              </a:rPr>
              <a:t>zdůraznit</a:t>
            </a:r>
            <a:r>
              <a:rPr lang="en-US" altLang="cs-CZ" sz="2200" dirty="0">
                <a:latin typeface="Calibri" panose="020F0502020204030204" pitchFamily="34" charset="0"/>
              </a:rPr>
              <a:t> je v </a:t>
            </a:r>
            <a:r>
              <a:rPr lang="en-US" altLang="cs-CZ" sz="2200" dirty="0" err="1">
                <a:latin typeface="Calibri" panose="020F0502020204030204" pitchFamily="34" charset="0"/>
              </a:rPr>
              <a:t>komunikovaném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textu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tak</a:t>
            </a:r>
            <a:r>
              <a:rPr lang="en-US" altLang="cs-CZ" sz="2200" dirty="0">
                <a:latin typeface="Calibri" panose="020F0502020204030204" pitchFamily="34" charset="0"/>
              </a:rPr>
              <a:t>, aby </a:t>
            </a:r>
            <a:r>
              <a:rPr lang="en-US" altLang="cs-CZ" sz="2200" dirty="0" err="1">
                <a:latin typeface="Calibri" panose="020F0502020204030204" pitchFamily="34" charset="0"/>
              </a:rPr>
              <a:t>podporovaly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určitou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definici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problému</a:t>
            </a:r>
            <a:r>
              <a:rPr lang="en-US" altLang="cs-CZ" sz="2200" dirty="0">
                <a:latin typeface="Calibri" panose="020F0502020204030204" pitchFamily="34" charset="0"/>
              </a:rPr>
              <a:t>,</a:t>
            </a:r>
            <a:r>
              <a:rPr lang="cs-CZ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kauzální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vysvětlení</a:t>
            </a:r>
            <a:r>
              <a:rPr lang="en-US" altLang="cs-CZ" sz="2200" dirty="0">
                <a:latin typeface="Calibri" panose="020F0502020204030204" pitchFamily="34" charset="0"/>
              </a:rPr>
              <a:t>, </a:t>
            </a:r>
            <a:r>
              <a:rPr lang="en-US" altLang="cs-CZ" sz="2200" dirty="0" err="1">
                <a:latin typeface="Calibri" panose="020F0502020204030204" pitchFamily="34" charset="0"/>
              </a:rPr>
              <a:t>morální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hodnocení</a:t>
            </a:r>
            <a:r>
              <a:rPr lang="en-US" altLang="cs-CZ" sz="2200" dirty="0">
                <a:latin typeface="Calibri" panose="020F0502020204030204" pitchFamily="34" charset="0"/>
              </a:rPr>
              <a:t> a/</a:t>
            </a:r>
            <a:r>
              <a:rPr lang="en-US" altLang="cs-CZ" sz="2200" dirty="0" err="1">
                <a:latin typeface="Calibri" panose="020F0502020204030204" pitchFamily="34" charset="0"/>
              </a:rPr>
              <a:t>nebo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preferované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řešení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dané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záležitosti</a:t>
            </a:r>
            <a:r>
              <a:rPr lang="en-US" altLang="en-US" sz="2200" dirty="0">
                <a:latin typeface="Calibri" panose="020F0502020204030204" pitchFamily="34" charset="0"/>
              </a:rPr>
              <a:t>“ (</a:t>
            </a:r>
            <a:r>
              <a:rPr lang="en-US" altLang="en-US" sz="2200" dirty="0" err="1">
                <a:latin typeface="Calibri" panose="020F0502020204030204" pitchFamily="34" charset="0"/>
              </a:rPr>
              <a:t>Entman</a:t>
            </a:r>
            <a:r>
              <a:rPr lang="en-US" altLang="en-US" sz="2200" dirty="0">
                <a:latin typeface="Calibri" panose="020F0502020204030204" pitchFamily="34" charset="0"/>
              </a:rPr>
              <a:t>)</a:t>
            </a:r>
            <a:br>
              <a:rPr lang="en-US" altLang="en-US" sz="2200" dirty="0">
                <a:latin typeface="Calibri" panose="020F0502020204030204" pitchFamily="34" charset="0"/>
              </a:rPr>
            </a:b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cs-CZ" sz="2200" dirty="0">
                <a:latin typeface="Calibri" panose="020F0502020204030204" pitchFamily="34" charset="0"/>
              </a:rPr>
              <a:t>„</a:t>
            </a:r>
            <a:r>
              <a:rPr lang="en-US" altLang="cs-CZ" sz="2200" dirty="0" err="1">
                <a:latin typeface="Calibri" panose="020F0502020204030204" pitchFamily="34" charset="0"/>
              </a:rPr>
              <a:t>Rámec</a:t>
            </a:r>
            <a:r>
              <a:rPr lang="en-US" altLang="cs-CZ" sz="2200" dirty="0">
                <a:latin typeface="Calibri" panose="020F0502020204030204" pitchFamily="34" charset="0"/>
              </a:rPr>
              <a:t> je </a:t>
            </a:r>
            <a:r>
              <a:rPr lang="en-US" altLang="cs-CZ" sz="2200" dirty="0" err="1">
                <a:latin typeface="Calibri" panose="020F0502020204030204" pitchFamily="34" charset="0"/>
              </a:rPr>
              <a:t>ústřední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organizační</a:t>
            </a:r>
            <a:r>
              <a:rPr lang="en-US" altLang="cs-CZ" sz="2200" dirty="0">
                <a:latin typeface="Calibri" panose="020F0502020204030204" pitchFamily="34" charset="0"/>
              </a:rPr>
              <a:t> idea </a:t>
            </a:r>
            <a:r>
              <a:rPr lang="en-US" altLang="cs-CZ" sz="2200" dirty="0" err="1">
                <a:latin typeface="Calibri" panose="020F0502020204030204" pitchFamily="34" charset="0"/>
              </a:rPr>
              <a:t>zpravodajského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obsahu</a:t>
            </a:r>
            <a:r>
              <a:rPr lang="en-US" altLang="cs-CZ" sz="2200" dirty="0">
                <a:latin typeface="Calibri" panose="020F0502020204030204" pitchFamily="34" charset="0"/>
              </a:rPr>
              <a:t>, </a:t>
            </a:r>
            <a:r>
              <a:rPr lang="en-US" altLang="cs-CZ" sz="2200" dirty="0" err="1">
                <a:latin typeface="Calibri" panose="020F0502020204030204" pitchFamily="34" charset="0"/>
              </a:rPr>
              <a:t>která</a:t>
            </a:r>
            <a:r>
              <a:rPr lang="cs-CZ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poskytuje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kontext</a:t>
            </a:r>
            <a:r>
              <a:rPr lang="en-US" altLang="cs-CZ" sz="2200" dirty="0">
                <a:latin typeface="Calibri" panose="020F0502020204030204" pitchFamily="34" charset="0"/>
              </a:rPr>
              <a:t> a </a:t>
            </a:r>
            <a:r>
              <a:rPr lang="en-US" altLang="cs-CZ" sz="2200" dirty="0" err="1">
                <a:latin typeface="Calibri" panose="020F0502020204030204" pitchFamily="34" charset="0"/>
              </a:rPr>
              <a:t>napovídá</a:t>
            </a:r>
            <a:r>
              <a:rPr lang="en-US" altLang="cs-CZ" sz="2200" dirty="0">
                <a:latin typeface="Calibri" panose="020F0502020204030204" pitchFamily="34" charset="0"/>
              </a:rPr>
              <a:t>, co je </a:t>
            </a:r>
            <a:r>
              <a:rPr lang="en-US" altLang="cs-CZ" sz="2200" dirty="0" err="1">
                <a:latin typeface="Calibri" panose="020F0502020204030204" pitchFamily="34" charset="0"/>
              </a:rPr>
              <a:t>tématem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zprávy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prostřednictvím</a:t>
            </a:r>
            <a:r>
              <a:rPr lang="en-US" altLang="cs-CZ" sz="2200" dirty="0">
                <a:latin typeface="Calibri" panose="020F0502020204030204" pitchFamily="34" charset="0"/>
              </a:rPr>
              <a:t> </a:t>
            </a:r>
            <a:r>
              <a:rPr lang="en-US" altLang="cs-CZ" sz="2200" dirty="0" err="1">
                <a:latin typeface="Calibri" panose="020F0502020204030204" pitchFamily="34" charset="0"/>
              </a:rPr>
              <a:t>selekce</a:t>
            </a:r>
            <a:r>
              <a:rPr lang="en-US" altLang="cs-CZ" sz="2200" dirty="0">
                <a:latin typeface="Calibri" panose="020F0502020204030204" pitchFamily="34" charset="0"/>
              </a:rPr>
              <a:t>, </a:t>
            </a:r>
            <a:r>
              <a:rPr lang="en-US" altLang="cs-CZ" sz="2200" dirty="0" err="1">
                <a:latin typeface="Calibri" panose="020F0502020204030204" pitchFamily="34" charset="0"/>
              </a:rPr>
              <a:t>důrazu,vynechání</a:t>
            </a:r>
            <a:r>
              <a:rPr lang="en-US" altLang="cs-CZ" sz="2200" dirty="0">
                <a:latin typeface="Calibri" panose="020F0502020204030204" pitchFamily="34" charset="0"/>
              </a:rPr>
              <a:t> a </a:t>
            </a:r>
            <a:r>
              <a:rPr lang="en-US" altLang="cs-CZ" sz="2200" dirty="0" err="1">
                <a:latin typeface="Calibri" panose="020F0502020204030204" pitchFamily="34" charset="0"/>
              </a:rPr>
              <a:t>rozvíjení</a:t>
            </a:r>
            <a:r>
              <a:rPr lang="en-US" altLang="en-US" sz="2200" dirty="0">
                <a:latin typeface="Calibri" panose="020F0502020204030204" pitchFamily="34" charset="0"/>
              </a:rPr>
              <a:t>“</a:t>
            </a:r>
            <a:r>
              <a:rPr lang="en-US" altLang="cs-CZ" sz="2200" dirty="0">
                <a:latin typeface="Calibri" panose="020F0502020204030204" pitchFamily="34" charset="0"/>
              </a:rPr>
              <a:t> (Tankard)</a:t>
            </a:r>
          </a:p>
          <a:p>
            <a:pPr marL="0" indent="0">
              <a:buNone/>
            </a:pPr>
            <a:br>
              <a:rPr lang="en-US" altLang="cs-CZ" sz="2200" dirty="0">
                <a:latin typeface="Calibri" panose="020F0502020204030204" pitchFamily="34" charset="0"/>
              </a:rPr>
            </a:br>
            <a:endParaRPr lang="en-US" altLang="cs-CZ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altLang="cs-CZ" sz="2200" dirty="0">
                <a:latin typeface="Calibri" panose="020F0502020204030204" pitchFamily="34" charset="0"/>
              </a:rPr>
              <a:t>Rámcování, stejně jako nastolování agendy, je ze své podstaty ideologický akt (ať už vědomě, nebo ne).</a:t>
            </a:r>
          </a:p>
          <a:p>
            <a:endParaRPr lang="cs-CZ" altLang="cs-CZ" sz="2200" dirty="0">
              <a:latin typeface="Calibri" panose="020F0502020204030204" pitchFamily="34" charset="0"/>
            </a:endParaRPr>
          </a:p>
          <a:p>
            <a:pPr>
              <a:buFont typeface="Wingdings" pitchFamily="2" charset="2"/>
              <a:buChar char="²"/>
            </a:pPr>
            <a:endParaRPr lang="en-US" altLang="cs-CZ" sz="22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706613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mash.jpg">
            <a:extLst>
              <a:ext uri="{FF2B5EF4-FFF2-40B4-BE49-F238E27FC236}">
                <a16:creationId xmlns:a16="http://schemas.microsoft.com/office/drawing/2014/main" id="{67435DEC-79FC-1346-8B99-B21E321EB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0"/>
          <a:stretch>
            <a:fillRect/>
          </a:stretch>
        </p:blipFill>
        <p:spPr bwMode="auto">
          <a:xfrm>
            <a:off x="1068130" y="1310085"/>
            <a:ext cx="3876165" cy="38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4E0BFB-FB3C-0ED1-3241-36EA17966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cs-CZ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139890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Jak rychle auta jela, když došlo ke kontaktu?</a:t>
            </a:r>
            <a:endParaRPr lang="cs-CZ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1398905" algn="l"/>
              </a:tabLst>
            </a:pPr>
            <a:r>
              <a:rPr lang="cs-CZ" sz="20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Jak rychle auta jela, když se srazila/nabourala?</a:t>
            </a:r>
            <a:endParaRPr lang="cs-CZ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en-US" altLang="en-US" sz="2000" dirty="0">
                <a:latin typeface="Calibri" panose="020F0502020204030204" pitchFamily="34" charset="0"/>
              </a:rPr>
            </a:br>
            <a:endParaRPr lang="en-US" altLang="en-US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cs-CZ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82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D82D2-932B-B243-A6BD-AFC4B9015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cs-CZ" sz="4000" kern="12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Typy rámců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9ADD02-EE05-0849-AD1B-89FE93F3A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599" y="2318197"/>
            <a:ext cx="9724031" cy="368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issue-specific frames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generic frames</a:t>
            </a:r>
          </a:p>
        </p:txBody>
      </p:sp>
    </p:spTree>
    <p:extLst>
      <p:ext uri="{BB962C8B-B14F-4D97-AF65-F5344CB8AC3E}">
        <p14:creationId xmlns:p14="http://schemas.microsoft.com/office/powerpoint/2010/main" val="415211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B481C-A094-CD46-BB99-53681B30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cs-CZ" sz="54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Typy</a:t>
            </a:r>
            <a:r>
              <a:rPr lang="en-US" altLang="cs-CZ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cs-CZ" sz="54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rámců</a:t>
            </a:r>
            <a:endParaRPr lang="en-US" altLang="cs-CZ" sz="5400" kern="12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144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794" name="Rectangle 3">
            <a:extLst>
              <a:ext uri="{FF2B5EF4-FFF2-40B4-BE49-F238E27FC236}">
                <a16:creationId xmlns:a16="http://schemas.microsoft.com/office/drawing/2014/main" id="{72447965-7D8E-9D4B-A748-6C651FC34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120" y="499833"/>
            <a:ext cx="5100320" cy="55812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200">
                <a:latin typeface="+mn-lt"/>
                <a:ea typeface="+mn-ea"/>
              </a:rPr>
              <a:t>Semetková a Valkenburgová (2000) identifikovaly pět obecných rámců, které se často objevují ve zprávách. Jsou jimi </a:t>
            </a:r>
            <a:r>
              <a:rPr lang="en-US" altLang="cs-CZ" sz="2200" b="1">
                <a:latin typeface="+mn-lt"/>
                <a:ea typeface="+mn-ea"/>
              </a:rPr>
              <a:t>zodpovědnost, konflikt, ekonomické následky (economic consequences frame), důraz na jednotlivce (human interest frame) a morálka</a:t>
            </a:r>
            <a:r>
              <a:rPr lang="en-US" altLang="cs-CZ" sz="2200">
                <a:latin typeface="+mn-lt"/>
                <a:ea typeface="+mn-e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316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740C2-7675-C734-E475-A006B203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Typy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rámců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migrace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199B3D-EDCF-C5D3-0BA3-FCFF6DF66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00" y="1529868"/>
            <a:ext cx="6781800" cy="503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81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740C2-7675-C734-E475-A006B203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Typy rámců – migrace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7FECCE-90DF-A8A5-5300-DB6F86F3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890" y="1863801"/>
            <a:ext cx="10336219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23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5740C2-7675-C734-E475-A006B203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Typy rámců – migrace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64C771-C711-1249-D7BE-F685C8EB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3295822"/>
            <a:ext cx="5614416" cy="22993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34F0DB-64A5-E8F5-983F-ECDEC5991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3719506"/>
            <a:ext cx="5614416" cy="14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5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5740C2-7675-C734-E475-A006B203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Typy rámců – migrace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45A21B-43A2-6A8A-6258-3C4D76B4B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033" y="1850683"/>
            <a:ext cx="5593217" cy="48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43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0F96A0-98B4-0B4B-86D0-097B53B4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Generic frames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E9D1439-4A97-CA4B-B0AA-F238E4A2E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4"/>
          <a:stretch/>
        </p:blipFill>
        <p:spPr>
          <a:xfrm>
            <a:off x="331567" y="2904697"/>
            <a:ext cx="5455917" cy="304187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text, snímek obrazovky, osoba&#10;&#10;Popis byl vytvořen automaticky">
            <a:extLst>
              <a:ext uri="{FF2B5EF4-FFF2-40B4-BE49-F238E27FC236}">
                <a16:creationId xmlns:a16="http://schemas.microsoft.com/office/drawing/2014/main" id="{3F463E26-D13B-EF40-9791-519FF6A7F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4"/>
          <a:stretch/>
        </p:blipFill>
        <p:spPr>
          <a:xfrm>
            <a:off x="6445073" y="2811434"/>
            <a:ext cx="5455917" cy="322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71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D16EA-2EB2-8842-ACAE-EFC48D12F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cs-CZ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Typy rámců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3AA5BD-CCB6-2B44-B6CA-3D657190F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99099"/>
            <a:ext cx="9465564" cy="3400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>
                <a:latin typeface="+mn-lt"/>
                <a:ea typeface="+mn-ea"/>
              </a:rPr>
              <a:t>Rámec strategické hry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>
                <a:latin typeface="+mn-lt"/>
                <a:ea typeface="+mn-ea"/>
              </a:rPr>
              <a:t>Alternativní rámce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6100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7F198A3-15DD-8228-D405-3CD95C970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0" b="4836"/>
          <a:stretch/>
        </p:blipFill>
        <p:spPr>
          <a:xfrm>
            <a:off x="431800" y="448780"/>
            <a:ext cx="10958381" cy="576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2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FC77AB-B98D-014E-BBE5-32574D6B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Alternativní rámce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5827F7-5BDD-7E42-B561-058B39249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535901"/>
            <a:ext cx="5455917" cy="15412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3A593CB-ED55-314D-A9D9-C540352DC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1583640"/>
            <a:ext cx="5455917" cy="14458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491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FC77AB-B98D-014E-BBE5-32574D6B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Alternativní rámce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CD9578DF-76A5-CA49-8B4C-2D093763F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567" y="3327632"/>
            <a:ext cx="5455917" cy="2196008"/>
          </a:xfrm>
          <a:prstGeom prst="rect">
            <a:avLst/>
          </a:prstGeom>
          <a:noFill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34A6CAD7-2A98-0C40-9CE7-2E25A7834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3375372"/>
            <a:ext cx="5455917" cy="2100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3228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FC77AB-B98D-014E-BBE5-32574D6B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Alternativní rámce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E5DA42ED-89FC-9B43-A260-6F744C064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092" y="2427541"/>
            <a:ext cx="671871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86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C77AB-B98D-014E-BBE5-32574D6B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581891"/>
            <a:ext cx="3771009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Alternativní rámce</a:t>
            </a:r>
          </a:p>
        </p:txBody>
      </p:sp>
      <p:pic>
        <p:nvPicPr>
          <p:cNvPr id="4098" name="Picture 2" descr="fox news">
            <a:extLst>
              <a:ext uri="{FF2B5EF4-FFF2-40B4-BE49-F238E27FC236}">
                <a16:creationId xmlns:a16="http://schemas.microsoft.com/office/drawing/2014/main" id="{0DB24F5F-45F4-6176-66EE-A8735DA01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9129" y="581891"/>
            <a:ext cx="5564058" cy="55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76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2D879E-DF6E-B14B-896C-2D4320F25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cs-CZ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Framing – válečné zpravodajství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4FBA5B97-725A-8B4D-86F2-504877F00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99099"/>
            <a:ext cx="9465564" cy="34009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57150" indent="0" eaLnBrk="1" hangingPunct="1">
              <a:lnSpc>
                <a:spcPct val="90000"/>
              </a:lnSpc>
              <a:spcAft>
                <a:spcPts val="600"/>
              </a:spcAft>
            </a:pPr>
            <a:endParaRPr lang="en-US" altLang="cs-CZ" dirty="0"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+mn-lt"/>
                <a:ea typeface="+mn-ea"/>
              </a:rPr>
              <a:t>Empatické</a:t>
            </a:r>
            <a:r>
              <a:rPr lang="en-US" altLang="cs-CZ" dirty="0">
                <a:latin typeface="+mn-lt"/>
                <a:ea typeface="+mn-ea"/>
              </a:rPr>
              <a:t> a </a:t>
            </a:r>
            <a:r>
              <a:rPr lang="en-US" altLang="cs-CZ" dirty="0" err="1">
                <a:latin typeface="+mn-lt"/>
                <a:ea typeface="+mn-ea"/>
              </a:rPr>
              <a:t>distanční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rámcování</a:t>
            </a:r>
            <a:r>
              <a:rPr lang="en-US" altLang="cs-CZ" dirty="0">
                <a:latin typeface="+mn-lt"/>
                <a:ea typeface="+mn-ea"/>
              </a:rPr>
              <a:t> (Robinson, CNN </a:t>
            </a:r>
            <a:r>
              <a:rPr lang="en-US" altLang="cs-CZ" dirty="0" err="1">
                <a:latin typeface="+mn-lt"/>
                <a:ea typeface="+mn-ea"/>
              </a:rPr>
              <a:t>efekt</a:t>
            </a:r>
            <a:r>
              <a:rPr lang="en-US" altLang="cs-CZ" dirty="0">
                <a:latin typeface="+mn-lt"/>
                <a:ea typeface="+mn-ea"/>
              </a:rPr>
              <a:t>)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dirty="0">
                <a:latin typeface="+mn-lt"/>
                <a:ea typeface="+mn-ea"/>
              </a:rPr>
              <a:t>Peace vs war journalism (Galtung)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+mn-lt"/>
                <a:ea typeface="+mn-ea"/>
              </a:rPr>
              <a:t>Rámec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práva</a:t>
            </a:r>
            <a:r>
              <a:rPr lang="en-US" altLang="cs-CZ" dirty="0">
                <a:latin typeface="+mn-lt"/>
                <a:ea typeface="+mn-ea"/>
              </a:rPr>
              <a:t> a </a:t>
            </a:r>
            <a:r>
              <a:rPr lang="en-US" altLang="cs-CZ" dirty="0" err="1">
                <a:latin typeface="+mn-lt"/>
                <a:ea typeface="+mn-ea"/>
              </a:rPr>
              <a:t>pořádku</a:t>
            </a:r>
            <a:r>
              <a:rPr lang="en-US" altLang="cs-CZ" dirty="0">
                <a:latin typeface="+mn-lt"/>
                <a:ea typeface="+mn-ea"/>
              </a:rPr>
              <a:t> vs </a:t>
            </a:r>
            <a:r>
              <a:rPr lang="en-US" altLang="cs-CZ" dirty="0" err="1">
                <a:latin typeface="+mn-lt"/>
                <a:ea typeface="+mn-ea"/>
              </a:rPr>
              <a:t>rámec</a:t>
            </a:r>
            <a:r>
              <a:rPr lang="en-US" altLang="cs-CZ" dirty="0">
                <a:latin typeface="+mn-lt"/>
                <a:ea typeface="+mn-ea"/>
              </a:rPr>
              <a:t> </a:t>
            </a:r>
            <a:r>
              <a:rPr lang="en-US" altLang="cs-CZ" dirty="0" err="1">
                <a:latin typeface="+mn-lt"/>
                <a:ea typeface="+mn-ea"/>
              </a:rPr>
              <a:t>odporu</a:t>
            </a:r>
            <a:r>
              <a:rPr lang="en-US" altLang="cs-CZ" dirty="0">
                <a:latin typeface="+mn-lt"/>
                <a:ea typeface="+mn-ea"/>
              </a:rPr>
              <a:t> a </a:t>
            </a:r>
            <a:r>
              <a:rPr lang="en-US" altLang="cs-CZ" dirty="0" err="1">
                <a:latin typeface="+mn-lt"/>
                <a:ea typeface="+mn-ea"/>
              </a:rPr>
              <a:t>nespravedlnosti</a:t>
            </a:r>
            <a:r>
              <a:rPr lang="en-US" altLang="cs-CZ" dirty="0">
                <a:latin typeface="+mn-lt"/>
                <a:ea typeface="+mn-ea"/>
              </a:rPr>
              <a:t> (</a:t>
            </a:r>
            <a:r>
              <a:rPr lang="en-US" altLang="cs-CZ" dirty="0" err="1">
                <a:latin typeface="+mn-lt"/>
                <a:ea typeface="+mn-ea"/>
              </a:rPr>
              <a:t>Woldsfeld</a:t>
            </a:r>
            <a:r>
              <a:rPr lang="en-US" altLang="cs-CZ" dirty="0">
                <a:latin typeface="+mn-lt"/>
                <a:ea typeface="+mn-ea"/>
              </a:rPr>
              <a:t>, 1. </a:t>
            </a:r>
            <a:r>
              <a:rPr lang="en-US" altLang="cs-CZ" dirty="0" err="1">
                <a:latin typeface="+mn-lt"/>
                <a:ea typeface="+mn-ea"/>
              </a:rPr>
              <a:t>intifáda</a:t>
            </a:r>
            <a:r>
              <a:rPr lang="en-US" altLang="cs-CZ" dirty="0">
                <a:latin typeface="+mn-lt"/>
                <a:ea typeface="+mn-ea"/>
              </a:rPr>
              <a:t>)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+mn-lt"/>
                <a:ea typeface="+mn-ea"/>
              </a:rPr>
              <a:t>Hrdina</a:t>
            </a:r>
            <a:r>
              <a:rPr lang="en-US" altLang="cs-CZ" dirty="0">
                <a:latin typeface="+mn-lt"/>
                <a:ea typeface="+mn-ea"/>
              </a:rPr>
              <a:t> (</a:t>
            </a:r>
            <a:r>
              <a:rPr lang="en-US" altLang="cs-CZ" dirty="0" err="1">
                <a:latin typeface="+mn-lt"/>
                <a:ea typeface="+mn-ea"/>
              </a:rPr>
              <a:t>estetický</a:t>
            </a:r>
            <a:r>
              <a:rPr lang="en-US" altLang="cs-CZ" dirty="0">
                <a:latin typeface="+mn-lt"/>
                <a:ea typeface="+mn-ea"/>
              </a:rPr>
              <a:t>, </a:t>
            </a:r>
            <a:r>
              <a:rPr lang="en-US" altLang="cs-CZ" dirty="0" err="1">
                <a:latin typeface="+mn-lt"/>
                <a:ea typeface="+mn-ea"/>
              </a:rPr>
              <a:t>eufemizovaný</a:t>
            </a:r>
            <a:r>
              <a:rPr lang="en-US" altLang="cs-CZ" dirty="0">
                <a:latin typeface="+mn-lt"/>
                <a:ea typeface="+mn-ea"/>
              </a:rPr>
              <a:t>, </a:t>
            </a:r>
            <a:r>
              <a:rPr lang="en-US" altLang="cs-CZ" dirty="0" err="1">
                <a:latin typeface="+mn-lt"/>
                <a:ea typeface="+mn-ea"/>
              </a:rPr>
              <a:t>anihilující</a:t>
            </a:r>
            <a:r>
              <a:rPr lang="en-US" altLang="cs-CZ" dirty="0">
                <a:latin typeface="+mn-lt"/>
                <a:ea typeface="+mn-ea"/>
              </a:rPr>
              <a:t>) vs </a:t>
            </a:r>
            <a:r>
              <a:rPr lang="en-US" altLang="cs-CZ" dirty="0" err="1">
                <a:latin typeface="+mn-lt"/>
                <a:ea typeface="+mn-ea"/>
              </a:rPr>
              <a:t>oběť</a:t>
            </a:r>
            <a:endParaRPr lang="en-US" altLang="cs-CZ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45912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Rectangle 5018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D473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51A33-1324-8149-A15E-6CE55ADC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cs-CZ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Framing – válečné zpravodajství</a:t>
            </a:r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A90809FC-ACE7-EC44-B432-DE69C6E32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0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Rectangle 5018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671E2301-CBF0-6647-8914-99314F3BA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917725"/>
            <a:ext cx="3795331" cy="48523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Příklad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propalestinského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/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libanonského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vizuálního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rámce</a:t>
            </a:r>
            <a:endParaRPr lang="en-US" altLang="cs-CZ" sz="2000" dirty="0">
              <a:solidFill>
                <a:srgbClr val="FFFFFF"/>
              </a:solidFill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Právo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, 31. 7. 2006: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Zoufaly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́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Libanonec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odnáší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tělíčko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mrtvého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dítěte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ve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vesnici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Káná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po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včerejším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izraelském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bombardování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20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13603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5120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96645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DAD28-8435-FD4C-BB39-9E5C8872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cs-CZ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Framing – válečné zpravodajství</a:t>
            </a: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81167732-95DE-DB46-8953-07E2456CC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1" r="6195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Rectangle 512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DCC5DA9F-CA6C-6F48-8920-DB370CAA1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839" y="917725"/>
            <a:ext cx="3823906" cy="48523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Příklad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propalestinského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/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libanonského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vizuálního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rámce</a:t>
            </a:r>
            <a:endParaRPr lang="en-US" altLang="cs-CZ" sz="2000" dirty="0">
              <a:solidFill>
                <a:srgbClr val="FFFFFF"/>
              </a:solidFill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Právo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, 6. 1. 2009: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Palestinská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žena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prochází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kolem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domu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ve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městě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Rafáh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,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ktery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́ se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stal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terčem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izraelských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náletů</a:t>
            </a:r>
            <a:endParaRPr lang="en-US" altLang="cs-CZ" sz="2000" dirty="0">
              <a:solidFill>
                <a:srgbClr val="FFFFFF"/>
              </a:solidFill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20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92557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Rectangle 5223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94B5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2EB69-4B18-D14C-ABE7-544DD110A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cs-CZ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Framing – válečné zpravodajství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0F6BA063-ADFA-F845-9535-A7299FF6E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Rectangle 5223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488B1A01-737B-974A-9C8C-44351F3E7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319" y="917725"/>
            <a:ext cx="3424739" cy="48523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>
                <a:solidFill>
                  <a:srgbClr val="FFFFFF"/>
                </a:solidFill>
                <a:latin typeface="+mn-lt"/>
                <a:ea typeface="+mn-ea"/>
              </a:rPr>
              <a:t>Příklad proizraelského vizuálního rámce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>
                <a:solidFill>
                  <a:srgbClr val="FFFFFF"/>
                </a:solidFill>
                <a:latin typeface="+mn-lt"/>
                <a:ea typeface="+mn-ea"/>
              </a:rPr>
              <a:t>Právo, 8. 1. 2009: Izraelka se dvěma syny se u hranic se severní Gazou kryje před ohlášeným raketovým útokem Hamásu.</a:t>
            </a:r>
          </a:p>
          <a:p>
            <a:pPr mar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200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696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7" name="Rectangle 5325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44D5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1C871-ABE8-E442-832C-E8E7FD05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altLang="cs-CZ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Framing – válečné zpravodajství</a:t>
            </a:r>
          </a:p>
        </p:txBody>
      </p:sp>
      <p:pic>
        <p:nvPicPr>
          <p:cNvPr id="53252" name="Picture 5">
            <a:extLst>
              <a:ext uri="{FF2B5EF4-FFF2-40B4-BE49-F238E27FC236}">
                <a16:creationId xmlns:a16="http://schemas.microsoft.com/office/drawing/2014/main" id="{CF62C13D-1298-E043-BEC8-661121955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180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Rectangle 5325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78D40A3D-01F1-B243-B33C-637C267FC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9319" y="917725"/>
            <a:ext cx="3424739" cy="48523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Příklad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proizraelského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vizuálního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rámce</a:t>
            </a:r>
            <a:endParaRPr lang="en-US" altLang="cs-CZ" sz="2000" dirty="0">
              <a:solidFill>
                <a:srgbClr val="FFFFFF"/>
              </a:solidFill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Právo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, 11. 8. 2006: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Pracovníci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nemocnice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v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Nahariji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ošetřují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jednoho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z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desítek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zraněných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izraelských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 </a:t>
            </a:r>
            <a:r>
              <a:rPr lang="en-US" altLang="cs-CZ" sz="2000" dirty="0" err="1">
                <a:solidFill>
                  <a:srgbClr val="FFFFFF"/>
                </a:solidFill>
                <a:latin typeface="+mn-lt"/>
                <a:ea typeface="+mn-ea"/>
              </a:rPr>
              <a:t>vojáků</a:t>
            </a:r>
            <a:r>
              <a:rPr lang="en-US" altLang="cs-CZ" sz="2000" dirty="0">
                <a:solidFill>
                  <a:srgbClr val="FFFFFF"/>
                </a:solidFill>
                <a:latin typeface="+mn-lt"/>
                <a:ea typeface="+mn-ea"/>
              </a:rPr>
              <a:t>.</a:t>
            </a:r>
          </a:p>
          <a:p>
            <a:pPr marL="0"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sz="2000" dirty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22153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1D642-64D2-D145-BC41-00E33F0A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cs-CZ" kern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Framing – vizuální rámcování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513128EE-A9D5-7446-A2CF-5443E6E9A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399099"/>
            <a:ext cx="9465564" cy="34009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dirty="0"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cs-CZ" b="1" dirty="0" err="1">
                <a:latin typeface="+mn-lt"/>
                <a:ea typeface="+mn-ea"/>
              </a:rPr>
              <a:t>Vizuální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rámce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může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publikum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snáze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vnímat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jako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samozřejmé</a:t>
            </a:r>
            <a:r>
              <a:rPr lang="en-US" altLang="cs-CZ" b="1" dirty="0">
                <a:latin typeface="+mn-lt"/>
                <a:ea typeface="+mn-ea"/>
              </a:rPr>
              <a:t>, a </a:t>
            </a:r>
            <a:r>
              <a:rPr lang="en-US" altLang="cs-CZ" b="1" dirty="0" err="1">
                <a:latin typeface="+mn-lt"/>
                <a:ea typeface="+mn-ea"/>
              </a:rPr>
              <a:t>tudíž</a:t>
            </a:r>
            <a:r>
              <a:rPr lang="en-US" altLang="cs-CZ" b="1" dirty="0">
                <a:latin typeface="+mn-lt"/>
                <a:ea typeface="+mn-ea"/>
              </a:rPr>
              <a:t> je </a:t>
            </a:r>
            <a:r>
              <a:rPr lang="en-US" altLang="cs-CZ" b="1" dirty="0" err="1">
                <a:latin typeface="+mn-lt"/>
                <a:ea typeface="+mn-ea"/>
              </a:rPr>
              <a:t>nezpochybňovat</a:t>
            </a:r>
            <a:r>
              <a:rPr lang="en-US" altLang="cs-CZ" b="1" dirty="0">
                <a:latin typeface="+mn-lt"/>
                <a:ea typeface="+mn-ea"/>
              </a:rPr>
              <a:t>. </a:t>
            </a:r>
            <a:r>
              <a:rPr lang="en-US" altLang="cs-CZ" b="1" dirty="0" err="1">
                <a:latin typeface="+mn-lt"/>
                <a:ea typeface="+mn-ea"/>
              </a:rPr>
              <a:t>Vizuální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rámcování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tak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může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být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méně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nápadné</a:t>
            </a:r>
            <a:r>
              <a:rPr lang="en-US" altLang="cs-CZ" b="1" dirty="0">
                <a:latin typeface="+mn-lt"/>
                <a:ea typeface="+mn-ea"/>
              </a:rPr>
              <a:t>, a </a:t>
            </a:r>
            <a:r>
              <a:rPr lang="en-US" altLang="cs-CZ" b="1" dirty="0" err="1">
                <a:latin typeface="+mn-lt"/>
                <a:ea typeface="+mn-ea"/>
              </a:rPr>
              <a:t>tedy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efektivnější</a:t>
            </a:r>
            <a:r>
              <a:rPr lang="en-US" altLang="cs-CZ" b="1" dirty="0">
                <a:latin typeface="+mn-lt"/>
                <a:ea typeface="+mn-ea"/>
              </a:rPr>
              <a:t> a </a:t>
            </a:r>
            <a:r>
              <a:rPr lang="en-US" altLang="cs-CZ" b="1" dirty="0" err="1">
                <a:latin typeface="+mn-lt"/>
                <a:ea typeface="+mn-ea"/>
              </a:rPr>
              <a:t>nebezpečnější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než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rámcování</a:t>
            </a:r>
            <a:r>
              <a:rPr lang="en-US" altLang="cs-CZ" b="1" dirty="0">
                <a:latin typeface="+mn-lt"/>
                <a:ea typeface="+mn-ea"/>
              </a:rPr>
              <a:t> </a:t>
            </a:r>
            <a:r>
              <a:rPr lang="en-US" altLang="cs-CZ" b="1" dirty="0" err="1">
                <a:latin typeface="+mn-lt"/>
                <a:ea typeface="+mn-ea"/>
              </a:rPr>
              <a:t>verbální</a:t>
            </a:r>
            <a:r>
              <a:rPr lang="en-US" altLang="cs-CZ" b="1" dirty="0">
                <a:latin typeface="+mn-lt"/>
                <a:ea typeface="+mn-ea"/>
              </a:rPr>
              <a:t>.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ea typeface="+mn-ea"/>
              </a:rPr>
              <a:t>Vizuální</a:t>
            </a: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err="1">
                <a:latin typeface="+mn-lt"/>
                <a:ea typeface="+mn-ea"/>
              </a:rPr>
              <a:t>rámce</a:t>
            </a: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err="1">
                <a:latin typeface="+mn-lt"/>
                <a:ea typeface="+mn-ea"/>
              </a:rPr>
              <a:t>mohou</a:t>
            </a: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err="1">
                <a:latin typeface="+mn-lt"/>
                <a:ea typeface="+mn-ea"/>
              </a:rPr>
              <a:t>být</a:t>
            </a:r>
            <a:r>
              <a:rPr lang="en-US" dirty="0">
                <a:latin typeface="+mn-lt"/>
                <a:ea typeface="+mn-ea"/>
              </a:rPr>
              <a:t> v </a:t>
            </a:r>
            <a:r>
              <a:rPr lang="en-US" dirty="0" err="1">
                <a:latin typeface="+mn-lt"/>
                <a:ea typeface="+mn-ea"/>
              </a:rPr>
              <a:t>souladu</a:t>
            </a:r>
            <a:r>
              <a:rPr lang="en-US" dirty="0">
                <a:latin typeface="+mn-lt"/>
                <a:ea typeface="+mn-ea"/>
              </a:rPr>
              <a:t> s </a:t>
            </a:r>
            <a:r>
              <a:rPr lang="en-US" dirty="0" err="1">
                <a:latin typeface="+mn-lt"/>
                <a:ea typeface="+mn-ea"/>
              </a:rPr>
              <a:t>rámci</a:t>
            </a: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err="1">
                <a:latin typeface="+mn-lt"/>
                <a:ea typeface="+mn-ea"/>
              </a:rPr>
              <a:t>verbálními</a:t>
            </a:r>
            <a:r>
              <a:rPr lang="en-US" dirty="0">
                <a:latin typeface="+mn-lt"/>
                <a:ea typeface="+mn-ea"/>
              </a:rPr>
              <a:t>, </a:t>
            </a:r>
            <a:r>
              <a:rPr lang="en-US" dirty="0" err="1">
                <a:latin typeface="+mn-lt"/>
                <a:ea typeface="+mn-ea"/>
              </a:rPr>
              <a:t>nebo</a:t>
            </a:r>
            <a:r>
              <a:rPr lang="en-US" dirty="0">
                <a:latin typeface="+mn-lt"/>
                <a:ea typeface="+mn-ea"/>
              </a:rPr>
              <a:t> je </a:t>
            </a:r>
            <a:r>
              <a:rPr lang="en-US" dirty="0" err="1">
                <a:latin typeface="+mn-lt"/>
                <a:ea typeface="+mn-ea"/>
              </a:rPr>
              <a:t>naopak</a:t>
            </a: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err="1">
                <a:latin typeface="+mn-lt"/>
                <a:ea typeface="+mn-ea"/>
              </a:rPr>
              <a:t>oslabovat</a:t>
            </a:r>
            <a:r>
              <a:rPr lang="en-US" dirty="0">
                <a:latin typeface="+mn-lt"/>
                <a:ea typeface="+mn-ea"/>
              </a:rPr>
              <a:t> a </a:t>
            </a:r>
            <a:r>
              <a:rPr lang="en-US" dirty="0" err="1">
                <a:latin typeface="+mn-lt"/>
                <a:ea typeface="+mn-ea"/>
              </a:rPr>
              <a:t>nabízet</a:t>
            </a: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err="1">
                <a:latin typeface="+mn-lt"/>
                <a:ea typeface="+mn-ea"/>
              </a:rPr>
              <a:t>alternativní</a:t>
            </a:r>
            <a:r>
              <a:rPr lang="en-US" dirty="0">
                <a:latin typeface="+mn-lt"/>
                <a:ea typeface="+mn-ea"/>
              </a:rPr>
              <a:t> </a:t>
            </a:r>
            <a:r>
              <a:rPr lang="en-US" dirty="0" err="1">
                <a:latin typeface="+mn-lt"/>
                <a:ea typeface="+mn-ea"/>
              </a:rPr>
              <a:t>proti-rámec</a:t>
            </a:r>
            <a:r>
              <a:rPr lang="en-US" dirty="0">
                <a:latin typeface="+mn-lt"/>
                <a:ea typeface="+mn-ea"/>
              </a:rPr>
              <a:t> (counter-frame). </a:t>
            </a:r>
            <a:endParaRPr lang="en-US" altLang="cs-CZ" dirty="0">
              <a:latin typeface="+mn-lt"/>
              <a:ea typeface="+mn-ea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cs-CZ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02409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1D37C0-3D89-B14E-BF45-FA9D3440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>
            <a:normAutofit/>
          </a:bodyPr>
          <a:lstStyle/>
          <a:p>
            <a:r>
              <a:rPr lang="cs-CZ"/>
              <a:t>Agenda-setting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089951-240F-DD40-BA12-95D241078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449899"/>
            <a:ext cx="9465564" cy="3400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Masová média </a:t>
            </a:r>
            <a:r>
              <a:rPr lang="cs-CZ" sz="2400" i="1" dirty="0"/>
              <a:t>nastavují agendu </a:t>
            </a:r>
            <a:r>
              <a:rPr lang="cs-CZ" sz="2400" dirty="0"/>
              <a:t>veřejného diskurzu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- kontrolují realitu: neinformují o „realitě“, ale fungují pouze jako filtr, který umožňuje, aby se některé aspekty „reality“ dostaly k jejich publiku, zatímco jiné blokuje.</a:t>
            </a:r>
          </a:p>
          <a:p>
            <a:pPr marL="0" indent="0">
              <a:buNone/>
            </a:pPr>
            <a:r>
              <a:rPr lang="cs-CZ" sz="2400" dirty="0"/>
              <a:t>- přikládají tématům důležitost: čím více média o určitém tématu informují, tím je pravděpodobnější, že veřejnost bude dané téma vnímat jako důležitější než jiná.</a:t>
            </a:r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06627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47C4C62-BDE2-994B-9A00-72762E47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Vizuální rámce</a:t>
            </a:r>
          </a:p>
        </p:txBody>
      </p:sp>
      <p:pic>
        <p:nvPicPr>
          <p:cNvPr id="5" name="Picture 3" descr="A person and person walking under an umbrella in the rain&#10;&#10;Description automatically generated with medium confidence">
            <a:extLst>
              <a:ext uri="{FF2B5EF4-FFF2-40B4-BE49-F238E27FC236}">
                <a16:creationId xmlns:a16="http://schemas.microsoft.com/office/drawing/2014/main" id="{A4CD591C-FF93-E649-9CC6-F82167D0E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30" y="2181426"/>
            <a:ext cx="4230305" cy="3997637"/>
          </a:xfrm>
          <a:prstGeom prst="rect">
            <a:avLst/>
          </a:prstGeom>
        </p:spPr>
      </p:pic>
      <p:pic>
        <p:nvPicPr>
          <p:cNvPr id="4" name="Picture 1" descr="A picture containing text, person, newspaper, different&#10;&#10;Description automatically generated">
            <a:extLst>
              <a:ext uri="{FF2B5EF4-FFF2-40B4-BE49-F238E27FC236}">
                <a16:creationId xmlns:a16="http://schemas.microsoft.com/office/drawing/2014/main" id="{D781F038-D595-1A40-96ED-ED465D508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65" y="2217815"/>
            <a:ext cx="3997831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vitt puslespill med én rød brikke">
            <a:extLst>
              <a:ext uri="{FF2B5EF4-FFF2-40B4-BE49-F238E27FC236}">
                <a16:creationId xmlns:a16="http://schemas.microsoft.com/office/drawing/2014/main" id="{851E8F7C-599D-4566-A704-23C8E658C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5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59EE2-D626-BD44-9327-080D446D5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>
                <a:solidFill>
                  <a:srgbClr val="FFFFFF"/>
                </a:solidFill>
              </a:rPr>
              <a:t>Agenda-setting a framing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CDB30C-1F82-41E6-A067-831D6E89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DA86DD-F997-4F66-A87C-5B58AB6D1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41B827-437E-40A3-A732-669230D6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1D37C0-3D89-B14E-BF45-FA9D3440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>
            <a:normAutofit/>
          </a:bodyPr>
          <a:lstStyle/>
          <a:p>
            <a:r>
              <a:rPr lang="cs-CZ"/>
              <a:t>Agenda-setting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089951-240F-DD40-BA12-95D241078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399099"/>
            <a:ext cx="9465564" cy="3400969"/>
          </a:xfrm>
        </p:spPr>
        <p:txBody>
          <a:bodyPr>
            <a:normAutofit/>
          </a:bodyPr>
          <a:lstStyle/>
          <a:p>
            <a:r>
              <a:rPr lang="cs-CZ" sz="2400" dirty="0"/>
              <a:t>Walter </a:t>
            </a:r>
            <a:r>
              <a:rPr lang="cs-CZ" sz="2400" dirty="0" err="1"/>
              <a:t>Lippmann</a:t>
            </a:r>
            <a:r>
              <a:rPr lang="cs-CZ" sz="2400" dirty="0"/>
              <a:t> („</a:t>
            </a:r>
            <a:r>
              <a:rPr lang="cs-CZ" sz="2400" dirty="0" err="1"/>
              <a:t>pictures</a:t>
            </a:r>
            <a:r>
              <a:rPr lang="cs-CZ" sz="2400" dirty="0"/>
              <a:t> in </a:t>
            </a:r>
            <a:r>
              <a:rPr lang="cs-CZ" sz="2400" dirty="0" err="1"/>
              <a:t>our</a:t>
            </a:r>
            <a:r>
              <a:rPr lang="cs-CZ" sz="2400" dirty="0"/>
              <a:t> </a:t>
            </a:r>
            <a:r>
              <a:rPr lang="cs-CZ" sz="2400" dirty="0" err="1"/>
              <a:t>heads</a:t>
            </a:r>
            <a:r>
              <a:rPr lang="cs-CZ" sz="2400" dirty="0"/>
              <a:t>“, 1922) – veřejné mínění reaguje nikoli na okolní prostředí, ale na </a:t>
            </a:r>
            <a:r>
              <a:rPr lang="cs-CZ" sz="2400" dirty="0" err="1"/>
              <a:t>pseudoprostředí</a:t>
            </a:r>
            <a:r>
              <a:rPr lang="cs-CZ" sz="2400" dirty="0"/>
              <a:t>, které vytvářejí zpravodajská média. </a:t>
            </a:r>
          </a:p>
          <a:p>
            <a:r>
              <a:rPr lang="cs-CZ" sz="2400" dirty="0"/>
              <a:t>M. </a:t>
            </a:r>
            <a:r>
              <a:rPr lang="cs-CZ" sz="2400" dirty="0" err="1"/>
              <a:t>McCombs</a:t>
            </a:r>
            <a:r>
              <a:rPr lang="cs-CZ" sz="2400" dirty="0"/>
              <a:t> a D. Shaw – </a:t>
            </a:r>
            <a:r>
              <a:rPr lang="cs-CZ" sz="2400" i="1" dirty="0" err="1"/>
              <a:t>The</a:t>
            </a:r>
            <a:r>
              <a:rPr lang="cs-CZ" sz="2400" i="1" dirty="0"/>
              <a:t> agenda-</a:t>
            </a:r>
            <a:r>
              <a:rPr lang="cs-CZ" sz="2400" i="1" dirty="0" err="1"/>
              <a:t>setting</a:t>
            </a:r>
            <a:r>
              <a:rPr lang="cs-CZ" sz="2400" i="1" dirty="0"/>
              <a:t> </a:t>
            </a:r>
            <a:r>
              <a:rPr lang="cs-CZ" sz="2400" i="1" dirty="0" err="1"/>
              <a:t>function</a:t>
            </a:r>
            <a:r>
              <a:rPr lang="cs-CZ" sz="2400" i="1" dirty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mass</a:t>
            </a:r>
            <a:r>
              <a:rPr lang="cs-CZ" sz="2400" i="1" dirty="0"/>
              <a:t> media</a:t>
            </a:r>
            <a:r>
              <a:rPr lang="cs-CZ" sz="2400" dirty="0">
                <a:effectLst/>
              </a:rPr>
              <a:t> (1972)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42517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EC7B9D-AA56-544B-8CAA-B2E5BCCAA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Agenda setting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63024B78-62DF-A042-BBD5-0B17494E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751" y="2427541"/>
            <a:ext cx="7013398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5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930217-1668-8343-A337-65EFCB664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Agenda setting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8659B9-1D33-0247-840D-698153F8A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" t="24423" r="2716" b="4457"/>
          <a:stretch/>
        </p:blipFill>
        <p:spPr>
          <a:xfrm>
            <a:off x="4601043" y="2075543"/>
            <a:ext cx="6930916" cy="376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0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A54E67C-6DCD-81EA-9257-650D75A98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3" t="17043" r="36734" b="6667"/>
          <a:stretch/>
        </p:blipFill>
        <p:spPr>
          <a:xfrm>
            <a:off x="0" y="464002"/>
            <a:ext cx="5930900" cy="56930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5792720-E72F-D8F5-3AA0-E6A97523F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7" t="19348" r="38211" b="6192"/>
          <a:stretch/>
        </p:blipFill>
        <p:spPr>
          <a:xfrm>
            <a:off x="5448482" y="870604"/>
            <a:ext cx="5727517" cy="56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29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0C5F6A5-60DA-4011-6FE6-A6F141A7F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3" t="10784" r="38072" b="7647"/>
          <a:stretch/>
        </p:blipFill>
        <p:spPr>
          <a:xfrm>
            <a:off x="381000" y="526743"/>
            <a:ext cx="4775200" cy="51374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C4FF10-1DB1-9857-ECBA-A402A200D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7" t="12860" r="39348" b="5572"/>
          <a:stretch/>
        </p:blipFill>
        <p:spPr>
          <a:xfrm>
            <a:off x="5156200" y="866176"/>
            <a:ext cx="5041900" cy="55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341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12225</TotalTime>
  <Words>720</Words>
  <Application>Microsoft Macintosh PowerPoint</Application>
  <PresentationFormat>Širokoúhlá obrazovka</PresentationFormat>
  <Paragraphs>86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AppleSystemUIFont</vt:lpstr>
      <vt:lpstr>Arial</vt:lpstr>
      <vt:lpstr>Calibri</vt:lpstr>
      <vt:lpstr>Calibri Light</vt:lpstr>
      <vt:lpstr>Cambria</vt:lpstr>
      <vt:lpstr>Times New Roman</vt:lpstr>
      <vt:lpstr>Wingdings</vt:lpstr>
      <vt:lpstr>Motiv Office</vt:lpstr>
      <vt:lpstr>Agenda-setting a framing</vt:lpstr>
      <vt:lpstr>Prezentace aplikace PowerPoint</vt:lpstr>
      <vt:lpstr>Prezentace aplikace PowerPoint</vt:lpstr>
      <vt:lpstr>Agenda-setting</vt:lpstr>
      <vt:lpstr>Agenda-setting</vt:lpstr>
      <vt:lpstr>Agenda setting</vt:lpstr>
      <vt:lpstr>Agenda setting</vt:lpstr>
      <vt:lpstr>Prezentace aplikace PowerPoint</vt:lpstr>
      <vt:lpstr>Prezentace aplikace PowerPoint</vt:lpstr>
      <vt:lpstr>Sociální sítě a agenda-setting</vt:lpstr>
      <vt:lpstr>Agenda setting – everyday racism</vt:lpstr>
      <vt:lpstr>Agenda setting</vt:lpstr>
      <vt:lpstr>Práce v hodině</vt:lpstr>
      <vt:lpstr>Agenda setting</vt:lpstr>
      <vt:lpstr>Agenda setting</vt:lpstr>
      <vt:lpstr>Agenda setting</vt:lpstr>
      <vt:lpstr>The Kylie effect</vt:lpstr>
      <vt:lpstr>Prezentace aplikace PowerPoint</vt:lpstr>
      <vt:lpstr>Framing</vt:lpstr>
      <vt:lpstr>Framing</vt:lpstr>
      <vt:lpstr>Prezentace aplikace PowerPoint</vt:lpstr>
      <vt:lpstr>Typy rámců</vt:lpstr>
      <vt:lpstr>Typy rámců</vt:lpstr>
      <vt:lpstr>Typy rámců – migrace</vt:lpstr>
      <vt:lpstr>Typy rámců – migrace</vt:lpstr>
      <vt:lpstr>Typy rámců – migrace</vt:lpstr>
      <vt:lpstr>Typy rámců – migrace</vt:lpstr>
      <vt:lpstr>Generic frames</vt:lpstr>
      <vt:lpstr>Typy rámců</vt:lpstr>
      <vt:lpstr>Alternativní rámce</vt:lpstr>
      <vt:lpstr>Alternativní rámce</vt:lpstr>
      <vt:lpstr>Alternativní rámce</vt:lpstr>
      <vt:lpstr>Alternativní rámce</vt:lpstr>
      <vt:lpstr>Framing – válečné zpravodajství</vt:lpstr>
      <vt:lpstr>Framing – válečné zpravodajství</vt:lpstr>
      <vt:lpstr>Framing – válečné zpravodajství</vt:lpstr>
      <vt:lpstr>Framing – válečné zpravodajství</vt:lpstr>
      <vt:lpstr>Framing – válečné zpravodajství</vt:lpstr>
      <vt:lpstr>Framing – vizuální rámcování</vt:lpstr>
      <vt:lpstr>Vizuální rámce</vt:lpstr>
      <vt:lpstr>Agenda-setting a framing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Agenda-setting a framing</dc:title>
  <dc:creator>Jana Rosenfeldová</dc:creator>
  <cp:lastModifiedBy>Jana Rosenfeldová</cp:lastModifiedBy>
  <cp:revision>22</cp:revision>
  <dcterms:created xsi:type="dcterms:W3CDTF">2021-03-03T12:01:48Z</dcterms:created>
  <dcterms:modified xsi:type="dcterms:W3CDTF">2024-03-16T09:36:27Z</dcterms:modified>
</cp:coreProperties>
</file>