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24"/>
  </p:notesMasterIdLst>
  <p:sldIdLst>
    <p:sldId id="256" r:id="rId2"/>
    <p:sldId id="262" r:id="rId3"/>
    <p:sldId id="426" r:id="rId4"/>
    <p:sldId id="432" r:id="rId5"/>
    <p:sldId id="257" r:id="rId6"/>
    <p:sldId id="431" r:id="rId7"/>
    <p:sldId id="260" r:id="rId8"/>
    <p:sldId id="439" r:id="rId9"/>
    <p:sldId id="430" r:id="rId10"/>
    <p:sldId id="440" r:id="rId11"/>
    <p:sldId id="435" r:id="rId12"/>
    <p:sldId id="443" r:id="rId13"/>
    <p:sldId id="442" r:id="rId14"/>
    <p:sldId id="441" r:id="rId15"/>
    <p:sldId id="436" r:id="rId16"/>
    <p:sldId id="433" r:id="rId17"/>
    <p:sldId id="434" r:id="rId18"/>
    <p:sldId id="437" r:id="rId19"/>
    <p:sldId id="427" r:id="rId20"/>
    <p:sldId id="444" r:id="rId21"/>
    <p:sldId id="428" r:id="rId22"/>
    <p:sldId id="42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291" autoAdjust="0"/>
  </p:normalViewPr>
  <p:slideViewPr>
    <p:cSldViewPr snapToGrid="0">
      <p:cViewPr varScale="1">
        <p:scale>
          <a:sx n="73" d="100"/>
          <a:sy n="73" d="100"/>
        </p:scale>
        <p:origin x="-114" y="-4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9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2579B4-65AA-4836-9EFD-E14977397037}" type="doc">
      <dgm:prSet loTypeId="urn:microsoft.com/office/officeart/2005/8/layout/hProcess9" loCatId="process" qsTypeId="urn:microsoft.com/office/officeart/2005/8/quickstyle/simple1" qsCatId="simple" csTypeId="urn:microsoft.com/office/officeart/2005/8/colors/accent6_1" csCatId="accent6" phldr="1"/>
      <dgm:spPr/>
    </dgm:pt>
    <dgm:pt modelId="{D68FB4D5-E0A1-4C43-9260-982E10641D5D}">
      <dgm:prSet phldrT="[Text]"/>
      <dgm:spPr/>
      <dgm:t>
        <a:bodyPr/>
        <a:lstStyle/>
        <a:p>
          <a:r>
            <a:rPr lang="cs-CZ" dirty="0"/>
            <a:t>Aktivity, lekce, programy</a:t>
          </a:r>
        </a:p>
      </dgm:t>
    </dgm:pt>
    <dgm:pt modelId="{3B17F4C5-5D59-4B7B-B79B-3A0BEFFA68FA}" type="parTrans" cxnId="{3F9F5C4B-8022-4687-9550-63FA5B5851DC}">
      <dgm:prSet/>
      <dgm:spPr/>
      <dgm:t>
        <a:bodyPr/>
        <a:lstStyle/>
        <a:p>
          <a:endParaRPr lang="cs-CZ"/>
        </a:p>
      </dgm:t>
    </dgm:pt>
    <dgm:pt modelId="{8C0D7A11-9295-46CE-A949-F10C6142C544}" type="sibTrans" cxnId="{3F9F5C4B-8022-4687-9550-63FA5B5851DC}">
      <dgm:prSet/>
      <dgm:spPr/>
      <dgm:t>
        <a:bodyPr/>
        <a:lstStyle/>
        <a:p>
          <a:endParaRPr lang="cs-CZ"/>
        </a:p>
      </dgm:t>
    </dgm:pt>
    <dgm:pt modelId="{8C6107E8-9358-4B52-BA79-D6742563EE01}">
      <dgm:prSet phldrT="[Text]"/>
      <dgm:spPr/>
      <dgm:t>
        <a:bodyPr/>
        <a:lstStyle/>
        <a:p>
          <a:r>
            <a:rPr lang="cs-CZ" dirty="0"/>
            <a:t>Znalosti, dovednosti, postoje, hodnoty</a:t>
          </a:r>
        </a:p>
      </dgm:t>
    </dgm:pt>
    <dgm:pt modelId="{BD0CC8F9-D14F-4635-A580-AE3CDCDD1007}" type="parTrans" cxnId="{906CA2C0-E3BE-4D31-B21B-005A8A5FC094}">
      <dgm:prSet/>
      <dgm:spPr/>
      <dgm:t>
        <a:bodyPr/>
        <a:lstStyle/>
        <a:p>
          <a:endParaRPr lang="cs-CZ"/>
        </a:p>
      </dgm:t>
    </dgm:pt>
    <dgm:pt modelId="{D8CF87F5-FA6B-420C-B9A0-4F8A828B1F09}" type="sibTrans" cxnId="{906CA2C0-E3BE-4D31-B21B-005A8A5FC094}">
      <dgm:prSet/>
      <dgm:spPr/>
      <dgm:t>
        <a:bodyPr/>
        <a:lstStyle/>
        <a:p>
          <a:endParaRPr lang="cs-CZ"/>
        </a:p>
      </dgm:t>
    </dgm:pt>
    <dgm:pt modelId="{113E5BC0-BC66-4E0E-9DC1-3F13071640B1}">
      <dgm:prSet phldrT="[Text]"/>
      <dgm:spPr/>
      <dgm:t>
        <a:bodyPr/>
        <a:lstStyle/>
        <a:p>
          <a:r>
            <a:rPr lang="cs-CZ" dirty="0"/>
            <a:t>Odpovědné environmentální chování</a:t>
          </a:r>
        </a:p>
      </dgm:t>
    </dgm:pt>
    <dgm:pt modelId="{1015B742-BADE-48E8-8D84-CD3462A9E3F8}" type="parTrans" cxnId="{84E9A513-0AA3-441D-ACE6-C04CEB18E8E2}">
      <dgm:prSet/>
      <dgm:spPr/>
      <dgm:t>
        <a:bodyPr/>
        <a:lstStyle/>
        <a:p>
          <a:endParaRPr lang="cs-CZ"/>
        </a:p>
      </dgm:t>
    </dgm:pt>
    <dgm:pt modelId="{1F6CF3D3-1294-445E-8D3D-F6783F1B78D1}" type="sibTrans" cxnId="{84E9A513-0AA3-441D-ACE6-C04CEB18E8E2}">
      <dgm:prSet/>
      <dgm:spPr/>
      <dgm:t>
        <a:bodyPr/>
        <a:lstStyle/>
        <a:p>
          <a:endParaRPr lang="cs-CZ"/>
        </a:p>
      </dgm:t>
    </dgm:pt>
    <dgm:pt modelId="{51639BEA-B1F3-48B6-9AD2-0604F22E8E87}" type="pres">
      <dgm:prSet presAssocID="{F72579B4-65AA-4836-9EFD-E14977397037}" presName="CompostProcess" presStyleCnt="0">
        <dgm:presLayoutVars>
          <dgm:dir/>
          <dgm:resizeHandles val="exact"/>
        </dgm:presLayoutVars>
      </dgm:prSet>
      <dgm:spPr/>
    </dgm:pt>
    <dgm:pt modelId="{F892C23D-7C92-4442-8D70-8C82A4C4E835}" type="pres">
      <dgm:prSet presAssocID="{F72579B4-65AA-4836-9EFD-E14977397037}" presName="arrow" presStyleLbl="bgShp" presStyleIdx="0" presStyleCnt="1"/>
      <dgm:spPr/>
    </dgm:pt>
    <dgm:pt modelId="{3047B7D3-0285-4C1C-A1C9-AB5550F34C17}" type="pres">
      <dgm:prSet presAssocID="{F72579B4-65AA-4836-9EFD-E14977397037}" presName="linearProcess" presStyleCnt="0"/>
      <dgm:spPr/>
    </dgm:pt>
    <dgm:pt modelId="{7D8A5050-300B-4E9A-BCF5-533DB95D9DEE}" type="pres">
      <dgm:prSet presAssocID="{D68FB4D5-E0A1-4C43-9260-982E10641D5D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9A54C73-C8A3-4788-917D-702DD83342D9}" type="pres">
      <dgm:prSet presAssocID="{8C0D7A11-9295-46CE-A949-F10C6142C544}" presName="sibTrans" presStyleCnt="0"/>
      <dgm:spPr/>
    </dgm:pt>
    <dgm:pt modelId="{ACE0BB58-8B11-477C-81A6-526DEB4ADD45}" type="pres">
      <dgm:prSet presAssocID="{8C6107E8-9358-4B52-BA79-D6742563EE01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49456BD-F8B8-405C-AF9B-664D8F3F8DA2}" type="pres">
      <dgm:prSet presAssocID="{D8CF87F5-FA6B-420C-B9A0-4F8A828B1F09}" presName="sibTrans" presStyleCnt="0"/>
      <dgm:spPr/>
    </dgm:pt>
    <dgm:pt modelId="{E91EA5FA-208D-40E5-9885-A0E1F3A79539}" type="pres">
      <dgm:prSet presAssocID="{113E5BC0-BC66-4E0E-9DC1-3F13071640B1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906CA2C0-E3BE-4D31-B21B-005A8A5FC094}" srcId="{F72579B4-65AA-4836-9EFD-E14977397037}" destId="{8C6107E8-9358-4B52-BA79-D6742563EE01}" srcOrd="1" destOrd="0" parTransId="{BD0CC8F9-D14F-4635-A580-AE3CDCDD1007}" sibTransId="{D8CF87F5-FA6B-420C-B9A0-4F8A828B1F09}"/>
    <dgm:cxn modelId="{84E9A513-0AA3-441D-ACE6-C04CEB18E8E2}" srcId="{F72579B4-65AA-4836-9EFD-E14977397037}" destId="{113E5BC0-BC66-4E0E-9DC1-3F13071640B1}" srcOrd="2" destOrd="0" parTransId="{1015B742-BADE-48E8-8D84-CD3462A9E3F8}" sibTransId="{1F6CF3D3-1294-445E-8D3D-F6783F1B78D1}"/>
    <dgm:cxn modelId="{3F9F5C4B-8022-4687-9550-63FA5B5851DC}" srcId="{F72579B4-65AA-4836-9EFD-E14977397037}" destId="{D68FB4D5-E0A1-4C43-9260-982E10641D5D}" srcOrd="0" destOrd="0" parTransId="{3B17F4C5-5D59-4B7B-B79B-3A0BEFFA68FA}" sibTransId="{8C0D7A11-9295-46CE-A949-F10C6142C544}"/>
    <dgm:cxn modelId="{408594B7-B90C-458C-AA6D-C0FFBA58B7B7}" type="presOf" srcId="{D68FB4D5-E0A1-4C43-9260-982E10641D5D}" destId="{7D8A5050-300B-4E9A-BCF5-533DB95D9DEE}" srcOrd="0" destOrd="0" presId="urn:microsoft.com/office/officeart/2005/8/layout/hProcess9"/>
    <dgm:cxn modelId="{FCDEAC5A-A678-4534-A9BF-8E3DC981C91B}" type="presOf" srcId="{113E5BC0-BC66-4E0E-9DC1-3F13071640B1}" destId="{E91EA5FA-208D-40E5-9885-A0E1F3A79539}" srcOrd="0" destOrd="0" presId="urn:microsoft.com/office/officeart/2005/8/layout/hProcess9"/>
    <dgm:cxn modelId="{17D34572-606E-47FB-AA62-A295E797824D}" type="presOf" srcId="{8C6107E8-9358-4B52-BA79-D6742563EE01}" destId="{ACE0BB58-8B11-477C-81A6-526DEB4ADD45}" srcOrd="0" destOrd="0" presId="urn:microsoft.com/office/officeart/2005/8/layout/hProcess9"/>
    <dgm:cxn modelId="{7130D60F-3B59-4443-BAD4-6464E771D5E2}" type="presOf" srcId="{F72579B4-65AA-4836-9EFD-E14977397037}" destId="{51639BEA-B1F3-48B6-9AD2-0604F22E8E87}" srcOrd="0" destOrd="0" presId="urn:microsoft.com/office/officeart/2005/8/layout/hProcess9"/>
    <dgm:cxn modelId="{108DB206-3833-4CB6-862C-1B680C86B2E8}" type="presParOf" srcId="{51639BEA-B1F3-48B6-9AD2-0604F22E8E87}" destId="{F892C23D-7C92-4442-8D70-8C82A4C4E835}" srcOrd="0" destOrd="0" presId="urn:microsoft.com/office/officeart/2005/8/layout/hProcess9"/>
    <dgm:cxn modelId="{3443A790-2986-4351-8DD3-17D063474A3E}" type="presParOf" srcId="{51639BEA-B1F3-48B6-9AD2-0604F22E8E87}" destId="{3047B7D3-0285-4C1C-A1C9-AB5550F34C17}" srcOrd="1" destOrd="0" presId="urn:microsoft.com/office/officeart/2005/8/layout/hProcess9"/>
    <dgm:cxn modelId="{0355EC45-FC5D-46DC-A9A9-83BD72B89BC9}" type="presParOf" srcId="{3047B7D3-0285-4C1C-A1C9-AB5550F34C17}" destId="{7D8A5050-300B-4E9A-BCF5-533DB95D9DEE}" srcOrd="0" destOrd="0" presId="urn:microsoft.com/office/officeart/2005/8/layout/hProcess9"/>
    <dgm:cxn modelId="{DFD65212-FC94-4A4D-91E0-A5C5D4C757EE}" type="presParOf" srcId="{3047B7D3-0285-4C1C-A1C9-AB5550F34C17}" destId="{99A54C73-C8A3-4788-917D-702DD83342D9}" srcOrd="1" destOrd="0" presId="urn:microsoft.com/office/officeart/2005/8/layout/hProcess9"/>
    <dgm:cxn modelId="{8993DD3D-9424-4688-905E-9ACE39BAE8A3}" type="presParOf" srcId="{3047B7D3-0285-4C1C-A1C9-AB5550F34C17}" destId="{ACE0BB58-8B11-477C-81A6-526DEB4ADD45}" srcOrd="2" destOrd="0" presId="urn:microsoft.com/office/officeart/2005/8/layout/hProcess9"/>
    <dgm:cxn modelId="{B385EBA4-C22C-403E-8634-1649D9E1F044}" type="presParOf" srcId="{3047B7D3-0285-4C1C-A1C9-AB5550F34C17}" destId="{949456BD-F8B8-405C-AF9B-664D8F3F8DA2}" srcOrd="3" destOrd="0" presId="urn:microsoft.com/office/officeart/2005/8/layout/hProcess9"/>
    <dgm:cxn modelId="{C7195378-2B4D-4364-9057-C455F6858073}" type="presParOf" srcId="{3047B7D3-0285-4C1C-A1C9-AB5550F34C17}" destId="{E91EA5FA-208D-40E5-9885-A0E1F3A79539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F2CE3E-83EC-497F-8827-BE049A77FF60}" type="doc">
      <dgm:prSet loTypeId="urn:microsoft.com/office/officeart/2005/8/layout/venn2" loCatId="relationship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cs-CZ"/>
        </a:p>
      </dgm:t>
    </dgm:pt>
    <dgm:pt modelId="{A0412796-45E4-4216-BB3A-EE2A28B6F5FE}">
      <dgm:prSet phldrT="[Text]" custT="1"/>
      <dgm:spPr/>
      <dgm:t>
        <a:bodyPr/>
        <a:lstStyle/>
        <a:p>
          <a:r>
            <a:rPr lang="cs-CZ" sz="1600" dirty="0"/>
            <a:t>Problémy a konflikty</a:t>
          </a:r>
        </a:p>
      </dgm:t>
    </dgm:pt>
    <dgm:pt modelId="{B0954538-A3FB-4B4B-8B5C-4B92BE566E82}" type="parTrans" cxnId="{D2DD3CB1-11FC-41FA-B2D3-374152D2AC67}">
      <dgm:prSet/>
      <dgm:spPr/>
      <dgm:t>
        <a:bodyPr/>
        <a:lstStyle/>
        <a:p>
          <a:endParaRPr lang="cs-CZ"/>
        </a:p>
      </dgm:t>
    </dgm:pt>
    <dgm:pt modelId="{753C7188-4F75-4085-BAE4-D26766204678}" type="sibTrans" cxnId="{D2DD3CB1-11FC-41FA-B2D3-374152D2AC67}">
      <dgm:prSet/>
      <dgm:spPr/>
      <dgm:t>
        <a:bodyPr/>
        <a:lstStyle/>
        <a:p>
          <a:endParaRPr lang="cs-CZ"/>
        </a:p>
      </dgm:t>
    </dgm:pt>
    <dgm:pt modelId="{DA5FD241-8C3E-4674-B7F0-DC8A0EFF08FB}">
      <dgm:prSet phldrT="[Text]" custT="1"/>
      <dgm:spPr/>
      <dgm:t>
        <a:bodyPr/>
        <a:lstStyle/>
        <a:p>
          <a:r>
            <a:rPr lang="cs-CZ" sz="1600" dirty="0"/>
            <a:t>Výzkumné dovednosti</a:t>
          </a:r>
        </a:p>
      </dgm:t>
    </dgm:pt>
    <dgm:pt modelId="{572EF430-1448-4853-B0A9-FC69BFAA2074}" type="parTrans" cxnId="{92591D9D-CCF0-49D0-83AF-C93A285D1E8A}">
      <dgm:prSet/>
      <dgm:spPr/>
      <dgm:t>
        <a:bodyPr/>
        <a:lstStyle/>
        <a:p>
          <a:endParaRPr lang="cs-CZ"/>
        </a:p>
      </dgm:t>
    </dgm:pt>
    <dgm:pt modelId="{017FBC96-DC00-4FDE-856F-2C8D598528C8}" type="sibTrans" cxnId="{92591D9D-CCF0-49D0-83AF-C93A285D1E8A}">
      <dgm:prSet/>
      <dgm:spPr/>
      <dgm:t>
        <a:bodyPr/>
        <a:lstStyle/>
        <a:p>
          <a:endParaRPr lang="cs-CZ"/>
        </a:p>
      </dgm:t>
    </dgm:pt>
    <dgm:pt modelId="{C17A262F-7C6D-4767-BE40-8E6F8215DBD4}">
      <dgm:prSet phldrT="[Text]" custT="1"/>
      <dgm:spPr/>
      <dgm:t>
        <a:bodyPr/>
        <a:lstStyle/>
        <a:p>
          <a:r>
            <a:rPr lang="cs-CZ" sz="1400" dirty="0"/>
            <a:t>Zákonitosti</a:t>
          </a:r>
        </a:p>
      </dgm:t>
    </dgm:pt>
    <dgm:pt modelId="{B16D499F-9952-4D72-BA2A-99BF38333F2C}" type="parTrans" cxnId="{17E9371F-3AF2-47BE-9ADB-F9951EF384AE}">
      <dgm:prSet/>
      <dgm:spPr/>
      <dgm:t>
        <a:bodyPr/>
        <a:lstStyle/>
        <a:p>
          <a:endParaRPr lang="cs-CZ"/>
        </a:p>
      </dgm:t>
    </dgm:pt>
    <dgm:pt modelId="{77A718AF-2638-4B7F-8EC1-612C7D3FAB55}" type="sibTrans" cxnId="{17E9371F-3AF2-47BE-9ADB-F9951EF384AE}">
      <dgm:prSet/>
      <dgm:spPr/>
      <dgm:t>
        <a:bodyPr/>
        <a:lstStyle/>
        <a:p>
          <a:endParaRPr lang="cs-CZ"/>
        </a:p>
      </dgm:t>
    </dgm:pt>
    <dgm:pt modelId="{23754287-A60D-4381-A982-8AF991F80EC8}">
      <dgm:prSet phldrT="[Text]" custT="1"/>
      <dgm:spPr/>
      <dgm:t>
        <a:bodyPr/>
        <a:lstStyle/>
        <a:p>
          <a:r>
            <a:rPr lang="cs-CZ" sz="1400" dirty="0"/>
            <a:t>Senzitivita</a:t>
          </a:r>
        </a:p>
      </dgm:t>
    </dgm:pt>
    <dgm:pt modelId="{3F8BF091-A48D-4B93-8ADC-D443C34DC634}" type="parTrans" cxnId="{488E54CD-3513-4904-BA50-D0BA1124EC0A}">
      <dgm:prSet/>
      <dgm:spPr/>
      <dgm:t>
        <a:bodyPr/>
        <a:lstStyle/>
        <a:p>
          <a:endParaRPr lang="cs-CZ"/>
        </a:p>
      </dgm:t>
    </dgm:pt>
    <dgm:pt modelId="{469699D5-53F9-4DAC-AB1D-268C3267AEFA}" type="sibTrans" cxnId="{488E54CD-3513-4904-BA50-D0BA1124EC0A}">
      <dgm:prSet/>
      <dgm:spPr/>
      <dgm:t>
        <a:bodyPr/>
        <a:lstStyle/>
        <a:p>
          <a:endParaRPr lang="cs-CZ"/>
        </a:p>
      </dgm:t>
    </dgm:pt>
    <dgm:pt modelId="{8AC84CD5-58FB-4AFC-9FBA-ECFC7F974A43}">
      <dgm:prSet phldrT="[Text]" custT="1"/>
      <dgm:spPr/>
      <dgm:t>
        <a:bodyPr/>
        <a:lstStyle/>
        <a:p>
          <a:r>
            <a:rPr lang="cs-CZ" sz="1600" dirty="0"/>
            <a:t>Akční strategie</a:t>
          </a:r>
        </a:p>
      </dgm:t>
    </dgm:pt>
    <dgm:pt modelId="{956DE272-A1E0-438B-8234-89E3992CFFB4}" type="parTrans" cxnId="{54DB08BC-42ED-453D-84FE-C94FE74C5801}">
      <dgm:prSet/>
      <dgm:spPr/>
      <dgm:t>
        <a:bodyPr/>
        <a:lstStyle/>
        <a:p>
          <a:endParaRPr lang="cs-CZ"/>
        </a:p>
      </dgm:t>
    </dgm:pt>
    <dgm:pt modelId="{6922F7FA-BB24-4DD2-A00B-FF53A065755D}" type="sibTrans" cxnId="{54DB08BC-42ED-453D-84FE-C94FE74C5801}">
      <dgm:prSet/>
      <dgm:spPr/>
      <dgm:t>
        <a:bodyPr/>
        <a:lstStyle/>
        <a:p>
          <a:endParaRPr lang="cs-CZ"/>
        </a:p>
      </dgm:t>
    </dgm:pt>
    <dgm:pt modelId="{5E549FAA-8F6D-49F3-8AB4-AA7DB347BF59}" type="pres">
      <dgm:prSet presAssocID="{CAF2CE3E-83EC-497F-8827-BE049A77FF60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CC7D4D00-AE3A-4129-813F-9354B003CF85}" type="pres">
      <dgm:prSet presAssocID="{CAF2CE3E-83EC-497F-8827-BE049A77FF60}" presName="comp1" presStyleCnt="0"/>
      <dgm:spPr/>
    </dgm:pt>
    <dgm:pt modelId="{1C02DF70-78C7-4ADB-9500-BB7E0361598E}" type="pres">
      <dgm:prSet presAssocID="{CAF2CE3E-83EC-497F-8827-BE049A77FF60}" presName="circle1" presStyleLbl="node1" presStyleIdx="0" presStyleCnt="5" custScaleX="135154"/>
      <dgm:spPr/>
      <dgm:t>
        <a:bodyPr/>
        <a:lstStyle/>
        <a:p>
          <a:endParaRPr lang="cs-CZ"/>
        </a:p>
      </dgm:t>
    </dgm:pt>
    <dgm:pt modelId="{332D0490-1E29-4028-B255-2FCEAE39CC89}" type="pres">
      <dgm:prSet presAssocID="{CAF2CE3E-83EC-497F-8827-BE049A77FF60}" presName="c1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61F1C45-F130-4360-9D9C-B7593D12E604}" type="pres">
      <dgm:prSet presAssocID="{CAF2CE3E-83EC-497F-8827-BE049A77FF60}" presName="comp2" presStyleCnt="0"/>
      <dgm:spPr/>
    </dgm:pt>
    <dgm:pt modelId="{13060897-9BE9-4200-8F04-CF68BD3499BF}" type="pres">
      <dgm:prSet presAssocID="{CAF2CE3E-83EC-497F-8827-BE049A77FF60}" presName="circle2" presStyleLbl="node1" presStyleIdx="1" presStyleCnt="5" custScaleX="122808"/>
      <dgm:spPr/>
      <dgm:t>
        <a:bodyPr/>
        <a:lstStyle/>
        <a:p>
          <a:endParaRPr lang="cs-CZ"/>
        </a:p>
      </dgm:t>
    </dgm:pt>
    <dgm:pt modelId="{8FB11CE2-D63B-42BB-983A-0DA093E95C69}" type="pres">
      <dgm:prSet presAssocID="{CAF2CE3E-83EC-497F-8827-BE049A77FF60}" presName="c2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3CDDC74-B6AA-46B5-9FEA-1575494F0800}" type="pres">
      <dgm:prSet presAssocID="{CAF2CE3E-83EC-497F-8827-BE049A77FF60}" presName="comp3" presStyleCnt="0"/>
      <dgm:spPr/>
    </dgm:pt>
    <dgm:pt modelId="{F185D993-E9D5-4AD5-BF54-FAB9DF290D29}" type="pres">
      <dgm:prSet presAssocID="{CAF2CE3E-83EC-497F-8827-BE049A77FF60}" presName="circle3" presStyleLbl="node1" presStyleIdx="2" presStyleCnt="5" custScaleX="117730"/>
      <dgm:spPr/>
      <dgm:t>
        <a:bodyPr/>
        <a:lstStyle/>
        <a:p>
          <a:endParaRPr lang="cs-CZ"/>
        </a:p>
      </dgm:t>
    </dgm:pt>
    <dgm:pt modelId="{C73F57ED-014D-4829-849D-277279318759}" type="pres">
      <dgm:prSet presAssocID="{CAF2CE3E-83EC-497F-8827-BE049A77FF60}" presName="c3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05BD391-BC5A-4AA2-BF37-F51D39F8B478}" type="pres">
      <dgm:prSet presAssocID="{CAF2CE3E-83EC-497F-8827-BE049A77FF60}" presName="comp4" presStyleCnt="0"/>
      <dgm:spPr/>
    </dgm:pt>
    <dgm:pt modelId="{73B2DDD5-9977-4CCB-B69D-FE885F3ADC40}" type="pres">
      <dgm:prSet presAssocID="{CAF2CE3E-83EC-497F-8827-BE049A77FF60}" presName="circle4" presStyleLbl="node1" presStyleIdx="3" presStyleCnt="5" custScaleX="117872"/>
      <dgm:spPr/>
      <dgm:t>
        <a:bodyPr/>
        <a:lstStyle/>
        <a:p>
          <a:endParaRPr lang="cs-CZ"/>
        </a:p>
      </dgm:t>
    </dgm:pt>
    <dgm:pt modelId="{28FDA9F0-2F0A-4C88-B5B6-822ABE62A121}" type="pres">
      <dgm:prSet presAssocID="{CAF2CE3E-83EC-497F-8827-BE049A77FF60}" presName="c4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B5FA5C2-6805-46C3-90C0-12EB0C4E2F02}" type="pres">
      <dgm:prSet presAssocID="{CAF2CE3E-83EC-497F-8827-BE049A77FF60}" presName="comp5" presStyleCnt="0"/>
      <dgm:spPr/>
    </dgm:pt>
    <dgm:pt modelId="{810BF932-766B-423A-A9B5-6D3FC87E22DA}" type="pres">
      <dgm:prSet presAssocID="{CAF2CE3E-83EC-497F-8827-BE049A77FF60}" presName="circle5" presStyleLbl="node1" presStyleIdx="4" presStyleCnt="5" custScaleX="118121"/>
      <dgm:spPr/>
      <dgm:t>
        <a:bodyPr/>
        <a:lstStyle/>
        <a:p>
          <a:endParaRPr lang="cs-CZ"/>
        </a:p>
      </dgm:t>
    </dgm:pt>
    <dgm:pt modelId="{2253C9B8-51D6-4C07-B79D-F53CC6C92A11}" type="pres">
      <dgm:prSet presAssocID="{CAF2CE3E-83EC-497F-8827-BE049A77FF60}" presName="c5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365CE3CA-5CBF-4FF9-8DC4-CDE0BEA3F555}" type="presOf" srcId="{C17A262F-7C6D-4767-BE40-8E6F8215DBD4}" destId="{28FDA9F0-2F0A-4C88-B5B6-822ABE62A121}" srcOrd="1" destOrd="0" presId="urn:microsoft.com/office/officeart/2005/8/layout/venn2"/>
    <dgm:cxn modelId="{1A4BED4A-2DAF-4E27-B01B-EFFADBF681BB}" type="presOf" srcId="{A0412796-45E4-4216-BB3A-EE2A28B6F5FE}" destId="{8FB11CE2-D63B-42BB-983A-0DA093E95C69}" srcOrd="1" destOrd="0" presId="urn:microsoft.com/office/officeart/2005/8/layout/venn2"/>
    <dgm:cxn modelId="{B3E4FFDE-8ACF-435C-81B6-79121E354F1D}" type="presOf" srcId="{CAF2CE3E-83EC-497F-8827-BE049A77FF60}" destId="{5E549FAA-8F6D-49F3-8AB4-AA7DB347BF59}" srcOrd="0" destOrd="0" presId="urn:microsoft.com/office/officeart/2005/8/layout/venn2"/>
    <dgm:cxn modelId="{488E54CD-3513-4904-BA50-D0BA1124EC0A}" srcId="{CAF2CE3E-83EC-497F-8827-BE049A77FF60}" destId="{23754287-A60D-4381-A982-8AF991F80EC8}" srcOrd="4" destOrd="0" parTransId="{3F8BF091-A48D-4B93-8ADC-D443C34DC634}" sibTransId="{469699D5-53F9-4DAC-AB1D-268C3267AEFA}"/>
    <dgm:cxn modelId="{D2DD3CB1-11FC-41FA-B2D3-374152D2AC67}" srcId="{CAF2CE3E-83EC-497F-8827-BE049A77FF60}" destId="{A0412796-45E4-4216-BB3A-EE2A28B6F5FE}" srcOrd="1" destOrd="0" parTransId="{B0954538-A3FB-4B4B-8B5C-4B92BE566E82}" sibTransId="{753C7188-4F75-4085-BAE4-D26766204678}"/>
    <dgm:cxn modelId="{942718F3-74FD-47C7-84D2-FB1FB436DE8E}" type="presOf" srcId="{23754287-A60D-4381-A982-8AF991F80EC8}" destId="{2253C9B8-51D6-4C07-B79D-F53CC6C92A11}" srcOrd="1" destOrd="0" presId="urn:microsoft.com/office/officeart/2005/8/layout/venn2"/>
    <dgm:cxn modelId="{54DB08BC-42ED-453D-84FE-C94FE74C5801}" srcId="{CAF2CE3E-83EC-497F-8827-BE049A77FF60}" destId="{8AC84CD5-58FB-4AFC-9FBA-ECFC7F974A43}" srcOrd="0" destOrd="0" parTransId="{956DE272-A1E0-438B-8234-89E3992CFFB4}" sibTransId="{6922F7FA-BB24-4DD2-A00B-FF53A065755D}"/>
    <dgm:cxn modelId="{0CBBDBD3-689F-4E8A-8B24-8E8B1AF6ADAB}" type="presOf" srcId="{DA5FD241-8C3E-4674-B7F0-DC8A0EFF08FB}" destId="{C73F57ED-014D-4829-849D-277279318759}" srcOrd="1" destOrd="0" presId="urn:microsoft.com/office/officeart/2005/8/layout/venn2"/>
    <dgm:cxn modelId="{871F05D0-B91F-4730-BD0E-9C62CCEACE7C}" type="presOf" srcId="{DA5FD241-8C3E-4674-B7F0-DC8A0EFF08FB}" destId="{F185D993-E9D5-4AD5-BF54-FAB9DF290D29}" srcOrd="0" destOrd="0" presId="urn:microsoft.com/office/officeart/2005/8/layout/venn2"/>
    <dgm:cxn modelId="{85F2D124-D263-4DC8-8092-D494518F6448}" type="presOf" srcId="{8AC84CD5-58FB-4AFC-9FBA-ECFC7F974A43}" destId="{1C02DF70-78C7-4ADB-9500-BB7E0361598E}" srcOrd="0" destOrd="0" presId="urn:microsoft.com/office/officeart/2005/8/layout/venn2"/>
    <dgm:cxn modelId="{1631CE1B-4286-4970-9A58-5E2C3EF669BE}" type="presOf" srcId="{A0412796-45E4-4216-BB3A-EE2A28B6F5FE}" destId="{13060897-9BE9-4200-8F04-CF68BD3499BF}" srcOrd="0" destOrd="0" presId="urn:microsoft.com/office/officeart/2005/8/layout/venn2"/>
    <dgm:cxn modelId="{92591D9D-CCF0-49D0-83AF-C93A285D1E8A}" srcId="{CAF2CE3E-83EC-497F-8827-BE049A77FF60}" destId="{DA5FD241-8C3E-4674-B7F0-DC8A0EFF08FB}" srcOrd="2" destOrd="0" parTransId="{572EF430-1448-4853-B0A9-FC69BFAA2074}" sibTransId="{017FBC96-DC00-4FDE-856F-2C8D598528C8}"/>
    <dgm:cxn modelId="{B7E4C5D5-A379-4DC6-9DE1-617783250D26}" type="presOf" srcId="{8AC84CD5-58FB-4AFC-9FBA-ECFC7F974A43}" destId="{332D0490-1E29-4028-B255-2FCEAE39CC89}" srcOrd="1" destOrd="0" presId="urn:microsoft.com/office/officeart/2005/8/layout/venn2"/>
    <dgm:cxn modelId="{662D448D-F4C3-41D5-A0DC-CEB054AE8100}" type="presOf" srcId="{23754287-A60D-4381-A982-8AF991F80EC8}" destId="{810BF932-766B-423A-A9B5-6D3FC87E22DA}" srcOrd="0" destOrd="0" presId="urn:microsoft.com/office/officeart/2005/8/layout/venn2"/>
    <dgm:cxn modelId="{64FCF98A-A67E-43CA-8145-5BCA3213109F}" type="presOf" srcId="{C17A262F-7C6D-4767-BE40-8E6F8215DBD4}" destId="{73B2DDD5-9977-4CCB-B69D-FE885F3ADC40}" srcOrd="0" destOrd="0" presId="urn:microsoft.com/office/officeart/2005/8/layout/venn2"/>
    <dgm:cxn modelId="{17E9371F-3AF2-47BE-9ADB-F9951EF384AE}" srcId="{CAF2CE3E-83EC-497F-8827-BE049A77FF60}" destId="{C17A262F-7C6D-4767-BE40-8E6F8215DBD4}" srcOrd="3" destOrd="0" parTransId="{B16D499F-9952-4D72-BA2A-99BF38333F2C}" sibTransId="{77A718AF-2638-4B7F-8EC1-612C7D3FAB55}"/>
    <dgm:cxn modelId="{2F64D8A1-2741-4D4D-9978-2204BBD198B0}" type="presParOf" srcId="{5E549FAA-8F6D-49F3-8AB4-AA7DB347BF59}" destId="{CC7D4D00-AE3A-4129-813F-9354B003CF85}" srcOrd="0" destOrd="0" presId="urn:microsoft.com/office/officeart/2005/8/layout/venn2"/>
    <dgm:cxn modelId="{C76F8152-1991-49ED-B7AF-56B12F596490}" type="presParOf" srcId="{CC7D4D00-AE3A-4129-813F-9354B003CF85}" destId="{1C02DF70-78C7-4ADB-9500-BB7E0361598E}" srcOrd="0" destOrd="0" presId="urn:microsoft.com/office/officeart/2005/8/layout/venn2"/>
    <dgm:cxn modelId="{D7896C77-A862-42DB-99D0-2EA18907B2DA}" type="presParOf" srcId="{CC7D4D00-AE3A-4129-813F-9354B003CF85}" destId="{332D0490-1E29-4028-B255-2FCEAE39CC89}" srcOrd="1" destOrd="0" presId="urn:microsoft.com/office/officeart/2005/8/layout/venn2"/>
    <dgm:cxn modelId="{01E55F7D-DFEC-435C-8033-12B4D0211E45}" type="presParOf" srcId="{5E549FAA-8F6D-49F3-8AB4-AA7DB347BF59}" destId="{761F1C45-F130-4360-9D9C-B7593D12E604}" srcOrd="1" destOrd="0" presId="urn:microsoft.com/office/officeart/2005/8/layout/venn2"/>
    <dgm:cxn modelId="{4055F947-8F66-42AF-B4CB-19BBB1E4AAF2}" type="presParOf" srcId="{761F1C45-F130-4360-9D9C-B7593D12E604}" destId="{13060897-9BE9-4200-8F04-CF68BD3499BF}" srcOrd="0" destOrd="0" presId="urn:microsoft.com/office/officeart/2005/8/layout/venn2"/>
    <dgm:cxn modelId="{43EF99A3-1DE9-48CF-9A1A-81C9DF97E4D6}" type="presParOf" srcId="{761F1C45-F130-4360-9D9C-B7593D12E604}" destId="{8FB11CE2-D63B-42BB-983A-0DA093E95C69}" srcOrd="1" destOrd="0" presId="urn:microsoft.com/office/officeart/2005/8/layout/venn2"/>
    <dgm:cxn modelId="{60850786-B046-4AF1-97B0-C425674D1CA5}" type="presParOf" srcId="{5E549FAA-8F6D-49F3-8AB4-AA7DB347BF59}" destId="{F3CDDC74-B6AA-46B5-9FEA-1575494F0800}" srcOrd="2" destOrd="0" presId="urn:microsoft.com/office/officeart/2005/8/layout/venn2"/>
    <dgm:cxn modelId="{D68D23A6-B354-4B1D-90FF-69CE0C58B351}" type="presParOf" srcId="{F3CDDC74-B6AA-46B5-9FEA-1575494F0800}" destId="{F185D993-E9D5-4AD5-BF54-FAB9DF290D29}" srcOrd="0" destOrd="0" presId="urn:microsoft.com/office/officeart/2005/8/layout/venn2"/>
    <dgm:cxn modelId="{AE75CD97-71DE-4A35-B4E4-9CA67A1F82AD}" type="presParOf" srcId="{F3CDDC74-B6AA-46B5-9FEA-1575494F0800}" destId="{C73F57ED-014D-4829-849D-277279318759}" srcOrd="1" destOrd="0" presId="urn:microsoft.com/office/officeart/2005/8/layout/venn2"/>
    <dgm:cxn modelId="{68BC3F3B-659B-4C8B-A97A-A4C3E590FF09}" type="presParOf" srcId="{5E549FAA-8F6D-49F3-8AB4-AA7DB347BF59}" destId="{A05BD391-BC5A-4AA2-BF37-F51D39F8B478}" srcOrd="3" destOrd="0" presId="urn:microsoft.com/office/officeart/2005/8/layout/venn2"/>
    <dgm:cxn modelId="{319C1FCA-A104-419B-84B0-20342538F79C}" type="presParOf" srcId="{A05BD391-BC5A-4AA2-BF37-F51D39F8B478}" destId="{73B2DDD5-9977-4CCB-B69D-FE885F3ADC40}" srcOrd="0" destOrd="0" presId="urn:microsoft.com/office/officeart/2005/8/layout/venn2"/>
    <dgm:cxn modelId="{5184370D-D09B-4C0B-8BFF-0F34FF6EE297}" type="presParOf" srcId="{A05BD391-BC5A-4AA2-BF37-F51D39F8B478}" destId="{28FDA9F0-2F0A-4C88-B5B6-822ABE62A121}" srcOrd="1" destOrd="0" presId="urn:microsoft.com/office/officeart/2005/8/layout/venn2"/>
    <dgm:cxn modelId="{34D71CD1-53E2-45EE-A089-45EC2B8613AA}" type="presParOf" srcId="{5E549FAA-8F6D-49F3-8AB4-AA7DB347BF59}" destId="{1B5FA5C2-6805-46C3-90C0-12EB0C4E2F02}" srcOrd="4" destOrd="0" presId="urn:microsoft.com/office/officeart/2005/8/layout/venn2"/>
    <dgm:cxn modelId="{02BD62C5-3B94-45B1-8F82-48CDCCFE94EB}" type="presParOf" srcId="{1B5FA5C2-6805-46C3-90C0-12EB0C4E2F02}" destId="{810BF932-766B-423A-A9B5-6D3FC87E22DA}" srcOrd="0" destOrd="0" presId="urn:microsoft.com/office/officeart/2005/8/layout/venn2"/>
    <dgm:cxn modelId="{96FD5AD1-E367-4F0A-A6AA-B174146624A4}" type="presParOf" srcId="{1B5FA5C2-6805-46C3-90C0-12EB0C4E2F02}" destId="{2253C9B8-51D6-4C07-B79D-F53CC6C92A11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92C23D-7C92-4442-8D70-8C82A4C4E835}">
      <dsp:nvSpPr>
        <dsp:cNvPr id="0" name=""/>
        <dsp:cNvSpPr/>
      </dsp:nvSpPr>
      <dsp:spPr>
        <a:xfrm>
          <a:off x="806489" y="0"/>
          <a:ext cx="9140215" cy="4416491"/>
        </a:xfrm>
        <a:prstGeom prst="rightArrow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8A5050-300B-4E9A-BCF5-533DB95D9DEE}">
      <dsp:nvSpPr>
        <dsp:cNvPr id="0" name=""/>
        <dsp:cNvSpPr/>
      </dsp:nvSpPr>
      <dsp:spPr>
        <a:xfrm>
          <a:off x="11551" y="1324947"/>
          <a:ext cx="3461184" cy="17665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100" kern="1200" dirty="0"/>
            <a:t>Aktivity, lekce, programy</a:t>
          </a:r>
        </a:p>
      </dsp:txBody>
      <dsp:txXfrm>
        <a:off x="97789" y="1411185"/>
        <a:ext cx="3288708" cy="1594120"/>
      </dsp:txXfrm>
    </dsp:sp>
    <dsp:sp modelId="{ACE0BB58-8B11-477C-81A6-526DEB4ADD45}">
      <dsp:nvSpPr>
        <dsp:cNvPr id="0" name=""/>
        <dsp:cNvSpPr/>
      </dsp:nvSpPr>
      <dsp:spPr>
        <a:xfrm>
          <a:off x="3646005" y="1324947"/>
          <a:ext cx="3461184" cy="17665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100" kern="1200" dirty="0"/>
            <a:t>Znalosti, dovednosti, postoje, hodnoty</a:t>
          </a:r>
        </a:p>
      </dsp:txBody>
      <dsp:txXfrm>
        <a:off x="3732243" y="1411185"/>
        <a:ext cx="3288708" cy="1594120"/>
      </dsp:txXfrm>
    </dsp:sp>
    <dsp:sp modelId="{E91EA5FA-208D-40E5-9885-A0E1F3A79539}">
      <dsp:nvSpPr>
        <dsp:cNvPr id="0" name=""/>
        <dsp:cNvSpPr/>
      </dsp:nvSpPr>
      <dsp:spPr>
        <a:xfrm>
          <a:off x="7280459" y="1324947"/>
          <a:ext cx="3461184" cy="17665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100" kern="1200" dirty="0"/>
            <a:t>Odpovědné environmentální chování</a:t>
          </a:r>
        </a:p>
      </dsp:txBody>
      <dsp:txXfrm>
        <a:off x="7366697" y="1411185"/>
        <a:ext cx="3288708" cy="1594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02DF70-78C7-4ADB-9500-BB7E0361598E}">
      <dsp:nvSpPr>
        <dsp:cNvPr id="0" name=""/>
        <dsp:cNvSpPr/>
      </dsp:nvSpPr>
      <dsp:spPr>
        <a:xfrm>
          <a:off x="2975696" y="0"/>
          <a:ext cx="5904607" cy="4368800"/>
        </a:xfrm>
        <a:prstGeom prst="ellipse">
          <a:avLst/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Akční strategie</a:t>
          </a:r>
        </a:p>
      </dsp:txBody>
      <dsp:txXfrm>
        <a:off x="4820886" y="218440"/>
        <a:ext cx="2214227" cy="436880"/>
      </dsp:txXfrm>
    </dsp:sp>
    <dsp:sp modelId="{13060897-9BE9-4200-8F04-CF68BD3499BF}">
      <dsp:nvSpPr>
        <dsp:cNvPr id="0" name=""/>
        <dsp:cNvSpPr/>
      </dsp:nvSpPr>
      <dsp:spPr>
        <a:xfrm>
          <a:off x="3647774" y="655319"/>
          <a:ext cx="4560450" cy="3713480"/>
        </a:xfrm>
        <a:prstGeom prst="ellipse">
          <a:avLst/>
        </a:prstGeom>
        <a:solidFill>
          <a:schemeClr val="accent4">
            <a:shade val="50000"/>
            <a:hueOff val="-275334"/>
            <a:satOff val="-5348"/>
            <a:lumOff val="1866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Problémy a konflikty</a:t>
          </a:r>
        </a:p>
      </dsp:txBody>
      <dsp:txXfrm>
        <a:off x="4944652" y="868845"/>
        <a:ext cx="1966694" cy="427050"/>
      </dsp:txXfrm>
    </dsp:sp>
    <dsp:sp modelId="{F185D993-E9D5-4AD5-BF54-FAB9DF290D29}">
      <dsp:nvSpPr>
        <dsp:cNvPr id="0" name=""/>
        <dsp:cNvSpPr/>
      </dsp:nvSpPr>
      <dsp:spPr>
        <a:xfrm>
          <a:off x="4127814" y="1310639"/>
          <a:ext cx="3600371" cy="3058160"/>
        </a:xfrm>
        <a:prstGeom prst="ellipse">
          <a:avLst/>
        </a:prstGeom>
        <a:solidFill>
          <a:schemeClr val="accent4">
            <a:shade val="50000"/>
            <a:hueOff val="-550668"/>
            <a:satOff val="-10695"/>
            <a:lumOff val="3732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Výzkumné dovednosti</a:t>
          </a:r>
        </a:p>
      </dsp:txBody>
      <dsp:txXfrm>
        <a:off x="4996403" y="1521653"/>
        <a:ext cx="1863192" cy="422026"/>
      </dsp:txXfrm>
    </dsp:sp>
    <dsp:sp modelId="{73B2DDD5-9977-4CCB-B69D-FE885F3ADC40}">
      <dsp:nvSpPr>
        <dsp:cNvPr id="0" name=""/>
        <dsp:cNvSpPr/>
      </dsp:nvSpPr>
      <dsp:spPr>
        <a:xfrm>
          <a:off x="4511862" y="1965960"/>
          <a:ext cx="2832275" cy="2402840"/>
        </a:xfrm>
        <a:prstGeom prst="ellipse">
          <a:avLst/>
        </a:prstGeom>
        <a:solidFill>
          <a:schemeClr val="accent4">
            <a:shade val="50000"/>
            <a:hueOff val="-550668"/>
            <a:satOff val="-10695"/>
            <a:lumOff val="3732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/>
            <a:t>Zákonitosti</a:t>
          </a:r>
        </a:p>
      </dsp:txBody>
      <dsp:txXfrm>
        <a:off x="5163285" y="2182215"/>
        <a:ext cx="1529428" cy="432511"/>
      </dsp:txXfrm>
    </dsp:sp>
    <dsp:sp modelId="{810BF932-766B-423A-A9B5-6D3FC87E22DA}">
      <dsp:nvSpPr>
        <dsp:cNvPr id="0" name=""/>
        <dsp:cNvSpPr/>
      </dsp:nvSpPr>
      <dsp:spPr>
        <a:xfrm>
          <a:off x="4895905" y="2621280"/>
          <a:ext cx="2064188" cy="1747520"/>
        </a:xfrm>
        <a:prstGeom prst="ellipse">
          <a:avLst/>
        </a:prstGeom>
        <a:solidFill>
          <a:schemeClr val="accent4">
            <a:shade val="50000"/>
            <a:hueOff val="-275334"/>
            <a:satOff val="-5348"/>
            <a:lumOff val="1866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/>
            <a:t>Senzitivita</a:t>
          </a:r>
        </a:p>
      </dsp:txBody>
      <dsp:txXfrm>
        <a:off x="5198199" y="3058160"/>
        <a:ext cx="1459601" cy="873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0B912-612B-476A-896D-F01290458AFD}" type="datetimeFigureOut">
              <a:rPr lang="cs-CZ" smtClean="0"/>
              <a:t>5.11.2018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B77D0A-D09F-4E2B-9C97-CB068D2022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718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>
            <a:extLst>
              <a:ext uri="{FF2B5EF4-FFF2-40B4-BE49-F238E27FC236}">
                <a16:creationId xmlns:a16="http://schemas.microsoft.com/office/drawing/2014/main" xmlns="" id="{FCF504E4-3EEF-44E6-8DA9-E781BF521B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Zástupný symbol pro poznámky 2">
            <a:extLst>
              <a:ext uri="{FF2B5EF4-FFF2-40B4-BE49-F238E27FC236}">
                <a16:creationId xmlns:a16="http://schemas.microsoft.com/office/drawing/2014/main" xmlns="" id="{973B0A0A-76B9-4BE4-A555-584DF00B16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cs-CZ"/>
          </a:p>
        </p:txBody>
      </p:sp>
      <p:sp>
        <p:nvSpPr>
          <p:cNvPr id="27652" name="Zástupný symbol pro číslo snímku 3">
            <a:extLst>
              <a:ext uri="{FF2B5EF4-FFF2-40B4-BE49-F238E27FC236}">
                <a16:creationId xmlns:a16="http://schemas.microsoft.com/office/drawing/2014/main" xmlns="" id="{81213756-C369-42BB-BDFA-41F538DCEB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/>
            <a:fld id="{07EB26DB-3F17-426A-AF3E-A59F31392B2A}" type="slidenum">
              <a:rPr lang="cs-CZ" altLang="cs-CZ">
                <a:latin typeface="Calibri" panose="020F0502020204030204" pitchFamily="34" charset="0"/>
              </a:rPr>
              <a:pPr eaLnBrk="1" hangingPunct="1"/>
              <a:t>5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840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>
            <a:extLst>
              <a:ext uri="{FF2B5EF4-FFF2-40B4-BE49-F238E27FC236}">
                <a16:creationId xmlns:a16="http://schemas.microsoft.com/office/drawing/2014/main" xmlns="" id="{27F11BA3-DE68-4B94-B53F-941406D764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>
            <a:extLst>
              <a:ext uri="{FF2B5EF4-FFF2-40B4-BE49-F238E27FC236}">
                <a16:creationId xmlns:a16="http://schemas.microsoft.com/office/drawing/2014/main" xmlns="" id="{18DD29AC-440F-4068-9C03-19A7D046A0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cs-CZ"/>
          </a:p>
        </p:txBody>
      </p:sp>
      <p:sp>
        <p:nvSpPr>
          <p:cNvPr id="30724" name="Zástupný symbol pro číslo snímku 3">
            <a:extLst>
              <a:ext uri="{FF2B5EF4-FFF2-40B4-BE49-F238E27FC236}">
                <a16:creationId xmlns:a16="http://schemas.microsoft.com/office/drawing/2014/main" xmlns="" id="{381E9010-1934-4083-B54C-DE9CA2B465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/>
            <a:fld id="{9D0B4B98-EF84-40AA-A74D-E6EF5E132989}" type="slidenum">
              <a:rPr lang="cs-CZ" altLang="cs-CZ">
                <a:latin typeface="Calibri" panose="020F0502020204030204" pitchFamily="34" charset="0"/>
              </a:rPr>
              <a:pPr eaLnBrk="1" hangingPunct="1"/>
              <a:t>7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164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77D0A-D09F-4E2B-9C97-CB068D20222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017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5.11.2018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5972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5.11.2018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3833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5.11.2018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8925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5.11.2018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838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5.11.2018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3957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5.11.2018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079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5.11.2018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2873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5.11.2018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8949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812800" y="1803400"/>
            <a:ext cx="10871200" cy="4368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/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xmlns="" id="{69B16405-D112-4E99-BAF1-DA39891EA70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36FE2-F688-4D13-BE5E-C007861BA0C7}" type="datetime1">
              <a:rPr/>
              <a:pPr>
                <a:defRPr/>
              </a:pPr>
              <a:t>5.11.2018</a:t>
            </a:fld>
            <a:endParaRPr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xmlns="" id="{075EB58A-FC1D-4B5C-AAA8-F2E424A324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xmlns="" id="{BB3E7707-30AA-4CD3-BDE5-5CEFC6D8AC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1D453F7F-9646-48EB-A05D-A95AFEB6459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85938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5.11.2018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8744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5.11.2018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6012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5.11.2018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1423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5.11.2018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7517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5.11.2018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0152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5.11.2018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3861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5.11.2018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8975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5.11.2018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2204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AED9F-889C-4315-AAFB-DB293874F19B}" type="datetimeFigureOut">
              <a:rPr lang="cs-CZ" smtClean="0"/>
              <a:t>5.11.2018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44597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irdlife.cz/" TargetMode="External"/><Relationship Id="rId13" Type="http://schemas.openxmlformats.org/officeDocument/2006/relationships/hyperlink" Target="http://www.koniklec.cz/" TargetMode="External"/><Relationship Id="rId3" Type="http://schemas.openxmlformats.org/officeDocument/2006/relationships/hyperlink" Target="http://www.csop.cz/" TargetMode="External"/><Relationship Id="rId7" Type="http://schemas.openxmlformats.org/officeDocument/2006/relationships/hyperlink" Target="http://www.stuz.cz/" TargetMode="External"/><Relationship Id="rId12" Type="http://schemas.openxmlformats.org/officeDocument/2006/relationships/hyperlink" Target="https://www.veronica.cz/" TargetMode="External"/><Relationship Id="rId2" Type="http://schemas.openxmlformats.org/officeDocument/2006/relationships/hyperlink" Target="http://www.brontosaurus.cz/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www.zelenykruh.cz/" TargetMode="External"/><Relationship Id="rId11" Type="http://schemas.openxmlformats.org/officeDocument/2006/relationships/hyperlink" Target="http://detizeme.cz/" TargetMode="External"/><Relationship Id="rId5" Type="http://schemas.openxmlformats.org/officeDocument/2006/relationships/hyperlink" Target="http://www.pavucina-sev.cz/" TargetMode="External"/><Relationship Id="rId10" Type="http://schemas.openxmlformats.org/officeDocument/2006/relationships/hyperlink" Target="https://arnika.org/" TargetMode="External"/><Relationship Id="rId4" Type="http://schemas.openxmlformats.org/officeDocument/2006/relationships/hyperlink" Target="http://www.ekoporadna.cz/" TargetMode="External"/><Relationship Id="rId9" Type="http://schemas.openxmlformats.org/officeDocument/2006/relationships/hyperlink" Target="http://www.hnutiduha.cz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cevv-uk-pedf.blog.cz/" TargetMode="Externa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69E8895-80DA-42B3-8E4F-AF092D9B05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Základy ekologie a environmentalistiky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195CE35B-82D7-432A-A45C-8ED7480B07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2068613"/>
          </a:xfrm>
        </p:spPr>
        <p:txBody>
          <a:bodyPr>
            <a:normAutofit/>
          </a:bodyPr>
          <a:lstStyle/>
          <a:p>
            <a:r>
              <a:rPr lang="cs-CZ" dirty="0"/>
              <a:t>PhDr. Kateřina Jančaříková, Ph.D.</a:t>
            </a:r>
          </a:p>
          <a:p>
            <a:r>
              <a:rPr lang="cs-CZ" dirty="0"/>
              <a:t>Katedra biologie a environmentálních studií</a:t>
            </a:r>
          </a:p>
          <a:p>
            <a:r>
              <a:rPr lang="cs-CZ" dirty="0"/>
              <a:t>Centrum environmentálního vzdělávání a výchovy </a:t>
            </a:r>
          </a:p>
          <a:p>
            <a:r>
              <a:rPr lang="cs-CZ" dirty="0"/>
              <a:t>Pedagogické fakulty Univerzity Karlovy 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894BAAC2-F580-46CD-9888-C6369D185EA2}"/>
              </a:ext>
            </a:extLst>
          </p:cNvPr>
          <p:cNvSpPr/>
          <p:nvPr/>
        </p:nvSpPr>
        <p:spPr>
          <a:xfrm>
            <a:off x="689317" y="738554"/>
            <a:ext cx="91158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Didaktické aspekty</a:t>
            </a:r>
          </a:p>
        </p:txBody>
      </p:sp>
      <p:pic>
        <p:nvPicPr>
          <p:cNvPr id="1026" name="Picture 2" descr="C:\Users\User\AppData\Local\Microsoft\Windows\INetCache\IE\HRIPH60G\apple-heart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579" y="4415245"/>
            <a:ext cx="1991564" cy="219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AppData\Local\Microsoft\Windows\INetCache\IE\6JARBGAD\learning_with_a_natural_approach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48" y="4422095"/>
            <a:ext cx="3045551" cy="178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91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Organizace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Hnutí </a:t>
            </a:r>
            <a:r>
              <a:rPr lang="cs-CZ" dirty="0"/>
              <a:t>Brontosaurus </a:t>
            </a:r>
            <a:r>
              <a:rPr lang="cs-CZ" dirty="0">
                <a:hlinkClick r:id="rId2"/>
              </a:rPr>
              <a:t>http://www.brontosaurus.cz</a:t>
            </a:r>
            <a:r>
              <a:rPr lang="cs-CZ" dirty="0" smtClean="0">
                <a:hlinkClick r:id="rId2"/>
              </a:rPr>
              <a:t>/</a:t>
            </a:r>
            <a:endParaRPr lang="cs-CZ" dirty="0" smtClean="0"/>
          </a:p>
          <a:p>
            <a:r>
              <a:rPr lang="cs-CZ" dirty="0" smtClean="0"/>
              <a:t>Český svaz </a:t>
            </a:r>
            <a:r>
              <a:rPr lang="cs-CZ" dirty="0"/>
              <a:t>ochránců přírody </a:t>
            </a:r>
            <a:r>
              <a:rPr lang="cs-CZ" dirty="0">
                <a:hlinkClick r:id="rId3"/>
              </a:rPr>
              <a:t>http://www.csop.cz</a:t>
            </a:r>
            <a:r>
              <a:rPr lang="cs-CZ" dirty="0" smtClean="0">
                <a:hlinkClick r:id="rId3"/>
              </a:rPr>
              <a:t>/</a:t>
            </a:r>
            <a:endParaRPr lang="cs-CZ" dirty="0" smtClean="0"/>
          </a:p>
          <a:p>
            <a:r>
              <a:rPr lang="cs-CZ" dirty="0" smtClean="0"/>
              <a:t>Síť </a:t>
            </a:r>
            <a:r>
              <a:rPr lang="cs-CZ" dirty="0"/>
              <a:t>ekologických poraden </a:t>
            </a:r>
            <a:r>
              <a:rPr lang="cs-CZ" dirty="0">
                <a:hlinkClick r:id="rId4"/>
              </a:rPr>
              <a:t>http://www.ekoporadna.cz</a:t>
            </a:r>
            <a:r>
              <a:rPr lang="cs-CZ" dirty="0" smtClean="0">
                <a:hlinkClick r:id="rId4"/>
              </a:rPr>
              <a:t>/</a:t>
            </a:r>
            <a:endParaRPr lang="cs-CZ" dirty="0" smtClean="0"/>
          </a:p>
          <a:p>
            <a:r>
              <a:rPr lang="cs-CZ" dirty="0"/>
              <a:t>Pavučina </a:t>
            </a:r>
            <a:r>
              <a:rPr lang="cs-CZ" dirty="0">
                <a:hlinkClick r:id="rId5"/>
              </a:rPr>
              <a:t>http://www.pavucina-sev.cz</a:t>
            </a:r>
            <a:r>
              <a:rPr lang="cs-CZ" dirty="0" smtClean="0">
                <a:hlinkClick r:id="rId5"/>
              </a:rPr>
              <a:t>/</a:t>
            </a:r>
            <a:endParaRPr lang="cs-CZ" dirty="0" smtClean="0"/>
          </a:p>
          <a:p>
            <a:r>
              <a:rPr lang="cs-CZ" dirty="0" smtClean="0"/>
              <a:t>Zelený kruh </a:t>
            </a:r>
            <a:r>
              <a:rPr lang="cs-CZ" u="sng" dirty="0">
                <a:hlinkClick r:id="rId6"/>
              </a:rPr>
              <a:t>http://www.zelenykruh.cz</a:t>
            </a:r>
            <a:endParaRPr lang="cs-CZ" dirty="0" smtClean="0"/>
          </a:p>
          <a:p>
            <a:r>
              <a:rPr lang="de-DE" dirty="0" err="1"/>
              <a:t>Společnost</a:t>
            </a:r>
            <a:r>
              <a:rPr lang="de-DE" dirty="0"/>
              <a:t> pro </a:t>
            </a:r>
            <a:r>
              <a:rPr lang="de-DE" dirty="0" err="1"/>
              <a:t>trvale</a:t>
            </a:r>
            <a:r>
              <a:rPr lang="de-DE" dirty="0"/>
              <a:t> </a:t>
            </a:r>
            <a:r>
              <a:rPr lang="de-DE" dirty="0" err="1"/>
              <a:t>udržitelný</a:t>
            </a:r>
            <a:r>
              <a:rPr lang="de-DE" dirty="0"/>
              <a:t> </a:t>
            </a:r>
            <a:r>
              <a:rPr lang="de-DE" dirty="0" err="1"/>
              <a:t>život</a:t>
            </a:r>
            <a:r>
              <a:rPr lang="de-DE" dirty="0"/>
              <a:t> </a:t>
            </a:r>
            <a:r>
              <a:rPr lang="de-DE" u="sng" dirty="0">
                <a:hlinkClick r:id="rId7"/>
              </a:rPr>
              <a:t>http://www.stuz.cz/</a:t>
            </a:r>
            <a:endParaRPr lang="de-DE" dirty="0"/>
          </a:p>
          <a:p>
            <a:r>
              <a:rPr lang="cs-CZ" dirty="0" smtClean="0"/>
              <a:t>Česká </a:t>
            </a:r>
            <a:r>
              <a:rPr lang="cs-CZ" dirty="0"/>
              <a:t>společnost ornitologická </a:t>
            </a:r>
            <a:r>
              <a:rPr lang="cs-CZ" dirty="0">
                <a:hlinkClick r:id="rId8"/>
              </a:rPr>
              <a:t>https://www.birdlife.cz</a:t>
            </a:r>
            <a:r>
              <a:rPr lang="cs-CZ" dirty="0" smtClean="0">
                <a:hlinkClick r:id="rId8"/>
              </a:rPr>
              <a:t>/</a:t>
            </a:r>
            <a:endParaRPr lang="cs-CZ" dirty="0" smtClean="0"/>
          </a:p>
          <a:p>
            <a:r>
              <a:rPr lang="cs-CZ" dirty="0"/>
              <a:t>Hnutí duha </a:t>
            </a:r>
            <a:r>
              <a:rPr lang="cs-CZ" dirty="0">
                <a:hlinkClick r:id="rId9"/>
              </a:rPr>
              <a:t>http://www.hnutiduha.cz</a:t>
            </a:r>
            <a:r>
              <a:rPr lang="cs-CZ" dirty="0" smtClean="0">
                <a:hlinkClick r:id="rId9"/>
              </a:rPr>
              <a:t>/</a:t>
            </a:r>
            <a:endParaRPr lang="cs-CZ" dirty="0" smtClean="0"/>
          </a:p>
          <a:p>
            <a:r>
              <a:rPr lang="cs-CZ" dirty="0"/>
              <a:t>Arnika </a:t>
            </a:r>
            <a:r>
              <a:rPr lang="cs-CZ" dirty="0">
                <a:hlinkClick r:id="rId10"/>
              </a:rPr>
              <a:t>https://arnika.org</a:t>
            </a:r>
            <a:r>
              <a:rPr lang="cs-CZ" dirty="0" smtClean="0">
                <a:hlinkClick r:id="rId10"/>
              </a:rPr>
              <a:t>/</a:t>
            </a:r>
            <a:endParaRPr lang="cs-CZ" dirty="0" smtClean="0"/>
          </a:p>
          <a:p>
            <a:r>
              <a:rPr lang="cs-CZ" dirty="0"/>
              <a:t>Děti země </a:t>
            </a:r>
            <a:r>
              <a:rPr lang="cs-CZ" dirty="0">
                <a:hlinkClick r:id="rId11"/>
              </a:rPr>
              <a:t>http://detizeme.cz</a:t>
            </a:r>
            <a:r>
              <a:rPr lang="cs-CZ" dirty="0" smtClean="0">
                <a:hlinkClick r:id="rId11"/>
              </a:rPr>
              <a:t>/</a:t>
            </a:r>
            <a:endParaRPr lang="cs-CZ" dirty="0" smtClean="0"/>
          </a:p>
          <a:p>
            <a:r>
              <a:rPr lang="cs-CZ" dirty="0" smtClean="0"/>
              <a:t>Veronika </a:t>
            </a:r>
            <a:r>
              <a:rPr lang="cs-CZ" dirty="0">
                <a:hlinkClick r:id="rId12"/>
              </a:rPr>
              <a:t>https://</a:t>
            </a:r>
            <a:r>
              <a:rPr lang="cs-CZ" dirty="0" smtClean="0">
                <a:hlinkClick r:id="rId12"/>
              </a:rPr>
              <a:t>www.veronica.cz/</a:t>
            </a:r>
            <a:endParaRPr lang="cs-CZ" dirty="0" smtClean="0"/>
          </a:p>
          <a:p>
            <a:r>
              <a:rPr lang="cs-CZ" dirty="0"/>
              <a:t>Agentura Koniklec – občanské sdružení pro lidská práva a životní prostředí </a:t>
            </a:r>
            <a:r>
              <a:rPr lang="cs-CZ" dirty="0">
                <a:hlinkClick r:id="rId13"/>
              </a:rPr>
              <a:t>http://www.koniklec.cz/</a:t>
            </a:r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266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Oslavy Dne Země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137" y="2299788"/>
            <a:ext cx="436880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979715" y="3244334"/>
            <a:ext cx="5525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https://cs.wikipedia.org/wiki/Den_Zem%C4%9B</a:t>
            </a:r>
          </a:p>
        </p:txBody>
      </p:sp>
    </p:spTree>
    <p:extLst>
      <p:ext uri="{BB962C8B-B14F-4D97-AF65-F5344CB8AC3E}">
        <p14:creationId xmlns:p14="http://schemas.microsoft.com/office/powerpoint/2010/main" val="339558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Cena Josefa Vavrouška</a:t>
            </a:r>
            <a:endParaRPr lang="cs-CZ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7" y="2619874"/>
            <a:ext cx="4618944" cy="307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60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Cena „Nestor ekologické výchovy“</a:t>
            </a:r>
            <a:endParaRPr lang="cs-CZ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580" y="418010"/>
            <a:ext cx="2347628" cy="311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81" y="1645918"/>
            <a:ext cx="2024025" cy="304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81" y="4915172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981" y="3536142"/>
            <a:ext cx="2315391" cy="311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56" y="1645917"/>
            <a:ext cx="3906014" cy="304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48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Cena „</a:t>
            </a:r>
            <a:r>
              <a:rPr lang="cs-CZ" dirty="0" err="1" smtClean="0"/>
              <a:t>Ropák</a:t>
            </a:r>
            <a:r>
              <a:rPr lang="cs-CZ" dirty="0" smtClean="0"/>
              <a:t> roku“ – antiekologická cena</a:t>
            </a:r>
            <a:endParaRPr lang="cs-CZ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45" y="1565612"/>
            <a:ext cx="3882849" cy="281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531" y="1454874"/>
            <a:ext cx="3445691" cy="193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531" y="4024993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966" y="4024993"/>
            <a:ext cx="3581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55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Kosénka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135" y="1842589"/>
            <a:ext cx="6562575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8321041" y="5603965"/>
            <a:ext cx="35400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https://www.kosenka.cz/</a:t>
            </a:r>
          </a:p>
        </p:txBody>
      </p:sp>
    </p:spTree>
    <p:extLst>
      <p:ext uri="{BB962C8B-B14F-4D97-AF65-F5344CB8AC3E}">
        <p14:creationId xmlns:p14="http://schemas.microsoft.com/office/powerpoint/2010/main" val="303059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Vlčí a rysí hlídky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00" y="2103120"/>
            <a:ext cx="6112632" cy="407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283" y="4549821"/>
            <a:ext cx="3845180" cy="110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283" y="297995"/>
            <a:ext cx="4188550" cy="405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700283" y="6014321"/>
            <a:ext cx="4188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https://www.selmy.cz/hlidky/</a:t>
            </a:r>
          </a:p>
        </p:txBody>
      </p:sp>
    </p:spTree>
    <p:extLst>
      <p:ext uri="{BB962C8B-B14F-4D97-AF65-F5344CB8AC3E}">
        <p14:creationId xmlns:p14="http://schemas.microsoft.com/office/powerpoint/2010/main" val="400129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Ukliďme svět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78" y="2259873"/>
            <a:ext cx="5619930" cy="3161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775" y="2176190"/>
            <a:ext cx="4599781" cy="324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110344" y="5826034"/>
            <a:ext cx="77463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smtClean="0"/>
              <a:t>www.uklidmecesko.cz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189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Bezobalu</a:t>
            </a:r>
            <a:endParaRPr lang="cs-CZ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678" y="601617"/>
            <a:ext cx="7771785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 flipH="1">
            <a:off x="548638" y="5460320"/>
            <a:ext cx="42715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https://bezobalu.org/</a:t>
            </a:r>
          </a:p>
        </p:txBody>
      </p:sp>
    </p:spTree>
    <p:extLst>
      <p:ext uri="{BB962C8B-B14F-4D97-AF65-F5344CB8AC3E}">
        <p14:creationId xmlns:p14="http://schemas.microsoft.com/office/powerpoint/2010/main" val="13032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23B62C5-C4AA-4989-B8F5-16D0FAFBF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10648163" cy="1320800"/>
          </a:xfrm>
        </p:spPr>
        <p:txBody>
          <a:bodyPr/>
          <a:lstStyle/>
          <a:p>
            <a:r>
              <a:rPr lang="cs-CZ" dirty="0"/>
              <a:t>Zlaté pravidlo úspěchu : aktivní </a:t>
            </a:r>
            <a:r>
              <a:rPr lang="cs-CZ" dirty="0" smtClean="0"/>
              <a:t>žáci / studenti</a:t>
            </a:r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xmlns="" id="{D32275CC-775F-4F75-B036-654326E4FC8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77334" y="2751453"/>
            <a:ext cx="5568721" cy="371248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0FB339B4-1644-4B22-9D8E-6EC8B1B36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345" y="1510287"/>
            <a:ext cx="6107031" cy="341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9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29FAB7C-B03B-48E9-808E-F95D91578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Didaktická transformace obsahu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2494F896-106C-48FF-92AE-806F326C3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Vědecké poznatky z oborů ekologie a environmentalistika pedagog předává cílové skupině (žákům různých stupňů či dospělým) tak, aby jim porozuměli a aby nedošlo k deformaci skutečnosti.</a:t>
            </a:r>
          </a:p>
          <a:p>
            <a:r>
              <a:rPr lang="cs-CZ" dirty="0"/>
              <a:t>Laicky: převyprávění.</a:t>
            </a:r>
          </a:p>
          <a:p>
            <a:r>
              <a:rPr lang="cs-CZ" dirty="0"/>
              <a:t>Pedagog používá především analogie, ilustrace, příklady, vysvětlení, slovní demonstrace, způsoby znázorňování a formulování tématu, kladení otázek, vhodné způsoby ověřování učiva, uspořádání učiva do struktury.</a:t>
            </a:r>
          </a:p>
          <a:p>
            <a:r>
              <a:rPr lang="cs-CZ" dirty="0"/>
              <a:t>Cílem je učinit obsah srozumitelným pro „jiné“ (citováno podle sborníku Metodologické problémy výzkumu didaktických znalostí obsahu (Janík 2008).</a:t>
            </a:r>
          </a:p>
        </p:txBody>
      </p:sp>
      <p:pic>
        <p:nvPicPr>
          <p:cNvPr id="2052" name="Picture 4" descr="C:\Users\User\AppData\Local\Microsoft\Windows\INetCache\IE\U5E6CMI6\EDU3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646" y="2862903"/>
            <a:ext cx="2712445" cy="188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Program Files\Microsoft Office\MEDIA\CAGCAT10\j0301252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17" y="5292547"/>
            <a:ext cx="1829714" cy="156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AppData\Local\Microsoft\Windows\INetCache\IE\HRIPH60G\logo_Vypravuj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289" y="220893"/>
            <a:ext cx="2211160" cy="212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AppData\Local\Microsoft\Windows\INetCache\IE\HRIPH60G\EUREKA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188" y="5292547"/>
            <a:ext cx="1174882" cy="142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User\AppData\Local\Microsoft\Windows\INetCache\IE\HRIPH60G\aha-moment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103" y="5242562"/>
            <a:ext cx="2093346" cy="152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94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Velká otázka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783770" y="2076994"/>
            <a:ext cx="9026435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Co je skutečně důležité?</a:t>
            </a:r>
          </a:p>
          <a:p>
            <a:pPr algn="ctr"/>
            <a:r>
              <a:rPr lang="cs-CZ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Co je důležité více?</a:t>
            </a:r>
          </a:p>
          <a:p>
            <a:pPr algn="ctr"/>
            <a:r>
              <a:rPr lang="cs-CZ" sz="5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Co méně?</a:t>
            </a:r>
          </a:p>
          <a:p>
            <a:pPr algn="ctr"/>
            <a:r>
              <a:rPr lang="cs-CZ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Co budu dělat já?</a:t>
            </a:r>
            <a:endParaRPr lang="cs-CZ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260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6D6A6B2-A29F-4EDB-9A36-7ABA5902B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</a:t>
            </a:r>
            <a:r>
              <a:rPr lang="cs-CZ"/>
              <a:t>za pozornost!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3037A1A3-55C3-47EF-8AC2-9E09FB81DE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02674" y="1803400"/>
            <a:ext cx="8203475" cy="4368800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PhDr. Kateřina Jančaříková, Ph.D.</a:t>
            </a:r>
          </a:p>
          <a:p>
            <a:r>
              <a:rPr lang="cs-CZ" dirty="0"/>
              <a:t>katedra biologie a environmentálních studií, </a:t>
            </a:r>
          </a:p>
          <a:p>
            <a:r>
              <a:rPr lang="cs-CZ" dirty="0"/>
              <a:t>vedoucí Centra environmentálního vzdělávání a výchovy</a:t>
            </a:r>
          </a:p>
          <a:p>
            <a:r>
              <a:rPr lang="cs-CZ" dirty="0"/>
              <a:t>Pedagogická fakulta Univerzity Karlovy</a:t>
            </a:r>
          </a:p>
          <a:p>
            <a:r>
              <a:rPr lang="cs-CZ" dirty="0"/>
              <a:t>M. Rettigové 4 Praha 1 PSČ 116 39</a:t>
            </a:r>
          </a:p>
          <a:p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cevv-uk-pedf.blog.cz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031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18D059A-DC38-4CDD-90FC-A8D754BB6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28AAF601-59A7-4143-AB25-1EF2941D0E4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242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>
            <a:extLst>
              <a:ext uri="{FF2B5EF4-FFF2-40B4-BE49-F238E27FC236}">
                <a16:creationId xmlns:a16="http://schemas.microsoft.com/office/drawing/2014/main" xmlns="" id="{5C0613FF-8027-4829-9C6D-DED02D6CBD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Ekologická a environmentální výchova</a:t>
            </a:r>
          </a:p>
        </p:txBody>
      </p:sp>
      <p:sp>
        <p:nvSpPr>
          <p:cNvPr id="13315" name="Rectangle 1027">
            <a:extLst>
              <a:ext uri="{FF2B5EF4-FFF2-40B4-BE49-F238E27FC236}">
                <a16:creationId xmlns:a16="http://schemas.microsoft.com/office/drawing/2014/main" xmlns="" id="{FC26ED42-E7AE-43AF-B6EC-BBBF86AD36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89120" y="2042957"/>
            <a:ext cx="6844936" cy="4207484"/>
          </a:xfrm>
        </p:spPr>
        <p:txBody>
          <a:bodyPr/>
          <a:lstStyle/>
          <a:p>
            <a:r>
              <a:rPr lang="cs-CZ" altLang="cs-CZ" dirty="0"/>
              <a:t>Ekologická výchova - didaktická transformace oboru EKOLOGIE.</a:t>
            </a:r>
          </a:p>
          <a:p>
            <a:r>
              <a:rPr lang="cs-CZ" altLang="cs-CZ" dirty="0"/>
              <a:t>Environmentální výchova – didaktická transformace oboru ENVIRONMENTALISTIKA.</a:t>
            </a:r>
          </a:p>
          <a:p>
            <a:r>
              <a:rPr lang="cs-CZ" altLang="cs-CZ" dirty="0"/>
              <a:t>Běžně jsou používané jako synonyma.</a:t>
            </a:r>
          </a:p>
          <a:p>
            <a:endParaRPr lang="en-US" altLang="cs-CZ" dirty="0"/>
          </a:p>
          <a:p>
            <a:endParaRPr lang="cs-CZ" alt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35" y="2042956"/>
            <a:ext cx="2978332" cy="4207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674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je obsahem EV?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28" y="2145268"/>
            <a:ext cx="6716056" cy="42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133703" y="2312126"/>
            <a:ext cx="485938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Tohle asi ne</a:t>
            </a:r>
            <a:endParaRPr lang="cs-CZ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102" name="Picture 6" descr="VÃ½sledek obrÃ¡zku pro jeÅ¾ek jablk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914" y="4645521"/>
            <a:ext cx="1564323" cy="171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940" y="255034"/>
            <a:ext cx="1186907" cy="1582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829" y="255034"/>
            <a:ext cx="3122022" cy="189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815" y="3628866"/>
            <a:ext cx="2167036" cy="2735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444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xmlns="" id="{3E78100A-9C4F-43CE-9605-0BC95D440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cs-CZ"/>
              <a:t>Cíl environmentální výchovy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A2E36B44-D2E8-400C-ABDE-C8B69E3BCF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7401178"/>
              </p:ext>
            </p:extLst>
          </p:nvPr>
        </p:nvGraphicFramePr>
        <p:xfrm>
          <a:off x="815413" y="2084851"/>
          <a:ext cx="10753195" cy="4416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933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9CC323B-B201-4BD1-A01B-305B75FC8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Jde o změnu!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80237C39-5794-4072-83D0-2CE61FF582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40935" y="1634588"/>
            <a:ext cx="10871200" cy="4368800"/>
          </a:xfrm>
        </p:spPr>
        <p:txBody>
          <a:bodyPr/>
          <a:lstStyle/>
          <a:p>
            <a:r>
              <a:rPr lang="cs-CZ" dirty="0"/>
              <a:t>Změna cítění.</a:t>
            </a:r>
          </a:p>
          <a:p>
            <a:r>
              <a:rPr lang="cs-CZ" dirty="0"/>
              <a:t>Změna myšlení.</a:t>
            </a:r>
          </a:p>
          <a:p>
            <a:r>
              <a:rPr lang="cs-CZ" dirty="0"/>
              <a:t>Změna chování.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7E63C370-2319-4659-B2E5-CB9C39930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897" y="352921"/>
            <a:ext cx="3434861" cy="345019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5760895E-F2E4-46EF-8F6D-4F0DD8A81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258" y="4012121"/>
            <a:ext cx="3689718" cy="2525151"/>
          </a:xfrm>
          <a:prstGeom prst="rect">
            <a:avLst/>
          </a:prstGeom>
        </p:spPr>
      </p:pic>
      <p:sp>
        <p:nvSpPr>
          <p:cNvPr id="6" name="Znak násobení 5">
            <a:extLst>
              <a:ext uri="{FF2B5EF4-FFF2-40B4-BE49-F238E27FC236}">
                <a16:creationId xmlns:a16="http://schemas.microsoft.com/office/drawing/2014/main" xmlns="" id="{F542A8A9-E26A-434F-B152-9CAADE3F56F5}"/>
              </a:ext>
            </a:extLst>
          </p:cNvPr>
          <p:cNvSpPr/>
          <p:nvPr/>
        </p:nvSpPr>
        <p:spPr>
          <a:xfrm>
            <a:off x="-354208" y="3648612"/>
            <a:ext cx="3660727" cy="320938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104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xmlns="" id="{D2B7EE2A-D507-4870-B20D-F3DB56D22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</a:t>
            </a:r>
            <a:r>
              <a:rPr altLang="cs-CZ" dirty="0" err="1"/>
              <a:t>ojetí</a:t>
            </a:r>
            <a:r>
              <a:rPr altLang="cs-CZ" dirty="0"/>
              <a:t> </a:t>
            </a:r>
            <a:r>
              <a:rPr altLang="cs-CZ" dirty="0" err="1"/>
              <a:t>průřezového</a:t>
            </a:r>
            <a:r>
              <a:rPr altLang="cs-CZ" dirty="0"/>
              <a:t> </a:t>
            </a:r>
            <a:r>
              <a:rPr altLang="cs-CZ" dirty="0" err="1"/>
              <a:t>tématu</a:t>
            </a:r>
            <a:r>
              <a:rPr lang="cs-CZ" altLang="cs-CZ" dirty="0"/>
              <a:t> EV</a:t>
            </a:r>
            <a:endParaRPr altLang="cs-CZ" dirty="0"/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xmlns="" id="{F9A44AEF-6B37-4602-B4E0-552294C8C740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336000" y="1700808"/>
          <a:ext cx="11856000" cy="436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Zaoblený obdélník 6">
            <a:extLst>
              <a:ext uri="{FF2B5EF4-FFF2-40B4-BE49-F238E27FC236}">
                <a16:creationId xmlns:a16="http://schemas.microsoft.com/office/drawing/2014/main" xmlns="" id="{9AB2DB7D-C38D-49EF-BD79-C54A753B2289}"/>
              </a:ext>
            </a:extLst>
          </p:cNvPr>
          <p:cNvSpPr/>
          <p:nvPr/>
        </p:nvSpPr>
        <p:spPr>
          <a:xfrm>
            <a:off x="5039785" y="6212418"/>
            <a:ext cx="2400300" cy="6455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dirty="0"/>
              <a:t>Vztah k místu</a:t>
            </a:r>
          </a:p>
        </p:txBody>
      </p:sp>
      <p:sp>
        <p:nvSpPr>
          <p:cNvPr id="8" name="Zaoblený obdélník 7">
            <a:extLst>
              <a:ext uri="{FF2B5EF4-FFF2-40B4-BE49-F238E27FC236}">
                <a16:creationId xmlns:a16="http://schemas.microsoft.com/office/drawing/2014/main" xmlns="" id="{7D7D5A3F-99FD-4C76-9725-475BE4808BFB}"/>
              </a:ext>
            </a:extLst>
          </p:cNvPr>
          <p:cNvSpPr/>
          <p:nvPr/>
        </p:nvSpPr>
        <p:spPr>
          <a:xfrm>
            <a:off x="719667" y="2084917"/>
            <a:ext cx="2400300" cy="863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dirty="0"/>
              <a:t>Kooperativní dovednosti</a:t>
            </a:r>
          </a:p>
        </p:txBody>
      </p:sp>
      <p:sp>
        <p:nvSpPr>
          <p:cNvPr id="9" name="Zaoblený obdélník 8">
            <a:extLst>
              <a:ext uri="{FF2B5EF4-FFF2-40B4-BE49-F238E27FC236}">
                <a16:creationId xmlns:a16="http://schemas.microsoft.com/office/drawing/2014/main" xmlns="" id="{2E6AE6D0-4442-4FF6-8B72-6648CF929537}"/>
              </a:ext>
            </a:extLst>
          </p:cNvPr>
          <p:cNvSpPr/>
          <p:nvPr/>
        </p:nvSpPr>
        <p:spPr>
          <a:xfrm>
            <a:off x="381001" y="4773085"/>
            <a:ext cx="2834217" cy="10371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dirty="0"/>
              <a:t>Environmentální postoje a hodnoty</a:t>
            </a:r>
          </a:p>
        </p:txBody>
      </p:sp>
      <p:sp>
        <p:nvSpPr>
          <p:cNvPr id="10" name="Zaoblený obdélník 9">
            <a:extLst>
              <a:ext uri="{FF2B5EF4-FFF2-40B4-BE49-F238E27FC236}">
                <a16:creationId xmlns:a16="http://schemas.microsoft.com/office/drawing/2014/main" xmlns="" id="{A08B4011-4723-4BC1-BE7D-2A27D85E34B2}"/>
              </a:ext>
            </a:extLst>
          </p:cNvPr>
          <p:cNvSpPr/>
          <p:nvPr/>
        </p:nvSpPr>
        <p:spPr>
          <a:xfrm>
            <a:off x="9457267" y="4773084"/>
            <a:ext cx="2400300" cy="863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dirty="0"/>
              <a:t>Přesvědčení o vlastním vlivu</a:t>
            </a:r>
          </a:p>
        </p:txBody>
      </p:sp>
      <p:sp>
        <p:nvSpPr>
          <p:cNvPr id="11" name="Zaoblený obdélník 10">
            <a:extLst>
              <a:ext uri="{FF2B5EF4-FFF2-40B4-BE49-F238E27FC236}">
                <a16:creationId xmlns:a16="http://schemas.microsoft.com/office/drawing/2014/main" xmlns="" id="{38537DDF-44F5-4D30-AAB6-276A225EE45C}"/>
              </a:ext>
            </a:extLst>
          </p:cNvPr>
          <p:cNvSpPr/>
          <p:nvPr/>
        </p:nvSpPr>
        <p:spPr>
          <a:xfrm>
            <a:off x="9359901" y="2084917"/>
            <a:ext cx="2400300" cy="863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dirty="0"/>
              <a:t>Osobní odpovědnost</a:t>
            </a:r>
          </a:p>
        </p:txBody>
      </p:sp>
    </p:spTree>
    <p:extLst>
      <p:ext uri="{BB962C8B-B14F-4D97-AF65-F5344CB8AC3E}">
        <p14:creationId xmlns:p14="http://schemas.microsoft.com/office/powerpoint/2010/main" val="112420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217089" cy="1320800"/>
          </a:xfrm>
        </p:spPr>
        <p:txBody>
          <a:bodyPr/>
          <a:lstStyle/>
          <a:p>
            <a:r>
              <a:rPr lang="cs-CZ" dirty="0" smtClean="0"/>
              <a:t>EVVO je podporována legislativou (v gesci MŽP)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812800" y="2220686"/>
            <a:ext cx="10871200" cy="3951514"/>
          </a:xfrm>
        </p:spPr>
        <p:txBody>
          <a:bodyPr/>
          <a:lstStyle/>
          <a:p>
            <a:r>
              <a:rPr lang="cs-CZ" dirty="0"/>
              <a:t>https://www.mzp.cz/cz/evvo</a:t>
            </a:r>
          </a:p>
        </p:txBody>
      </p:sp>
    </p:spTree>
    <p:extLst>
      <p:ext uri="{BB962C8B-B14F-4D97-AF65-F5344CB8AC3E}">
        <p14:creationId xmlns:p14="http://schemas.microsoft.com/office/powerpoint/2010/main" val="423752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2757883-990F-4FE3-818C-C840D1792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Typické způsoby realizace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D658092B-D450-4680-B600-E3683C11B5E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4321" y="1529806"/>
            <a:ext cx="6100354" cy="436880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Programy o přírodě (modelové druhy zvířat, stromů)</a:t>
            </a:r>
          </a:p>
          <a:p>
            <a:r>
              <a:rPr lang="cs-CZ" dirty="0"/>
              <a:t>Být v přírodě a lesní pedagogika (les do škol, škola v lese)</a:t>
            </a:r>
          </a:p>
          <a:p>
            <a:r>
              <a:rPr lang="cs-CZ" dirty="0"/>
              <a:t>Poznávání místa (place </a:t>
            </a:r>
            <a:r>
              <a:rPr lang="cs-CZ" dirty="0" err="1"/>
              <a:t>based</a:t>
            </a:r>
            <a:r>
              <a:rPr lang="cs-CZ" dirty="0"/>
              <a:t> </a:t>
            </a:r>
            <a:r>
              <a:rPr lang="cs-CZ" dirty="0" err="1"/>
              <a:t>education</a:t>
            </a:r>
            <a:r>
              <a:rPr lang="cs-CZ" dirty="0"/>
              <a:t> / learning)</a:t>
            </a:r>
          </a:p>
          <a:p>
            <a:r>
              <a:rPr lang="cs-CZ" dirty="0"/>
              <a:t>Badatelsky orientované vyučování</a:t>
            </a:r>
          </a:p>
          <a:p>
            <a:r>
              <a:rPr lang="cs-CZ" dirty="0"/>
              <a:t>Zapojení do mezinárodních programů (Ekoškola, Globe)</a:t>
            </a:r>
          </a:p>
          <a:p>
            <a:r>
              <a:rPr lang="cs-CZ" dirty="0"/>
              <a:t>Aktivity na pomoc přírodě – řešení problémů a konfliktů (brigády v lesích </a:t>
            </a:r>
            <a:r>
              <a:rPr lang="cs-CZ" dirty="0" smtClean="0"/>
              <a:t>jako uklízení či </a:t>
            </a:r>
            <a:r>
              <a:rPr lang="cs-CZ" dirty="0"/>
              <a:t>sázení stromů, Vlčí hlídky apod.)</a:t>
            </a:r>
          </a:p>
          <a:p>
            <a:r>
              <a:rPr lang="cs-CZ" dirty="0"/>
              <a:t>Poznávání světa jako globálního systému</a:t>
            </a:r>
          </a:p>
          <a:p>
            <a:r>
              <a:rPr lang="cs-CZ" dirty="0"/>
              <a:t>Poznávání kořenů (pobyty na ekofarmě, řemesla našich předků)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6146" name="Picture 2" descr="C:\Users\User\AppData\Local\Microsoft\Windows\INetCache\IE\HRIPH60G\s00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42" y="3063241"/>
            <a:ext cx="3388994" cy="225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AppData\Local\Microsoft\Windows\INetCache\IE\6JARBGAD\titul_ekoskola_2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344" y="220696"/>
            <a:ext cx="2981992" cy="223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AppData\Local\Microsoft\Windows\INetCache\IE\6JARBGAD\sdruzeni-tereza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901" y="531625"/>
            <a:ext cx="1598488" cy="161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901" y="2618558"/>
            <a:ext cx="19050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 rot="10800000" flipH="1" flipV="1">
            <a:off x="2076994" y="5737322"/>
            <a:ext cx="75242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Nejen ve školách!</a:t>
            </a:r>
            <a:endParaRPr lang="cs-CZ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882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400</TotalTime>
  <Words>471</Words>
  <Application>Microsoft Office PowerPoint</Application>
  <PresentationFormat>Vlastní</PresentationFormat>
  <Paragraphs>92</Paragraphs>
  <Slides>22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3" baseType="lpstr">
      <vt:lpstr>Fazeta</vt:lpstr>
      <vt:lpstr>Základy ekologie a environmentalistiky</vt:lpstr>
      <vt:lpstr>Didaktická transformace obsahu</vt:lpstr>
      <vt:lpstr>Ekologická a environmentální výchova</vt:lpstr>
      <vt:lpstr>Co je obsahem EV?</vt:lpstr>
      <vt:lpstr>Cíl environmentální výchovy</vt:lpstr>
      <vt:lpstr>Jde o změnu!</vt:lpstr>
      <vt:lpstr>Pojetí průřezového tématu EV</vt:lpstr>
      <vt:lpstr>EVVO je podporována legislativou (v gesci MŽP)</vt:lpstr>
      <vt:lpstr>Typické způsoby realizace</vt:lpstr>
      <vt:lpstr>Organizace</vt:lpstr>
      <vt:lpstr>Oslavy Dne Země</vt:lpstr>
      <vt:lpstr>Cena Josefa Vavrouška</vt:lpstr>
      <vt:lpstr>Cena „Nestor ekologické výchovy“</vt:lpstr>
      <vt:lpstr>Cena „Ropák roku“ – antiekologická cena</vt:lpstr>
      <vt:lpstr>Kosénka</vt:lpstr>
      <vt:lpstr>Vlčí a rysí hlídky</vt:lpstr>
      <vt:lpstr>Ukliďme svět</vt:lpstr>
      <vt:lpstr>Bezobalu</vt:lpstr>
      <vt:lpstr>Zlaté pravidlo úspěchu : aktivní žáci / studenti</vt:lpstr>
      <vt:lpstr>Velká otázka</vt:lpstr>
      <vt:lpstr>Děkuji za pozornost!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ekologie a environmentalistiky</dc:title>
  <dc:creator>adimin</dc:creator>
  <cp:lastModifiedBy>Kateřina Jančaříková</cp:lastModifiedBy>
  <cp:revision>53</cp:revision>
  <dcterms:created xsi:type="dcterms:W3CDTF">2018-10-07T14:46:05Z</dcterms:created>
  <dcterms:modified xsi:type="dcterms:W3CDTF">2018-11-05T13:18:51Z</dcterms:modified>
</cp:coreProperties>
</file>