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4"/>
  </p:notesMasterIdLst>
  <p:sldIdLst>
    <p:sldId id="256" r:id="rId2"/>
    <p:sldId id="258" r:id="rId3"/>
    <p:sldId id="257" r:id="rId4"/>
    <p:sldId id="259" r:id="rId5"/>
    <p:sldId id="265" r:id="rId6"/>
    <p:sldId id="260" r:id="rId7"/>
    <p:sldId id="261" r:id="rId8"/>
    <p:sldId id="262" r:id="rId9"/>
    <p:sldId id="263" r:id="rId10"/>
    <p:sldId id="264" r:id="rId11"/>
    <p:sldId id="267" r:id="rId12"/>
    <p:sldId id="268" r:id="rId13"/>
    <p:sldId id="270" r:id="rId14"/>
    <p:sldId id="271" r:id="rId15"/>
    <p:sldId id="269" r:id="rId16"/>
    <p:sldId id="272" r:id="rId17"/>
    <p:sldId id="266" r:id="rId18"/>
    <p:sldId id="273" r:id="rId19"/>
    <p:sldId id="274" r:id="rId20"/>
    <p:sldId id="276" r:id="rId21"/>
    <p:sldId id="277" r:id="rId22"/>
    <p:sldId id="275"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4171DFC-4C31-4F64-8312-DD8104C39ED9}" v="27" dt="2026-02-26T06:56:39.4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9" d="100"/>
          <a:sy n="59" d="100"/>
        </p:scale>
        <p:origin x="96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uzana Kříhová" userId="7d41808c-390e-40c2-bd93-53b0af250f83" providerId="ADAL" clId="{8A73C8EF-4FBD-427E-B7D6-34F71D60BEFD}"/>
    <pc:docChg chg="undo custSel addSld delSld modSld sldOrd">
      <pc:chgData name="Zuzana Kříhová" userId="7d41808c-390e-40c2-bd93-53b0af250f83" providerId="ADAL" clId="{8A73C8EF-4FBD-427E-B7D6-34F71D60BEFD}" dt="2026-02-26T06:57:08.875" v="438" actId="20577"/>
      <pc:docMkLst>
        <pc:docMk/>
      </pc:docMkLst>
      <pc:sldChg chg="modSp mod">
        <pc:chgData name="Zuzana Kříhová" userId="7d41808c-390e-40c2-bd93-53b0af250f83" providerId="ADAL" clId="{8A73C8EF-4FBD-427E-B7D6-34F71D60BEFD}" dt="2026-02-26T06:57:08.875" v="438" actId="20577"/>
        <pc:sldMkLst>
          <pc:docMk/>
          <pc:sldMk cId="13559775" sldId="256"/>
        </pc:sldMkLst>
        <pc:spChg chg="mod">
          <ac:chgData name="Zuzana Kříhová" userId="7d41808c-390e-40c2-bd93-53b0af250f83" providerId="ADAL" clId="{8A73C8EF-4FBD-427E-B7D6-34F71D60BEFD}" dt="2026-02-26T06:57:08.875" v="438" actId="20577"/>
          <ac:spMkLst>
            <pc:docMk/>
            <pc:sldMk cId="13559775" sldId="256"/>
            <ac:spMk id="2" creationId="{D7DE0163-665C-2AD9-4669-82D912C6D780}"/>
          </ac:spMkLst>
        </pc:spChg>
      </pc:sldChg>
      <pc:sldChg chg="modSp mod">
        <pc:chgData name="Zuzana Kříhová" userId="7d41808c-390e-40c2-bd93-53b0af250f83" providerId="ADAL" clId="{8A73C8EF-4FBD-427E-B7D6-34F71D60BEFD}" dt="2026-02-26T05:08:54.377" v="15" actId="20577"/>
        <pc:sldMkLst>
          <pc:docMk/>
          <pc:sldMk cId="552133543" sldId="263"/>
        </pc:sldMkLst>
        <pc:spChg chg="mod">
          <ac:chgData name="Zuzana Kříhová" userId="7d41808c-390e-40c2-bd93-53b0af250f83" providerId="ADAL" clId="{8A73C8EF-4FBD-427E-B7D6-34F71D60BEFD}" dt="2026-02-26T05:08:54.377" v="15" actId="20577"/>
          <ac:spMkLst>
            <pc:docMk/>
            <pc:sldMk cId="552133543" sldId="263"/>
            <ac:spMk id="3" creationId="{F4387BB9-6E85-642E-6233-C9098AC84408}"/>
          </ac:spMkLst>
        </pc:spChg>
      </pc:sldChg>
      <pc:sldChg chg="modSp mod">
        <pc:chgData name="Zuzana Kříhová" userId="7d41808c-390e-40c2-bd93-53b0af250f83" providerId="ADAL" clId="{8A73C8EF-4FBD-427E-B7D6-34F71D60BEFD}" dt="2026-02-26T06:28:47.724" v="326" actId="20577"/>
        <pc:sldMkLst>
          <pc:docMk/>
          <pc:sldMk cId="434505765" sldId="266"/>
        </pc:sldMkLst>
        <pc:spChg chg="mod">
          <ac:chgData name="Zuzana Kříhová" userId="7d41808c-390e-40c2-bd93-53b0af250f83" providerId="ADAL" clId="{8A73C8EF-4FBD-427E-B7D6-34F71D60BEFD}" dt="2026-02-26T06:27:12.205" v="266" actId="14100"/>
          <ac:spMkLst>
            <pc:docMk/>
            <pc:sldMk cId="434505765" sldId="266"/>
            <ac:spMk id="2" creationId="{B8FF16B2-5157-4322-26D8-01EB9012A3DB}"/>
          </ac:spMkLst>
        </pc:spChg>
        <pc:spChg chg="mod">
          <ac:chgData name="Zuzana Kříhová" userId="7d41808c-390e-40c2-bd93-53b0af250f83" providerId="ADAL" clId="{8A73C8EF-4FBD-427E-B7D6-34F71D60BEFD}" dt="2026-02-26T06:28:47.724" v="326" actId="20577"/>
          <ac:spMkLst>
            <pc:docMk/>
            <pc:sldMk cId="434505765" sldId="266"/>
            <ac:spMk id="3" creationId="{067EF9EB-DBA2-EE31-CCA8-643BED0467C9}"/>
          </ac:spMkLst>
        </pc:spChg>
      </pc:sldChg>
      <pc:sldChg chg="delSp modSp add mod setBg delDesignElem">
        <pc:chgData name="Zuzana Kříhová" userId="7d41808c-390e-40c2-bd93-53b0af250f83" providerId="ADAL" clId="{8A73C8EF-4FBD-427E-B7D6-34F71D60BEFD}" dt="2026-02-26T05:30:36.037" v="128"/>
        <pc:sldMkLst>
          <pc:docMk/>
          <pc:sldMk cId="2992611072" sldId="268"/>
        </pc:sldMkLst>
        <pc:spChg chg="mod">
          <ac:chgData name="Zuzana Kříhová" userId="7d41808c-390e-40c2-bd93-53b0af250f83" providerId="ADAL" clId="{8A73C8EF-4FBD-427E-B7D6-34F71D60BEFD}" dt="2026-02-26T05:28:19.650" v="125" actId="20577"/>
          <ac:spMkLst>
            <pc:docMk/>
            <pc:sldMk cId="2992611072" sldId="268"/>
            <ac:spMk id="2" creationId="{15E3CAF7-DB45-1828-90CD-592264533801}"/>
          </ac:spMkLst>
        </pc:spChg>
        <pc:spChg chg="mod">
          <ac:chgData name="Zuzana Kříhová" userId="7d41808c-390e-40c2-bd93-53b0af250f83" providerId="ADAL" clId="{8A73C8EF-4FBD-427E-B7D6-34F71D60BEFD}" dt="2026-02-26T05:30:36.037" v="128"/>
          <ac:spMkLst>
            <pc:docMk/>
            <pc:sldMk cId="2992611072" sldId="268"/>
            <ac:spMk id="3" creationId="{C5C3D6C1-BD05-57FD-4BA5-220DDFB2D097}"/>
          </ac:spMkLst>
        </pc:spChg>
        <pc:spChg chg="del">
          <ac:chgData name="Zuzana Kříhová" userId="7d41808c-390e-40c2-bd93-53b0af250f83" providerId="ADAL" clId="{8A73C8EF-4FBD-427E-B7D6-34F71D60BEFD}" dt="2026-02-26T05:11:32.499" v="17"/>
          <ac:spMkLst>
            <pc:docMk/>
            <pc:sldMk cId="2992611072" sldId="268"/>
            <ac:spMk id="12" creationId="{B2993EF1-19E1-473A-8A3F-1D7B249519F5}"/>
          </ac:spMkLst>
        </pc:spChg>
        <pc:spChg chg="del">
          <ac:chgData name="Zuzana Kříhová" userId="7d41808c-390e-40c2-bd93-53b0af250f83" providerId="ADAL" clId="{8A73C8EF-4FBD-427E-B7D6-34F71D60BEFD}" dt="2026-02-26T05:11:32.499" v="17"/>
          <ac:spMkLst>
            <pc:docMk/>
            <pc:sldMk cId="2992611072" sldId="268"/>
            <ac:spMk id="14" creationId="{F50C5101-CD9E-4E96-A827-ACA768C3113B}"/>
          </ac:spMkLst>
        </pc:spChg>
        <pc:spChg chg="del">
          <ac:chgData name="Zuzana Kříhová" userId="7d41808c-390e-40c2-bd93-53b0af250f83" providerId="ADAL" clId="{8A73C8EF-4FBD-427E-B7D6-34F71D60BEFD}" dt="2026-02-26T05:11:32.499" v="17"/>
          <ac:spMkLst>
            <pc:docMk/>
            <pc:sldMk cId="2992611072" sldId="268"/>
            <ac:spMk id="16" creationId="{462DAB16-FC2D-400E-BB5D-1F4F137BB95B}"/>
          </ac:spMkLst>
        </pc:spChg>
        <pc:picChg chg="mod">
          <ac:chgData name="Zuzana Kříhová" userId="7d41808c-390e-40c2-bd93-53b0af250f83" providerId="ADAL" clId="{8A73C8EF-4FBD-427E-B7D6-34F71D60BEFD}" dt="2026-02-26T05:19:58.042" v="18" actId="14100"/>
          <ac:picMkLst>
            <pc:docMk/>
            <pc:sldMk cId="2992611072" sldId="268"/>
            <ac:picMk id="5" creationId="{40FF7EB9-5BFE-F2DC-9989-463F1A1491A2}"/>
          </ac:picMkLst>
        </pc:picChg>
        <pc:picChg chg="mod">
          <ac:chgData name="Zuzana Kříhová" userId="7d41808c-390e-40c2-bd93-53b0af250f83" providerId="ADAL" clId="{8A73C8EF-4FBD-427E-B7D6-34F71D60BEFD}" dt="2026-02-26T05:20:06.296" v="21" actId="14100"/>
          <ac:picMkLst>
            <pc:docMk/>
            <pc:sldMk cId="2992611072" sldId="268"/>
            <ac:picMk id="7" creationId="{91F766D8-5C1F-76C4-81AD-29B23B32ED53}"/>
          </ac:picMkLst>
        </pc:picChg>
      </pc:sldChg>
      <pc:sldChg chg="delSp modSp add mod setBg delDesignElem">
        <pc:chgData name="Zuzana Kříhová" userId="7d41808c-390e-40c2-bd93-53b0af250f83" providerId="ADAL" clId="{8A73C8EF-4FBD-427E-B7D6-34F71D60BEFD}" dt="2026-02-26T06:33:53.036" v="337" actId="20577"/>
        <pc:sldMkLst>
          <pc:docMk/>
          <pc:sldMk cId="3846528921" sldId="269"/>
        </pc:sldMkLst>
        <pc:spChg chg="mod">
          <ac:chgData name="Zuzana Kříhová" userId="7d41808c-390e-40c2-bd93-53b0af250f83" providerId="ADAL" clId="{8A73C8EF-4FBD-427E-B7D6-34F71D60BEFD}" dt="2026-02-26T06:33:53.036" v="337" actId="20577"/>
          <ac:spMkLst>
            <pc:docMk/>
            <pc:sldMk cId="3846528921" sldId="269"/>
            <ac:spMk id="3" creationId="{6B241865-9F49-5E6E-C74A-3B2634FB5B3A}"/>
          </ac:spMkLst>
        </pc:spChg>
        <pc:spChg chg="del">
          <ac:chgData name="Zuzana Kříhová" userId="7d41808c-390e-40c2-bd93-53b0af250f83" providerId="ADAL" clId="{8A73C8EF-4FBD-427E-B7D6-34F71D60BEFD}" dt="2026-02-26T05:30:56.590" v="130"/>
          <ac:spMkLst>
            <pc:docMk/>
            <pc:sldMk cId="3846528921" sldId="269"/>
            <ac:spMk id="12" creationId="{6DB2D45D-E2D7-48CA-837F-EFF1EDD98708}"/>
          </ac:spMkLst>
        </pc:spChg>
        <pc:spChg chg="del">
          <ac:chgData name="Zuzana Kříhová" userId="7d41808c-390e-40c2-bd93-53b0af250f83" providerId="ADAL" clId="{8A73C8EF-4FBD-427E-B7D6-34F71D60BEFD}" dt="2026-02-26T05:30:56.590" v="130"/>
          <ac:spMkLst>
            <pc:docMk/>
            <pc:sldMk cId="3846528921" sldId="269"/>
            <ac:spMk id="14" creationId="{B2993EF1-19E1-473A-8A3F-1D7B249519F5}"/>
          </ac:spMkLst>
        </pc:spChg>
        <pc:spChg chg="del">
          <ac:chgData name="Zuzana Kříhová" userId="7d41808c-390e-40c2-bd93-53b0af250f83" providerId="ADAL" clId="{8A73C8EF-4FBD-427E-B7D6-34F71D60BEFD}" dt="2026-02-26T05:30:56.590" v="130"/>
          <ac:spMkLst>
            <pc:docMk/>
            <pc:sldMk cId="3846528921" sldId="269"/>
            <ac:spMk id="16" creationId="{F50C5101-CD9E-4E96-A827-ACA768C3113B}"/>
          </ac:spMkLst>
        </pc:spChg>
      </pc:sldChg>
      <pc:sldChg chg="modSp new mod">
        <pc:chgData name="Zuzana Kříhová" userId="7d41808c-390e-40c2-bd93-53b0af250f83" providerId="ADAL" clId="{8A73C8EF-4FBD-427E-B7D6-34F71D60BEFD}" dt="2026-02-26T06:08:32.963" v="250" actId="27636"/>
        <pc:sldMkLst>
          <pc:docMk/>
          <pc:sldMk cId="2897202329" sldId="270"/>
        </pc:sldMkLst>
        <pc:spChg chg="mod">
          <ac:chgData name="Zuzana Kříhová" userId="7d41808c-390e-40c2-bd93-53b0af250f83" providerId="ADAL" clId="{8A73C8EF-4FBD-427E-B7D6-34F71D60BEFD}" dt="2026-02-26T05:51:27.603" v="135" actId="255"/>
          <ac:spMkLst>
            <pc:docMk/>
            <pc:sldMk cId="2897202329" sldId="270"/>
            <ac:spMk id="2" creationId="{9A51D5CA-2B8E-7143-3895-736034741C19}"/>
          </ac:spMkLst>
        </pc:spChg>
        <pc:spChg chg="mod">
          <ac:chgData name="Zuzana Kříhová" userId="7d41808c-390e-40c2-bd93-53b0af250f83" providerId="ADAL" clId="{8A73C8EF-4FBD-427E-B7D6-34F71D60BEFD}" dt="2026-02-26T06:08:32.963" v="250" actId="27636"/>
          <ac:spMkLst>
            <pc:docMk/>
            <pc:sldMk cId="2897202329" sldId="270"/>
            <ac:spMk id="3" creationId="{B5935981-3723-5795-B7DE-E8395A8ACF61}"/>
          </ac:spMkLst>
        </pc:spChg>
      </pc:sldChg>
      <pc:sldChg chg="addSp delSp modSp add mod">
        <pc:chgData name="Zuzana Kříhová" userId="7d41808c-390e-40c2-bd93-53b0af250f83" providerId="ADAL" clId="{8A73C8EF-4FBD-427E-B7D6-34F71D60BEFD}" dt="2026-02-26T06:05:28.690" v="206" actId="255"/>
        <pc:sldMkLst>
          <pc:docMk/>
          <pc:sldMk cId="322731545" sldId="271"/>
        </pc:sldMkLst>
        <pc:spChg chg="mod">
          <ac:chgData name="Zuzana Kříhová" userId="7d41808c-390e-40c2-bd93-53b0af250f83" providerId="ADAL" clId="{8A73C8EF-4FBD-427E-B7D6-34F71D60BEFD}" dt="2026-02-26T06:02:46.119" v="190" actId="20577"/>
          <ac:spMkLst>
            <pc:docMk/>
            <pc:sldMk cId="322731545" sldId="271"/>
            <ac:spMk id="2" creationId="{00000000-0000-0000-0000-000000000000}"/>
          </ac:spMkLst>
        </pc:spChg>
        <pc:spChg chg="add del mod">
          <ac:chgData name="Zuzana Kříhová" userId="7d41808c-390e-40c2-bd93-53b0af250f83" providerId="ADAL" clId="{8A73C8EF-4FBD-427E-B7D6-34F71D60BEFD}" dt="2026-02-26T06:04:49.156" v="201" actId="22"/>
          <ac:spMkLst>
            <pc:docMk/>
            <pc:sldMk cId="322731545" sldId="271"/>
            <ac:spMk id="4" creationId="{DDF7BF30-1788-2475-C877-559B1E9C83DB}"/>
          </ac:spMkLst>
        </pc:spChg>
        <pc:spChg chg="add mod">
          <ac:chgData name="Zuzana Kříhová" userId="7d41808c-390e-40c2-bd93-53b0af250f83" providerId="ADAL" clId="{8A73C8EF-4FBD-427E-B7D6-34F71D60BEFD}" dt="2026-02-26T06:05:28.690" v="206" actId="255"/>
          <ac:spMkLst>
            <pc:docMk/>
            <pc:sldMk cId="322731545" sldId="271"/>
            <ac:spMk id="6" creationId="{D9C9E29D-6C5A-95B7-F0CF-964FED6C8949}"/>
          </ac:spMkLst>
        </pc:spChg>
      </pc:sldChg>
      <pc:sldChg chg="addSp modSp new mod">
        <pc:chgData name="Zuzana Kříhová" userId="7d41808c-390e-40c2-bd93-53b0af250f83" providerId="ADAL" clId="{8A73C8EF-4FBD-427E-B7D6-34F71D60BEFD}" dt="2026-02-26T06:15:32.468" v="255" actId="14100"/>
        <pc:sldMkLst>
          <pc:docMk/>
          <pc:sldMk cId="1094247100" sldId="272"/>
        </pc:sldMkLst>
        <pc:spChg chg="add mod">
          <ac:chgData name="Zuzana Kříhová" userId="7d41808c-390e-40c2-bd93-53b0af250f83" providerId="ADAL" clId="{8A73C8EF-4FBD-427E-B7D6-34F71D60BEFD}" dt="2026-02-26T06:15:32.468" v="255" actId="14100"/>
          <ac:spMkLst>
            <pc:docMk/>
            <pc:sldMk cId="1094247100" sldId="272"/>
            <ac:spMk id="3" creationId="{6ACE4560-DD03-8139-AE72-C3C25E216819}"/>
          </ac:spMkLst>
        </pc:spChg>
      </pc:sldChg>
      <pc:sldChg chg="add ord">
        <pc:chgData name="Zuzana Kříhová" userId="7d41808c-390e-40c2-bd93-53b0af250f83" providerId="ADAL" clId="{8A73C8EF-4FBD-427E-B7D6-34F71D60BEFD}" dt="2026-02-26T06:28:58.994" v="328"/>
        <pc:sldMkLst>
          <pc:docMk/>
          <pc:sldMk cId="1916035433" sldId="273"/>
        </pc:sldMkLst>
      </pc:sldChg>
      <pc:sldChg chg="new del">
        <pc:chgData name="Zuzana Kříhová" userId="7d41808c-390e-40c2-bd93-53b0af250f83" providerId="ADAL" clId="{8A73C8EF-4FBD-427E-B7D6-34F71D60BEFD}" dt="2026-02-26T06:26:47.288" v="258" actId="47"/>
        <pc:sldMkLst>
          <pc:docMk/>
          <pc:sldMk cId="1432812891" sldId="274"/>
        </pc:sldMkLst>
      </pc:sldChg>
      <pc:sldChg chg="addSp modSp add mod setBg">
        <pc:chgData name="Zuzana Kříhová" userId="7d41808c-390e-40c2-bd93-53b0af250f83" providerId="ADAL" clId="{8A73C8EF-4FBD-427E-B7D6-34F71D60BEFD}" dt="2026-02-26T06:48:04.688" v="365" actId="14100"/>
        <pc:sldMkLst>
          <pc:docMk/>
          <pc:sldMk cId="3649033574" sldId="274"/>
        </pc:sldMkLst>
        <pc:spChg chg="mod">
          <ac:chgData name="Zuzana Kříhová" userId="7d41808c-390e-40c2-bd93-53b0af250f83" providerId="ADAL" clId="{8A73C8EF-4FBD-427E-B7D6-34F71D60BEFD}" dt="2026-02-26T06:47:31.736" v="357" actId="26606"/>
          <ac:spMkLst>
            <pc:docMk/>
            <pc:sldMk cId="3649033574" sldId="274"/>
            <ac:spMk id="2" creationId="{900FF8A2-3089-27DB-76A5-2657334A0D56}"/>
          </ac:spMkLst>
        </pc:spChg>
        <pc:spChg chg="mod">
          <ac:chgData name="Zuzana Kříhová" userId="7d41808c-390e-40c2-bd93-53b0af250f83" providerId="ADAL" clId="{8A73C8EF-4FBD-427E-B7D6-34F71D60BEFD}" dt="2026-02-26T06:48:04.688" v="365" actId="14100"/>
          <ac:spMkLst>
            <pc:docMk/>
            <pc:sldMk cId="3649033574" sldId="274"/>
            <ac:spMk id="3" creationId="{91595F5A-13FD-86C9-EE12-960BC3B5FAE8}"/>
          </ac:spMkLst>
        </pc:spChg>
        <pc:spChg chg="add">
          <ac:chgData name="Zuzana Kříhová" userId="7d41808c-390e-40c2-bd93-53b0af250f83" providerId="ADAL" clId="{8A73C8EF-4FBD-427E-B7D6-34F71D60BEFD}" dt="2026-02-26T06:47:31.736" v="357" actId="26606"/>
          <ac:spMkLst>
            <pc:docMk/>
            <pc:sldMk cId="3649033574" sldId="274"/>
            <ac:spMk id="10" creationId="{E1CE536E-134A-4A35-900B-30F927D5B525}"/>
          </ac:spMkLst>
        </pc:spChg>
        <pc:spChg chg="add">
          <ac:chgData name="Zuzana Kříhová" userId="7d41808c-390e-40c2-bd93-53b0af250f83" providerId="ADAL" clId="{8A73C8EF-4FBD-427E-B7D6-34F71D60BEFD}" dt="2026-02-26T06:47:31.736" v="357" actId="26606"/>
          <ac:spMkLst>
            <pc:docMk/>
            <pc:sldMk cId="3649033574" sldId="274"/>
            <ac:spMk id="12" creationId="{FA0382D1-1594-4E3D-842E-04E1E5E7578B}"/>
          </ac:spMkLst>
        </pc:spChg>
        <pc:picChg chg="add mod ord">
          <ac:chgData name="Zuzana Kříhová" userId="7d41808c-390e-40c2-bd93-53b0af250f83" providerId="ADAL" clId="{8A73C8EF-4FBD-427E-B7D6-34F71D60BEFD}" dt="2026-02-26T06:48:00.627" v="364" actId="14100"/>
          <ac:picMkLst>
            <pc:docMk/>
            <pc:sldMk cId="3649033574" sldId="274"/>
            <ac:picMk id="5" creationId="{A7D48E67-A2C0-736B-F89B-2700A055D844}"/>
          </ac:picMkLst>
        </pc:picChg>
      </pc:sldChg>
      <pc:sldChg chg="add">
        <pc:chgData name="Zuzana Kříhová" userId="7d41808c-390e-40c2-bd93-53b0af250f83" providerId="ADAL" clId="{8A73C8EF-4FBD-427E-B7D6-34F71D60BEFD}" dt="2026-02-26T06:29:22.175" v="330"/>
        <pc:sldMkLst>
          <pc:docMk/>
          <pc:sldMk cId="61063415" sldId="275"/>
        </pc:sldMkLst>
      </pc:sldChg>
      <pc:sldChg chg="modSp new mod">
        <pc:chgData name="Zuzana Kříhová" userId="7d41808c-390e-40c2-bd93-53b0af250f83" providerId="ADAL" clId="{8A73C8EF-4FBD-427E-B7D6-34F71D60BEFD}" dt="2026-02-26T06:50:09.147" v="389" actId="27636"/>
        <pc:sldMkLst>
          <pc:docMk/>
          <pc:sldMk cId="2444102052" sldId="276"/>
        </pc:sldMkLst>
        <pc:spChg chg="mod">
          <ac:chgData name="Zuzana Kříhová" userId="7d41808c-390e-40c2-bd93-53b0af250f83" providerId="ADAL" clId="{8A73C8EF-4FBD-427E-B7D6-34F71D60BEFD}" dt="2026-02-26T06:48:45.694" v="370" actId="27636"/>
          <ac:spMkLst>
            <pc:docMk/>
            <pc:sldMk cId="2444102052" sldId="276"/>
            <ac:spMk id="2" creationId="{EC71011C-8230-DE59-093F-D02173A6FDC5}"/>
          </ac:spMkLst>
        </pc:spChg>
        <pc:spChg chg="mod">
          <ac:chgData name="Zuzana Kříhová" userId="7d41808c-390e-40c2-bd93-53b0af250f83" providerId="ADAL" clId="{8A73C8EF-4FBD-427E-B7D6-34F71D60BEFD}" dt="2026-02-26T06:50:09.147" v="389" actId="27636"/>
          <ac:spMkLst>
            <pc:docMk/>
            <pc:sldMk cId="2444102052" sldId="276"/>
            <ac:spMk id="3" creationId="{517C3F2D-3220-3B1F-E9A9-E5BEDA37016A}"/>
          </ac:spMkLst>
        </pc:spChg>
      </pc:sldChg>
      <pc:sldChg chg="addSp modSp new mod">
        <pc:chgData name="Zuzana Kříhová" userId="7d41808c-390e-40c2-bd93-53b0af250f83" providerId="ADAL" clId="{8A73C8EF-4FBD-427E-B7D6-34F71D60BEFD}" dt="2026-02-26T06:56:43.616" v="408" actId="27636"/>
        <pc:sldMkLst>
          <pc:docMk/>
          <pc:sldMk cId="682101987" sldId="277"/>
        </pc:sldMkLst>
        <pc:spChg chg="mod">
          <ac:chgData name="Zuzana Kříhová" userId="7d41808c-390e-40c2-bd93-53b0af250f83" providerId="ADAL" clId="{8A73C8EF-4FBD-427E-B7D6-34F71D60BEFD}" dt="2026-02-26T06:50:56.148" v="393"/>
          <ac:spMkLst>
            <pc:docMk/>
            <pc:sldMk cId="682101987" sldId="277"/>
            <ac:spMk id="2" creationId="{9BE6C86D-D14E-6465-2DDA-FD9AB62C00A2}"/>
          </ac:spMkLst>
        </pc:spChg>
        <pc:spChg chg="mod">
          <ac:chgData name="Zuzana Kříhová" userId="7d41808c-390e-40c2-bd93-53b0af250f83" providerId="ADAL" clId="{8A73C8EF-4FBD-427E-B7D6-34F71D60BEFD}" dt="2026-02-26T06:56:43.616" v="408" actId="27636"/>
          <ac:spMkLst>
            <pc:docMk/>
            <pc:sldMk cId="682101987" sldId="277"/>
            <ac:spMk id="3" creationId="{C54F3F36-35FD-EB16-6A54-FCCF17C5DA0E}"/>
          </ac:spMkLst>
        </pc:spChg>
        <pc:picChg chg="add mod">
          <ac:chgData name="Zuzana Kříhová" userId="7d41808c-390e-40c2-bd93-53b0af250f83" providerId="ADAL" clId="{8A73C8EF-4FBD-427E-B7D6-34F71D60BEFD}" dt="2026-02-26T06:52:27.933" v="403" actId="1076"/>
          <ac:picMkLst>
            <pc:docMk/>
            <pc:sldMk cId="682101987" sldId="277"/>
            <ac:picMk id="5" creationId="{BE505E51-C328-13BD-A694-FC8BFCCA736C}"/>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9A8CC8-9590-43CE-9994-DB71293232BE}" type="datetimeFigureOut">
              <a:rPr lang="cs-CZ" smtClean="0"/>
              <a:t>26.02.2026</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011E02-5AC2-4FFD-B119-85468F0B2C05}" type="slidenum">
              <a:rPr lang="cs-CZ" smtClean="0"/>
              <a:t>‹#›</a:t>
            </a:fld>
            <a:endParaRPr lang="cs-CZ"/>
          </a:p>
        </p:txBody>
      </p:sp>
    </p:spTree>
    <p:extLst>
      <p:ext uri="{BB962C8B-B14F-4D97-AF65-F5344CB8AC3E}">
        <p14:creationId xmlns:p14="http://schemas.microsoft.com/office/powerpoint/2010/main" val="25151479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6A011E02-5AC2-4FFD-B119-85468F0B2C05}" type="slidenum">
              <a:rPr lang="cs-CZ" smtClean="0"/>
              <a:t>14</a:t>
            </a:fld>
            <a:endParaRPr lang="cs-CZ"/>
          </a:p>
        </p:txBody>
      </p:sp>
    </p:spTree>
    <p:extLst>
      <p:ext uri="{BB962C8B-B14F-4D97-AF65-F5344CB8AC3E}">
        <p14:creationId xmlns:p14="http://schemas.microsoft.com/office/powerpoint/2010/main" val="28368936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txBody>
          <a:bodyPr/>
          <a:lstStyle/>
          <a:p>
            <a:endParaRPr lang="cs-CZ"/>
          </a:p>
        </p:txBody>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cs-CZ"/>
              <a:t>Kliknutím lze upravit styl.</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9334D819-9F07-4261-B09B-9E467E5D9002}" type="datetimeFigureOut">
              <a:rPr lang="en-US" dirty="0"/>
              <a:pPr/>
              <a:t>2/25/2026</a:t>
            </a:fld>
            <a:endParaRPr lang="en-US" dirty="0"/>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dirty="0"/>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71766878-3199-4EAB-94E7-2D6D11070E14}" type="slidenum">
              <a:rPr lang="en-US" dirty="0"/>
              <a:pPr/>
              <a:t>‹#›</a:t>
            </a:fld>
            <a:endParaRPr lang="en-US" dirty="0"/>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2/25/2026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2/25/2026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2/25/2026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oddílu">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cs-CZ"/>
              <a:t>Kliknutím lze upravit styl.</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9334D819-9F07-4261-B09B-9E467E5D9002}" type="datetimeFigureOut">
              <a:rPr lang="en-US" dirty="0"/>
              <a:pPr/>
              <a:t>2/25/2026</a:t>
            </a:fld>
            <a:endParaRPr lang="en-US" dirty="0"/>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71766878-3199-4EAB-94E7-2D6D11070E14}" type="slidenum">
              <a:rPr lang="en-US" dirty="0"/>
              <a:pPr/>
              <a:t>‹#›</a:t>
            </a:fld>
            <a:endParaRPr lang="en-US" dirty="0"/>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9334D819-9F07-4261-B09B-9E467E5D9002}" type="datetimeFigureOut">
              <a:rPr lang="en-US" dirty="0"/>
              <a:t>2/25/2026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cs-CZ"/>
              <a:t>Kliknutím lze upravit styl.</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1257300" y="2909102"/>
            <a:ext cx="4800600" cy="299639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6633864" y="2909102"/>
            <a:ext cx="4800600" cy="299639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9334D819-9F07-4261-B09B-9E467E5D9002}" type="datetimeFigureOut">
              <a:rPr lang="en-US" dirty="0"/>
              <a:t>2/25/2026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9334D819-9F07-4261-B09B-9E467E5D9002}" type="datetimeFigureOut">
              <a:rPr lang="en-US" dirty="0"/>
              <a:t>2/25/2026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4D819-9F07-4261-B09B-9E467E5D9002}" type="datetimeFigureOut">
              <a:rPr lang="en-US" dirty="0"/>
              <a:t>2/25/2026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cs-CZ"/>
              <a:t>Kliknutím lze upravit styl.</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a:xfrm>
            <a:off x="765051" y="6375679"/>
            <a:ext cx="1233355" cy="348462"/>
          </a:xfrm>
        </p:spPr>
        <p:txBody>
          <a:bodyPr/>
          <a:lstStyle/>
          <a:p>
            <a:fld id="{9334D819-9F07-4261-B09B-9E467E5D9002}" type="datetimeFigureOut">
              <a:rPr lang="en-US" dirty="0"/>
              <a:t>2/25/2026</a:t>
            </a:fld>
            <a:endParaRPr lang="en-US" dirty="0"/>
          </a:p>
        </p:txBody>
      </p:sp>
      <p:sp>
        <p:nvSpPr>
          <p:cNvPr id="6" name="Footer Placeholder 5"/>
          <p:cNvSpPr>
            <a:spLocks noGrp="1"/>
          </p:cNvSpPr>
          <p:nvPr>
            <p:ph type="ftr" sz="quarter" idx="11"/>
          </p:nvPr>
        </p:nvSpPr>
        <p:spPr>
          <a:xfrm>
            <a:off x="2103620" y="6375679"/>
            <a:ext cx="3482179" cy="345796"/>
          </a:xfrm>
        </p:spPr>
        <p:txBody>
          <a:bodyPr/>
          <a:lstStyle/>
          <a:p>
            <a:endParaRPr lang="en-US" dirty="0"/>
          </a:p>
        </p:txBody>
      </p:sp>
      <p:sp>
        <p:nvSpPr>
          <p:cNvPr id="7" name="Slide Number Placeholder 6"/>
          <p:cNvSpPr>
            <a:spLocks noGrp="1"/>
          </p:cNvSpPr>
          <p:nvPr>
            <p:ph type="sldNum" sz="quarter" idx="12"/>
          </p:nvPr>
        </p:nvSpPr>
        <p:spPr>
          <a:xfrm>
            <a:off x="5691014" y="6375679"/>
            <a:ext cx="1232456" cy="345796"/>
          </a:xfrm>
        </p:spPr>
        <p:txBody>
          <a:bodyPr/>
          <a:lstStyle/>
          <a:p>
            <a:fld id="{71766878-3199-4EAB-94E7-2D6D11070E14}" type="slidenum">
              <a:rPr lang="en-US" dirty="0"/>
              <a:t>‹#›</a:t>
            </a:fld>
            <a:endParaRPr lang="en-US" dirty="0"/>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cs-CZ"/>
              <a:t>Kliknutím lze upravit styl.</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a:xfrm>
            <a:off x="765950" y="6375679"/>
            <a:ext cx="1232456" cy="348462"/>
          </a:xfrm>
        </p:spPr>
        <p:txBody>
          <a:bodyPr/>
          <a:lstStyle/>
          <a:p>
            <a:fld id="{9334D819-9F07-4261-B09B-9E467E5D9002}" type="datetimeFigureOut">
              <a:rPr lang="en-US" dirty="0"/>
              <a:t>2/25/2026</a:t>
            </a:fld>
            <a:endParaRPr lang="en-US" dirty="0"/>
          </a:p>
        </p:txBody>
      </p:sp>
      <p:sp>
        <p:nvSpPr>
          <p:cNvPr id="6" name="Footer Placeholder 5"/>
          <p:cNvSpPr>
            <a:spLocks noGrp="1"/>
          </p:cNvSpPr>
          <p:nvPr>
            <p:ph type="ftr" sz="quarter" idx="11"/>
          </p:nvPr>
        </p:nvSpPr>
        <p:spPr>
          <a:xfrm>
            <a:off x="2103621" y="6375679"/>
            <a:ext cx="3482178" cy="345796"/>
          </a:xfrm>
        </p:spPr>
        <p:txBody>
          <a:bodyPr/>
          <a:lstStyle/>
          <a:p>
            <a:endParaRPr lang="en-US" dirty="0"/>
          </a:p>
        </p:txBody>
      </p:sp>
      <p:sp>
        <p:nvSpPr>
          <p:cNvPr id="7" name="Slide Number Placeholder 6"/>
          <p:cNvSpPr>
            <a:spLocks noGrp="1"/>
          </p:cNvSpPr>
          <p:nvPr>
            <p:ph type="sldNum" sz="quarter" idx="12"/>
          </p:nvPr>
        </p:nvSpPr>
        <p:spPr>
          <a:xfrm>
            <a:off x="5687568" y="6375679"/>
            <a:ext cx="1234440" cy="345796"/>
          </a:xfrm>
        </p:spPr>
        <p:txBody>
          <a:bodyPr/>
          <a:lstStyle/>
          <a:p>
            <a:fld id="{71766878-3199-4EAB-94E7-2D6D11070E14}"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cs-CZ"/>
              <a:t>Kliknutím lze upravit styl.</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9334D819-9F07-4261-B09B-9E467E5D9002}" type="datetimeFigureOut">
              <a:rPr lang="en-US" dirty="0"/>
              <a:pPr/>
              <a:t>2/25/2026</a:t>
            </a:fld>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71766878-3199-4EAB-94E7-2D6D11070E14}" type="slidenum">
              <a:rPr lang="en-US" dirty="0"/>
              <a:pPr/>
              <a:t>‹#›</a:t>
            </a:fld>
            <a:endParaRPr lang="en-US" dirty="0"/>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txBody>
          <a:bodyPr/>
          <a:lstStyle/>
          <a:p>
            <a:endParaRPr lang="cs-CZ"/>
          </a:p>
        </p:txBody>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s://www.youtube.com/watch?v=HTlqqlo_Xu0" TargetMode="External"/><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7DE0163-665C-2AD9-4669-82D912C6D780}"/>
              </a:ext>
            </a:extLst>
          </p:cNvPr>
          <p:cNvSpPr>
            <a:spLocks noGrp="1"/>
          </p:cNvSpPr>
          <p:nvPr>
            <p:ph type="ctrTitle"/>
          </p:nvPr>
        </p:nvSpPr>
        <p:spPr/>
        <p:txBody>
          <a:bodyPr/>
          <a:lstStyle/>
          <a:p>
            <a:r>
              <a:rPr lang="cs-CZ" dirty="0"/>
              <a:t>Počátky moderní literatury</a:t>
            </a:r>
          </a:p>
        </p:txBody>
      </p:sp>
      <p:sp>
        <p:nvSpPr>
          <p:cNvPr id="3" name="Podnadpis 2">
            <a:extLst>
              <a:ext uri="{FF2B5EF4-FFF2-40B4-BE49-F238E27FC236}">
                <a16:creationId xmlns:a16="http://schemas.microsoft.com/office/drawing/2014/main" id="{7B9399A0-3373-3460-9083-09135AC9B3D7}"/>
              </a:ext>
            </a:extLst>
          </p:cNvPr>
          <p:cNvSpPr>
            <a:spLocks noGrp="1"/>
          </p:cNvSpPr>
          <p:nvPr>
            <p:ph type="subTitle" idx="1"/>
          </p:nvPr>
        </p:nvSpPr>
        <p:spPr/>
        <p:txBody>
          <a:bodyPr/>
          <a:lstStyle/>
          <a:p>
            <a:endParaRPr lang="cs-CZ"/>
          </a:p>
        </p:txBody>
      </p:sp>
    </p:spTree>
    <p:extLst>
      <p:ext uri="{BB962C8B-B14F-4D97-AF65-F5344CB8AC3E}">
        <p14:creationId xmlns:p14="http://schemas.microsoft.com/office/powerpoint/2010/main" val="135597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9909578-264D-C657-E9E2-6EFFC0C40E30}"/>
              </a:ext>
            </a:extLst>
          </p:cNvPr>
          <p:cNvSpPr>
            <a:spLocks noGrp="1"/>
          </p:cNvSpPr>
          <p:nvPr>
            <p:ph type="title"/>
          </p:nvPr>
        </p:nvSpPr>
        <p:spPr>
          <a:xfrm>
            <a:off x="1251678" y="382385"/>
            <a:ext cx="10178322" cy="629986"/>
          </a:xfrm>
        </p:spPr>
        <p:txBody>
          <a:bodyPr>
            <a:normAutofit/>
          </a:bodyPr>
          <a:lstStyle/>
          <a:p>
            <a:r>
              <a:rPr lang="cs-CZ" sz="1800" u="sng" dirty="0"/>
              <a:t>Ukázka dvorní korespondence </a:t>
            </a:r>
            <a:r>
              <a:rPr lang="cs-CZ" sz="1800" u="sng" dirty="0" err="1"/>
              <a:t>Qáima</a:t>
            </a:r>
            <a:r>
              <a:rPr lang="cs-CZ" sz="1800" u="sng" dirty="0"/>
              <a:t> </a:t>
            </a:r>
            <a:r>
              <a:rPr lang="cs-CZ" sz="1800" u="sng" dirty="0" err="1"/>
              <a:t>Maqána</a:t>
            </a:r>
            <a:r>
              <a:rPr lang="cs-CZ" sz="1800" u="sng" dirty="0"/>
              <a:t> :</a:t>
            </a:r>
            <a:r>
              <a:rPr lang="cs-CZ" sz="1800" b="1" dirty="0"/>
              <a:t>Královský dopis velkému carovi (zpráva o </a:t>
            </a:r>
            <a:r>
              <a:rPr lang="cs-CZ" sz="1800" b="1" dirty="0" err="1"/>
              <a:t>Gribojedově</a:t>
            </a:r>
            <a:r>
              <a:rPr lang="cs-CZ" sz="1800" b="1" dirty="0"/>
              <a:t> skonu…)</a:t>
            </a:r>
            <a:endParaRPr lang="cs-CZ" sz="1800" dirty="0"/>
          </a:p>
        </p:txBody>
      </p:sp>
      <p:pic>
        <p:nvPicPr>
          <p:cNvPr id="4" name="Zástupný obsah 3">
            <a:extLst>
              <a:ext uri="{FF2B5EF4-FFF2-40B4-BE49-F238E27FC236}">
                <a16:creationId xmlns:a16="http://schemas.microsoft.com/office/drawing/2014/main" id="{ECFA2B1D-2E30-5F4A-F16D-EE66C50A116C}"/>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51678" y="1128451"/>
            <a:ext cx="9568722" cy="9135834"/>
          </a:xfrm>
          <a:prstGeom prst="rect">
            <a:avLst/>
          </a:prstGeom>
          <a:noFill/>
          <a:ln>
            <a:noFill/>
          </a:ln>
        </p:spPr>
      </p:pic>
    </p:spTree>
    <p:extLst>
      <p:ext uri="{BB962C8B-B14F-4D97-AF65-F5344CB8AC3E}">
        <p14:creationId xmlns:p14="http://schemas.microsoft.com/office/powerpoint/2010/main" val="38862064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E7C8131-0195-2638-F611-1EA3A26C3745}"/>
              </a:ext>
            </a:extLst>
          </p:cNvPr>
          <p:cNvSpPr txBox="1"/>
          <p:nvPr/>
        </p:nvSpPr>
        <p:spPr>
          <a:xfrm>
            <a:off x="1143000" y="152399"/>
            <a:ext cx="8001000" cy="13111282"/>
          </a:xfrm>
          <a:prstGeom prst="rect">
            <a:avLst/>
          </a:prstGeom>
          <a:noFill/>
        </p:spPr>
        <p:txBody>
          <a:bodyPr wrap="square">
            <a:spAutoFit/>
          </a:bodyPr>
          <a:lstStyle/>
          <a:p>
            <a:pPr>
              <a:buNone/>
            </a:pPr>
            <a:r>
              <a:rPr lang="cs-CZ" b="1" dirty="0"/>
              <a:t>Královský dopis největšímu císaři o nápravě v souvislosti se zavražděním vyslance</a:t>
            </a:r>
            <a:endParaRPr lang="cs-CZ" dirty="0"/>
          </a:p>
          <a:p>
            <a:pPr>
              <a:buNone/>
            </a:pPr>
            <a:r>
              <a:rPr lang="cs-CZ" dirty="0"/>
              <a:t>Počátek záznamu je ve jménu Boha vševědoucího,</a:t>
            </a:r>
            <a:br>
              <a:rPr lang="cs-CZ" dirty="0"/>
            </a:br>
            <a:r>
              <a:rPr lang="cs-CZ" dirty="0"/>
              <a:t>Stvořitele a Udržovatele.</a:t>
            </a:r>
          </a:p>
          <a:p>
            <a:pPr>
              <a:buNone/>
            </a:pPr>
            <a:r>
              <a:rPr lang="cs-CZ" dirty="0"/>
              <a:t>Ten, jehož dobrodiní a štědrost jsou nekonečné, osvobozené od každého „jak“ a „kolik“. Ten, který je spravedlivý a moudrý a podrobuje každého původce křivdy. Ten, který stanovil míru a hranici odměny za každý dobrý i zlý čin, a který svou dalekosáhlou moudrostí zadržuje a trestá původce zla a odměňuje dobro konající. A nesčetná požehnání nechť spočinou na duších spravedlivých Proroků a požehnaných Vůdců.</a:t>
            </a:r>
          </a:p>
          <a:p>
            <a:pPr>
              <a:buNone/>
            </a:pPr>
            <a:r>
              <a:rPr lang="cs-CZ" dirty="0"/>
              <a:t>A nyní k věci.</a:t>
            </a:r>
          </a:p>
          <a:p>
            <a:pPr>
              <a:buNone/>
            </a:pPr>
            <a:r>
              <a:rPr lang="cs-CZ" dirty="0"/>
              <a:t>Nezůstalo skryto ani utajeno před pronikavým úsudkem nejvznešenějšího, nejurozenějšího, nejspravedlivějšího Krále, onoho zářivého a slavného Panovníka, Pána pevniny i moře, mého vznešeného, laskavého a šťastnou hvězdou ozářeného bratra, Císaře ruských zemí a jejich závislých území, jehož vláda je mocná a slavná, jehož prapory vítězné a triumfující, že došlo v hlavním městě této říše k náhlé a katastrofální události, která zastihla vyslance onoho státu, v důsledku nepřízně osudu a sporů některých osob, které jsou nyní potrestány a potlačeny, a jejichž provinění se stalo zjevné.</a:t>
            </a:r>
          </a:p>
          <a:p>
            <a:pPr>
              <a:buNone/>
            </a:pPr>
            <a:r>
              <a:rPr lang="cs-CZ" dirty="0"/>
              <a:t>Je povinností a závazkem služebníků této vlády, aby poskytli nápravu a zadostiučinění.</a:t>
            </a:r>
          </a:p>
          <a:p>
            <a:pPr>
              <a:buNone/>
            </a:pPr>
            <a:r>
              <a:rPr lang="cs-CZ" dirty="0"/>
              <a:t>Proto, abych vyjádřil předběžnou omluvu a projevil úctu, a aby byl uspokojen pocit cti a sebeúcty onoho vznešeného a milovaného bratra, vyslal jsem svého milovaného syna </a:t>
            </a:r>
            <a:r>
              <a:rPr lang="cs-CZ" dirty="0" err="1"/>
              <a:t>Chosroua</a:t>
            </a:r>
            <a:r>
              <a:rPr lang="cs-CZ" dirty="0"/>
              <a:t> </a:t>
            </a:r>
            <a:r>
              <a:rPr lang="cs-CZ" dirty="0" err="1"/>
              <a:t>Mírzu</a:t>
            </a:r>
            <a:r>
              <a:rPr lang="cs-CZ" dirty="0"/>
              <a:t> do hlavního města slavného ruského státu.</a:t>
            </a:r>
          </a:p>
          <a:p>
            <a:pPr>
              <a:buNone/>
            </a:pPr>
            <a:r>
              <a:rPr lang="cs-CZ" dirty="0"/>
              <a:t>V průběhu (ve znění) přátelského dopisu jsme vysvětlili a objasnili náhlost této nešťastné události, nepřítomnost jakéhokoli zlého úmyslu ze strany této vlády a nevinu těch, kdo nesou odpovědnost za vedení této říše.</a:t>
            </a:r>
          </a:p>
          <a:p>
            <a:pPr>
              <a:buNone/>
            </a:pPr>
            <a:r>
              <a:rPr lang="cs-CZ" dirty="0"/>
              <a:t>A podle vládního práva a souladu s dokonalou spravedlností mezi těmito dvěma vysokými dvory, které jsme vždy uznávali jako svou povinnost, jsme podle Vašeho rozkazu potrestali nebo vyhnali z této říše každého, kdo byl podezřelý, že se na tomto zlém a nepřístojném činu podílel byť jen v nejmenší míře.</a:t>
            </a:r>
          </a:p>
          <a:p>
            <a:pPr>
              <a:buNone/>
            </a:pPr>
            <a:r>
              <a:rPr lang="cs-CZ" dirty="0"/>
              <a:t>Napomenuli jsme a odvolali náčelníka policie města i představeného čtvrti za to, že byli informováni příliš pozdě a že nezavedli pevnější kontrolu nad městem před touto katastrofou.</a:t>
            </a:r>
          </a:p>
          <a:p>
            <a:pPr>
              <a:buNone/>
            </a:pPr>
            <a:r>
              <a:rPr lang="cs-CZ" dirty="0"/>
              <a:t>Kromě toho byl </a:t>
            </a:r>
            <a:r>
              <a:rPr lang="cs-CZ" dirty="0" err="1"/>
              <a:t>Mírzá</a:t>
            </a:r>
            <a:r>
              <a:rPr lang="cs-CZ" dirty="0"/>
              <a:t> </a:t>
            </a:r>
            <a:r>
              <a:rPr lang="cs-CZ" dirty="0" err="1"/>
              <a:t>Masíh</a:t>
            </a:r>
            <a:r>
              <a:rPr lang="cs-CZ" dirty="0"/>
              <a:t>, ačkoli patřil mezi </a:t>
            </a:r>
            <a:r>
              <a:rPr lang="cs-CZ" dirty="0" err="1"/>
              <a:t>mudžtahidy</a:t>
            </a:r>
            <a:r>
              <a:rPr lang="cs-CZ" dirty="0"/>
              <a:t> a těšil se vážnosti islámu a úctě svých spoluobčanů, pro shromáždění davu a pobuřování lidu, potrestán a vyhoštěn.</a:t>
            </a:r>
          </a:p>
          <a:p>
            <a:pPr>
              <a:buNone/>
            </a:pPr>
            <a:r>
              <a:rPr lang="cs-CZ" dirty="0"/>
              <a:t>Vzhledem k souladu mezi oběma vládami jsme nepovažovali za vhodné zakrývat nebo tolerovat takové záležitosti, ani jsme nepřipustili přímluvu či zásah kohokoli v jeho prospěch.</a:t>
            </a:r>
          </a:p>
          <a:p>
            <a:pPr>
              <a:buNone/>
            </a:pPr>
            <a:r>
              <a:rPr lang="cs-CZ" dirty="0"/>
              <a:t>Proto jsme považovali za nutné sdělit tento postup a vysvětlit podrobnosti těchto událostí, a proto jsme přistoupili k sepsání tohoto přátelského dopisu a svěřili objasnění těchto záležitostí božské pomoci a Vaší přízni.</a:t>
            </a:r>
          </a:p>
          <a:p>
            <a:pPr>
              <a:buNone/>
            </a:pPr>
            <a:r>
              <a:rPr lang="cs-CZ" dirty="0"/>
              <a:t>Doufáme, že díky milosti Boží a Vaší přízni budou pevné základy starobylého přátelství a jednoty mezi těmito dvěma dvory nadále posilovány výměnou poslů a dopisů a že jejich konečným výsledkem bude blaho obou.</a:t>
            </a:r>
          </a:p>
          <a:p>
            <a:pPr>
              <a:buNone/>
            </a:pPr>
            <a:r>
              <a:rPr lang="cs-CZ" dirty="0"/>
              <a:t>Psáno v měsíci Rabí‘ al-</a:t>
            </a:r>
            <a:r>
              <a:rPr lang="cs-CZ" dirty="0" err="1"/>
              <a:t>awwal</a:t>
            </a:r>
            <a:r>
              <a:rPr lang="cs-CZ" dirty="0"/>
              <a:t> roku 1245</a:t>
            </a:r>
            <a:br>
              <a:rPr lang="cs-CZ" dirty="0"/>
            </a:br>
            <a:r>
              <a:rPr lang="cs-CZ" dirty="0"/>
              <a:t>(září 1829)</a:t>
            </a:r>
          </a:p>
        </p:txBody>
      </p:sp>
    </p:spTree>
    <p:extLst>
      <p:ext uri="{BB962C8B-B14F-4D97-AF65-F5344CB8AC3E}">
        <p14:creationId xmlns:p14="http://schemas.microsoft.com/office/powerpoint/2010/main" val="153839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5E3CAF7-DB45-1828-90CD-592264533801}"/>
              </a:ext>
            </a:extLst>
          </p:cNvPr>
          <p:cNvSpPr>
            <a:spLocks noGrp="1"/>
          </p:cNvSpPr>
          <p:nvPr>
            <p:ph type="title"/>
          </p:nvPr>
        </p:nvSpPr>
        <p:spPr>
          <a:xfrm>
            <a:off x="765051" y="382385"/>
            <a:ext cx="6015897" cy="1492132"/>
          </a:xfrm>
        </p:spPr>
        <p:txBody>
          <a:bodyPr>
            <a:normAutofit/>
          </a:bodyPr>
          <a:lstStyle/>
          <a:p>
            <a:r>
              <a:rPr lang="cs-CZ" sz="3200" b="1" dirty="0">
                <a:effectLst/>
                <a:latin typeface="Times New Roman" panose="02020603050405020304" pitchFamily="18" charset="0"/>
                <a:ea typeface="Times New Roman" panose="02020603050405020304" pitchFamily="18" charset="0"/>
              </a:rPr>
              <a:t>Amír </a:t>
            </a:r>
            <a:r>
              <a:rPr lang="cs-CZ" sz="3200" b="1" dirty="0" err="1">
                <a:effectLst/>
                <a:latin typeface="Times New Roman" panose="02020603050405020304" pitchFamily="18" charset="0"/>
                <a:ea typeface="Times New Roman" panose="02020603050405020304" pitchFamily="18" charset="0"/>
              </a:rPr>
              <a:t>Kabír</a:t>
            </a:r>
            <a:r>
              <a:rPr lang="cs-CZ" sz="3200" b="1" dirty="0">
                <a:effectLst/>
                <a:latin typeface="Times New Roman" panose="02020603050405020304" pitchFamily="18" charset="0"/>
                <a:ea typeface="Times New Roman" panose="02020603050405020304" pitchFamily="18" charset="0"/>
              </a:rPr>
              <a:t>  </a:t>
            </a:r>
            <a:r>
              <a:rPr lang="fa-IR" sz="3200" b="1" dirty="0">
                <a:effectLst/>
                <a:latin typeface="Times New Roman" panose="02020603050405020304" pitchFamily="18" charset="0"/>
                <a:ea typeface="Times New Roman" panose="02020603050405020304" pitchFamily="18" charset="0"/>
              </a:rPr>
              <a:t>میرزا </a:t>
            </a:r>
            <a:r>
              <a:rPr lang="fa-IR" sz="3200" b="1" dirty="0" err="1">
                <a:effectLst/>
                <a:latin typeface="Times New Roman" panose="02020603050405020304" pitchFamily="18" charset="0"/>
                <a:ea typeface="Times New Roman" panose="02020603050405020304" pitchFamily="18" charset="0"/>
              </a:rPr>
              <a:t>تقی‌خان</a:t>
            </a:r>
            <a:r>
              <a:rPr lang="fa-IR" sz="3200" b="1" dirty="0">
                <a:effectLst/>
                <a:latin typeface="Times New Roman" panose="02020603050405020304" pitchFamily="18" charset="0"/>
                <a:ea typeface="Times New Roman" panose="02020603050405020304" pitchFamily="18" charset="0"/>
              </a:rPr>
              <a:t> فراهانی</a:t>
            </a:r>
            <a:r>
              <a:rPr lang="cs-CZ" sz="3200" b="1" dirty="0">
                <a:effectLst/>
                <a:latin typeface="Times New Roman" panose="02020603050405020304" pitchFamily="18" charset="0"/>
                <a:ea typeface="Times New Roman" panose="02020603050405020304" pitchFamily="18" charset="0"/>
              </a:rPr>
              <a:t>  (1807-1852)</a:t>
            </a:r>
            <a:br>
              <a:rPr lang="cs-CZ" sz="3200" dirty="0">
                <a:effectLst/>
                <a:latin typeface="Times New Roman" panose="02020603050405020304" pitchFamily="18" charset="0"/>
                <a:ea typeface="Times New Roman" panose="02020603050405020304" pitchFamily="18" charset="0"/>
              </a:rPr>
            </a:br>
            <a:endParaRPr lang="cs-CZ" sz="3200" dirty="0"/>
          </a:p>
        </p:txBody>
      </p:sp>
      <p:sp>
        <p:nvSpPr>
          <p:cNvPr id="3" name="Zástupný obsah 2">
            <a:extLst>
              <a:ext uri="{FF2B5EF4-FFF2-40B4-BE49-F238E27FC236}">
                <a16:creationId xmlns:a16="http://schemas.microsoft.com/office/drawing/2014/main" id="{C5C3D6C1-BD05-57FD-4BA5-220DDFB2D097}"/>
              </a:ext>
            </a:extLst>
          </p:cNvPr>
          <p:cNvSpPr>
            <a:spLocks noGrp="1"/>
          </p:cNvSpPr>
          <p:nvPr>
            <p:ph idx="1"/>
          </p:nvPr>
        </p:nvSpPr>
        <p:spPr>
          <a:xfrm>
            <a:off x="765051" y="1349829"/>
            <a:ext cx="6890975" cy="5386252"/>
          </a:xfrm>
        </p:spPr>
        <p:txBody>
          <a:bodyPr>
            <a:normAutofit fontScale="92500"/>
          </a:bodyPr>
          <a:lstStyle/>
          <a:p>
            <a:r>
              <a:rPr lang="cs-CZ" b="1" dirty="0" err="1">
                <a:solidFill>
                  <a:schemeClr val="tx1">
                    <a:lumMod val="85000"/>
                    <a:lumOff val="15000"/>
                  </a:schemeClr>
                </a:solidFill>
                <a:effectLst/>
                <a:latin typeface="Times New Roman" panose="02020603050405020304" pitchFamily="18" charset="0"/>
                <a:ea typeface="Times New Roman" panose="02020603050405020304" pitchFamily="18" charset="0"/>
              </a:rPr>
              <a:t>Náseroddín</a:t>
            </a:r>
            <a:r>
              <a:rPr lang="cs-CZ" dirty="0">
                <a:solidFill>
                  <a:schemeClr val="tx1">
                    <a:lumMod val="85000"/>
                    <a:lumOff val="15000"/>
                  </a:schemeClr>
                </a:solidFill>
                <a:effectLst/>
                <a:latin typeface="Times New Roman" panose="02020603050405020304" pitchFamily="18" charset="0"/>
                <a:ea typeface="Times New Roman" panose="02020603050405020304" pitchFamily="18" charset="0"/>
              </a:rPr>
              <a:t> (1848-98)</a:t>
            </a:r>
          </a:p>
          <a:p>
            <a:r>
              <a:rPr lang="cs-CZ" dirty="0">
                <a:solidFill>
                  <a:schemeClr val="tx1">
                    <a:lumMod val="85000"/>
                    <a:lumOff val="15000"/>
                  </a:schemeClr>
                </a:solidFill>
                <a:effectLst/>
                <a:latin typeface="Times New Roman" panose="02020603050405020304" pitchFamily="18" charset="0"/>
                <a:ea typeface="Times New Roman" panose="02020603050405020304" pitchFamily="18" charset="0"/>
              </a:rPr>
              <a:t>vezír </a:t>
            </a:r>
            <a:r>
              <a:rPr lang="cs-CZ" b="1" dirty="0" err="1">
                <a:solidFill>
                  <a:schemeClr val="tx1">
                    <a:lumMod val="85000"/>
                    <a:lumOff val="15000"/>
                  </a:schemeClr>
                </a:solidFill>
                <a:effectLst/>
                <a:latin typeface="Times New Roman" panose="02020603050405020304" pitchFamily="18" charset="0"/>
                <a:ea typeface="Times New Roman" panose="02020603050405020304" pitchFamily="18" charset="0"/>
              </a:rPr>
              <a:t>Mírzá</a:t>
            </a:r>
            <a:r>
              <a:rPr lang="cs-CZ" b="1" dirty="0">
                <a:solidFill>
                  <a:schemeClr val="tx1">
                    <a:lumMod val="85000"/>
                    <a:lumOff val="15000"/>
                  </a:schemeClr>
                </a:solidFill>
                <a:effectLst/>
                <a:latin typeface="Times New Roman" panose="02020603050405020304" pitchFamily="18" charset="0"/>
                <a:ea typeface="Times New Roman" panose="02020603050405020304" pitchFamily="18" charset="0"/>
              </a:rPr>
              <a:t> </a:t>
            </a:r>
            <a:r>
              <a:rPr lang="cs-CZ" b="1" dirty="0" err="1">
                <a:solidFill>
                  <a:schemeClr val="tx1">
                    <a:lumMod val="85000"/>
                    <a:lumOff val="15000"/>
                  </a:schemeClr>
                </a:solidFill>
                <a:effectLst/>
                <a:latin typeface="Times New Roman" panose="02020603050405020304" pitchFamily="18" charset="0"/>
                <a:ea typeface="Times New Roman" panose="02020603050405020304" pitchFamily="18" charset="0"/>
              </a:rPr>
              <a:t>Taqí</a:t>
            </a:r>
            <a:r>
              <a:rPr lang="cs-CZ" b="1" dirty="0">
                <a:solidFill>
                  <a:schemeClr val="tx1">
                    <a:lumMod val="85000"/>
                    <a:lumOff val="15000"/>
                  </a:schemeClr>
                </a:solidFill>
                <a:effectLst/>
                <a:latin typeface="Times New Roman" panose="02020603050405020304" pitchFamily="18" charset="0"/>
                <a:ea typeface="Times New Roman" panose="02020603050405020304" pitchFamily="18" charset="0"/>
              </a:rPr>
              <a:t> Chán </a:t>
            </a:r>
            <a:r>
              <a:rPr lang="cs-CZ" b="1" dirty="0" err="1">
                <a:solidFill>
                  <a:schemeClr val="tx1">
                    <a:lumMod val="85000"/>
                    <a:lumOff val="15000"/>
                  </a:schemeClr>
                </a:solidFill>
                <a:effectLst/>
                <a:latin typeface="Times New Roman" panose="02020603050405020304" pitchFamily="18" charset="0"/>
                <a:ea typeface="Times New Roman" panose="02020603050405020304" pitchFamily="18" charset="0"/>
              </a:rPr>
              <a:t>Faráhání</a:t>
            </a:r>
            <a:r>
              <a:rPr lang="cs-CZ" dirty="0">
                <a:solidFill>
                  <a:schemeClr val="tx1">
                    <a:lumMod val="85000"/>
                    <a:lumOff val="15000"/>
                  </a:schemeClr>
                </a:solidFill>
                <a:effectLst/>
                <a:latin typeface="Times New Roman" panose="02020603050405020304" pitchFamily="18" charset="0"/>
                <a:ea typeface="Times New Roman" panose="02020603050405020304" pitchFamily="18" charset="0"/>
              </a:rPr>
              <a:t>, známější pod jménem </a:t>
            </a:r>
            <a:r>
              <a:rPr lang="cs-CZ" b="1" dirty="0">
                <a:solidFill>
                  <a:schemeClr val="tx1">
                    <a:lumMod val="85000"/>
                    <a:lumOff val="15000"/>
                  </a:schemeClr>
                </a:solidFill>
                <a:effectLst/>
                <a:latin typeface="Times New Roman" panose="02020603050405020304" pitchFamily="18" charset="0"/>
                <a:ea typeface="Times New Roman" panose="02020603050405020304" pitchFamily="18" charset="0"/>
              </a:rPr>
              <a:t>Amír </a:t>
            </a:r>
            <a:r>
              <a:rPr lang="cs-CZ" b="1" dirty="0" err="1">
                <a:solidFill>
                  <a:schemeClr val="tx1">
                    <a:lumMod val="85000"/>
                    <a:lumOff val="15000"/>
                  </a:schemeClr>
                </a:solidFill>
                <a:effectLst/>
                <a:latin typeface="Times New Roman" panose="02020603050405020304" pitchFamily="18" charset="0"/>
                <a:ea typeface="Times New Roman" panose="02020603050405020304" pitchFamily="18" charset="0"/>
              </a:rPr>
              <a:t>Kabír</a:t>
            </a:r>
            <a:r>
              <a:rPr lang="cs-CZ" b="1" dirty="0">
                <a:solidFill>
                  <a:schemeClr val="tx1">
                    <a:lumMod val="85000"/>
                    <a:lumOff val="15000"/>
                  </a:schemeClr>
                </a:solidFill>
                <a:effectLst/>
                <a:latin typeface="Times New Roman" panose="02020603050405020304" pitchFamily="18" charset="0"/>
                <a:ea typeface="Times New Roman" panose="02020603050405020304" pitchFamily="18" charset="0"/>
              </a:rPr>
              <a:t>.</a:t>
            </a:r>
            <a:r>
              <a:rPr lang="cs-CZ" dirty="0">
                <a:solidFill>
                  <a:schemeClr val="tx1">
                    <a:lumMod val="85000"/>
                    <a:lumOff val="15000"/>
                  </a:schemeClr>
                </a:solidFill>
                <a:effectLst/>
                <a:latin typeface="Times New Roman" panose="02020603050405020304" pitchFamily="18" charset="0"/>
                <a:ea typeface="Times New Roman" panose="02020603050405020304" pitchFamily="18" charset="0"/>
              </a:rPr>
              <a:t> </a:t>
            </a:r>
          </a:p>
          <a:p>
            <a:pPr marL="342900" lvl="0" indent="-342900">
              <a:buFont typeface="Wingdings" panose="05000000000000000000" pitchFamily="2" charset="2"/>
              <a:buChar char=""/>
            </a:pPr>
            <a:r>
              <a:rPr lang="cs-CZ" dirty="0">
                <a:solidFill>
                  <a:schemeClr val="tx1">
                    <a:lumMod val="85000"/>
                    <a:lumOff val="15000"/>
                  </a:schemeClr>
                </a:solidFill>
                <a:effectLst/>
                <a:latin typeface="Times New Roman" panose="02020603050405020304" pitchFamily="18" charset="0"/>
                <a:ea typeface="Times New Roman" panose="02020603050405020304" pitchFamily="18" charset="0"/>
              </a:rPr>
              <a:t>Program rozsáhlé modernizace </a:t>
            </a:r>
          </a:p>
          <a:p>
            <a:pPr marL="342900" lvl="0" indent="-342900">
              <a:buFont typeface="Wingdings" panose="05000000000000000000" pitchFamily="2" charset="2"/>
              <a:buChar char=""/>
            </a:pPr>
            <a:r>
              <a:rPr lang="cs-CZ" dirty="0">
                <a:solidFill>
                  <a:schemeClr val="tx1">
                    <a:lumMod val="85000"/>
                    <a:lumOff val="15000"/>
                  </a:schemeClr>
                </a:solidFill>
                <a:latin typeface="Times New Roman" panose="02020603050405020304" pitchFamily="18" charset="0"/>
                <a:ea typeface="Times New Roman" panose="02020603050405020304" pitchFamily="18" charset="0"/>
              </a:rPr>
              <a:t>Spor s konkurentem</a:t>
            </a:r>
            <a:r>
              <a:rPr lang="cs-CZ" b="1" dirty="0">
                <a:solidFill>
                  <a:schemeClr val="tx1">
                    <a:lumMod val="85000"/>
                    <a:lumOff val="15000"/>
                  </a:schemeClr>
                </a:solidFill>
                <a:latin typeface="Times New Roman" panose="02020603050405020304" pitchFamily="18" charset="0"/>
                <a:ea typeface="Times New Roman" panose="02020603050405020304" pitchFamily="18" charset="0"/>
              </a:rPr>
              <a:t>: </a:t>
            </a:r>
            <a:r>
              <a:rPr lang="cs-CZ" b="1" dirty="0" err="1">
                <a:solidFill>
                  <a:schemeClr val="tx1">
                    <a:lumMod val="85000"/>
                    <a:lumOff val="15000"/>
                  </a:schemeClr>
                </a:solidFill>
                <a:effectLst/>
                <a:latin typeface="Times New Roman" panose="02020603050405020304" pitchFamily="18" charset="0"/>
                <a:ea typeface="Times New Roman" panose="02020603050405020304" pitchFamily="18" charset="0"/>
              </a:rPr>
              <a:t>Mírzou</a:t>
            </a:r>
            <a:r>
              <a:rPr lang="cs-CZ" b="1" dirty="0">
                <a:solidFill>
                  <a:schemeClr val="tx1">
                    <a:lumMod val="85000"/>
                    <a:lumOff val="15000"/>
                  </a:schemeClr>
                </a:solidFill>
                <a:effectLst/>
                <a:latin typeface="Times New Roman" panose="02020603050405020304" pitchFamily="18" charset="0"/>
                <a:ea typeface="Times New Roman" panose="02020603050405020304" pitchFamily="18" charset="0"/>
              </a:rPr>
              <a:t> </a:t>
            </a:r>
            <a:r>
              <a:rPr lang="cs-CZ" b="1" dirty="0" err="1">
                <a:solidFill>
                  <a:schemeClr val="tx1">
                    <a:lumMod val="85000"/>
                    <a:lumOff val="15000"/>
                  </a:schemeClr>
                </a:solidFill>
                <a:effectLst/>
                <a:latin typeface="Times New Roman" panose="02020603050405020304" pitchFamily="18" charset="0"/>
                <a:ea typeface="Times New Roman" panose="02020603050405020304" pitchFamily="18" charset="0"/>
              </a:rPr>
              <a:t>Aghá</a:t>
            </a:r>
            <a:r>
              <a:rPr lang="cs-CZ" b="1" dirty="0">
                <a:solidFill>
                  <a:schemeClr val="tx1">
                    <a:lumMod val="85000"/>
                    <a:lumOff val="15000"/>
                  </a:schemeClr>
                </a:solidFill>
                <a:effectLst/>
                <a:latin typeface="Times New Roman" panose="02020603050405020304" pitchFamily="18" charset="0"/>
                <a:ea typeface="Times New Roman" panose="02020603050405020304" pitchFamily="18" charset="0"/>
              </a:rPr>
              <a:t> Chánem </a:t>
            </a:r>
            <a:r>
              <a:rPr lang="cs-CZ" b="1" dirty="0" err="1">
                <a:solidFill>
                  <a:schemeClr val="tx1">
                    <a:lumMod val="85000"/>
                    <a:lumOff val="15000"/>
                  </a:schemeClr>
                </a:solidFill>
                <a:effectLst/>
                <a:latin typeface="Times New Roman" panose="02020603050405020304" pitchFamily="18" charset="0"/>
                <a:ea typeface="Times New Roman" panose="02020603050405020304" pitchFamily="18" charset="0"/>
              </a:rPr>
              <a:t>Núrím</a:t>
            </a:r>
            <a:endParaRPr lang="cs-CZ" b="1" dirty="0">
              <a:solidFill>
                <a:schemeClr val="tx1">
                  <a:lumMod val="85000"/>
                  <a:lumOff val="15000"/>
                </a:schemeClr>
              </a:solidFill>
              <a:effectLst/>
              <a:latin typeface="Times New Roman" panose="02020603050405020304" pitchFamily="18" charset="0"/>
              <a:ea typeface="Times New Roman" panose="02020603050405020304" pitchFamily="18" charset="0"/>
            </a:endParaRPr>
          </a:p>
          <a:p>
            <a:pPr marL="342900" indent="-342900">
              <a:buFont typeface="Wingdings" panose="05000000000000000000" pitchFamily="2" charset="2"/>
              <a:buChar char=""/>
            </a:pPr>
            <a:r>
              <a:rPr lang="cs-CZ" dirty="0"/>
              <a:t>Abbás </a:t>
            </a:r>
            <a:r>
              <a:rPr lang="cs-CZ" dirty="0" err="1"/>
              <a:t>Amánat</a:t>
            </a:r>
            <a:r>
              <a:rPr lang="cs-CZ" dirty="0"/>
              <a:t>: „</a:t>
            </a:r>
            <a:r>
              <a:rPr lang="cs-CZ" i="1" dirty="0"/>
              <a:t>Propouštění některých níže postavených parazitů a redukce penzí vysoko postavených dvořanů byly hlavní důvody pádu [Amíra </a:t>
            </a:r>
            <a:r>
              <a:rPr lang="cs-CZ" i="1" dirty="0" err="1"/>
              <a:t>Kabíra</a:t>
            </a:r>
            <a:r>
              <a:rPr lang="cs-CZ" i="1" dirty="0"/>
              <a:t>].</a:t>
            </a:r>
            <a:r>
              <a:rPr lang="cs-CZ" dirty="0"/>
              <a:t>”</a:t>
            </a:r>
          </a:p>
          <a:p>
            <a:pPr lvl="0"/>
            <a:r>
              <a:rPr lang="cs-CZ" dirty="0"/>
              <a:t>Sir </a:t>
            </a:r>
            <a:r>
              <a:rPr lang="cs-CZ" dirty="0" err="1"/>
              <a:t>Percy</a:t>
            </a:r>
            <a:r>
              <a:rPr lang="cs-CZ" dirty="0"/>
              <a:t> </a:t>
            </a:r>
            <a:r>
              <a:rPr lang="cs-CZ" dirty="0" err="1"/>
              <a:t>Sykes</a:t>
            </a:r>
            <a:r>
              <a:rPr lang="cs-CZ" dirty="0"/>
              <a:t> (britský voják a diplomat): </a:t>
            </a:r>
            <a:r>
              <a:rPr lang="cs-CZ" dirty="0" err="1"/>
              <a:t>Náseroddín</a:t>
            </a:r>
            <a:r>
              <a:rPr lang="cs-CZ" dirty="0"/>
              <a:t>: „[...]</a:t>
            </a:r>
            <a:r>
              <a:rPr lang="cs-CZ" i="1" dirty="0"/>
              <a:t>chce kolem sebe muže, kteří netuší, zda je Brusel město nebo druh salátu.</a:t>
            </a:r>
            <a:r>
              <a:rPr lang="cs-CZ" dirty="0"/>
              <a:t>” </a:t>
            </a:r>
          </a:p>
          <a:p>
            <a:pPr lvl="0"/>
            <a:r>
              <a:rPr lang="cs-CZ" b="1" dirty="0"/>
              <a:t>Poprava v lednu 1852</a:t>
            </a:r>
            <a:endParaRPr lang="cs-CZ" dirty="0">
              <a:solidFill>
                <a:schemeClr val="tx1">
                  <a:lumMod val="85000"/>
                  <a:lumOff val="15000"/>
                </a:schemeClr>
              </a:solidFill>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cs-CZ" b="1" dirty="0">
                <a:solidFill>
                  <a:schemeClr val="tx1">
                    <a:lumMod val="85000"/>
                    <a:lumOff val="15000"/>
                  </a:schemeClr>
                </a:solidFill>
                <a:effectLst/>
                <a:latin typeface="Times New Roman" panose="02020603050405020304" pitchFamily="18" charset="0"/>
                <a:ea typeface="Times New Roman" panose="02020603050405020304" pitchFamily="18" charset="0"/>
              </a:rPr>
              <a:t>kontroverze</a:t>
            </a:r>
            <a:r>
              <a:rPr lang="cs-CZ" dirty="0">
                <a:solidFill>
                  <a:schemeClr val="tx1">
                    <a:lumMod val="85000"/>
                    <a:lumOff val="15000"/>
                  </a:schemeClr>
                </a:solidFill>
                <a:effectLst/>
                <a:latin typeface="Times New Roman" panose="02020603050405020304" pitchFamily="18" charset="0"/>
                <a:ea typeface="Times New Roman" panose="02020603050405020304" pitchFamily="18" charset="0"/>
              </a:rPr>
              <a:t> – potlačené </a:t>
            </a:r>
            <a:r>
              <a:rPr lang="cs-CZ" dirty="0" err="1">
                <a:solidFill>
                  <a:schemeClr val="tx1">
                    <a:lumMod val="85000"/>
                    <a:lumOff val="15000"/>
                  </a:schemeClr>
                </a:solidFill>
                <a:effectLst/>
                <a:latin typeface="Times New Roman" panose="02020603050405020304" pitchFamily="18" charset="0"/>
                <a:ea typeface="Times New Roman" panose="02020603050405020304" pitchFamily="18" charset="0"/>
              </a:rPr>
              <a:t>bábových</a:t>
            </a:r>
            <a:r>
              <a:rPr lang="cs-CZ" dirty="0">
                <a:solidFill>
                  <a:schemeClr val="tx1">
                    <a:lumMod val="85000"/>
                    <a:lumOff val="15000"/>
                  </a:schemeClr>
                </a:solidFill>
                <a:effectLst/>
                <a:latin typeface="Times New Roman" panose="02020603050405020304" pitchFamily="18" charset="0"/>
                <a:ea typeface="Times New Roman" panose="02020603050405020304" pitchFamily="18" charset="0"/>
              </a:rPr>
              <a:t> stoupenců. </a:t>
            </a:r>
            <a:r>
              <a:rPr lang="cs-CZ" b="1" dirty="0">
                <a:solidFill>
                  <a:schemeClr val="tx1">
                    <a:lumMod val="85000"/>
                    <a:lumOff val="15000"/>
                  </a:schemeClr>
                </a:solidFill>
                <a:effectLst/>
                <a:latin typeface="Times New Roman" panose="02020603050405020304" pitchFamily="18" charset="0"/>
                <a:ea typeface="Times New Roman" panose="02020603050405020304" pitchFamily="18" charset="0"/>
              </a:rPr>
              <a:t>Bába dal internovat a r. 1850 popravit.</a:t>
            </a:r>
            <a:r>
              <a:rPr lang="cs-CZ" dirty="0">
                <a:solidFill>
                  <a:schemeClr val="tx1">
                    <a:lumMod val="85000"/>
                    <a:lumOff val="15000"/>
                  </a:schemeClr>
                </a:solidFill>
                <a:effectLst/>
                <a:latin typeface="Times New Roman" panose="02020603050405020304" pitchFamily="18" charset="0"/>
                <a:ea typeface="Times New Roman" panose="02020603050405020304" pitchFamily="18" charset="0"/>
              </a:rPr>
              <a:t> </a:t>
            </a:r>
          </a:p>
          <a:p>
            <a:pPr marL="342900" lvl="0" indent="-342900">
              <a:buFont typeface="Wingdings" panose="05000000000000000000" pitchFamily="2" charset="2"/>
              <a:buChar char=""/>
            </a:pPr>
            <a:r>
              <a:rPr lang="cs-CZ" sz="1800" b="1" kern="0" dirty="0">
                <a:effectLst/>
                <a:latin typeface="Times New Roman" panose="02020603050405020304" pitchFamily="18" charset="0"/>
                <a:ea typeface="Times New Roman" panose="02020603050405020304" pitchFamily="18" charset="0"/>
              </a:rPr>
              <a:t>R. 1851</a:t>
            </a:r>
            <a:r>
              <a:rPr lang="cs-CZ" sz="1800" kern="0" dirty="0">
                <a:effectLst/>
                <a:latin typeface="Times New Roman" panose="02020603050405020304" pitchFamily="18" charset="0"/>
                <a:ea typeface="Times New Roman" panose="02020603050405020304" pitchFamily="18" charset="0"/>
              </a:rPr>
              <a:t> </a:t>
            </a:r>
            <a:r>
              <a:rPr lang="cs-CZ" sz="1800" kern="0" dirty="0">
                <a:latin typeface="Times New Roman" panose="02020603050405020304" pitchFamily="18" charset="0"/>
                <a:ea typeface="Times New Roman" panose="02020603050405020304" pitchFamily="18" charset="0"/>
              </a:rPr>
              <a:t>- </a:t>
            </a:r>
            <a:r>
              <a:rPr lang="cs-CZ" sz="1800" kern="0" dirty="0">
                <a:effectLst/>
                <a:latin typeface="Times New Roman" panose="02020603050405020304" pitchFamily="18" charset="0"/>
                <a:ea typeface="Times New Roman" panose="02020603050405020304" pitchFamily="18" charset="0"/>
              </a:rPr>
              <a:t>založení prvního perského vyššího učiliště </a:t>
            </a:r>
            <a:r>
              <a:rPr lang="cs-CZ" sz="1800" kern="0" dirty="0" err="1">
                <a:effectLst/>
                <a:latin typeface="Times New Roman" panose="02020603050405020304" pitchFamily="18" charset="0"/>
                <a:ea typeface="Times New Roman" panose="02020603050405020304" pitchFamily="18" charset="0"/>
              </a:rPr>
              <a:t>Dárolfunún</a:t>
            </a:r>
            <a:r>
              <a:rPr lang="cs-CZ" sz="1800" kern="0" dirty="0">
                <a:latin typeface="Times New Roman" panose="02020603050405020304" pitchFamily="18" charset="0"/>
                <a:ea typeface="Times New Roman" panose="02020603050405020304" pitchFamily="18" charset="0"/>
              </a:rPr>
              <a:t> </a:t>
            </a:r>
            <a:r>
              <a:rPr lang="fa-IR" sz="1800" b="1" kern="0" dirty="0">
                <a:effectLst/>
                <a:ea typeface="Times New Roman" panose="02020603050405020304" pitchFamily="18" charset="0"/>
                <a:cs typeface="Times New Roman" panose="02020603050405020304" pitchFamily="18" charset="0"/>
              </a:rPr>
              <a:t> </a:t>
            </a:r>
            <a:r>
              <a:rPr lang="fa-IR" sz="1800" b="1" kern="0" dirty="0" err="1">
                <a:effectLst/>
                <a:ea typeface="Times New Roman" panose="02020603050405020304" pitchFamily="18" charset="0"/>
                <a:cs typeface="Times New Roman" panose="02020603050405020304" pitchFamily="18" charset="0"/>
              </a:rPr>
              <a:t>دارالفنون</a:t>
            </a:r>
            <a:endParaRPr lang="cs-CZ" dirty="0">
              <a:solidFill>
                <a:schemeClr val="tx1">
                  <a:lumMod val="85000"/>
                  <a:lumOff val="15000"/>
                </a:schemeClr>
              </a:solidFill>
              <a:effectLst/>
              <a:latin typeface="Times New Roman" panose="02020603050405020304" pitchFamily="18" charset="0"/>
              <a:ea typeface="Times New Roman" panose="02020603050405020304" pitchFamily="18" charset="0"/>
            </a:endParaRPr>
          </a:p>
          <a:p>
            <a:endParaRPr lang="cs-CZ" dirty="0">
              <a:solidFill>
                <a:schemeClr val="tx1">
                  <a:lumMod val="85000"/>
                  <a:lumOff val="15000"/>
                </a:schemeClr>
              </a:solidFill>
            </a:endParaRPr>
          </a:p>
        </p:txBody>
      </p:sp>
      <p:pic>
        <p:nvPicPr>
          <p:cNvPr id="5" name="Obrázek 4" descr="Obsah obrázku text, Lidské vousy, Lidská tvář, muž&#10;&#10;Popis byl vytvořen automaticky">
            <a:extLst>
              <a:ext uri="{FF2B5EF4-FFF2-40B4-BE49-F238E27FC236}">
                <a16:creationId xmlns:a16="http://schemas.microsoft.com/office/drawing/2014/main" id="{40FF7EB9-5BFE-F2DC-9989-463F1A1491A2}"/>
              </a:ext>
            </a:extLst>
          </p:cNvPr>
          <p:cNvPicPr>
            <a:picLocks noChangeAspect="1"/>
          </p:cNvPicPr>
          <p:nvPr/>
        </p:nvPicPr>
        <p:blipFill rotWithShape="1">
          <a:blip r:embed="rId2"/>
          <a:srcRect t="9103" b="34616"/>
          <a:stretch/>
        </p:blipFill>
        <p:spPr>
          <a:xfrm>
            <a:off x="7730996" y="2"/>
            <a:ext cx="4465120" cy="2950027"/>
          </a:xfrm>
          <a:custGeom>
            <a:avLst/>
            <a:gdLst/>
            <a:ahLst/>
            <a:cxnLst/>
            <a:rect l="l" t="t" r="r" b="b"/>
            <a:pathLst>
              <a:path w="5149751" h="3402351">
                <a:moveTo>
                  <a:pt x="189795" y="0"/>
                </a:moveTo>
                <a:lnTo>
                  <a:pt x="5149751" y="0"/>
                </a:lnTo>
                <a:lnTo>
                  <a:pt x="5149751" y="3402351"/>
                </a:lnTo>
                <a:lnTo>
                  <a:pt x="1262" y="3402351"/>
                </a:lnTo>
                <a:lnTo>
                  <a:pt x="3359" y="3360737"/>
                </a:lnTo>
                <a:lnTo>
                  <a:pt x="11757" y="3300412"/>
                </a:lnTo>
                <a:lnTo>
                  <a:pt x="23514" y="3248025"/>
                </a:lnTo>
                <a:lnTo>
                  <a:pt x="38631" y="3201987"/>
                </a:lnTo>
                <a:lnTo>
                  <a:pt x="55427" y="3160712"/>
                </a:lnTo>
                <a:lnTo>
                  <a:pt x="75582" y="3121025"/>
                </a:lnTo>
                <a:lnTo>
                  <a:pt x="95737" y="3084512"/>
                </a:lnTo>
                <a:lnTo>
                  <a:pt x="115892" y="3046412"/>
                </a:lnTo>
                <a:lnTo>
                  <a:pt x="134368" y="3009900"/>
                </a:lnTo>
                <a:lnTo>
                  <a:pt x="152844" y="2967037"/>
                </a:lnTo>
                <a:lnTo>
                  <a:pt x="167959" y="2922587"/>
                </a:lnTo>
                <a:lnTo>
                  <a:pt x="178037" y="2868612"/>
                </a:lnTo>
                <a:lnTo>
                  <a:pt x="188115" y="2809875"/>
                </a:lnTo>
                <a:lnTo>
                  <a:pt x="189795" y="2741612"/>
                </a:lnTo>
                <a:lnTo>
                  <a:pt x="188115" y="2671762"/>
                </a:lnTo>
                <a:lnTo>
                  <a:pt x="178037" y="2613025"/>
                </a:lnTo>
                <a:lnTo>
                  <a:pt x="167959" y="2560637"/>
                </a:lnTo>
                <a:lnTo>
                  <a:pt x="152844" y="2513012"/>
                </a:lnTo>
                <a:lnTo>
                  <a:pt x="134368" y="2471737"/>
                </a:lnTo>
                <a:lnTo>
                  <a:pt x="115892" y="2433637"/>
                </a:lnTo>
                <a:lnTo>
                  <a:pt x="95737" y="2395537"/>
                </a:lnTo>
                <a:lnTo>
                  <a:pt x="75582" y="2359025"/>
                </a:lnTo>
                <a:lnTo>
                  <a:pt x="55427" y="2319337"/>
                </a:lnTo>
                <a:lnTo>
                  <a:pt x="38631" y="2278062"/>
                </a:lnTo>
                <a:lnTo>
                  <a:pt x="23514" y="2232025"/>
                </a:lnTo>
                <a:lnTo>
                  <a:pt x="11757" y="2179637"/>
                </a:lnTo>
                <a:lnTo>
                  <a:pt x="3359" y="2119312"/>
                </a:lnTo>
                <a:lnTo>
                  <a:pt x="0" y="2051050"/>
                </a:lnTo>
                <a:lnTo>
                  <a:pt x="3359" y="1982787"/>
                </a:lnTo>
                <a:lnTo>
                  <a:pt x="11757" y="1922462"/>
                </a:lnTo>
                <a:lnTo>
                  <a:pt x="23514" y="1870075"/>
                </a:lnTo>
                <a:lnTo>
                  <a:pt x="38631" y="1824037"/>
                </a:lnTo>
                <a:lnTo>
                  <a:pt x="55427" y="1782762"/>
                </a:lnTo>
                <a:lnTo>
                  <a:pt x="75582" y="1743075"/>
                </a:lnTo>
                <a:lnTo>
                  <a:pt x="95737" y="1708150"/>
                </a:lnTo>
                <a:lnTo>
                  <a:pt x="115892" y="1671637"/>
                </a:lnTo>
                <a:lnTo>
                  <a:pt x="134368" y="1631950"/>
                </a:lnTo>
                <a:lnTo>
                  <a:pt x="152844" y="1589087"/>
                </a:lnTo>
                <a:lnTo>
                  <a:pt x="167959" y="1544637"/>
                </a:lnTo>
                <a:lnTo>
                  <a:pt x="178037" y="1492250"/>
                </a:lnTo>
                <a:lnTo>
                  <a:pt x="188115" y="1431925"/>
                </a:lnTo>
                <a:lnTo>
                  <a:pt x="189795" y="1363662"/>
                </a:lnTo>
                <a:lnTo>
                  <a:pt x="188115" y="1295400"/>
                </a:lnTo>
                <a:lnTo>
                  <a:pt x="178037" y="1235075"/>
                </a:lnTo>
                <a:lnTo>
                  <a:pt x="167959" y="1182687"/>
                </a:lnTo>
                <a:lnTo>
                  <a:pt x="152844" y="1136650"/>
                </a:lnTo>
                <a:lnTo>
                  <a:pt x="134368" y="1095375"/>
                </a:lnTo>
                <a:lnTo>
                  <a:pt x="115892" y="1055687"/>
                </a:lnTo>
                <a:lnTo>
                  <a:pt x="95737" y="1017587"/>
                </a:lnTo>
                <a:lnTo>
                  <a:pt x="75582" y="981075"/>
                </a:lnTo>
                <a:lnTo>
                  <a:pt x="55427" y="942975"/>
                </a:lnTo>
                <a:lnTo>
                  <a:pt x="38631" y="901700"/>
                </a:lnTo>
                <a:lnTo>
                  <a:pt x="23514" y="854075"/>
                </a:lnTo>
                <a:lnTo>
                  <a:pt x="11757" y="801687"/>
                </a:lnTo>
                <a:lnTo>
                  <a:pt x="3359" y="744537"/>
                </a:lnTo>
                <a:lnTo>
                  <a:pt x="0" y="673100"/>
                </a:lnTo>
                <a:lnTo>
                  <a:pt x="3359" y="606425"/>
                </a:lnTo>
                <a:lnTo>
                  <a:pt x="11757" y="546100"/>
                </a:lnTo>
                <a:lnTo>
                  <a:pt x="23514" y="496887"/>
                </a:lnTo>
                <a:lnTo>
                  <a:pt x="38631" y="450850"/>
                </a:lnTo>
                <a:lnTo>
                  <a:pt x="55427" y="409575"/>
                </a:lnTo>
                <a:lnTo>
                  <a:pt x="73902" y="369887"/>
                </a:lnTo>
                <a:lnTo>
                  <a:pt x="92378" y="334962"/>
                </a:lnTo>
                <a:lnTo>
                  <a:pt x="112533" y="296862"/>
                </a:lnTo>
                <a:lnTo>
                  <a:pt x="132688" y="260350"/>
                </a:lnTo>
                <a:lnTo>
                  <a:pt x="149484" y="217487"/>
                </a:lnTo>
                <a:lnTo>
                  <a:pt x="166280" y="174625"/>
                </a:lnTo>
                <a:lnTo>
                  <a:pt x="176358" y="122237"/>
                </a:lnTo>
                <a:lnTo>
                  <a:pt x="184755" y="66675"/>
                </a:lnTo>
                <a:close/>
              </a:path>
            </a:pathLst>
          </a:custGeom>
        </p:spPr>
      </p:pic>
      <p:pic>
        <p:nvPicPr>
          <p:cNvPr id="7" name="Obrázek 6" descr="Obsah obrázku osoba, interiér, oblečení, Lidská tvář&#10;&#10;Popis byl vytvořen automaticky">
            <a:extLst>
              <a:ext uri="{FF2B5EF4-FFF2-40B4-BE49-F238E27FC236}">
                <a16:creationId xmlns:a16="http://schemas.microsoft.com/office/drawing/2014/main" id="{91F766D8-5C1F-76C4-81AD-29B23B32ED53}"/>
              </a:ext>
            </a:extLst>
          </p:cNvPr>
          <p:cNvPicPr>
            <a:picLocks noChangeAspect="1"/>
          </p:cNvPicPr>
          <p:nvPr/>
        </p:nvPicPr>
        <p:blipFill rotWithShape="1">
          <a:blip r:embed="rId3"/>
          <a:srcRect r="-3" b="13361"/>
          <a:stretch/>
        </p:blipFill>
        <p:spPr>
          <a:xfrm>
            <a:off x="7656026" y="3907971"/>
            <a:ext cx="4540089" cy="2950029"/>
          </a:xfrm>
          <a:custGeom>
            <a:avLst/>
            <a:gdLst/>
            <a:ahLst/>
            <a:cxnLst/>
            <a:rect l="l" t="t" r="r" b="b"/>
            <a:pathLst>
              <a:path w="5149751" h="3346171">
                <a:moveTo>
                  <a:pt x="5387" y="0"/>
                </a:moveTo>
                <a:lnTo>
                  <a:pt x="5149751" y="0"/>
                </a:lnTo>
                <a:lnTo>
                  <a:pt x="5149751" y="3346171"/>
                </a:lnTo>
                <a:lnTo>
                  <a:pt x="189795" y="3346171"/>
                </a:lnTo>
                <a:lnTo>
                  <a:pt x="184755" y="3279496"/>
                </a:lnTo>
                <a:lnTo>
                  <a:pt x="176358" y="3223933"/>
                </a:lnTo>
                <a:lnTo>
                  <a:pt x="166280" y="3171546"/>
                </a:lnTo>
                <a:lnTo>
                  <a:pt x="149484" y="3128683"/>
                </a:lnTo>
                <a:lnTo>
                  <a:pt x="132688" y="3085821"/>
                </a:lnTo>
                <a:lnTo>
                  <a:pt x="112533" y="3049308"/>
                </a:lnTo>
                <a:lnTo>
                  <a:pt x="92378" y="3011208"/>
                </a:lnTo>
                <a:lnTo>
                  <a:pt x="73902" y="2976283"/>
                </a:lnTo>
                <a:lnTo>
                  <a:pt x="55427" y="2936596"/>
                </a:lnTo>
                <a:lnTo>
                  <a:pt x="38631" y="2895321"/>
                </a:lnTo>
                <a:lnTo>
                  <a:pt x="23514" y="2849283"/>
                </a:lnTo>
                <a:lnTo>
                  <a:pt x="11757" y="2800071"/>
                </a:lnTo>
                <a:lnTo>
                  <a:pt x="3359" y="2739746"/>
                </a:lnTo>
                <a:lnTo>
                  <a:pt x="0" y="2671483"/>
                </a:lnTo>
                <a:lnTo>
                  <a:pt x="3359" y="2601633"/>
                </a:lnTo>
                <a:lnTo>
                  <a:pt x="11757" y="2544483"/>
                </a:lnTo>
                <a:lnTo>
                  <a:pt x="23514" y="2492096"/>
                </a:lnTo>
                <a:lnTo>
                  <a:pt x="38631" y="2444471"/>
                </a:lnTo>
                <a:lnTo>
                  <a:pt x="55427" y="2403196"/>
                </a:lnTo>
                <a:lnTo>
                  <a:pt x="75582" y="2365096"/>
                </a:lnTo>
                <a:lnTo>
                  <a:pt x="95737" y="2328583"/>
                </a:lnTo>
                <a:lnTo>
                  <a:pt x="115892" y="2290483"/>
                </a:lnTo>
                <a:lnTo>
                  <a:pt x="134368" y="2250796"/>
                </a:lnTo>
                <a:lnTo>
                  <a:pt x="152844" y="2209521"/>
                </a:lnTo>
                <a:lnTo>
                  <a:pt x="167959" y="2163483"/>
                </a:lnTo>
                <a:lnTo>
                  <a:pt x="178037" y="2111096"/>
                </a:lnTo>
                <a:lnTo>
                  <a:pt x="188115" y="2050771"/>
                </a:lnTo>
                <a:lnTo>
                  <a:pt x="189795" y="1982508"/>
                </a:lnTo>
                <a:lnTo>
                  <a:pt x="188115" y="1914246"/>
                </a:lnTo>
                <a:lnTo>
                  <a:pt x="178037" y="1853921"/>
                </a:lnTo>
                <a:lnTo>
                  <a:pt x="167959" y="1801533"/>
                </a:lnTo>
                <a:lnTo>
                  <a:pt x="152844" y="1757083"/>
                </a:lnTo>
                <a:lnTo>
                  <a:pt x="134368" y="1714221"/>
                </a:lnTo>
                <a:lnTo>
                  <a:pt x="115892" y="1674533"/>
                </a:lnTo>
                <a:lnTo>
                  <a:pt x="95737" y="1638021"/>
                </a:lnTo>
                <a:lnTo>
                  <a:pt x="75582" y="1603096"/>
                </a:lnTo>
                <a:lnTo>
                  <a:pt x="55427" y="1563408"/>
                </a:lnTo>
                <a:lnTo>
                  <a:pt x="38631" y="1522133"/>
                </a:lnTo>
                <a:lnTo>
                  <a:pt x="23514" y="1476096"/>
                </a:lnTo>
                <a:lnTo>
                  <a:pt x="11757" y="1423708"/>
                </a:lnTo>
                <a:lnTo>
                  <a:pt x="3359" y="1363383"/>
                </a:lnTo>
                <a:lnTo>
                  <a:pt x="0" y="1295121"/>
                </a:lnTo>
                <a:lnTo>
                  <a:pt x="3359" y="1226858"/>
                </a:lnTo>
                <a:lnTo>
                  <a:pt x="11757" y="1166533"/>
                </a:lnTo>
                <a:lnTo>
                  <a:pt x="23514" y="1114146"/>
                </a:lnTo>
                <a:lnTo>
                  <a:pt x="38631" y="1068108"/>
                </a:lnTo>
                <a:lnTo>
                  <a:pt x="55427" y="1025246"/>
                </a:lnTo>
                <a:lnTo>
                  <a:pt x="75582" y="987146"/>
                </a:lnTo>
                <a:lnTo>
                  <a:pt x="115892" y="912533"/>
                </a:lnTo>
                <a:lnTo>
                  <a:pt x="134368" y="874433"/>
                </a:lnTo>
                <a:lnTo>
                  <a:pt x="152844" y="831571"/>
                </a:lnTo>
                <a:lnTo>
                  <a:pt x="167959" y="785533"/>
                </a:lnTo>
                <a:lnTo>
                  <a:pt x="178037" y="733146"/>
                </a:lnTo>
                <a:lnTo>
                  <a:pt x="188115" y="674408"/>
                </a:lnTo>
                <a:lnTo>
                  <a:pt x="189795" y="604558"/>
                </a:lnTo>
                <a:lnTo>
                  <a:pt x="188115" y="536296"/>
                </a:lnTo>
                <a:lnTo>
                  <a:pt x="178037" y="475971"/>
                </a:lnTo>
                <a:lnTo>
                  <a:pt x="167959" y="423583"/>
                </a:lnTo>
                <a:lnTo>
                  <a:pt x="152844" y="379133"/>
                </a:lnTo>
                <a:lnTo>
                  <a:pt x="134368" y="336271"/>
                </a:lnTo>
                <a:lnTo>
                  <a:pt x="115892" y="299758"/>
                </a:lnTo>
                <a:lnTo>
                  <a:pt x="75582" y="225146"/>
                </a:lnTo>
                <a:lnTo>
                  <a:pt x="55427" y="185458"/>
                </a:lnTo>
                <a:lnTo>
                  <a:pt x="38631" y="144183"/>
                </a:lnTo>
                <a:lnTo>
                  <a:pt x="23514" y="98146"/>
                </a:lnTo>
                <a:lnTo>
                  <a:pt x="11757" y="45758"/>
                </a:lnTo>
                <a:close/>
              </a:path>
            </a:pathLst>
          </a:custGeom>
        </p:spPr>
      </p:pic>
    </p:spTree>
    <p:extLst>
      <p:ext uri="{BB962C8B-B14F-4D97-AF65-F5344CB8AC3E}">
        <p14:creationId xmlns:p14="http://schemas.microsoft.com/office/powerpoint/2010/main" val="29926110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A51D5CA-2B8E-7143-3895-736034741C19}"/>
              </a:ext>
            </a:extLst>
          </p:cNvPr>
          <p:cNvSpPr>
            <a:spLocks noGrp="1"/>
          </p:cNvSpPr>
          <p:nvPr>
            <p:ph type="title"/>
          </p:nvPr>
        </p:nvSpPr>
        <p:spPr>
          <a:xfrm>
            <a:off x="1251678" y="382385"/>
            <a:ext cx="10178322" cy="596023"/>
          </a:xfrm>
        </p:spPr>
        <p:txBody>
          <a:bodyPr>
            <a:noAutofit/>
          </a:bodyPr>
          <a:lstStyle/>
          <a:p>
            <a:r>
              <a:rPr lang="cs-CZ" sz="2800" dirty="0" err="1"/>
              <a:t>Dárolfonún</a:t>
            </a:r>
            <a:r>
              <a:rPr lang="cs-CZ" sz="2800" dirty="0"/>
              <a:t>: vznik moderní vzdělávací instituce v Íránu (1851)</a:t>
            </a:r>
          </a:p>
        </p:txBody>
      </p:sp>
      <p:sp>
        <p:nvSpPr>
          <p:cNvPr id="3" name="Zástupný obsah 2">
            <a:extLst>
              <a:ext uri="{FF2B5EF4-FFF2-40B4-BE49-F238E27FC236}">
                <a16:creationId xmlns:a16="http://schemas.microsoft.com/office/drawing/2014/main" id="{B5935981-3723-5795-B7DE-E8395A8ACF61}"/>
              </a:ext>
            </a:extLst>
          </p:cNvPr>
          <p:cNvSpPr>
            <a:spLocks noGrp="1"/>
          </p:cNvSpPr>
          <p:nvPr>
            <p:ph idx="1"/>
          </p:nvPr>
        </p:nvSpPr>
        <p:spPr>
          <a:xfrm>
            <a:off x="1251678" y="1480457"/>
            <a:ext cx="10178322" cy="5170714"/>
          </a:xfrm>
        </p:spPr>
        <p:txBody>
          <a:bodyPr>
            <a:normAutofit fontScale="92500"/>
          </a:bodyPr>
          <a:lstStyle/>
          <a:p>
            <a:r>
              <a:rPr lang="cs-CZ" b="1" dirty="0" err="1"/>
              <a:t>Dárolfonún</a:t>
            </a:r>
            <a:r>
              <a:rPr lang="cs-CZ" b="1" dirty="0"/>
              <a:t> </a:t>
            </a:r>
            <a:r>
              <a:rPr lang="ar-OM" b="1" dirty="0"/>
              <a:t>دارالفنون – </a:t>
            </a:r>
            <a:r>
              <a:rPr lang="cs-CZ" b="1" dirty="0"/>
              <a:t>   první moderní vzdělávací instituce v Íránu</a:t>
            </a:r>
            <a:endParaRPr lang="cs-CZ" dirty="0"/>
          </a:p>
          <a:p>
            <a:r>
              <a:rPr lang="cs-CZ" b="1" dirty="0"/>
              <a:t>Založen 1851 z iniciativy Amíra </a:t>
            </a:r>
            <a:r>
              <a:rPr lang="cs-CZ" b="1" dirty="0" err="1"/>
              <a:t>Kabíra</a:t>
            </a:r>
            <a:r>
              <a:rPr lang="cs-CZ" b="1" dirty="0"/>
              <a:t> a </a:t>
            </a:r>
            <a:r>
              <a:rPr lang="cs-CZ" b="1" dirty="0" err="1"/>
              <a:t>Náseroddín</a:t>
            </a:r>
            <a:r>
              <a:rPr lang="cs-CZ" b="1" dirty="0"/>
              <a:t> Šáha</a:t>
            </a:r>
            <a:br>
              <a:rPr lang="cs-CZ" dirty="0"/>
            </a:br>
            <a:r>
              <a:rPr lang="cs-CZ" dirty="0"/>
              <a:t>Vznik je součástí prvního systematického pokusu o vytvoření moderního státu založeného na odbornosti, nikoli pouze na aristokratickém původu.</a:t>
            </a:r>
          </a:p>
          <a:p>
            <a:pPr lvl="0"/>
            <a:r>
              <a:rPr lang="cs-CZ" dirty="0"/>
              <a:t>Název </a:t>
            </a:r>
            <a:r>
              <a:rPr lang="ar-OM" b="1" dirty="0"/>
              <a:t>دارالفنون „</a:t>
            </a:r>
            <a:r>
              <a:rPr lang="cs-CZ" b="1" dirty="0"/>
              <a:t>Dům věd“</a:t>
            </a:r>
            <a:r>
              <a:rPr lang="cs-CZ" dirty="0"/>
              <a:t> signalizuje zásadní epistemologický posun</a:t>
            </a:r>
            <a:br>
              <a:rPr lang="cs-CZ" dirty="0"/>
            </a:br>
            <a:r>
              <a:rPr lang="cs-CZ" dirty="0"/>
              <a:t>Vzdělání se stává nástrojem státní moci a modernizace, nikoli pouze náboženské nebo literární kultury.</a:t>
            </a:r>
          </a:p>
          <a:p>
            <a:pPr lvl="0"/>
            <a:r>
              <a:rPr lang="cs-CZ" dirty="0"/>
              <a:t>vyšší technické učiliště </a:t>
            </a:r>
          </a:p>
          <a:p>
            <a:pPr lvl="0"/>
            <a:r>
              <a:rPr lang="cs-CZ" dirty="0"/>
              <a:t>vojenství, technika, lékařství,  přírodní  a humanistické vědy (vč. hudby) na podkladě Z poznatků.</a:t>
            </a:r>
          </a:p>
          <a:p>
            <a:r>
              <a:rPr lang="cs-CZ" dirty="0" err="1"/>
              <a:t>Hosejn</a:t>
            </a:r>
            <a:r>
              <a:rPr lang="cs-CZ" dirty="0"/>
              <a:t> </a:t>
            </a:r>
            <a:r>
              <a:rPr lang="cs-CZ" dirty="0" err="1"/>
              <a:t>Banáí</a:t>
            </a:r>
            <a:r>
              <a:rPr lang="cs-CZ" dirty="0"/>
              <a:t>: příklad </a:t>
            </a:r>
            <a:r>
              <a:rPr lang="cs-CZ" b="1" dirty="0"/>
              <a:t>defenzivní modernizace (m</a:t>
            </a:r>
            <a:r>
              <a:rPr lang="cs-CZ" dirty="0"/>
              <a:t>odernizace není motivována vnitřním vývojem, ale snahou reagovat na vojenskou a technologickou převahu Evropy).</a:t>
            </a:r>
          </a:p>
          <a:p>
            <a:r>
              <a:rPr lang="cs-CZ" dirty="0"/>
              <a:t>Instituce měla vytvořit novou elitu založenou na </a:t>
            </a:r>
            <a:r>
              <a:rPr lang="cs-CZ" b="1" dirty="0"/>
              <a:t>odborné kompetenci (meritokracii)</a:t>
            </a:r>
            <a:br>
              <a:rPr lang="cs-CZ" dirty="0"/>
            </a:br>
            <a:r>
              <a:rPr lang="cs-CZ" dirty="0"/>
              <a:t>Cílem bylo nahradit tradiční aristokratickou správu státní správou odborníků. Tento projekt však narazil na odpor tradičních elit.</a:t>
            </a:r>
          </a:p>
          <a:p>
            <a:endParaRPr lang="cs-CZ" dirty="0"/>
          </a:p>
        </p:txBody>
      </p:sp>
    </p:spTree>
    <p:extLst>
      <p:ext uri="{BB962C8B-B14F-4D97-AF65-F5344CB8AC3E}">
        <p14:creationId xmlns:p14="http://schemas.microsoft.com/office/powerpoint/2010/main" val="28972023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18209" y="135082"/>
            <a:ext cx="10075973" cy="270163"/>
          </a:xfrm>
        </p:spPr>
        <p:txBody>
          <a:bodyPr>
            <a:normAutofit fontScale="90000"/>
          </a:bodyPr>
          <a:lstStyle/>
          <a:p>
            <a:r>
              <a:rPr lang="cs-CZ" dirty="0"/>
              <a:t>     </a:t>
            </a:r>
            <a:r>
              <a:rPr lang="cs-CZ" dirty="0" err="1"/>
              <a:t>Dárolfunún</a:t>
            </a:r>
            <a:endParaRPr lang="cs-CZ" dirty="0"/>
          </a:p>
        </p:txBody>
      </p:sp>
      <p:pic>
        <p:nvPicPr>
          <p:cNvPr id="2050" name="Picture 2" descr="https://upload.wikimedia.org/wikipedia/commons/8/82/Darolfonoon.pn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943600" y="0"/>
            <a:ext cx="6248400" cy="375902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upload.wikimedia.org/wikipedia/commons/8/86/Dar_ul-Funu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57" y="2317172"/>
            <a:ext cx="5925543" cy="4447056"/>
          </a:xfrm>
          <a:prstGeom prst="rect">
            <a:avLst/>
          </a:prstGeom>
          <a:noFill/>
          <a:extLst>
            <a:ext uri="{909E8E84-426E-40DD-AFC4-6F175D3DCCD1}">
              <a14:hiddenFill xmlns:a14="http://schemas.microsoft.com/office/drawing/2010/main">
                <a:solidFill>
                  <a:srgbClr val="FFFFFF"/>
                </a:solidFill>
              </a14:hiddenFill>
            </a:ext>
          </a:extLst>
        </p:spPr>
      </p:pic>
      <p:sp>
        <p:nvSpPr>
          <p:cNvPr id="6" name="TextovéPole 5">
            <a:extLst>
              <a:ext uri="{FF2B5EF4-FFF2-40B4-BE49-F238E27FC236}">
                <a16:creationId xmlns:a16="http://schemas.microsoft.com/office/drawing/2014/main" id="{D9C9E29D-6C5A-95B7-F0CF-964FED6C8949}"/>
              </a:ext>
            </a:extLst>
          </p:cNvPr>
          <p:cNvSpPr txBox="1"/>
          <p:nvPr/>
        </p:nvSpPr>
        <p:spPr>
          <a:xfrm>
            <a:off x="892629" y="990601"/>
            <a:ext cx="4419600" cy="1077218"/>
          </a:xfrm>
          <a:prstGeom prst="rect">
            <a:avLst/>
          </a:prstGeom>
          <a:noFill/>
        </p:spPr>
        <p:txBody>
          <a:bodyPr wrap="square">
            <a:spAutoFit/>
          </a:bodyPr>
          <a:lstStyle/>
          <a:p>
            <a:r>
              <a:rPr lang="fa-IR" sz="3200" dirty="0"/>
              <a:t>توانا بود هرکه دانا بود</a:t>
            </a:r>
            <a:br>
              <a:rPr lang="fa-IR" sz="3200" dirty="0"/>
            </a:br>
            <a:r>
              <a:rPr lang="fa-IR" sz="3200" dirty="0"/>
              <a:t>ز دانش دل پیر برنا بود</a:t>
            </a:r>
            <a:endParaRPr lang="cs-CZ" sz="3200" dirty="0"/>
          </a:p>
        </p:txBody>
      </p:sp>
    </p:spTree>
    <p:extLst>
      <p:ext uri="{BB962C8B-B14F-4D97-AF65-F5344CB8AC3E}">
        <p14:creationId xmlns:p14="http://schemas.microsoft.com/office/powerpoint/2010/main" val="3227315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B6C2E3D-FCF9-5CB8-50D3-422F095B029D}"/>
              </a:ext>
            </a:extLst>
          </p:cNvPr>
          <p:cNvSpPr>
            <a:spLocks noGrp="1"/>
          </p:cNvSpPr>
          <p:nvPr>
            <p:ph type="title"/>
          </p:nvPr>
        </p:nvSpPr>
        <p:spPr>
          <a:xfrm>
            <a:off x="765051" y="382385"/>
            <a:ext cx="5527033" cy="1492132"/>
          </a:xfrm>
        </p:spPr>
        <p:txBody>
          <a:bodyPr>
            <a:normAutofit/>
          </a:bodyPr>
          <a:lstStyle/>
          <a:p>
            <a:r>
              <a:rPr lang="cs-CZ" sz="3200" dirty="0" err="1">
                <a:effectLst/>
                <a:latin typeface="Times New Roman" panose="02020603050405020304" pitchFamily="18" charset="0"/>
                <a:ea typeface="Times New Roman" panose="02020603050405020304" pitchFamily="18" charset="0"/>
              </a:rPr>
              <a:t>Dárolfunún</a:t>
            </a:r>
            <a:r>
              <a:rPr lang="cs-CZ" sz="3200" dirty="0">
                <a:effectLst/>
                <a:latin typeface="Times New Roman" panose="02020603050405020304" pitchFamily="18" charset="0"/>
                <a:ea typeface="Times New Roman" panose="02020603050405020304" pitchFamily="18" charset="0"/>
              </a:rPr>
              <a:t>   </a:t>
            </a:r>
            <a:r>
              <a:rPr lang="fa-IR" sz="3200" b="1" dirty="0">
                <a:effectLst/>
                <a:latin typeface="Times New Roman" panose="02020603050405020304" pitchFamily="18" charset="0"/>
                <a:ea typeface="Times New Roman" panose="02020603050405020304" pitchFamily="18" charset="0"/>
              </a:rPr>
              <a:t> </a:t>
            </a:r>
            <a:r>
              <a:rPr lang="fa-IR" sz="3200" b="1" dirty="0" err="1">
                <a:effectLst/>
                <a:latin typeface="Times New Roman" panose="02020603050405020304" pitchFamily="18" charset="0"/>
                <a:ea typeface="Times New Roman" panose="02020603050405020304" pitchFamily="18" charset="0"/>
              </a:rPr>
              <a:t>دارالفنون</a:t>
            </a:r>
            <a:br>
              <a:rPr lang="cs-CZ" sz="3200" dirty="0">
                <a:effectLst/>
                <a:latin typeface="Times New Roman" panose="02020603050405020304" pitchFamily="18" charset="0"/>
                <a:ea typeface="Times New Roman" panose="02020603050405020304" pitchFamily="18" charset="0"/>
              </a:rPr>
            </a:br>
            <a:endParaRPr lang="cs-CZ" sz="3200" dirty="0"/>
          </a:p>
        </p:txBody>
      </p:sp>
      <p:sp>
        <p:nvSpPr>
          <p:cNvPr id="3" name="Zástupný obsah 2">
            <a:extLst>
              <a:ext uri="{FF2B5EF4-FFF2-40B4-BE49-F238E27FC236}">
                <a16:creationId xmlns:a16="http://schemas.microsoft.com/office/drawing/2014/main" id="{6B241865-9F49-5E6E-C74A-3B2634FB5B3A}"/>
              </a:ext>
            </a:extLst>
          </p:cNvPr>
          <p:cNvSpPr>
            <a:spLocks noGrp="1"/>
          </p:cNvSpPr>
          <p:nvPr>
            <p:ph idx="1"/>
          </p:nvPr>
        </p:nvSpPr>
        <p:spPr>
          <a:xfrm>
            <a:off x="765051" y="914400"/>
            <a:ext cx="6931149" cy="5796501"/>
          </a:xfrm>
        </p:spPr>
        <p:txBody>
          <a:bodyPr>
            <a:normAutofit/>
          </a:bodyPr>
          <a:lstStyle/>
          <a:p>
            <a:r>
              <a:rPr lang="cs-CZ" b="1" kern="0" dirty="0">
                <a:effectLst/>
                <a:latin typeface="Times New Roman" panose="02020603050405020304" pitchFamily="18" charset="0"/>
                <a:ea typeface="Times New Roman" panose="02020603050405020304" pitchFamily="18" charset="0"/>
              </a:rPr>
              <a:t>August Karel Kříž</a:t>
            </a:r>
            <a:r>
              <a:rPr lang="cs-CZ" kern="0" dirty="0">
                <a:effectLst/>
                <a:latin typeface="Times New Roman" panose="02020603050405020304" pitchFamily="18" charset="0"/>
                <a:ea typeface="Times New Roman" panose="02020603050405020304" pitchFamily="18" charset="0"/>
              </a:rPr>
              <a:t> (</a:t>
            </a:r>
            <a:r>
              <a:rPr lang="cs-CZ" kern="0" dirty="0" err="1">
                <a:effectLst/>
                <a:latin typeface="Times New Roman" panose="02020603050405020304" pitchFamily="18" charset="0"/>
                <a:ea typeface="Times New Roman" panose="02020603050405020304" pitchFamily="18" charset="0"/>
              </a:rPr>
              <a:t>Kržiž</a:t>
            </a:r>
            <a:r>
              <a:rPr lang="cs-CZ" kern="0" dirty="0">
                <a:effectLst/>
                <a:latin typeface="Times New Roman" panose="02020603050405020304" pitchFamily="18" charset="0"/>
                <a:ea typeface="Times New Roman" panose="02020603050405020304" pitchFamily="18" charset="0"/>
              </a:rPr>
              <a:t>) (1814-1886)  </a:t>
            </a:r>
            <a:r>
              <a:rPr lang="cs-CZ" b="1" kern="0" dirty="0">
                <a:effectLst/>
                <a:latin typeface="Times New Roman" panose="02020603050405020304" pitchFamily="18" charset="0"/>
                <a:ea typeface="Times New Roman" panose="02020603050405020304" pitchFamily="18" charset="0"/>
              </a:rPr>
              <a:t>Jakub Eduard </a:t>
            </a:r>
            <a:r>
              <a:rPr lang="cs-CZ" b="1" kern="0" dirty="0" err="1">
                <a:effectLst/>
                <a:latin typeface="Times New Roman" panose="02020603050405020304" pitchFamily="18" charset="0"/>
                <a:ea typeface="Times New Roman" panose="02020603050405020304" pitchFamily="18" charset="0"/>
              </a:rPr>
              <a:t>Polak</a:t>
            </a:r>
            <a:r>
              <a:rPr lang="cs-CZ" kern="0" dirty="0">
                <a:effectLst/>
                <a:latin typeface="Times New Roman" panose="02020603050405020304" pitchFamily="18" charset="0"/>
                <a:ea typeface="Times New Roman" panose="02020603050405020304" pitchFamily="18" charset="0"/>
              </a:rPr>
              <a:t> (1820-1891)</a:t>
            </a:r>
          </a:p>
          <a:p>
            <a:r>
              <a:rPr lang="cs-CZ" sz="1800" b="1" dirty="0">
                <a:effectLst/>
                <a:latin typeface="Times New Roman" panose="02020603050405020304" pitchFamily="18" charset="0"/>
                <a:ea typeface="Times New Roman" panose="02020603050405020304" pitchFamily="18" charset="0"/>
              </a:rPr>
              <a:t>Kříž</a:t>
            </a:r>
            <a:r>
              <a:rPr lang="cs-CZ" sz="1800" dirty="0">
                <a:effectLst/>
                <a:latin typeface="Times New Roman" panose="02020603050405020304" pitchFamily="18" charset="0"/>
                <a:ea typeface="Times New Roman" panose="02020603050405020304" pitchFamily="18" charset="0"/>
              </a:rPr>
              <a:t> - táborský rodák, dělostřelecký nadporučík </a:t>
            </a:r>
          </a:p>
          <a:p>
            <a:r>
              <a:rPr lang="cs-CZ" sz="1800" b="1" dirty="0">
                <a:effectLst/>
                <a:latin typeface="Times New Roman" panose="02020603050405020304" pitchFamily="18" charset="0"/>
                <a:ea typeface="Times New Roman" panose="02020603050405020304" pitchFamily="18" charset="0"/>
              </a:rPr>
              <a:t>Polák</a:t>
            </a:r>
            <a:r>
              <a:rPr lang="cs-CZ" sz="1800" dirty="0">
                <a:effectLst/>
                <a:latin typeface="Times New Roman" panose="02020603050405020304" pitchFamily="18" charset="0"/>
                <a:ea typeface="Times New Roman" panose="02020603050405020304" pitchFamily="18" charset="0"/>
              </a:rPr>
              <a:t> - lékař z Mořiny na </a:t>
            </a:r>
            <a:r>
              <a:rPr lang="cs-CZ" sz="1800" dirty="0" err="1">
                <a:effectLst/>
                <a:latin typeface="Times New Roman" panose="02020603050405020304" pitchFamily="18" charset="0"/>
                <a:ea typeface="Times New Roman" panose="02020603050405020304" pitchFamily="18" charset="0"/>
              </a:rPr>
              <a:t>Karlštejnsku</a:t>
            </a:r>
            <a:r>
              <a:rPr lang="cs-CZ" sz="1800" dirty="0">
                <a:effectLst/>
                <a:latin typeface="Times New Roman" panose="02020603050405020304" pitchFamily="18" charset="0"/>
                <a:ea typeface="Times New Roman" panose="02020603050405020304" pitchFamily="18" charset="0"/>
              </a:rPr>
              <a:t>. </a:t>
            </a:r>
          </a:p>
          <a:p>
            <a:pPr marL="342900" lvl="0" indent="-342900" rtl="0">
              <a:buFont typeface="Wingdings" panose="05000000000000000000" pitchFamily="2" charset="2"/>
              <a:buChar char=""/>
            </a:pPr>
            <a:r>
              <a:rPr lang="cs-CZ" sz="1800" dirty="0">
                <a:effectLst/>
                <a:latin typeface="Times New Roman" panose="02020603050405020304" pitchFamily="18" charset="0"/>
                <a:ea typeface="Times New Roman" panose="02020603050405020304" pitchFamily="18" charset="0"/>
              </a:rPr>
              <a:t>Kříž – 1. per. učebnice matematiky, dělostřelectva a algebry; zavedl v Teheránu první telegraf, 1. plán města a okolí. </a:t>
            </a:r>
          </a:p>
          <a:p>
            <a:pPr marL="342900" lvl="0" indent="-342900">
              <a:buFont typeface="Wingdings" panose="05000000000000000000" pitchFamily="2" charset="2"/>
              <a:buChar char=""/>
            </a:pPr>
            <a:r>
              <a:rPr lang="cs-CZ" sz="1800" dirty="0">
                <a:effectLst/>
                <a:latin typeface="Times New Roman" panose="02020603050405020304" pitchFamily="18" charset="0"/>
                <a:ea typeface="Times New Roman" panose="02020603050405020304" pitchFamily="18" charset="0"/>
              </a:rPr>
              <a:t>„</a:t>
            </a:r>
            <a:r>
              <a:rPr lang="cs-CZ" sz="1800" i="1" dirty="0" err="1">
                <a:effectLst/>
                <a:latin typeface="Times New Roman" panose="02020603050405020304" pitchFamily="18" charset="0"/>
                <a:ea typeface="Times New Roman" panose="02020603050405020304" pitchFamily="18" charset="0"/>
              </a:rPr>
              <a:t>ostád</a:t>
            </a:r>
            <a:r>
              <a:rPr lang="cs-CZ" sz="1800" i="1" dirty="0">
                <a:effectLst/>
                <a:latin typeface="Times New Roman" panose="02020603050405020304" pitchFamily="18" charset="0"/>
                <a:ea typeface="Times New Roman" panose="02020603050405020304" pitchFamily="18" charset="0"/>
              </a:rPr>
              <a:t>-e </a:t>
            </a:r>
            <a:r>
              <a:rPr lang="cs-CZ" sz="1800" i="1" dirty="0" err="1">
                <a:effectLst/>
                <a:latin typeface="Times New Roman" panose="02020603050405020304" pitchFamily="18" charset="0"/>
                <a:ea typeface="Times New Roman" panose="02020603050405020304" pitchFamily="18" charset="0"/>
              </a:rPr>
              <a:t>túpcháne</a:t>
            </a:r>
            <a:r>
              <a:rPr lang="cs-CZ" sz="1800" dirty="0">
                <a:effectLst/>
                <a:latin typeface="Times New Roman" panose="02020603050405020304" pitchFamily="18" charset="0"/>
                <a:ea typeface="Times New Roman" panose="02020603050405020304" pitchFamily="18" charset="0"/>
              </a:rPr>
              <a:t>“ </a:t>
            </a:r>
          </a:p>
          <a:p>
            <a:r>
              <a:rPr lang="cs-CZ" sz="1800" b="1" dirty="0">
                <a:effectLst/>
                <a:latin typeface="Times New Roman" panose="02020603050405020304" pitchFamily="18" charset="0"/>
                <a:ea typeface="Times New Roman" panose="02020603050405020304" pitchFamily="18" charset="0"/>
              </a:rPr>
              <a:t>Polák</a:t>
            </a:r>
            <a:r>
              <a:rPr lang="cs-CZ" sz="1800" dirty="0">
                <a:effectLst/>
                <a:latin typeface="Times New Roman" panose="02020603050405020304" pitchFamily="18" charset="0"/>
                <a:ea typeface="Times New Roman" panose="02020603050405020304" pitchFamily="18" charset="0"/>
              </a:rPr>
              <a:t> -  </a:t>
            </a:r>
            <a:r>
              <a:rPr lang="cs-CZ" sz="1800" b="1" dirty="0">
                <a:effectLst/>
                <a:latin typeface="Times New Roman" panose="02020603050405020304" pitchFamily="18" charset="0"/>
                <a:ea typeface="Times New Roman" panose="02020603050405020304" pitchFamily="18" charset="0"/>
              </a:rPr>
              <a:t>51-60</a:t>
            </a:r>
            <a:r>
              <a:rPr lang="cs-CZ" sz="1800" dirty="0">
                <a:effectLst/>
                <a:latin typeface="Times New Roman" panose="02020603050405020304" pitchFamily="18" charset="0"/>
                <a:ea typeface="Times New Roman" panose="02020603050405020304" pitchFamily="18" charset="0"/>
              </a:rPr>
              <a:t> učil medicínu na </a:t>
            </a:r>
            <a:r>
              <a:rPr lang="cs-CZ" sz="1800" dirty="0" err="1">
                <a:effectLst/>
                <a:latin typeface="Times New Roman" panose="02020603050405020304" pitchFamily="18" charset="0"/>
                <a:ea typeface="Times New Roman" panose="02020603050405020304" pitchFamily="18" charset="0"/>
              </a:rPr>
              <a:t>Dárolfunún</a:t>
            </a:r>
            <a:endParaRPr lang="cs-CZ" sz="1800" dirty="0">
              <a:effectLst/>
              <a:latin typeface="Times New Roman" panose="02020603050405020304" pitchFamily="18" charset="0"/>
              <a:ea typeface="Times New Roman" panose="02020603050405020304" pitchFamily="18" charset="0"/>
            </a:endParaRPr>
          </a:p>
          <a:p>
            <a:r>
              <a:rPr lang="cs-CZ" sz="1800" dirty="0">
                <a:effectLst/>
                <a:latin typeface="Times New Roman" panose="02020603050405020304" pitchFamily="18" charset="0"/>
                <a:ea typeface="Times New Roman" panose="02020603050405020304" pitchFamily="18" charset="0"/>
              </a:rPr>
              <a:t>             </a:t>
            </a:r>
            <a:r>
              <a:rPr lang="cs-CZ" sz="1800" b="1" dirty="0">
                <a:effectLst/>
                <a:latin typeface="Times New Roman" panose="02020603050405020304" pitchFamily="18" charset="0"/>
                <a:ea typeface="Times New Roman" panose="02020603050405020304" pitchFamily="18" charset="0"/>
              </a:rPr>
              <a:t>55-60</a:t>
            </a:r>
            <a:r>
              <a:rPr lang="cs-CZ" sz="1800" dirty="0">
                <a:effectLst/>
                <a:latin typeface="Times New Roman" panose="02020603050405020304" pitchFamily="18" charset="0"/>
                <a:ea typeface="Times New Roman" panose="02020603050405020304" pitchFamily="18" charset="0"/>
              </a:rPr>
              <a:t> – osobní lékař </a:t>
            </a:r>
            <a:r>
              <a:rPr lang="cs-CZ" sz="1800" dirty="0" err="1">
                <a:effectLst/>
                <a:latin typeface="Times New Roman" panose="02020603050405020304" pitchFamily="18" charset="0"/>
                <a:ea typeface="Times New Roman" panose="02020603050405020304" pitchFamily="18" charset="0"/>
              </a:rPr>
              <a:t>Náseroddína</a:t>
            </a:r>
            <a:endParaRPr lang="cs-CZ" sz="1800" dirty="0">
              <a:effectLst/>
              <a:latin typeface="Times New Roman" panose="02020603050405020304" pitchFamily="18" charset="0"/>
              <a:ea typeface="Times New Roman" panose="02020603050405020304" pitchFamily="18" charset="0"/>
            </a:endParaRPr>
          </a:p>
          <a:p>
            <a:r>
              <a:rPr lang="cs-CZ" sz="1800" dirty="0">
                <a:effectLst/>
                <a:latin typeface="Times New Roman" panose="02020603050405020304" pitchFamily="18" charset="0"/>
                <a:ea typeface="Times New Roman" panose="02020603050405020304" pitchFamily="18" charset="0"/>
              </a:rPr>
              <a:t> knihy o medicíně v perštině</a:t>
            </a:r>
          </a:p>
          <a:p>
            <a:pPr lvl="0">
              <a:buFontTx/>
              <a:buChar char="-"/>
            </a:pPr>
            <a:r>
              <a:rPr lang="cs-CZ" sz="1800" dirty="0">
                <a:effectLst/>
                <a:latin typeface="Times New Roman" panose="02020603050405020304" pitchFamily="18" charset="0"/>
                <a:ea typeface="Times New Roman" panose="02020603050405020304" pitchFamily="18" charset="0"/>
              </a:rPr>
              <a:t>operace na uspaných pacientech v Persii</a:t>
            </a:r>
          </a:p>
          <a:p>
            <a:pPr marL="342900" lvl="0" indent="-342900" rtl="0">
              <a:buFont typeface="Wingdings" panose="05000000000000000000" pitchFamily="2" charset="2"/>
              <a:buChar char=""/>
            </a:pPr>
            <a:r>
              <a:rPr lang="cs-CZ" sz="1800" dirty="0">
                <a:latin typeface="Times New Roman" panose="02020603050405020304" pitchFamily="18" charset="0"/>
                <a:ea typeface="Times New Roman" panose="02020603050405020304" pitchFamily="18" charset="0"/>
              </a:rPr>
              <a:t>1. </a:t>
            </a:r>
            <a:r>
              <a:rPr lang="cs-CZ" sz="1800" dirty="0">
                <a:effectLst/>
                <a:latin typeface="Times New Roman" panose="02020603050405020304" pitchFamily="18" charset="0"/>
                <a:ea typeface="Times New Roman" panose="02020603050405020304" pitchFamily="18" charset="0"/>
              </a:rPr>
              <a:t>pitva r. </a:t>
            </a:r>
            <a:r>
              <a:rPr lang="cs-CZ" sz="1800" b="1" dirty="0">
                <a:effectLst/>
                <a:latin typeface="Times New Roman" panose="02020603050405020304" pitchFamily="18" charset="0"/>
                <a:ea typeface="Times New Roman" panose="02020603050405020304" pitchFamily="18" charset="0"/>
              </a:rPr>
              <a:t>1854</a:t>
            </a:r>
            <a:r>
              <a:rPr lang="cs-CZ" sz="1800" b="1" dirty="0">
                <a:latin typeface="Times New Roman" panose="02020603050405020304" pitchFamily="18" charset="0"/>
                <a:ea typeface="Times New Roman" panose="02020603050405020304" pitchFamily="18" charset="0"/>
              </a:rPr>
              <a:t>, </a:t>
            </a:r>
            <a:r>
              <a:rPr lang="cs-CZ" sz="1800" dirty="0">
                <a:effectLst/>
                <a:latin typeface="Times New Roman" panose="02020603050405020304" pitchFamily="18" charset="0"/>
                <a:ea typeface="Times New Roman" panose="02020603050405020304" pitchFamily="18" charset="0"/>
              </a:rPr>
              <a:t>odmítl autopsii na popravených </a:t>
            </a:r>
            <a:r>
              <a:rPr lang="cs-CZ" sz="1800" dirty="0" err="1">
                <a:effectLst/>
                <a:latin typeface="Times New Roman" panose="02020603050405020304" pitchFamily="18" charset="0"/>
                <a:ea typeface="Times New Roman" panose="02020603050405020304" pitchFamily="18" charset="0"/>
              </a:rPr>
              <a:t>bábistech</a:t>
            </a:r>
            <a:endParaRPr lang="cs-CZ" sz="1800" dirty="0">
              <a:effectLst/>
              <a:latin typeface="Times New Roman" panose="02020603050405020304" pitchFamily="18" charset="0"/>
              <a:ea typeface="Times New Roman" panose="02020603050405020304" pitchFamily="18" charset="0"/>
            </a:endParaRPr>
          </a:p>
          <a:p>
            <a:pPr marL="342900" lvl="0" indent="-342900" rtl="0">
              <a:buFont typeface="Wingdings" panose="05000000000000000000" pitchFamily="2" charset="2"/>
              <a:buChar char=""/>
            </a:pPr>
            <a:r>
              <a:rPr lang="cs-CZ" sz="1800" dirty="0">
                <a:effectLst/>
                <a:latin typeface="Times New Roman" panose="02020603050405020304" pitchFamily="18" charset="0"/>
                <a:ea typeface="Times New Roman" panose="02020603050405020304" pitchFamily="18" charset="0"/>
              </a:rPr>
              <a:t>Z Persie odjíždí po 9 letech „bez nenávisti, ale též bez lásky“</a:t>
            </a:r>
          </a:p>
          <a:p>
            <a:pPr marL="342900" indent="-342900">
              <a:buFont typeface="Wingdings" panose="05000000000000000000" pitchFamily="2" charset="2"/>
              <a:buChar char=""/>
            </a:pPr>
            <a:r>
              <a:rPr lang="cs-CZ" sz="1800" b="1" dirty="0">
                <a:effectLst/>
                <a:latin typeface="Times New Roman" panose="02020603050405020304" pitchFamily="18" charset="0"/>
                <a:ea typeface="Times New Roman" panose="02020603050405020304" pitchFamily="18" charset="0"/>
              </a:rPr>
              <a:t>1865</a:t>
            </a:r>
            <a:r>
              <a:rPr lang="cs-CZ" sz="1800" dirty="0">
                <a:effectLst/>
                <a:latin typeface="Times New Roman" panose="02020603050405020304" pitchFamily="18" charset="0"/>
                <a:ea typeface="Times New Roman" panose="02020603050405020304" pitchFamily="18" charset="0"/>
              </a:rPr>
              <a:t>: „</a:t>
            </a:r>
            <a:r>
              <a:rPr lang="cs-CZ" sz="1800" b="1" i="1" dirty="0" err="1">
                <a:effectLst/>
                <a:latin typeface="Times New Roman" panose="02020603050405020304" pitchFamily="18" charset="0"/>
                <a:ea typeface="Times New Roman" panose="02020603050405020304" pitchFamily="18" charset="0"/>
              </a:rPr>
              <a:t>Persien</a:t>
            </a:r>
            <a:r>
              <a:rPr lang="cs-CZ" sz="1800" b="1" i="1" dirty="0">
                <a:effectLst/>
                <a:latin typeface="Times New Roman" panose="02020603050405020304" pitchFamily="18" charset="0"/>
                <a:ea typeface="Times New Roman" panose="02020603050405020304" pitchFamily="18" charset="0"/>
              </a:rPr>
              <a:t>, </a:t>
            </a:r>
            <a:r>
              <a:rPr lang="cs-CZ" sz="1800" b="1" i="1" dirty="0" err="1">
                <a:effectLst/>
                <a:latin typeface="Times New Roman" panose="02020603050405020304" pitchFamily="18" charset="0"/>
                <a:ea typeface="Times New Roman" panose="02020603050405020304" pitchFamily="18" charset="0"/>
              </a:rPr>
              <a:t>das</a:t>
            </a:r>
            <a:r>
              <a:rPr lang="cs-CZ" sz="1800" b="1" i="1" dirty="0">
                <a:effectLst/>
                <a:latin typeface="Times New Roman" panose="02020603050405020304" pitchFamily="18" charset="0"/>
                <a:ea typeface="Times New Roman" panose="02020603050405020304" pitchFamily="18" charset="0"/>
              </a:rPr>
              <a:t> Land </a:t>
            </a:r>
            <a:r>
              <a:rPr lang="cs-CZ" sz="1800" b="1" i="1" dirty="0" err="1">
                <a:effectLst/>
                <a:latin typeface="Times New Roman" panose="02020603050405020304" pitchFamily="18" charset="0"/>
                <a:ea typeface="Times New Roman" panose="02020603050405020304" pitchFamily="18" charset="0"/>
              </a:rPr>
              <a:t>und</a:t>
            </a:r>
            <a:r>
              <a:rPr lang="cs-CZ" sz="1800" b="1" i="1" dirty="0">
                <a:effectLst/>
                <a:latin typeface="Times New Roman" panose="02020603050405020304" pitchFamily="18" charset="0"/>
                <a:ea typeface="Times New Roman" panose="02020603050405020304" pitchFamily="18" charset="0"/>
              </a:rPr>
              <a:t> </a:t>
            </a:r>
            <a:r>
              <a:rPr lang="cs-CZ" sz="1800" b="1" i="1" dirty="0" err="1">
                <a:effectLst/>
                <a:latin typeface="Times New Roman" panose="02020603050405020304" pitchFamily="18" charset="0"/>
                <a:ea typeface="Times New Roman" panose="02020603050405020304" pitchFamily="18" charset="0"/>
              </a:rPr>
              <a:t>Seine</a:t>
            </a:r>
            <a:r>
              <a:rPr lang="cs-CZ" sz="1800" b="1" i="1" dirty="0">
                <a:effectLst/>
                <a:latin typeface="Times New Roman" panose="02020603050405020304" pitchFamily="18" charset="0"/>
                <a:ea typeface="Times New Roman" panose="02020603050405020304" pitchFamily="18" charset="0"/>
              </a:rPr>
              <a:t> </a:t>
            </a:r>
            <a:r>
              <a:rPr lang="cs-CZ" sz="1800" b="1" i="1" dirty="0" err="1">
                <a:effectLst/>
                <a:latin typeface="Times New Roman" panose="02020603050405020304" pitchFamily="18" charset="0"/>
                <a:ea typeface="Times New Roman" panose="02020603050405020304" pitchFamily="18" charset="0"/>
              </a:rPr>
              <a:t>Bewohner</a:t>
            </a:r>
            <a:r>
              <a:rPr lang="cs-CZ" sz="1800" b="1" dirty="0">
                <a:effectLst/>
                <a:latin typeface="Times New Roman" panose="02020603050405020304" pitchFamily="18" charset="0"/>
                <a:ea typeface="Times New Roman" panose="02020603050405020304" pitchFamily="18" charset="0"/>
              </a:rPr>
              <a:t>“.</a:t>
            </a:r>
            <a:r>
              <a:rPr lang="cs-CZ" sz="1800" dirty="0">
                <a:effectLst/>
                <a:latin typeface="Times New Roman" panose="02020603050405020304" pitchFamily="18" charset="0"/>
                <a:ea typeface="Times New Roman" panose="02020603050405020304" pitchFamily="18" charset="0"/>
              </a:rPr>
              <a:t> </a:t>
            </a:r>
          </a:p>
          <a:p>
            <a:pPr marL="342900" lvl="0" indent="-342900" rtl="0">
              <a:buFont typeface="Wingdings" panose="05000000000000000000" pitchFamily="2" charset="2"/>
              <a:buChar char=""/>
            </a:pPr>
            <a:endParaRPr lang="cs-CZ" sz="1800" dirty="0">
              <a:effectLst/>
              <a:latin typeface="Times New Roman" panose="02020603050405020304" pitchFamily="18" charset="0"/>
              <a:ea typeface="Times New Roman" panose="02020603050405020304" pitchFamily="18" charset="0"/>
            </a:endParaRPr>
          </a:p>
          <a:p>
            <a:pPr lvl="0">
              <a:buFontTx/>
              <a:buChar char="-"/>
            </a:pPr>
            <a:endParaRPr lang="cs-CZ"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endParaRPr lang="cs-CZ" sz="1800" dirty="0">
              <a:effectLst/>
              <a:latin typeface="Times New Roman" panose="02020603050405020304" pitchFamily="18" charset="0"/>
              <a:ea typeface="Times New Roman" panose="02020603050405020304" pitchFamily="18" charset="0"/>
            </a:endParaRPr>
          </a:p>
          <a:p>
            <a:endParaRPr lang="cs-CZ" kern="0" dirty="0">
              <a:effectLst/>
              <a:latin typeface="Times New Roman" panose="02020603050405020304" pitchFamily="18" charset="0"/>
              <a:ea typeface="Times New Roman" panose="02020603050405020304" pitchFamily="18" charset="0"/>
            </a:endParaRPr>
          </a:p>
          <a:p>
            <a:endParaRPr lang="cs-CZ" kern="0" dirty="0">
              <a:effectLst/>
              <a:latin typeface="Times New Roman" panose="02020603050405020304" pitchFamily="18" charset="0"/>
              <a:ea typeface="Times New Roman" panose="02020603050405020304" pitchFamily="18" charset="0"/>
            </a:endParaRPr>
          </a:p>
          <a:p>
            <a:endParaRPr lang="cs-CZ" dirty="0"/>
          </a:p>
        </p:txBody>
      </p:sp>
      <p:pic>
        <p:nvPicPr>
          <p:cNvPr id="7" name="Obrázek 6" descr="Obsah obrázku oblečení, Lidská tvář, osoba, Retro styl&#10;&#10;Popis byl vytvořen automaticky">
            <a:extLst>
              <a:ext uri="{FF2B5EF4-FFF2-40B4-BE49-F238E27FC236}">
                <a16:creationId xmlns:a16="http://schemas.microsoft.com/office/drawing/2014/main" id="{05C2A1B5-DD9F-5EF7-08F5-934B23C1C610}"/>
              </a:ext>
            </a:extLst>
          </p:cNvPr>
          <p:cNvPicPr>
            <a:picLocks noChangeAspect="1"/>
          </p:cNvPicPr>
          <p:nvPr/>
        </p:nvPicPr>
        <p:blipFill>
          <a:blip r:embed="rId2"/>
          <a:stretch>
            <a:fillRect/>
          </a:stretch>
        </p:blipFill>
        <p:spPr>
          <a:xfrm>
            <a:off x="8564880" y="52709"/>
            <a:ext cx="2022421" cy="3215424"/>
          </a:xfrm>
          <a:prstGeom prst="rect">
            <a:avLst/>
          </a:prstGeom>
        </p:spPr>
      </p:pic>
      <p:pic>
        <p:nvPicPr>
          <p:cNvPr id="5" name="Obrázek 4" descr="Obsah obrázku venku, obloha, mrak, strom&#10;&#10;Popis byl vytvořen automaticky">
            <a:extLst>
              <a:ext uri="{FF2B5EF4-FFF2-40B4-BE49-F238E27FC236}">
                <a16:creationId xmlns:a16="http://schemas.microsoft.com/office/drawing/2014/main" id="{3CB92FA4-FB1C-A0CD-E008-AB3B50FD073F}"/>
              </a:ext>
            </a:extLst>
          </p:cNvPr>
          <p:cNvPicPr>
            <a:picLocks noChangeAspect="1"/>
          </p:cNvPicPr>
          <p:nvPr/>
        </p:nvPicPr>
        <p:blipFill rotWithShape="1">
          <a:blip r:embed="rId3"/>
          <a:srcRect l="23210" r="12712"/>
          <a:stretch/>
        </p:blipFill>
        <p:spPr>
          <a:xfrm>
            <a:off x="7792720" y="3589866"/>
            <a:ext cx="4114800" cy="2733655"/>
          </a:xfrm>
          <a:prstGeom prst="rect">
            <a:avLst/>
          </a:prstGeom>
        </p:spPr>
      </p:pic>
    </p:spTree>
    <p:extLst>
      <p:ext uri="{BB962C8B-B14F-4D97-AF65-F5344CB8AC3E}">
        <p14:creationId xmlns:p14="http://schemas.microsoft.com/office/powerpoint/2010/main" val="38465289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6ACE4560-DD03-8139-AE72-C3C25E216819}"/>
              </a:ext>
            </a:extLst>
          </p:cNvPr>
          <p:cNvSpPr txBox="1"/>
          <p:nvPr/>
        </p:nvSpPr>
        <p:spPr>
          <a:xfrm>
            <a:off x="892629" y="87086"/>
            <a:ext cx="10853057" cy="6740307"/>
          </a:xfrm>
          <a:prstGeom prst="rect">
            <a:avLst/>
          </a:prstGeom>
          <a:noFill/>
        </p:spPr>
        <p:txBody>
          <a:bodyPr wrap="square">
            <a:spAutoFit/>
          </a:bodyPr>
          <a:lstStyle/>
          <a:p>
            <a:pPr>
              <a:buNone/>
            </a:pPr>
            <a:r>
              <a:rPr lang="cs-CZ" dirty="0"/>
              <a:t>Na konci léta roku 1852, když se šáh vydal na vyjížďku ze svého letního paláce v </a:t>
            </a:r>
            <a:r>
              <a:rPr lang="cs-CZ" dirty="0" err="1"/>
              <a:t>Ríáveránu</a:t>
            </a:r>
            <a:r>
              <a:rPr lang="cs-CZ" dirty="0"/>
              <a:t> v doprovodu přibližně pětisetčlenné stráže, přiblížili se k němu tři muži. Jeden z nich na něj z bezprostřední blízkosti vystřelil z pistole. Výstřel zasáhl pouze břicho šáhova koně. Stráž se zdála ustoupit a ponechat ho jeho osudu; všichni se domnívali, že je mrtev a že byl zavražděn uchazečem o trůn. Kdyby mezi živými leželo mrtvé tělo, sotva by to vyvolalo větší zděšení. Pouze jeden cizí sluha si všiml, že se šáh pohnul. Bez váhání se na útočníka vrhl a jednoho z vrahů zadržel. Strhla se potyčka, při níž byl sluha bodnut do břicha; mezitím přispěchali další lidé a král byl zachráněn. Jediným následkem zůstalo několik drobných broků v oblasti jeho zad.</a:t>
            </a:r>
          </a:p>
          <a:p>
            <a:pPr>
              <a:buNone/>
            </a:pPr>
            <a:r>
              <a:rPr lang="cs-CZ" dirty="0"/>
              <a:t>Ukázalo se, že útočníci byli fanatičtí </a:t>
            </a:r>
            <a:r>
              <a:rPr lang="cs-CZ" dirty="0" err="1"/>
              <a:t>bábisté</a:t>
            </a:r>
            <a:r>
              <a:rPr lang="cs-CZ" dirty="0"/>
              <a:t>, kteří chtěli pomstít smrt svého proroka. Pistole i střelivo, které použili, byly tak nekvalitní, že jen zázrak by jim mohl umožnit dosáhnout jejich cíle. Šáh se okamžitě ukázal veřejnosti, aby zabránil šíření zlovolných zvěstí. Prohlásil, že ho zachránil Bůh: „Bůh mě jistě zachránil, protože vy všichni jste mě opustili.“</a:t>
            </a:r>
          </a:p>
          <a:p>
            <a:pPr>
              <a:buNone/>
            </a:pPr>
            <a:r>
              <a:rPr lang="cs-CZ" dirty="0"/>
              <a:t>Poté začalo pronásledování. Šáh byl utvrzován v přesvědčení, že existuje rozsáhlé spiknutí </a:t>
            </a:r>
            <a:r>
              <a:rPr lang="cs-CZ" dirty="0" err="1"/>
              <a:t>bábistů</a:t>
            </a:r>
            <a:r>
              <a:rPr lang="cs-CZ" dirty="0"/>
              <a:t>. Za každým regimentem, mezi úředníky, služebnictvem, duchovními, učiteli i zahradníky, v každém náznaku viděl spiklence a ani na okamžik se necítil bezpečný. Dokonce i manželka velkovezíra, původem z </a:t>
            </a:r>
            <a:r>
              <a:rPr lang="cs-CZ" dirty="0" err="1"/>
              <a:t>Mázandaránu</a:t>
            </a:r>
            <a:r>
              <a:rPr lang="cs-CZ" dirty="0"/>
              <a:t>, byla obviněna z příslušnosti k této sektě. Zachvácen strachem a hrůzou ze všech stran uchýlil se šáh k </a:t>
            </a:r>
            <a:r>
              <a:rPr lang="cs-CZ" dirty="0" err="1"/>
              <a:t>machiavellistickým</a:t>
            </a:r>
            <a:r>
              <a:rPr lang="cs-CZ" dirty="0"/>
              <a:t> prostředkům, aby věřící vyhladil.</a:t>
            </a:r>
          </a:p>
          <a:p>
            <a:pPr>
              <a:buNone/>
            </a:pPr>
            <a:r>
              <a:rPr lang="cs-CZ" dirty="0"/>
              <a:t>V Teheránu žil nejvyšší královský </a:t>
            </a:r>
            <a:r>
              <a:rPr lang="cs-CZ" dirty="0" err="1"/>
              <a:t>farásh</a:t>
            </a:r>
            <a:r>
              <a:rPr lang="cs-CZ" dirty="0"/>
              <a:t> Hájí Alí Chán, bezcitný muž, připravený na jakoukoli krutost. Šáh mu přikázal vyhledat všechny </a:t>
            </a:r>
            <a:r>
              <a:rPr lang="cs-CZ" dirty="0" err="1"/>
              <a:t>bábisty</a:t>
            </a:r>
            <a:r>
              <a:rPr lang="cs-CZ" dirty="0"/>
              <a:t> a uvěznit je. Dále nařídil každému vojenskému oddílu i každé složce civilní správy, aby vydaly alespoň jednoho </a:t>
            </a:r>
            <a:r>
              <a:rPr lang="cs-CZ" dirty="0" err="1"/>
              <a:t>bábistu</a:t>
            </a:r>
            <a:r>
              <a:rPr lang="cs-CZ" dirty="0"/>
              <a:t>, pokud by se mezi nimi nacházeli tajní příslušníci sekty.</a:t>
            </a:r>
          </a:p>
          <a:p>
            <a:pPr>
              <a:buNone/>
            </a:pPr>
            <a:r>
              <a:rPr lang="cs-CZ" dirty="0"/>
              <a:t>Plán byl uskutečněn. Hájí Alí Chán, obdařený zvrácenou vynalézavostí, zavedl odporné a kruté způsoby poprav. Mučedníci prokazovali odvahu a neochvějnost vycházející z jejich fanatické víry; nikdo svou víru neodvolal, nikdo nedal najevo bolest ani výkřikem.</a:t>
            </a:r>
          </a:p>
          <a:p>
            <a:pPr>
              <a:buNone/>
            </a:pPr>
            <a:r>
              <a:rPr lang="cs-CZ" dirty="0"/>
              <a:t>Byl jsem svědkem popravy </a:t>
            </a:r>
            <a:r>
              <a:rPr lang="cs-CZ" dirty="0" err="1"/>
              <a:t>Qurrat</a:t>
            </a:r>
            <a:r>
              <a:rPr lang="cs-CZ" dirty="0"/>
              <a:t> al-</a:t>
            </a:r>
            <a:r>
              <a:rPr lang="cs-CZ" dirty="0" err="1"/>
              <a:t>ʿAyn</a:t>
            </a:r>
            <a:r>
              <a:rPr lang="cs-CZ" dirty="0"/>
              <a:t>, kterou vykonal ministr války se svými pobočníky; tato krásná žena snášela svou pomalou smrt s nadlidskou silou.</a:t>
            </a:r>
          </a:p>
        </p:txBody>
      </p:sp>
    </p:spTree>
    <p:extLst>
      <p:ext uri="{BB962C8B-B14F-4D97-AF65-F5344CB8AC3E}">
        <p14:creationId xmlns:p14="http://schemas.microsoft.com/office/powerpoint/2010/main" val="10942471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8FF16B2-5157-4322-26D8-01EB9012A3DB}"/>
              </a:ext>
            </a:extLst>
          </p:cNvPr>
          <p:cNvSpPr>
            <a:spLocks noGrp="1"/>
          </p:cNvSpPr>
          <p:nvPr>
            <p:ph type="title"/>
          </p:nvPr>
        </p:nvSpPr>
        <p:spPr>
          <a:xfrm>
            <a:off x="1251678" y="382385"/>
            <a:ext cx="10178322" cy="956558"/>
          </a:xfrm>
        </p:spPr>
        <p:txBody>
          <a:bodyPr>
            <a:normAutofit fontScale="90000"/>
          </a:bodyPr>
          <a:lstStyle/>
          <a:p>
            <a:r>
              <a:rPr lang="cs-CZ" sz="3100" b="1" dirty="0" err="1"/>
              <a:t>Táhere</a:t>
            </a:r>
            <a:r>
              <a:rPr lang="cs-CZ" sz="3100" b="1" dirty="0"/>
              <a:t> </a:t>
            </a:r>
            <a:r>
              <a:rPr lang="cs-CZ" sz="3100" b="1" dirty="0" err="1"/>
              <a:t>Qorratolʿajn</a:t>
            </a:r>
            <a:r>
              <a:rPr lang="cs-CZ" sz="3100" b="1" dirty="0"/>
              <a:t> </a:t>
            </a:r>
            <a:r>
              <a:rPr lang="ar-OM" sz="3100" b="1" dirty="0"/>
              <a:t>طاهره قرةالعین (</a:t>
            </a:r>
            <a:r>
              <a:rPr lang="cs-CZ" sz="3100" b="1" dirty="0" err="1"/>
              <a:t>Fāteme</a:t>
            </a:r>
            <a:r>
              <a:rPr lang="cs-CZ" sz="3100" b="1" dirty="0"/>
              <a:t> </a:t>
            </a:r>
            <a:r>
              <a:rPr lang="cs-CZ" sz="3100" b="1" dirty="0" err="1"/>
              <a:t>Barāqānī</a:t>
            </a:r>
            <a:r>
              <a:rPr lang="cs-CZ" sz="3100" b="1" dirty="0"/>
              <a:t> </a:t>
            </a:r>
            <a:r>
              <a:rPr lang="cs-CZ" sz="3100" b="1" dirty="0" err="1"/>
              <a:t>Qazvīnī</a:t>
            </a:r>
            <a:r>
              <a:rPr lang="cs-CZ" sz="3100" b="1" dirty="0"/>
              <a:t> </a:t>
            </a:r>
            <a:r>
              <a:rPr lang="ar-OM" sz="3100" b="1" dirty="0"/>
              <a:t>فاطمه برغانی قزوینی)</a:t>
            </a:r>
            <a:br>
              <a:rPr lang="ar-OM" b="1" dirty="0"/>
            </a:br>
            <a:endParaRPr lang="cs-CZ" dirty="0"/>
          </a:p>
        </p:txBody>
      </p:sp>
      <p:sp>
        <p:nvSpPr>
          <p:cNvPr id="3" name="Zástupný obsah 2">
            <a:extLst>
              <a:ext uri="{FF2B5EF4-FFF2-40B4-BE49-F238E27FC236}">
                <a16:creationId xmlns:a16="http://schemas.microsoft.com/office/drawing/2014/main" id="{067EF9EB-DBA2-EE31-CCA8-643BED0467C9}"/>
              </a:ext>
            </a:extLst>
          </p:cNvPr>
          <p:cNvSpPr>
            <a:spLocks noGrp="1"/>
          </p:cNvSpPr>
          <p:nvPr>
            <p:ph idx="1"/>
          </p:nvPr>
        </p:nvSpPr>
        <p:spPr>
          <a:xfrm>
            <a:off x="1251678" y="1458686"/>
            <a:ext cx="10178322" cy="5170713"/>
          </a:xfrm>
        </p:spPr>
        <p:txBody>
          <a:bodyPr>
            <a:normAutofit fontScale="92500" lnSpcReduction="10000"/>
          </a:bodyPr>
          <a:lstStyle/>
          <a:p>
            <a:r>
              <a:rPr lang="cs-CZ" b="1" dirty="0" err="1"/>
              <a:t>Táhere</a:t>
            </a:r>
            <a:r>
              <a:rPr lang="cs-CZ" b="1" dirty="0"/>
              <a:t> </a:t>
            </a:r>
            <a:r>
              <a:rPr lang="cs-CZ" b="1" dirty="0" err="1"/>
              <a:t>Qorratolʿajn</a:t>
            </a:r>
            <a:r>
              <a:rPr lang="cs-CZ" b="1" dirty="0"/>
              <a:t> (1814/17–1852) – básnířka, teoložka, </a:t>
            </a:r>
            <a:r>
              <a:rPr lang="cs-CZ" b="1" dirty="0" err="1"/>
              <a:t>bábistka</a:t>
            </a:r>
            <a:endParaRPr lang="cs-CZ" dirty="0"/>
          </a:p>
          <a:p>
            <a:r>
              <a:rPr lang="cs-CZ" b="1" dirty="0"/>
              <a:t>Narozena ve vážené rodině </a:t>
            </a:r>
            <a:r>
              <a:rPr lang="cs-CZ" b="1" dirty="0" err="1"/>
              <a:t>modžtahedů</a:t>
            </a:r>
            <a:r>
              <a:rPr lang="cs-CZ" b="1" dirty="0"/>
              <a:t> v </a:t>
            </a:r>
            <a:r>
              <a:rPr lang="cs-CZ" b="1" dirty="0" err="1"/>
              <a:t>Qazvínu</a:t>
            </a:r>
            <a:br>
              <a:rPr lang="cs-CZ" dirty="0"/>
            </a:br>
            <a:r>
              <a:rPr lang="cs-CZ" dirty="0"/>
              <a:t>Dcera významného právníka Mohammada </a:t>
            </a:r>
            <a:r>
              <a:rPr lang="cs-CZ" dirty="0" err="1"/>
              <a:t>Sāleha</a:t>
            </a:r>
            <a:r>
              <a:rPr lang="cs-CZ" dirty="0"/>
              <a:t> </a:t>
            </a:r>
            <a:r>
              <a:rPr lang="cs-CZ" dirty="0" err="1"/>
              <a:t>Barāqānīho</a:t>
            </a:r>
            <a:r>
              <a:rPr lang="cs-CZ" dirty="0"/>
              <a:t>; získala mimořádné vzdělání, účastnila se teologických přednášek, což bylo pro ženy výjimečné.</a:t>
            </a:r>
          </a:p>
          <a:p>
            <a:r>
              <a:rPr lang="cs-CZ" dirty="0"/>
              <a:t>Jméno </a:t>
            </a:r>
            <a:r>
              <a:rPr lang="cs-CZ" b="1" dirty="0" err="1"/>
              <a:t>Qorratolʿajn</a:t>
            </a:r>
            <a:r>
              <a:rPr lang="cs-CZ" b="1" dirty="0"/>
              <a:t> „útěcha očí“</a:t>
            </a:r>
            <a:r>
              <a:rPr lang="cs-CZ" dirty="0"/>
              <a:t>, </a:t>
            </a:r>
            <a:r>
              <a:rPr lang="cs-CZ" dirty="0" err="1"/>
              <a:t>tachallos</a:t>
            </a:r>
            <a:r>
              <a:rPr lang="cs-CZ" dirty="0"/>
              <a:t> </a:t>
            </a:r>
            <a:r>
              <a:rPr lang="cs-CZ" b="1" dirty="0" err="1"/>
              <a:t>Táhere</a:t>
            </a:r>
            <a:r>
              <a:rPr lang="cs-CZ" b="1" dirty="0"/>
              <a:t> „čistá“</a:t>
            </a:r>
            <a:br>
              <a:rPr lang="cs-CZ" dirty="0"/>
            </a:br>
            <a:r>
              <a:rPr lang="cs-CZ" dirty="0"/>
              <a:t>Jména vyjadřují její duchovní status a autoritu v </a:t>
            </a:r>
            <a:r>
              <a:rPr lang="cs-CZ" dirty="0" err="1"/>
              <a:t>bábistickém</a:t>
            </a:r>
            <a:r>
              <a:rPr lang="cs-CZ" dirty="0"/>
              <a:t> hnutí.</a:t>
            </a:r>
          </a:p>
          <a:p>
            <a:r>
              <a:rPr lang="cs-CZ" dirty="0"/>
              <a:t>Patřila mezi nejvýznamnější osobnosti </a:t>
            </a:r>
            <a:r>
              <a:rPr lang="cs-CZ" dirty="0" err="1"/>
              <a:t>bábismu</a:t>
            </a:r>
            <a:br>
              <a:rPr lang="cs-CZ" dirty="0"/>
            </a:br>
            <a:r>
              <a:rPr lang="cs-CZ" dirty="0"/>
              <a:t>Dosáhla vysokého postavení, sama kázala a interpretovala náboženské texty; její autorita překračovala běžné genderové hranice.</a:t>
            </a:r>
          </a:p>
          <a:p>
            <a:r>
              <a:rPr lang="cs-CZ" dirty="0"/>
              <a:t>Jmenována jako „první </a:t>
            </a:r>
            <a:r>
              <a:rPr lang="cs-CZ" dirty="0" err="1"/>
              <a:t>ír</a:t>
            </a:r>
            <a:r>
              <a:rPr lang="cs-CZ" dirty="0"/>
              <a:t>. feministka“</a:t>
            </a:r>
          </a:p>
          <a:p>
            <a:pPr marL="0" indent="0">
              <a:buNone/>
            </a:pPr>
            <a:r>
              <a:rPr lang="cs-CZ" b="1" dirty="0"/>
              <a:t>Konference v </a:t>
            </a:r>
            <a:r>
              <a:rPr lang="cs-CZ" b="1" dirty="0" err="1"/>
              <a:t>Badaštu</a:t>
            </a:r>
            <a:r>
              <a:rPr lang="cs-CZ" b="1" dirty="0"/>
              <a:t> (1848) – symbolický zlom</a:t>
            </a:r>
            <a:endParaRPr lang="cs-CZ" dirty="0"/>
          </a:p>
          <a:p>
            <a:r>
              <a:rPr lang="cs-CZ" dirty="0"/>
              <a:t>– veřejně sejmula závoj → demonstrativní odmítnutí </a:t>
            </a:r>
            <a:r>
              <a:rPr lang="cs-CZ" dirty="0" err="1"/>
              <a:t>šaríʿy</a:t>
            </a:r>
            <a:br>
              <a:rPr lang="cs-CZ" dirty="0"/>
            </a:br>
            <a:r>
              <a:rPr lang="cs-CZ" dirty="0"/>
              <a:t>– symbol definitivního oddělení </a:t>
            </a:r>
            <a:r>
              <a:rPr lang="cs-CZ" dirty="0" err="1"/>
              <a:t>bábismu</a:t>
            </a:r>
            <a:r>
              <a:rPr lang="cs-CZ" dirty="0"/>
              <a:t> od islámu</a:t>
            </a:r>
            <a:br>
              <a:rPr lang="cs-CZ" dirty="0"/>
            </a:br>
            <a:r>
              <a:rPr lang="cs-CZ" dirty="0"/>
              <a:t>– akt měl zásadní teologický i politický význam</a:t>
            </a:r>
          </a:p>
          <a:p>
            <a:r>
              <a:rPr lang="cs-CZ" dirty="0"/>
              <a:t>Tento čin představuje první veřejné narušení genderového a náboženského řádu moderního Íránu.</a:t>
            </a:r>
          </a:p>
          <a:p>
            <a:endParaRPr lang="cs-CZ" dirty="0"/>
          </a:p>
          <a:p>
            <a:endParaRPr lang="cs-CZ" dirty="0"/>
          </a:p>
        </p:txBody>
      </p:sp>
    </p:spTree>
    <p:extLst>
      <p:ext uri="{BB962C8B-B14F-4D97-AF65-F5344CB8AC3E}">
        <p14:creationId xmlns:p14="http://schemas.microsoft.com/office/powerpoint/2010/main" val="4345057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DDE4B01-44D8-4381-B85C-F5391F17018F}"/>
              </a:ext>
            </a:extLst>
          </p:cNvPr>
          <p:cNvSpPr>
            <a:spLocks noGrp="1"/>
          </p:cNvSpPr>
          <p:nvPr>
            <p:ph type="title"/>
          </p:nvPr>
        </p:nvSpPr>
        <p:spPr/>
        <p:txBody>
          <a:bodyPr/>
          <a:lstStyle/>
          <a:p>
            <a:r>
              <a:rPr lang="ar-SA" sz="1800" dirty="0">
                <a:effectLst/>
                <a:ea typeface="Times New Roman" panose="02020603050405020304" pitchFamily="18" charset="0"/>
                <a:cs typeface="Times New Roman" panose="02020603050405020304" pitchFamily="18" charset="0"/>
              </a:rPr>
              <a:t>طاهره قرةالعین</a:t>
            </a:r>
            <a:r>
              <a:rPr lang="cs-CZ" sz="1800" dirty="0">
                <a:effectLst/>
                <a:latin typeface="Times New Roman" panose="02020603050405020304" pitchFamily="18" charset="0"/>
                <a:ea typeface="Times New Roman" panose="02020603050405020304" pitchFamily="18" charset="0"/>
              </a:rPr>
              <a:t>              </a:t>
            </a:r>
            <a:r>
              <a:rPr lang="cs-CZ" sz="1800" dirty="0" err="1">
                <a:effectLst/>
                <a:latin typeface="Times New Roman" panose="02020603050405020304" pitchFamily="18" charset="0"/>
                <a:ea typeface="Times New Roman" panose="02020603050405020304" pitchFamily="18" charset="0"/>
              </a:rPr>
              <a:t>Táhere</a:t>
            </a:r>
            <a:r>
              <a:rPr lang="cs-CZ" sz="1800" dirty="0">
                <a:effectLst/>
                <a:latin typeface="Times New Roman" panose="02020603050405020304" pitchFamily="18" charset="0"/>
                <a:ea typeface="Times New Roman" panose="02020603050405020304" pitchFamily="18" charset="0"/>
              </a:rPr>
              <a:t> </a:t>
            </a:r>
            <a:r>
              <a:rPr lang="cs-CZ" sz="1800" dirty="0" err="1">
                <a:effectLst/>
                <a:latin typeface="Times New Roman" panose="02020603050405020304" pitchFamily="18" charset="0"/>
                <a:ea typeface="Times New Roman" panose="02020603050405020304" pitchFamily="18" charset="0"/>
              </a:rPr>
              <a:t>Qoratol´ajn</a:t>
            </a:r>
            <a:r>
              <a:rPr lang="cs-CZ" sz="1800" dirty="0">
                <a:effectLst/>
                <a:latin typeface="Times New Roman" panose="02020603050405020304" pitchFamily="18" charset="0"/>
                <a:ea typeface="Times New Roman" panose="02020603050405020304" pitchFamily="18" charset="0"/>
              </a:rPr>
              <a:t>                  </a:t>
            </a:r>
            <a:r>
              <a:rPr lang="ar-SA" sz="1800" b="1" dirty="0">
                <a:effectLst/>
                <a:latin typeface="Times New Roman" panose="02020603050405020304" pitchFamily="18" charset="0"/>
                <a:ea typeface="Times New Roman" panose="02020603050405020304" pitchFamily="18" charset="0"/>
              </a:rPr>
              <a:t>فاطمه برغانی قزوینی</a:t>
            </a:r>
            <a:endParaRPr lang="cs-CZ" dirty="0"/>
          </a:p>
        </p:txBody>
      </p:sp>
      <p:graphicFrame>
        <p:nvGraphicFramePr>
          <p:cNvPr id="6" name="Tabulka 6">
            <a:extLst>
              <a:ext uri="{FF2B5EF4-FFF2-40B4-BE49-F238E27FC236}">
                <a16:creationId xmlns:a16="http://schemas.microsoft.com/office/drawing/2014/main" id="{BF73C2DA-6DA9-4828-8ABC-A267FB4332BA}"/>
              </a:ext>
            </a:extLst>
          </p:cNvPr>
          <p:cNvGraphicFramePr>
            <a:graphicFrameLocks noGrp="1"/>
          </p:cNvGraphicFramePr>
          <p:nvPr>
            <p:ph sz="half" idx="2"/>
          </p:nvPr>
        </p:nvGraphicFramePr>
        <p:xfrm>
          <a:off x="4425516" y="1797163"/>
          <a:ext cx="7105650" cy="4422662"/>
        </p:xfrm>
        <a:graphic>
          <a:graphicData uri="http://schemas.openxmlformats.org/drawingml/2006/table">
            <a:tbl>
              <a:tblPr firstRow="1" bandRow="1">
                <a:tableStyleId>{5C22544A-7EE6-4342-B048-85BDC9FD1C3A}</a:tableStyleId>
              </a:tblPr>
              <a:tblGrid>
                <a:gridCol w="1421130">
                  <a:extLst>
                    <a:ext uri="{9D8B030D-6E8A-4147-A177-3AD203B41FA5}">
                      <a16:colId xmlns:a16="http://schemas.microsoft.com/office/drawing/2014/main" val="3469473211"/>
                    </a:ext>
                  </a:extLst>
                </a:gridCol>
                <a:gridCol w="1421130">
                  <a:extLst>
                    <a:ext uri="{9D8B030D-6E8A-4147-A177-3AD203B41FA5}">
                      <a16:colId xmlns:a16="http://schemas.microsoft.com/office/drawing/2014/main" val="552150448"/>
                    </a:ext>
                  </a:extLst>
                </a:gridCol>
                <a:gridCol w="1421130">
                  <a:extLst>
                    <a:ext uri="{9D8B030D-6E8A-4147-A177-3AD203B41FA5}">
                      <a16:colId xmlns:a16="http://schemas.microsoft.com/office/drawing/2014/main" val="643900813"/>
                    </a:ext>
                  </a:extLst>
                </a:gridCol>
                <a:gridCol w="1421130">
                  <a:extLst>
                    <a:ext uri="{9D8B030D-6E8A-4147-A177-3AD203B41FA5}">
                      <a16:colId xmlns:a16="http://schemas.microsoft.com/office/drawing/2014/main" val="2609837013"/>
                    </a:ext>
                  </a:extLst>
                </a:gridCol>
                <a:gridCol w="1421130">
                  <a:extLst>
                    <a:ext uri="{9D8B030D-6E8A-4147-A177-3AD203B41FA5}">
                      <a16:colId xmlns:a16="http://schemas.microsoft.com/office/drawing/2014/main" val="130711460"/>
                    </a:ext>
                  </a:extLst>
                </a:gridCol>
              </a:tblGrid>
              <a:tr h="765062">
                <a:tc>
                  <a:txBody>
                    <a:bodyPr/>
                    <a:lstStyle/>
                    <a:p>
                      <a:r>
                        <a:rPr lang="cs-CZ" sz="1800" b="1" kern="1200" dirty="0">
                          <a:solidFill>
                            <a:schemeClr val="lt1"/>
                          </a:solidFill>
                          <a:effectLst/>
                          <a:latin typeface="+mn-lt"/>
                          <a:ea typeface="+mn-ea"/>
                          <a:cs typeface="+mn-cs"/>
                        </a:rPr>
                        <a:t>(1814/17 – 1852) </a:t>
                      </a:r>
                      <a:endParaRPr lang="cs-CZ" dirty="0"/>
                    </a:p>
                  </a:txBody>
                  <a:tcPr/>
                </a:tc>
                <a:tc>
                  <a:txBody>
                    <a:bodyPr/>
                    <a:lstStyle/>
                    <a:p>
                      <a:r>
                        <a:rPr lang="cs-CZ" dirty="0" err="1"/>
                        <a:t>bábistka</a:t>
                      </a:r>
                      <a:endParaRPr lang="cs-CZ" dirty="0"/>
                    </a:p>
                  </a:txBody>
                  <a:tcPr/>
                </a:tc>
                <a:tc>
                  <a:txBody>
                    <a:bodyPr/>
                    <a:lstStyle/>
                    <a:p>
                      <a:r>
                        <a:rPr lang="cs-CZ" dirty="0"/>
                        <a:t>básnířka</a:t>
                      </a:r>
                    </a:p>
                  </a:txBody>
                  <a:tcPr/>
                </a:tc>
                <a:tc>
                  <a:txBody>
                    <a:bodyPr/>
                    <a:lstStyle/>
                    <a:p>
                      <a:r>
                        <a:rPr lang="cs-CZ" sz="1600" dirty="0"/>
                        <a:t>„1. feministka“</a:t>
                      </a:r>
                    </a:p>
                  </a:txBody>
                  <a:tcPr/>
                </a:tc>
                <a:tc>
                  <a:txBody>
                    <a:bodyPr/>
                    <a:lstStyle/>
                    <a:p>
                      <a:r>
                        <a:rPr lang="cs-CZ" dirty="0"/>
                        <a:t>Autoři o T:</a:t>
                      </a:r>
                    </a:p>
                  </a:txBody>
                  <a:tcPr/>
                </a:tc>
                <a:extLst>
                  <a:ext uri="{0D108BD9-81ED-4DB2-BD59-A6C34878D82A}">
                    <a16:rowId xmlns:a16="http://schemas.microsoft.com/office/drawing/2014/main" val="1043065721"/>
                  </a:ext>
                </a:extLst>
              </a:tr>
              <a:tr h="2836463">
                <a:tc>
                  <a:txBody>
                    <a:bodyPr/>
                    <a:lstStyle/>
                    <a:p>
                      <a:endParaRPr lang="cs-CZ" dirty="0"/>
                    </a:p>
                  </a:txBody>
                  <a:tcPr/>
                </a:tc>
                <a:tc>
                  <a:txBody>
                    <a:bodyPr/>
                    <a:lstStyle/>
                    <a:p>
                      <a:r>
                        <a:rPr lang="cs-CZ" sz="1800" kern="1200" dirty="0">
                          <a:solidFill>
                            <a:schemeClr val="dk1"/>
                          </a:solidFill>
                          <a:effectLst/>
                          <a:latin typeface="+mn-lt"/>
                          <a:ea typeface="+mn-ea"/>
                          <a:cs typeface="+mn-cs"/>
                        </a:rPr>
                        <a:t>1848 -   </a:t>
                      </a:r>
                      <a:r>
                        <a:rPr lang="ar-SA" sz="1800" kern="1200" dirty="0">
                          <a:solidFill>
                            <a:schemeClr val="dk1"/>
                          </a:solidFill>
                          <a:effectLst/>
                          <a:latin typeface="+mn-lt"/>
                          <a:ea typeface="+mn-ea"/>
                          <a:cs typeface="+mn-cs"/>
                        </a:rPr>
                        <a:t>گردهمایی بدشت</a:t>
                      </a:r>
                      <a:endParaRPr lang="cs-CZ" dirty="0"/>
                    </a:p>
                  </a:txBody>
                  <a:tcPr/>
                </a:tc>
                <a:tc>
                  <a:txBody>
                    <a:bodyPr/>
                    <a:lstStyle/>
                    <a:p>
                      <a:r>
                        <a:rPr lang="cs-CZ" dirty="0"/>
                        <a:t>T. dopis</a:t>
                      </a:r>
                    </a:p>
                  </a:txBody>
                  <a:tcPr/>
                </a:tc>
                <a:tc>
                  <a:txBody>
                    <a:bodyPr/>
                    <a:lstStyle/>
                    <a:p>
                      <a:endParaRPr lang="cs-CZ" dirty="0"/>
                    </a:p>
                  </a:txBody>
                  <a:tcPr/>
                </a:tc>
                <a:tc>
                  <a:txBody>
                    <a:bodyPr/>
                    <a:lstStyle/>
                    <a:p>
                      <a:r>
                        <a:rPr lang="cs-CZ" sz="1800" b="1" kern="1200" dirty="0">
                          <a:solidFill>
                            <a:schemeClr val="dk1"/>
                          </a:solidFill>
                          <a:effectLst/>
                          <a:latin typeface="+mn-lt"/>
                          <a:ea typeface="+mn-ea"/>
                          <a:cs typeface="+mn-cs"/>
                        </a:rPr>
                        <a:t>Martha </a:t>
                      </a:r>
                      <a:r>
                        <a:rPr lang="cs-CZ" sz="1800" b="1" kern="1200" dirty="0" err="1">
                          <a:solidFill>
                            <a:schemeClr val="dk1"/>
                          </a:solidFill>
                          <a:effectLst/>
                          <a:latin typeface="+mn-lt"/>
                          <a:ea typeface="+mn-ea"/>
                          <a:cs typeface="+mn-cs"/>
                        </a:rPr>
                        <a:t>Root</a:t>
                      </a:r>
                      <a:r>
                        <a:rPr lang="cs-CZ" sz="1800" kern="1200" dirty="0">
                          <a:solidFill>
                            <a:schemeClr val="dk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200" i="1" kern="1200" dirty="0" err="1">
                          <a:solidFill>
                            <a:schemeClr val="dk1"/>
                          </a:solidFill>
                          <a:effectLst/>
                          <a:latin typeface="+mn-lt"/>
                          <a:ea typeface="+mn-ea"/>
                          <a:cs typeface="+mn-cs"/>
                        </a:rPr>
                        <a:t>Tahirih</a:t>
                      </a:r>
                      <a:r>
                        <a:rPr lang="cs-CZ" sz="1200" i="1" kern="1200" dirty="0">
                          <a:solidFill>
                            <a:schemeClr val="dk1"/>
                          </a:solidFill>
                          <a:effectLst/>
                          <a:latin typeface="+mn-lt"/>
                          <a:ea typeface="+mn-ea"/>
                          <a:cs typeface="+mn-cs"/>
                        </a:rPr>
                        <a:t> </a:t>
                      </a:r>
                      <a:r>
                        <a:rPr lang="cs-CZ" sz="1200" i="1" kern="1200" dirty="0" err="1">
                          <a:solidFill>
                            <a:schemeClr val="dk1"/>
                          </a:solidFill>
                          <a:effectLst/>
                          <a:latin typeface="+mn-lt"/>
                          <a:ea typeface="+mn-ea"/>
                          <a:cs typeface="+mn-cs"/>
                        </a:rPr>
                        <a:t>The</a:t>
                      </a:r>
                      <a:r>
                        <a:rPr lang="cs-CZ" sz="1200" i="1" kern="1200" dirty="0">
                          <a:solidFill>
                            <a:schemeClr val="dk1"/>
                          </a:solidFill>
                          <a:effectLst/>
                          <a:latin typeface="+mn-lt"/>
                          <a:ea typeface="+mn-ea"/>
                          <a:cs typeface="+mn-cs"/>
                        </a:rPr>
                        <a:t> </a:t>
                      </a:r>
                      <a:r>
                        <a:rPr lang="cs-CZ" sz="1200" i="1" kern="1200" dirty="0" err="1">
                          <a:solidFill>
                            <a:schemeClr val="dk1"/>
                          </a:solidFill>
                          <a:effectLst/>
                          <a:latin typeface="+mn-lt"/>
                          <a:ea typeface="+mn-ea"/>
                          <a:cs typeface="+mn-cs"/>
                        </a:rPr>
                        <a:t>Pure</a:t>
                      </a:r>
                      <a:r>
                        <a:rPr lang="cs-CZ" sz="1200" kern="1200" dirty="0">
                          <a:solidFill>
                            <a:schemeClr val="dk1"/>
                          </a:solidFill>
                          <a:effectLst/>
                          <a:latin typeface="+mn-lt"/>
                          <a:ea typeface="+mn-ea"/>
                          <a:cs typeface="+mn-cs"/>
                        </a:rPr>
                        <a:t>, 1st </a:t>
                      </a:r>
                      <a:r>
                        <a:rPr lang="cs-CZ" sz="1200" kern="1200" dirty="0" err="1">
                          <a:solidFill>
                            <a:schemeClr val="dk1"/>
                          </a:solidFill>
                          <a:effectLst/>
                          <a:latin typeface="+mn-lt"/>
                          <a:ea typeface="+mn-ea"/>
                          <a:cs typeface="+mn-cs"/>
                        </a:rPr>
                        <a:t>ed</a:t>
                      </a:r>
                      <a:r>
                        <a:rPr lang="cs-CZ" sz="1200" kern="1200" dirty="0">
                          <a:solidFill>
                            <a:schemeClr val="dk1"/>
                          </a:solidFill>
                          <a:effectLst/>
                          <a:latin typeface="+mn-lt"/>
                          <a:ea typeface="+mn-ea"/>
                          <a:cs typeface="+mn-cs"/>
                        </a:rPr>
                        <a:t>. </a:t>
                      </a:r>
                      <a:r>
                        <a:rPr lang="cs-CZ" sz="1200" kern="1200" dirty="0" err="1">
                          <a:solidFill>
                            <a:schemeClr val="dk1"/>
                          </a:solidFill>
                          <a:effectLst/>
                          <a:latin typeface="+mn-lt"/>
                          <a:ea typeface="+mn-ea"/>
                          <a:cs typeface="+mn-cs"/>
                        </a:rPr>
                        <a:t>Kalimat</a:t>
                      </a:r>
                      <a:r>
                        <a:rPr lang="cs-CZ" sz="1200" kern="1200" dirty="0">
                          <a:solidFill>
                            <a:schemeClr val="dk1"/>
                          </a:solidFill>
                          <a:effectLst/>
                          <a:latin typeface="+mn-lt"/>
                          <a:ea typeface="+mn-ea"/>
                          <a:cs typeface="+mn-cs"/>
                        </a:rPr>
                        <a:t> </a:t>
                      </a:r>
                      <a:r>
                        <a:rPr lang="cs-CZ" sz="1200" kern="1200" dirty="0" err="1">
                          <a:solidFill>
                            <a:schemeClr val="dk1"/>
                          </a:solidFill>
                          <a:effectLst/>
                          <a:latin typeface="+mn-lt"/>
                          <a:ea typeface="+mn-ea"/>
                          <a:cs typeface="+mn-cs"/>
                        </a:rPr>
                        <a:t>Press</a:t>
                      </a:r>
                      <a:r>
                        <a:rPr lang="cs-CZ" sz="1200" kern="1200" dirty="0">
                          <a:solidFill>
                            <a:schemeClr val="dk1"/>
                          </a:solidFill>
                          <a:effectLst/>
                          <a:latin typeface="+mn-lt"/>
                          <a:ea typeface="+mn-ea"/>
                          <a:cs typeface="+mn-cs"/>
                        </a:rPr>
                        <a:t>, </a:t>
                      </a:r>
                      <a:r>
                        <a:rPr lang="cs-CZ" sz="1200" kern="1200" dirty="0" err="1">
                          <a:solidFill>
                            <a:schemeClr val="dk1"/>
                          </a:solidFill>
                          <a:effectLst/>
                          <a:latin typeface="+mn-lt"/>
                          <a:ea typeface="+mn-ea"/>
                          <a:cs typeface="+mn-cs"/>
                        </a:rPr>
                        <a:t>Karachi</a:t>
                      </a:r>
                      <a:r>
                        <a:rPr lang="cs-CZ" sz="1200" kern="1200" dirty="0">
                          <a:solidFill>
                            <a:schemeClr val="dk1"/>
                          </a:solidFill>
                          <a:effectLst/>
                          <a:latin typeface="+mn-lt"/>
                          <a:ea typeface="+mn-ea"/>
                          <a:cs typeface="+mn-cs"/>
                        </a:rPr>
                        <a:t>, 1938. </a:t>
                      </a:r>
                      <a:r>
                        <a:rPr lang="cs-CZ" sz="1200" kern="1200" dirty="0" err="1">
                          <a:solidFill>
                            <a:schemeClr val="dk1"/>
                          </a:solidFill>
                          <a:effectLst/>
                          <a:latin typeface="+mn-lt"/>
                          <a:ea typeface="+mn-ea"/>
                          <a:cs typeface="+mn-cs"/>
                        </a:rPr>
                        <a:t>Rev</a:t>
                      </a:r>
                      <a:r>
                        <a:rPr lang="cs-CZ" sz="1200" kern="1200" dirty="0">
                          <a:solidFill>
                            <a:schemeClr val="dk1"/>
                          </a:solidFill>
                          <a:effectLst/>
                          <a:latin typeface="+mn-lt"/>
                          <a:ea typeface="+mn-ea"/>
                          <a:cs typeface="+mn-cs"/>
                        </a:rPr>
                        <a:t>. </a:t>
                      </a:r>
                      <a:r>
                        <a:rPr lang="cs-CZ" sz="1200" kern="1200" dirty="0" err="1">
                          <a:solidFill>
                            <a:schemeClr val="dk1"/>
                          </a:solidFill>
                          <a:effectLst/>
                          <a:latin typeface="+mn-lt"/>
                          <a:ea typeface="+mn-ea"/>
                          <a:cs typeface="+mn-cs"/>
                        </a:rPr>
                        <a:t>ed</a:t>
                      </a:r>
                      <a:r>
                        <a:rPr lang="cs-CZ" sz="1200" kern="1200" dirty="0">
                          <a:solidFill>
                            <a:schemeClr val="dk1"/>
                          </a:solidFill>
                          <a:effectLst/>
                          <a:latin typeface="+mn-lt"/>
                          <a:ea typeface="+mn-ea"/>
                          <a:cs typeface="+mn-cs"/>
                        </a:rPr>
                        <a:t>. / Los Angeles: </a:t>
                      </a:r>
                      <a:r>
                        <a:rPr lang="cs-CZ" sz="1200" kern="1200" dirty="0" err="1">
                          <a:solidFill>
                            <a:schemeClr val="dk1"/>
                          </a:solidFill>
                          <a:effectLst/>
                          <a:latin typeface="+mn-lt"/>
                          <a:ea typeface="+mn-ea"/>
                          <a:cs typeface="+mn-cs"/>
                        </a:rPr>
                        <a:t>Kalimát</a:t>
                      </a:r>
                      <a:r>
                        <a:rPr lang="cs-CZ" sz="1200" kern="1200" dirty="0">
                          <a:solidFill>
                            <a:schemeClr val="dk1"/>
                          </a:solidFill>
                          <a:effectLst/>
                          <a:latin typeface="+mn-lt"/>
                          <a:ea typeface="+mn-ea"/>
                          <a:cs typeface="+mn-cs"/>
                        </a:rPr>
                        <a:t> </a:t>
                      </a:r>
                      <a:r>
                        <a:rPr lang="cs-CZ" sz="1200" kern="1200" dirty="0" err="1">
                          <a:solidFill>
                            <a:schemeClr val="dk1"/>
                          </a:solidFill>
                          <a:effectLst/>
                          <a:latin typeface="+mn-lt"/>
                          <a:ea typeface="+mn-ea"/>
                          <a:cs typeface="+mn-cs"/>
                        </a:rPr>
                        <a:t>Press</a:t>
                      </a:r>
                      <a:r>
                        <a:rPr lang="cs-CZ" sz="1200" kern="1200" dirty="0">
                          <a:solidFill>
                            <a:schemeClr val="dk1"/>
                          </a:solidFill>
                          <a:effectLst/>
                          <a:latin typeface="+mn-lt"/>
                          <a:ea typeface="+mn-ea"/>
                          <a:cs typeface="+mn-cs"/>
                        </a:rPr>
                        <a:t>, 1981 </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b="1" kern="1200" dirty="0" err="1">
                          <a:solidFill>
                            <a:schemeClr val="dk1"/>
                          </a:solidFill>
                          <a:effectLst/>
                          <a:latin typeface="+mn-lt"/>
                          <a:ea typeface="+mn-ea"/>
                          <a:cs typeface="+mn-cs"/>
                        </a:rPr>
                        <a:t>Banani</a:t>
                      </a:r>
                      <a:r>
                        <a:rPr lang="cs-CZ" sz="1800" b="1" kern="1200" dirty="0">
                          <a:solidFill>
                            <a:schemeClr val="dk1"/>
                          </a:solidFill>
                          <a:effectLst/>
                          <a:latin typeface="+mn-lt"/>
                          <a:ea typeface="+mn-ea"/>
                          <a:cs typeface="+mn-cs"/>
                        </a:rPr>
                        <a:t>, Amin</a:t>
                      </a:r>
                      <a:r>
                        <a:rPr lang="cs-CZ" sz="1800" kern="1200" dirty="0">
                          <a:solidFill>
                            <a:schemeClr val="dk1"/>
                          </a:solidFill>
                          <a:effectLst/>
                          <a:latin typeface="+mn-lt"/>
                          <a:ea typeface="+mn-ea"/>
                          <a:cs typeface="+mn-cs"/>
                        </a:rPr>
                        <a:t>:  </a:t>
                      </a:r>
                      <a:r>
                        <a:rPr lang="cs-CZ" sz="1200" b="1" kern="1200" dirty="0" err="1">
                          <a:solidFill>
                            <a:schemeClr val="dk1"/>
                          </a:solidFill>
                          <a:effectLst/>
                          <a:latin typeface="+mn-lt"/>
                          <a:ea typeface="+mn-ea"/>
                          <a:cs typeface="+mn-cs"/>
                        </a:rPr>
                        <a:t>Tahirih</a:t>
                      </a:r>
                      <a:r>
                        <a:rPr lang="cs-CZ" sz="1200" b="1" kern="1200" dirty="0">
                          <a:solidFill>
                            <a:schemeClr val="dk1"/>
                          </a:solidFill>
                          <a:effectLst/>
                          <a:latin typeface="+mn-lt"/>
                          <a:ea typeface="+mn-ea"/>
                          <a:cs typeface="+mn-cs"/>
                        </a:rPr>
                        <a:t>, A </a:t>
                      </a:r>
                      <a:r>
                        <a:rPr lang="cs-CZ" sz="1200" b="1" kern="1200" dirty="0" err="1">
                          <a:solidFill>
                            <a:schemeClr val="dk1"/>
                          </a:solidFill>
                          <a:effectLst/>
                          <a:latin typeface="+mn-lt"/>
                          <a:ea typeface="+mn-ea"/>
                          <a:cs typeface="+mn-cs"/>
                        </a:rPr>
                        <a:t>Portrait</a:t>
                      </a:r>
                      <a:r>
                        <a:rPr lang="cs-CZ" sz="1200" b="1" kern="1200" dirty="0">
                          <a:solidFill>
                            <a:schemeClr val="dk1"/>
                          </a:solidFill>
                          <a:effectLst/>
                          <a:latin typeface="+mn-lt"/>
                          <a:ea typeface="+mn-ea"/>
                          <a:cs typeface="+mn-cs"/>
                        </a:rPr>
                        <a:t> in </a:t>
                      </a:r>
                      <a:r>
                        <a:rPr lang="cs-CZ" sz="1200" b="1" kern="1200" dirty="0" err="1">
                          <a:solidFill>
                            <a:schemeClr val="dk1"/>
                          </a:solidFill>
                          <a:effectLst/>
                          <a:latin typeface="+mn-lt"/>
                          <a:ea typeface="+mn-ea"/>
                          <a:cs typeface="+mn-cs"/>
                        </a:rPr>
                        <a:t>Poetry</a:t>
                      </a:r>
                      <a:r>
                        <a:rPr lang="cs-CZ" sz="1200" kern="1200" dirty="0">
                          <a:solidFill>
                            <a:schemeClr val="dk1"/>
                          </a:solidFill>
                          <a:effectLst/>
                          <a:latin typeface="+mn-lt"/>
                          <a:ea typeface="+mn-ea"/>
                          <a:cs typeface="+mn-cs"/>
                        </a:rPr>
                        <a:t>- </a:t>
                      </a:r>
                      <a:r>
                        <a:rPr lang="cs-CZ" sz="1200" kern="1200" dirty="0" err="1">
                          <a:solidFill>
                            <a:schemeClr val="dk1"/>
                          </a:solidFill>
                          <a:effectLst/>
                          <a:latin typeface="+mn-lt"/>
                          <a:ea typeface="+mn-ea"/>
                          <a:cs typeface="+mn-cs"/>
                        </a:rPr>
                        <a:t>Selected</a:t>
                      </a:r>
                      <a:r>
                        <a:rPr lang="cs-CZ" sz="1200" kern="1200" dirty="0">
                          <a:solidFill>
                            <a:schemeClr val="dk1"/>
                          </a:solidFill>
                          <a:effectLst/>
                          <a:latin typeface="+mn-lt"/>
                          <a:ea typeface="+mn-ea"/>
                          <a:cs typeface="+mn-cs"/>
                        </a:rPr>
                        <a:t> </a:t>
                      </a:r>
                      <a:r>
                        <a:rPr lang="cs-CZ" sz="1200" kern="1200" dirty="0" err="1">
                          <a:solidFill>
                            <a:schemeClr val="dk1"/>
                          </a:solidFill>
                          <a:effectLst/>
                          <a:latin typeface="+mn-lt"/>
                          <a:ea typeface="+mn-ea"/>
                          <a:cs typeface="+mn-cs"/>
                        </a:rPr>
                        <a:t>Poems</a:t>
                      </a:r>
                      <a:r>
                        <a:rPr lang="cs-CZ" sz="1200" kern="1200" dirty="0">
                          <a:solidFill>
                            <a:schemeClr val="dk1"/>
                          </a:solidFill>
                          <a:effectLst/>
                          <a:latin typeface="+mn-lt"/>
                          <a:ea typeface="+mn-ea"/>
                          <a:cs typeface="+mn-cs"/>
                        </a:rPr>
                        <a:t> </a:t>
                      </a:r>
                      <a:r>
                        <a:rPr lang="cs-CZ" sz="1200" kern="1200" dirty="0" err="1">
                          <a:solidFill>
                            <a:schemeClr val="dk1"/>
                          </a:solidFill>
                          <a:effectLst/>
                          <a:latin typeface="+mn-lt"/>
                          <a:ea typeface="+mn-ea"/>
                          <a:cs typeface="+mn-cs"/>
                        </a:rPr>
                        <a:t>of</a:t>
                      </a:r>
                      <a:r>
                        <a:rPr lang="cs-CZ" sz="1200" kern="1200" dirty="0">
                          <a:solidFill>
                            <a:schemeClr val="dk1"/>
                          </a:solidFill>
                          <a:effectLst/>
                          <a:latin typeface="+mn-lt"/>
                          <a:ea typeface="+mn-ea"/>
                          <a:cs typeface="+mn-cs"/>
                        </a:rPr>
                        <a:t> Qurratu'l-`</a:t>
                      </a:r>
                      <a:r>
                        <a:rPr lang="cs-CZ" sz="1200" kern="1200" dirty="0" err="1">
                          <a:solidFill>
                            <a:schemeClr val="dk1"/>
                          </a:solidFill>
                          <a:effectLst/>
                          <a:latin typeface="+mn-lt"/>
                          <a:ea typeface="+mn-ea"/>
                          <a:cs typeface="+mn-cs"/>
                        </a:rPr>
                        <a:t>Ayn</a:t>
                      </a:r>
                      <a:r>
                        <a:rPr lang="cs-CZ" sz="1200" kern="1200" dirty="0">
                          <a:solidFill>
                            <a:schemeClr val="dk1"/>
                          </a:solidFill>
                          <a:effectLst/>
                          <a:latin typeface="+mn-lt"/>
                          <a:ea typeface="+mn-ea"/>
                          <a:cs typeface="+mn-cs"/>
                        </a:rPr>
                        <a:t>. </a:t>
                      </a:r>
                      <a:r>
                        <a:rPr lang="cs-CZ" sz="1200" kern="1200" dirty="0" err="1">
                          <a:solidFill>
                            <a:schemeClr val="dk1"/>
                          </a:solidFill>
                          <a:effectLst/>
                          <a:latin typeface="+mn-lt"/>
                          <a:ea typeface="+mn-ea"/>
                          <a:cs typeface="+mn-cs"/>
                        </a:rPr>
                        <a:t>Kalimat</a:t>
                      </a:r>
                      <a:r>
                        <a:rPr lang="cs-CZ" sz="1200" kern="1200" dirty="0">
                          <a:solidFill>
                            <a:schemeClr val="dk1"/>
                          </a:solidFill>
                          <a:effectLst/>
                          <a:latin typeface="+mn-lt"/>
                          <a:ea typeface="+mn-ea"/>
                          <a:cs typeface="+mn-cs"/>
                        </a:rPr>
                        <a:t> </a:t>
                      </a:r>
                      <a:r>
                        <a:rPr lang="cs-CZ" sz="1200" kern="1200" dirty="0" err="1">
                          <a:solidFill>
                            <a:schemeClr val="dk1"/>
                          </a:solidFill>
                          <a:effectLst/>
                          <a:latin typeface="+mn-lt"/>
                          <a:ea typeface="+mn-ea"/>
                          <a:cs typeface="+mn-cs"/>
                        </a:rPr>
                        <a:t>Press</a:t>
                      </a:r>
                      <a:r>
                        <a:rPr lang="cs-CZ" sz="1200" kern="1200" dirty="0">
                          <a:solidFill>
                            <a:schemeClr val="dk1"/>
                          </a:solidFill>
                          <a:effectLst/>
                          <a:latin typeface="+mn-lt"/>
                          <a:ea typeface="+mn-ea"/>
                          <a:cs typeface="+mn-cs"/>
                        </a:rPr>
                        <a:t> Los Angeles, 2004. </a:t>
                      </a:r>
                    </a:p>
                    <a:p>
                      <a:endParaRPr lang="cs-CZ" dirty="0"/>
                    </a:p>
                  </a:txBody>
                  <a:tcPr/>
                </a:tc>
                <a:extLst>
                  <a:ext uri="{0D108BD9-81ED-4DB2-BD59-A6C34878D82A}">
                    <a16:rowId xmlns:a16="http://schemas.microsoft.com/office/drawing/2014/main" val="3225190230"/>
                  </a:ext>
                </a:extLst>
              </a:tr>
            </a:tbl>
          </a:graphicData>
        </a:graphic>
      </p:graphicFrame>
      <p:sp>
        <p:nvSpPr>
          <p:cNvPr id="5" name="Zástupný symbol pro datum 4">
            <a:extLst>
              <a:ext uri="{FF2B5EF4-FFF2-40B4-BE49-F238E27FC236}">
                <a16:creationId xmlns:a16="http://schemas.microsoft.com/office/drawing/2014/main" id="{7A4E694B-E1BB-4833-8009-CD4C4AB1B635}"/>
              </a:ext>
            </a:extLst>
          </p:cNvPr>
          <p:cNvSpPr>
            <a:spLocks noGrp="1"/>
          </p:cNvSpPr>
          <p:nvPr>
            <p:ph type="dt" sz="half" idx="10"/>
          </p:nvPr>
        </p:nvSpPr>
        <p:spPr/>
        <p:txBody>
          <a:bodyPr/>
          <a:lstStyle/>
          <a:p>
            <a:pPr rtl="0"/>
            <a:fld id="{25BDC50C-9840-4518-A15D-DE61D385DE31}" type="datetime1">
              <a:rPr lang="cs-CZ" smtClean="0"/>
              <a:t>26.02.2026</a:t>
            </a:fld>
            <a:endParaRPr lang="en-US"/>
          </a:p>
        </p:txBody>
      </p:sp>
      <p:pic>
        <p:nvPicPr>
          <p:cNvPr id="1026" name="Picture 2" descr="50 Iranian Women You Should Know: Tahereh Qurratu'l-Ayn - Iran Press Watch">
            <a:extLst>
              <a:ext uri="{FF2B5EF4-FFF2-40B4-BE49-F238E27FC236}">
                <a16:creationId xmlns:a16="http://schemas.microsoft.com/office/drawing/2014/main" id="{B6E2D183-97C0-4354-9850-775FEB86559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066800" y="1688621"/>
            <a:ext cx="3146861" cy="4163539"/>
          </a:xfrm>
          <a:prstGeom prst="rect">
            <a:avLst/>
          </a:prstGeom>
          <a:noFill/>
          <a:extLst>
            <a:ext uri="{909E8E84-426E-40DD-AFC4-6F175D3DCCD1}">
              <a14:hiddenFill xmlns:a14="http://schemas.microsoft.com/office/drawing/2010/main">
                <a:solidFill>
                  <a:srgbClr val="FFFFFF"/>
                </a:solidFill>
              </a14:hiddenFill>
            </a:ext>
          </a:extLst>
        </p:spPr>
      </p:pic>
      <p:pic>
        <p:nvPicPr>
          <p:cNvPr id="8" name="Obrázek 7">
            <a:extLst>
              <a:ext uri="{FF2B5EF4-FFF2-40B4-BE49-F238E27FC236}">
                <a16:creationId xmlns:a16="http://schemas.microsoft.com/office/drawing/2014/main" id="{FAE4E399-87D1-4CD2-8ED4-63A1F7B12194}"/>
              </a:ext>
            </a:extLst>
          </p:cNvPr>
          <p:cNvPicPr>
            <a:picLocks noChangeAspect="1"/>
          </p:cNvPicPr>
          <p:nvPr/>
        </p:nvPicPr>
        <p:blipFill>
          <a:blip r:embed="rId3"/>
          <a:stretch>
            <a:fillRect/>
          </a:stretch>
        </p:blipFill>
        <p:spPr>
          <a:xfrm>
            <a:off x="7044421" y="2934031"/>
            <a:ext cx="2950369" cy="3626651"/>
          </a:xfrm>
          <a:prstGeom prst="rect">
            <a:avLst/>
          </a:prstGeom>
        </p:spPr>
      </p:pic>
    </p:spTree>
    <p:extLst>
      <p:ext uri="{BB962C8B-B14F-4D97-AF65-F5344CB8AC3E}">
        <p14:creationId xmlns:p14="http://schemas.microsoft.com/office/powerpoint/2010/main" val="19160354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Obrázek 4" descr="Obsah obrázku oblečení, osoba, muž, Lidská tvář&#10;&#10;Obsah generovaný pomocí AI může být nesprávný.">
            <a:extLst>
              <a:ext uri="{FF2B5EF4-FFF2-40B4-BE49-F238E27FC236}">
                <a16:creationId xmlns:a16="http://schemas.microsoft.com/office/drawing/2014/main" id="{A7D48E67-A2C0-736B-F89B-2700A055D844}"/>
              </a:ext>
            </a:extLst>
          </p:cNvPr>
          <p:cNvPicPr>
            <a:picLocks noChangeAspect="1"/>
          </p:cNvPicPr>
          <p:nvPr/>
        </p:nvPicPr>
        <p:blipFill>
          <a:blip r:embed="rId2"/>
          <a:srcRect r="-1" b="3912"/>
          <a:stretch>
            <a:fillRect/>
          </a:stretch>
        </p:blipFill>
        <p:spPr>
          <a:xfrm>
            <a:off x="8995615" y="272142"/>
            <a:ext cx="2935128" cy="4147458"/>
          </a:xfrm>
          <a:prstGeom prst="rect">
            <a:avLst/>
          </a:prstGeom>
        </p:spPr>
      </p:pic>
      <p:sp>
        <p:nvSpPr>
          <p:cNvPr id="10" name="Freeform 10">
            <a:extLst>
              <a:ext uri="{FF2B5EF4-FFF2-40B4-BE49-F238E27FC236}">
                <a16:creationId xmlns:a16="http://schemas.microsoft.com/office/drawing/2014/main" id="{E1CE536E-134A-4A35-900B-30F927D5B5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7569200" cy="6858000"/>
          </a:xfrm>
          <a:custGeom>
            <a:avLst/>
            <a:gdLst>
              <a:gd name="connsiteX0" fmla="*/ 0 w 7569200"/>
              <a:gd name="connsiteY0" fmla="*/ 0 h 6858000"/>
              <a:gd name="connsiteX1" fmla="*/ 7389812 w 7569200"/>
              <a:gd name="connsiteY1" fmla="*/ 0 h 6858000"/>
              <a:gd name="connsiteX2" fmla="*/ 7394575 w 7569200"/>
              <a:gd name="connsiteY2" fmla="*/ 66675 h 6858000"/>
              <a:gd name="connsiteX3" fmla="*/ 7402512 w 7569200"/>
              <a:gd name="connsiteY3" fmla="*/ 122237 h 6858000"/>
              <a:gd name="connsiteX4" fmla="*/ 7412037 w 7569200"/>
              <a:gd name="connsiteY4" fmla="*/ 174625 h 6858000"/>
              <a:gd name="connsiteX5" fmla="*/ 7427912 w 7569200"/>
              <a:gd name="connsiteY5" fmla="*/ 217487 h 6858000"/>
              <a:gd name="connsiteX6" fmla="*/ 7443787 w 7569200"/>
              <a:gd name="connsiteY6" fmla="*/ 260350 h 6858000"/>
              <a:gd name="connsiteX7" fmla="*/ 7462837 w 7569200"/>
              <a:gd name="connsiteY7" fmla="*/ 296862 h 6858000"/>
              <a:gd name="connsiteX8" fmla="*/ 7481887 w 7569200"/>
              <a:gd name="connsiteY8" fmla="*/ 334962 h 6858000"/>
              <a:gd name="connsiteX9" fmla="*/ 7499350 w 7569200"/>
              <a:gd name="connsiteY9" fmla="*/ 369887 h 6858000"/>
              <a:gd name="connsiteX10" fmla="*/ 7516812 w 7569200"/>
              <a:gd name="connsiteY10" fmla="*/ 409575 h 6858000"/>
              <a:gd name="connsiteX11" fmla="*/ 7532687 w 7569200"/>
              <a:gd name="connsiteY11" fmla="*/ 450850 h 6858000"/>
              <a:gd name="connsiteX12" fmla="*/ 7546975 w 7569200"/>
              <a:gd name="connsiteY12" fmla="*/ 496887 h 6858000"/>
              <a:gd name="connsiteX13" fmla="*/ 7558087 w 7569200"/>
              <a:gd name="connsiteY13" fmla="*/ 546100 h 6858000"/>
              <a:gd name="connsiteX14" fmla="*/ 7566025 w 7569200"/>
              <a:gd name="connsiteY14" fmla="*/ 606425 h 6858000"/>
              <a:gd name="connsiteX15" fmla="*/ 7569200 w 7569200"/>
              <a:gd name="connsiteY15" fmla="*/ 673100 h 6858000"/>
              <a:gd name="connsiteX16" fmla="*/ 7566025 w 7569200"/>
              <a:gd name="connsiteY16" fmla="*/ 744537 h 6858000"/>
              <a:gd name="connsiteX17" fmla="*/ 7558087 w 7569200"/>
              <a:gd name="connsiteY17" fmla="*/ 801687 h 6858000"/>
              <a:gd name="connsiteX18" fmla="*/ 7546975 w 7569200"/>
              <a:gd name="connsiteY18" fmla="*/ 854075 h 6858000"/>
              <a:gd name="connsiteX19" fmla="*/ 7532687 w 7569200"/>
              <a:gd name="connsiteY19" fmla="*/ 901700 h 6858000"/>
              <a:gd name="connsiteX20" fmla="*/ 7516812 w 7569200"/>
              <a:gd name="connsiteY20" fmla="*/ 942975 h 6858000"/>
              <a:gd name="connsiteX21" fmla="*/ 7497762 w 7569200"/>
              <a:gd name="connsiteY21" fmla="*/ 981075 h 6858000"/>
              <a:gd name="connsiteX22" fmla="*/ 7478712 w 7569200"/>
              <a:gd name="connsiteY22" fmla="*/ 1017587 h 6858000"/>
              <a:gd name="connsiteX23" fmla="*/ 7459662 w 7569200"/>
              <a:gd name="connsiteY23" fmla="*/ 1055687 h 6858000"/>
              <a:gd name="connsiteX24" fmla="*/ 7442200 w 7569200"/>
              <a:gd name="connsiteY24" fmla="*/ 1095375 h 6858000"/>
              <a:gd name="connsiteX25" fmla="*/ 7424737 w 7569200"/>
              <a:gd name="connsiteY25" fmla="*/ 1136650 h 6858000"/>
              <a:gd name="connsiteX26" fmla="*/ 7410450 w 7569200"/>
              <a:gd name="connsiteY26" fmla="*/ 1182687 h 6858000"/>
              <a:gd name="connsiteX27" fmla="*/ 7400925 w 7569200"/>
              <a:gd name="connsiteY27" fmla="*/ 1235075 h 6858000"/>
              <a:gd name="connsiteX28" fmla="*/ 7391400 w 7569200"/>
              <a:gd name="connsiteY28" fmla="*/ 1295400 h 6858000"/>
              <a:gd name="connsiteX29" fmla="*/ 7389812 w 7569200"/>
              <a:gd name="connsiteY29" fmla="*/ 1363662 h 6858000"/>
              <a:gd name="connsiteX30" fmla="*/ 7391400 w 7569200"/>
              <a:gd name="connsiteY30" fmla="*/ 1431925 h 6858000"/>
              <a:gd name="connsiteX31" fmla="*/ 7400925 w 7569200"/>
              <a:gd name="connsiteY31" fmla="*/ 1492250 h 6858000"/>
              <a:gd name="connsiteX32" fmla="*/ 7410450 w 7569200"/>
              <a:gd name="connsiteY32" fmla="*/ 1544637 h 6858000"/>
              <a:gd name="connsiteX33" fmla="*/ 7424737 w 7569200"/>
              <a:gd name="connsiteY33" fmla="*/ 1589087 h 6858000"/>
              <a:gd name="connsiteX34" fmla="*/ 7442200 w 7569200"/>
              <a:gd name="connsiteY34" fmla="*/ 1631950 h 6858000"/>
              <a:gd name="connsiteX35" fmla="*/ 7459662 w 7569200"/>
              <a:gd name="connsiteY35" fmla="*/ 1671637 h 6858000"/>
              <a:gd name="connsiteX36" fmla="*/ 7478712 w 7569200"/>
              <a:gd name="connsiteY36" fmla="*/ 1708150 h 6858000"/>
              <a:gd name="connsiteX37" fmla="*/ 7497762 w 7569200"/>
              <a:gd name="connsiteY37" fmla="*/ 1743075 h 6858000"/>
              <a:gd name="connsiteX38" fmla="*/ 7516812 w 7569200"/>
              <a:gd name="connsiteY38" fmla="*/ 1782762 h 6858000"/>
              <a:gd name="connsiteX39" fmla="*/ 7532687 w 7569200"/>
              <a:gd name="connsiteY39" fmla="*/ 1824037 h 6858000"/>
              <a:gd name="connsiteX40" fmla="*/ 7546975 w 7569200"/>
              <a:gd name="connsiteY40" fmla="*/ 1870075 h 6858000"/>
              <a:gd name="connsiteX41" fmla="*/ 7558087 w 7569200"/>
              <a:gd name="connsiteY41" fmla="*/ 1922462 h 6858000"/>
              <a:gd name="connsiteX42" fmla="*/ 7566025 w 7569200"/>
              <a:gd name="connsiteY42" fmla="*/ 1982787 h 6858000"/>
              <a:gd name="connsiteX43" fmla="*/ 7569200 w 7569200"/>
              <a:gd name="connsiteY43" fmla="*/ 2051050 h 6858000"/>
              <a:gd name="connsiteX44" fmla="*/ 7566025 w 7569200"/>
              <a:gd name="connsiteY44" fmla="*/ 2119312 h 6858000"/>
              <a:gd name="connsiteX45" fmla="*/ 7558087 w 7569200"/>
              <a:gd name="connsiteY45" fmla="*/ 2179637 h 6858000"/>
              <a:gd name="connsiteX46" fmla="*/ 7546975 w 7569200"/>
              <a:gd name="connsiteY46" fmla="*/ 2232025 h 6858000"/>
              <a:gd name="connsiteX47" fmla="*/ 7532687 w 7569200"/>
              <a:gd name="connsiteY47" fmla="*/ 2278062 h 6858000"/>
              <a:gd name="connsiteX48" fmla="*/ 7516812 w 7569200"/>
              <a:gd name="connsiteY48" fmla="*/ 2319337 h 6858000"/>
              <a:gd name="connsiteX49" fmla="*/ 7497762 w 7569200"/>
              <a:gd name="connsiteY49" fmla="*/ 2359025 h 6858000"/>
              <a:gd name="connsiteX50" fmla="*/ 7478712 w 7569200"/>
              <a:gd name="connsiteY50" fmla="*/ 2395537 h 6858000"/>
              <a:gd name="connsiteX51" fmla="*/ 7459662 w 7569200"/>
              <a:gd name="connsiteY51" fmla="*/ 2433637 h 6858000"/>
              <a:gd name="connsiteX52" fmla="*/ 7442200 w 7569200"/>
              <a:gd name="connsiteY52" fmla="*/ 2471737 h 6858000"/>
              <a:gd name="connsiteX53" fmla="*/ 7424737 w 7569200"/>
              <a:gd name="connsiteY53" fmla="*/ 2513012 h 6858000"/>
              <a:gd name="connsiteX54" fmla="*/ 7410450 w 7569200"/>
              <a:gd name="connsiteY54" fmla="*/ 2560637 h 6858000"/>
              <a:gd name="connsiteX55" fmla="*/ 7400925 w 7569200"/>
              <a:gd name="connsiteY55" fmla="*/ 2613025 h 6858000"/>
              <a:gd name="connsiteX56" fmla="*/ 7391400 w 7569200"/>
              <a:gd name="connsiteY56" fmla="*/ 2671762 h 6858000"/>
              <a:gd name="connsiteX57" fmla="*/ 7389812 w 7569200"/>
              <a:gd name="connsiteY57" fmla="*/ 2741612 h 6858000"/>
              <a:gd name="connsiteX58" fmla="*/ 7391400 w 7569200"/>
              <a:gd name="connsiteY58" fmla="*/ 2809875 h 6858000"/>
              <a:gd name="connsiteX59" fmla="*/ 7400925 w 7569200"/>
              <a:gd name="connsiteY59" fmla="*/ 2868612 h 6858000"/>
              <a:gd name="connsiteX60" fmla="*/ 7410450 w 7569200"/>
              <a:gd name="connsiteY60" fmla="*/ 2922587 h 6858000"/>
              <a:gd name="connsiteX61" fmla="*/ 7424737 w 7569200"/>
              <a:gd name="connsiteY61" fmla="*/ 2967037 h 6858000"/>
              <a:gd name="connsiteX62" fmla="*/ 7442200 w 7569200"/>
              <a:gd name="connsiteY62" fmla="*/ 3009900 h 6858000"/>
              <a:gd name="connsiteX63" fmla="*/ 7459662 w 7569200"/>
              <a:gd name="connsiteY63" fmla="*/ 3046412 h 6858000"/>
              <a:gd name="connsiteX64" fmla="*/ 7478712 w 7569200"/>
              <a:gd name="connsiteY64" fmla="*/ 3084512 h 6858000"/>
              <a:gd name="connsiteX65" fmla="*/ 7497762 w 7569200"/>
              <a:gd name="connsiteY65" fmla="*/ 3121025 h 6858000"/>
              <a:gd name="connsiteX66" fmla="*/ 7516812 w 7569200"/>
              <a:gd name="connsiteY66" fmla="*/ 3160712 h 6858000"/>
              <a:gd name="connsiteX67" fmla="*/ 7532687 w 7569200"/>
              <a:gd name="connsiteY67" fmla="*/ 3201987 h 6858000"/>
              <a:gd name="connsiteX68" fmla="*/ 7546975 w 7569200"/>
              <a:gd name="connsiteY68" fmla="*/ 3248025 h 6858000"/>
              <a:gd name="connsiteX69" fmla="*/ 7558087 w 7569200"/>
              <a:gd name="connsiteY69" fmla="*/ 3300412 h 6858000"/>
              <a:gd name="connsiteX70" fmla="*/ 7566025 w 7569200"/>
              <a:gd name="connsiteY70" fmla="*/ 3360737 h 6858000"/>
              <a:gd name="connsiteX71" fmla="*/ 7569200 w 7569200"/>
              <a:gd name="connsiteY71" fmla="*/ 3427412 h 6858000"/>
              <a:gd name="connsiteX72" fmla="*/ 7566025 w 7569200"/>
              <a:gd name="connsiteY72" fmla="*/ 3497262 h 6858000"/>
              <a:gd name="connsiteX73" fmla="*/ 7558087 w 7569200"/>
              <a:gd name="connsiteY73" fmla="*/ 3557587 h 6858000"/>
              <a:gd name="connsiteX74" fmla="*/ 7546975 w 7569200"/>
              <a:gd name="connsiteY74" fmla="*/ 3609975 h 6858000"/>
              <a:gd name="connsiteX75" fmla="*/ 7532687 w 7569200"/>
              <a:gd name="connsiteY75" fmla="*/ 3656012 h 6858000"/>
              <a:gd name="connsiteX76" fmla="*/ 7516812 w 7569200"/>
              <a:gd name="connsiteY76" fmla="*/ 3697287 h 6858000"/>
              <a:gd name="connsiteX77" fmla="*/ 7497762 w 7569200"/>
              <a:gd name="connsiteY77" fmla="*/ 3736975 h 6858000"/>
              <a:gd name="connsiteX78" fmla="*/ 7459662 w 7569200"/>
              <a:gd name="connsiteY78" fmla="*/ 3811587 h 6858000"/>
              <a:gd name="connsiteX79" fmla="*/ 7442200 w 7569200"/>
              <a:gd name="connsiteY79" fmla="*/ 3848100 h 6858000"/>
              <a:gd name="connsiteX80" fmla="*/ 7424737 w 7569200"/>
              <a:gd name="connsiteY80" fmla="*/ 3890962 h 6858000"/>
              <a:gd name="connsiteX81" fmla="*/ 7410450 w 7569200"/>
              <a:gd name="connsiteY81" fmla="*/ 3935412 h 6858000"/>
              <a:gd name="connsiteX82" fmla="*/ 7400925 w 7569200"/>
              <a:gd name="connsiteY82" fmla="*/ 3987800 h 6858000"/>
              <a:gd name="connsiteX83" fmla="*/ 7391400 w 7569200"/>
              <a:gd name="connsiteY83" fmla="*/ 4048125 h 6858000"/>
              <a:gd name="connsiteX84" fmla="*/ 7389812 w 7569200"/>
              <a:gd name="connsiteY84" fmla="*/ 4116387 h 6858000"/>
              <a:gd name="connsiteX85" fmla="*/ 7391400 w 7569200"/>
              <a:gd name="connsiteY85" fmla="*/ 4186237 h 6858000"/>
              <a:gd name="connsiteX86" fmla="*/ 7400925 w 7569200"/>
              <a:gd name="connsiteY86" fmla="*/ 4244975 h 6858000"/>
              <a:gd name="connsiteX87" fmla="*/ 7410450 w 7569200"/>
              <a:gd name="connsiteY87" fmla="*/ 4297362 h 6858000"/>
              <a:gd name="connsiteX88" fmla="*/ 7424737 w 7569200"/>
              <a:gd name="connsiteY88" fmla="*/ 4343400 h 6858000"/>
              <a:gd name="connsiteX89" fmla="*/ 7442200 w 7569200"/>
              <a:gd name="connsiteY89" fmla="*/ 4386262 h 6858000"/>
              <a:gd name="connsiteX90" fmla="*/ 7459662 w 7569200"/>
              <a:gd name="connsiteY90" fmla="*/ 4424362 h 6858000"/>
              <a:gd name="connsiteX91" fmla="*/ 7497762 w 7569200"/>
              <a:gd name="connsiteY91" fmla="*/ 4498975 h 6858000"/>
              <a:gd name="connsiteX92" fmla="*/ 7516812 w 7569200"/>
              <a:gd name="connsiteY92" fmla="*/ 4537075 h 6858000"/>
              <a:gd name="connsiteX93" fmla="*/ 7532687 w 7569200"/>
              <a:gd name="connsiteY93" fmla="*/ 4579937 h 6858000"/>
              <a:gd name="connsiteX94" fmla="*/ 7546975 w 7569200"/>
              <a:gd name="connsiteY94" fmla="*/ 4625975 h 6858000"/>
              <a:gd name="connsiteX95" fmla="*/ 7558087 w 7569200"/>
              <a:gd name="connsiteY95" fmla="*/ 4678362 h 6858000"/>
              <a:gd name="connsiteX96" fmla="*/ 7566025 w 7569200"/>
              <a:gd name="connsiteY96" fmla="*/ 4738687 h 6858000"/>
              <a:gd name="connsiteX97" fmla="*/ 7569200 w 7569200"/>
              <a:gd name="connsiteY97" fmla="*/ 4806950 h 6858000"/>
              <a:gd name="connsiteX98" fmla="*/ 7566025 w 7569200"/>
              <a:gd name="connsiteY98" fmla="*/ 4875212 h 6858000"/>
              <a:gd name="connsiteX99" fmla="*/ 7558087 w 7569200"/>
              <a:gd name="connsiteY99" fmla="*/ 4935537 h 6858000"/>
              <a:gd name="connsiteX100" fmla="*/ 7546975 w 7569200"/>
              <a:gd name="connsiteY100" fmla="*/ 4987925 h 6858000"/>
              <a:gd name="connsiteX101" fmla="*/ 7532687 w 7569200"/>
              <a:gd name="connsiteY101" fmla="*/ 5033962 h 6858000"/>
              <a:gd name="connsiteX102" fmla="*/ 7516812 w 7569200"/>
              <a:gd name="connsiteY102" fmla="*/ 5075237 h 6858000"/>
              <a:gd name="connsiteX103" fmla="*/ 7497762 w 7569200"/>
              <a:gd name="connsiteY103" fmla="*/ 5114925 h 6858000"/>
              <a:gd name="connsiteX104" fmla="*/ 7478712 w 7569200"/>
              <a:gd name="connsiteY104" fmla="*/ 5149850 h 6858000"/>
              <a:gd name="connsiteX105" fmla="*/ 7459662 w 7569200"/>
              <a:gd name="connsiteY105" fmla="*/ 5186362 h 6858000"/>
              <a:gd name="connsiteX106" fmla="*/ 7442200 w 7569200"/>
              <a:gd name="connsiteY106" fmla="*/ 5226050 h 6858000"/>
              <a:gd name="connsiteX107" fmla="*/ 7424737 w 7569200"/>
              <a:gd name="connsiteY107" fmla="*/ 5268912 h 6858000"/>
              <a:gd name="connsiteX108" fmla="*/ 7410450 w 7569200"/>
              <a:gd name="connsiteY108" fmla="*/ 5313362 h 6858000"/>
              <a:gd name="connsiteX109" fmla="*/ 7400925 w 7569200"/>
              <a:gd name="connsiteY109" fmla="*/ 5365750 h 6858000"/>
              <a:gd name="connsiteX110" fmla="*/ 7391400 w 7569200"/>
              <a:gd name="connsiteY110" fmla="*/ 5426075 h 6858000"/>
              <a:gd name="connsiteX111" fmla="*/ 7389812 w 7569200"/>
              <a:gd name="connsiteY111" fmla="*/ 5494337 h 6858000"/>
              <a:gd name="connsiteX112" fmla="*/ 7391400 w 7569200"/>
              <a:gd name="connsiteY112" fmla="*/ 5562600 h 6858000"/>
              <a:gd name="connsiteX113" fmla="*/ 7400925 w 7569200"/>
              <a:gd name="connsiteY113" fmla="*/ 5622925 h 6858000"/>
              <a:gd name="connsiteX114" fmla="*/ 7410450 w 7569200"/>
              <a:gd name="connsiteY114" fmla="*/ 5675312 h 6858000"/>
              <a:gd name="connsiteX115" fmla="*/ 7424737 w 7569200"/>
              <a:gd name="connsiteY115" fmla="*/ 5721350 h 6858000"/>
              <a:gd name="connsiteX116" fmla="*/ 7442200 w 7569200"/>
              <a:gd name="connsiteY116" fmla="*/ 5762625 h 6858000"/>
              <a:gd name="connsiteX117" fmla="*/ 7459662 w 7569200"/>
              <a:gd name="connsiteY117" fmla="*/ 5802312 h 6858000"/>
              <a:gd name="connsiteX118" fmla="*/ 7478712 w 7569200"/>
              <a:gd name="connsiteY118" fmla="*/ 5840412 h 6858000"/>
              <a:gd name="connsiteX119" fmla="*/ 7497762 w 7569200"/>
              <a:gd name="connsiteY119" fmla="*/ 5876925 h 6858000"/>
              <a:gd name="connsiteX120" fmla="*/ 7516812 w 7569200"/>
              <a:gd name="connsiteY120" fmla="*/ 5915025 h 6858000"/>
              <a:gd name="connsiteX121" fmla="*/ 7532687 w 7569200"/>
              <a:gd name="connsiteY121" fmla="*/ 5956300 h 6858000"/>
              <a:gd name="connsiteX122" fmla="*/ 7546975 w 7569200"/>
              <a:gd name="connsiteY122" fmla="*/ 6003925 h 6858000"/>
              <a:gd name="connsiteX123" fmla="*/ 7558087 w 7569200"/>
              <a:gd name="connsiteY123" fmla="*/ 6056312 h 6858000"/>
              <a:gd name="connsiteX124" fmla="*/ 7566025 w 7569200"/>
              <a:gd name="connsiteY124" fmla="*/ 6113462 h 6858000"/>
              <a:gd name="connsiteX125" fmla="*/ 7569200 w 7569200"/>
              <a:gd name="connsiteY125" fmla="*/ 6183312 h 6858000"/>
              <a:gd name="connsiteX126" fmla="*/ 7566025 w 7569200"/>
              <a:gd name="connsiteY126" fmla="*/ 6251575 h 6858000"/>
              <a:gd name="connsiteX127" fmla="*/ 7558087 w 7569200"/>
              <a:gd name="connsiteY127" fmla="*/ 6311900 h 6858000"/>
              <a:gd name="connsiteX128" fmla="*/ 7546975 w 7569200"/>
              <a:gd name="connsiteY128" fmla="*/ 6361112 h 6858000"/>
              <a:gd name="connsiteX129" fmla="*/ 7532687 w 7569200"/>
              <a:gd name="connsiteY129" fmla="*/ 6407150 h 6858000"/>
              <a:gd name="connsiteX130" fmla="*/ 7516812 w 7569200"/>
              <a:gd name="connsiteY130" fmla="*/ 6448425 h 6858000"/>
              <a:gd name="connsiteX131" fmla="*/ 7499350 w 7569200"/>
              <a:gd name="connsiteY131" fmla="*/ 6488112 h 6858000"/>
              <a:gd name="connsiteX132" fmla="*/ 7481887 w 7569200"/>
              <a:gd name="connsiteY132" fmla="*/ 6523037 h 6858000"/>
              <a:gd name="connsiteX133" fmla="*/ 7462837 w 7569200"/>
              <a:gd name="connsiteY133" fmla="*/ 6561137 h 6858000"/>
              <a:gd name="connsiteX134" fmla="*/ 7443787 w 7569200"/>
              <a:gd name="connsiteY134" fmla="*/ 6597650 h 6858000"/>
              <a:gd name="connsiteX135" fmla="*/ 7427912 w 7569200"/>
              <a:gd name="connsiteY135" fmla="*/ 6640512 h 6858000"/>
              <a:gd name="connsiteX136" fmla="*/ 7412037 w 7569200"/>
              <a:gd name="connsiteY136" fmla="*/ 6683375 h 6858000"/>
              <a:gd name="connsiteX137" fmla="*/ 7402512 w 7569200"/>
              <a:gd name="connsiteY137" fmla="*/ 6735762 h 6858000"/>
              <a:gd name="connsiteX138" fmla="*/ 7394575 w 7569200"/>
              <a:gd name="connsiteY138" fmla="*/ 6791325 h 6858000"/>
              <a:gd name="connsiteX139" fmla="*/ 7389812 w 7569200"/>
              <a:gd name="connsiteY139" fmla="*/ 6858000 h 6858000"/>
              <a:gd name="connsiteX140" fmla="*/ 0 w 7569200"/>
              <a:gd name="connsiteY140" fmla="*/ 6858000 h 6858000"/>
              <a:gd name="connsiteX141" fmla="*/ 0 w 7569200"/>
              <a:gd name="connsiteY14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7569200" h="6858000">
                <a:moveTo>
                  <a:pt x="0" y="0"/>
                </a:moveTo>
                <a:lnTo>
                  <a:pt x="7389812" y="0"/>
                </a:lnTo>
                <a:lnTo>
                  <a:pt x="7394575" y="66675"/>
                </a:lnTo>
                <a:lnTo>
                  <a:pt x="7402512" y="122237"/>
                </a:lnTo>
                <a:lnTo>
                  <a:pt x="7412037" y="174625"/>
                </a:lnTo>
                <a:lnTo>
                  <a:pt x="7427912" y="217487"/>
                </a:lnTo>
                <a:lnTo>
                  <a:pt x="7443787" y="260350"/>
                </a:lnTo>
                <a:lnTo>
                  <a:pt x="7462837" y="296862"/>
                </a:lnTo>
                <a:lnTo>
                  <a:pt x="7481887" y="334962"/>
                </a:lnTo>
                <a:lnTo>
                  <a:pt x="7499350" y="369887"/>
                </a:lnTo>
                <a:lnTo>
                  <a:pt x="7516812" y="409575"/>
                </a:lnTo>
                <a:lnTo>
                  <a:pt x="7532687" y="450850"/>
                </a:lnTo>
                <a:lnTo>
                  <a:pt x="7546975" y="496887"/>
                </a:lnTo>
                <a:lnTo>
                  <a:pt x="7558087" y="546100"/>
                </a:lnTo>
                <a:lnTo>
                  <a:pt x="7566025" y="606425"/>
                </a:lnTo>
                <a:lnTo>
                  <a:pt x="7569200" y="673100"/>
                </a:lnTo>
                <a:lnTo>
                  <a:pt x="7566025" y="744537"/>
                </a:lnTo>
                <a:lnTo>
                  <a:pt x="7558087" y="801687"/>
                </a:lnTo>
                <a:lnTo>
                  <a:pt x="7546975" y="854075"/>
                </a:lnTo>
                <a:lnTo>
                  <a:pt x="7532687" y="901700"/>
                </a:lnTo>
                <a:lnTo>
                  <a:pt x="7516812" y="942975"/>
                </a:lnTo>
                <a:lnTo>
                  <a:pt x="7497762" y="981075"/>
                </a:lnTo>
                <a:lnTo>
                  <a:pt x="7478712" y="1017587"/>
                </a:lnTo>
                <a:lnTo>
                  <a:pt x="7459662" y="1055687"/>
                </a:lnTo>
                <a:lnTo>
                  <a:pt x="7442200" y="1095375"/>
                </a:lnTo>
                <a:lnTo>
                  <a:pt x="7424737" y="1136650"/>
                </a:lnTo>
                <a:lnTo>
                  <a:pt x="7410450" y="1182687"/>
                </a:lnTo>
                <a:lnTo>
                  <a:pt x="7400925" y="1235075"/>
                </a:lnTo>
                <a:lnTo>
                  <a:pt x="7391400" y="1295400"/>
                </a:lnTo>
                <a:lnTo>
                  <a:pt x="7389812" y="1363662"/>
                </a:lnTo>
                <a:lnTo>
                  <a:pt x="7391400" y="1431925"/>
                </a:lnTo>
                <a:lnTo>
                  <a:pt x="7400925" y="1492250"/>
                </a:lnTo>
                <a:lnTo>
                  <a:pt x="7410450" y="1544637"/>
                </a:lnTo>
                <a:lnTo>
                  <a:pt x="7424737" y="1589087"/>
                </a:lnTo>
                <a:lnTo>
                  <a:pt x="7442200" y="1631950"/>
                </a:lnTo>
                <a:lnTo>
                  <a:pt x="7459662" y="1671637"/>
                </a:lnTo>
                <a:lnTo>
                  <a:pt x="7478712" y="1708150"/>
                </a:lnTo>
                <a:lnTo>
                  <a:pt x="7497762" y="1743075"/>
                </a:lnTo>
                <a:lnTo>
                  <a:pt x="7516812" y="1782762"/>
                </a:lnTo>
                <a:lnTo>
                  <a:pt x="7532687" y="1824037"/>
                </a:lnTo>
                <a:lnTo>
                  <a:pt x="7546975" y="1870075"/>
                </a:lnTo>
                <a:lnTo>
                  <a:pt x="7558087" y="1922462"/>
                </a:lnTo>
                <a:lnTo>
                  <a:pt x="7566025" y="1982787"/>
                </a:lnTo>
                <a:lnTo>
                  <a:pt x="7569200" y="2051050"/>
                </a:lnTo>
                <a:lnTo>
                  <a:pt x="7566025" y="2119312"/>
                </a:lnTo>
                <a:lnTo>
                  <a:pt x="7558087" y="2179637"/>
                </a:lnTo>
                <a:lnTo>
                  <a:pt x="7546975" y="2232025"/>
                </a:lnTo>
                <a:lnTo>
                  <a:pt x="7532687" y="2278062"/>
                </a:lnTo>
                <a:lnTo>
                  <a:pt x="7516812" y="2319337"/>
                </a:lnTo>
                <a:lnTo>
                  <a:pt x="7497762" y="2359025"/>
                </a:lnTo>
                <a:lnTo>
                  <a:pt x="7478712" y="2395537"/>
                </a:lnTo>
                <a:lnTo>
                  <a:pt x="7459662" y="2433637"/>
                </a:lnTo>
                <a:lnTo>
                  <a:pt x="7442200" y="2471737"/>
                </a:lnTo>
                <a:lnTo>
                  <a:pt x="7424737" y="2513012"/>
                </a:lnTo>
                <a:lnTo>
                  <a:pt x="7410450" y="2560637"/>
                </a:lnTo>
                <a:lnTo>
                  <a:pt x="7400925" y="2613025"/>
                </a:lnTo>
                <a:lnTo>
                  <a:pt x="7391400" y="2671762"/>
                </a:lnTo>
                <a:lnTo>
                  <a:pt x="7389812" y="2741612"/>
                </a:lnTo>
                <a:lnTo>
                  <a:pt x="7391400" y="2809875"/>
                </a:lnTo>
                <a:lnTo>
                  <a:pt x="7400925" y="2868612"/>
                </a:lnTo>
                <a:lnTo>
                  <a:pt x="7410450" y="2922587"/>
                </a:lnTo>
                <a:lnTo>
                  <a:pt x="7424737" y="2967037"/>
                </a:lnTo>
                <a:lnTo>
                  <a:pt x="7442200" y="3009900"/>
                </a:lnTo>
                <a:lnTo>
                  <a:pt x="7459662" y="3046412"/>
                </a:lnTo>
                <a:lnTo>
                  <a:pt x="7478712" y="3084512"/>
                </a:lnTo>
                <a:lnTo>
                  <a:pt x="7497762" y="3121025"/>
                </a:lnTo>
                <a:lnTo>
                  <a:pt x="7516812" y="3160712"/>
                </a:lnTo>
                <a:lnTo>
                  <a:pt x="7532687" y="3201987"/>
                </a:lnTo>
                <a:lnTo>
                  <a:pt x="7546975" y="3248025"/>
                </a:lnTo>
                <a:lnTo>
                  <a:pt x="7558087" y="3300412"/>
                </a:lnTo>
                <a:lnTo>
                  <a:pt x="7566025" y="3360737"/>
                </a:lnTo>
                <a:lnTo>
                  <a:pt x="7569200" y="3427412"/>
                </a:lnTo>
                <a:lnTo>
                  <a:pt x="7566025" y="3497262"/>
                </a:lnTo>
                <a:lnTo>
                  <a:pt x="7558087" y="3557587"/>
                </a:lnTo>
                <a:lnTo>
                  <a:pt x="7546975" y="3609975"/>
                </a:lnTo>
                <a:lnTo>
                  <a:pt x="7532687" y="3656012"/>
                </a:lnTo>
                <a:lnTo>
                  <a:pt x="7516812" y="3697287"/>
                </a:lnTo>
                <a:lnTo>
                  <a:pt x="7497762" y="3736975"/>
                </a:lnTo>
                <a:lnTo>
                  <a:pt x="7459662" y="3811587"/>
                </a:lnTo>
                <a:lnTo>
                  <a:pt x="7442200" y="3848100"/>
                </a:lnTo>
                <a:lnTo>
                  <a:pt x="7424737" y="3890962"/>
                </a:lnTo>
                <a:lnTo>
                  <a:pt x="7410450" y="3935412"/>
                </a:lnTo>
                <a:lnTo>
                  <a:pt x="7400925" y="3987800"/>
                </a:lnTo>
                <a:lnTo>
                  <a:pt x="7391400" y="4048125"/>
                </a:lnTo>
                <a:lnTo>
                  <a:pt x="7389812" y="4116387"/>
                </a:lnTo>
                <a:lnTo>
                  <a:pt x="7391400" y="4186237"/>
                </a:lnTo>
                <a:lnTo>
                  <a:pt x="7400925" y="4244975"/>
                </a:lnTo>
                <a:lnTo>
                  <a:pt x="7410450" y="4297362"/>
                </a:lnTo>
                <a:lnTo>
                  <a:pt x="7424737" y="4343400"/>
                </a:lnTo>
                <a:lnTo>
                  <a:pt x="7442200" y="4386262"/>
                </a:lnTo>
                <a:lnTo>
                  <a:pt x="7459662" y="4424362"/>
                </a:lnTo>
                <a:lnTo>
                  <a:pt x="7497762" y="4498975"/>
                </a:lnTo>
                <a:lnTo>
                  <a:pt x="7516812" y="4537075"/>
                </a:lnTo>
                <a:lnTo>
                  <a:pt x="7532687" y="4579937"/>
                </a:lnTo>
                <a:lnTo>
                  <a:pt x="7546975" y="4625975"/>
                </a:lnTo>
                <a:lnTo>
                  <a:pt x="7558087" y="4678362"/>
                </a:lnTo>
                <a:lnTo>
                  <a:pt x="7566025" y="4738687"/>
                </a:lnTo>
                <a:lnTo>
                  <a:pt x="7569200" y="4806950"/>
                </a:lnTo>
                <a:lnTo>
                  <a:pt x="7566025" y="4875212"/>
                </a:lnTo>
                <a:lnTo>
                  <a:pt x="7558087" y="4935537"/>
                </a:lnTo>
                <a:lnTo>
                  <a:pt x="7546975" y="4987925"/>
                </a:lnTo>
                <a:lnTo>
                  <a:pt x="7532687" y="5033962"/>
                </a:lnTo>
                <a:lnTo>
                  <a:pt x="7516812" y="5075237"/>
                </a:lnTo>
                <a:lnTo>
                  <a:pt x="7497762" y="5114925"/>
                </a:lnTo>
                <a:lnTo>
                  <a:pt x="7478712" y="5149850"/>
                </a:lnTo>
                <a:lnTo>
                  <a:pt x="7459662" y="5186362"/>
                </a:lnTo>
                <a:lnTo>
                  <a:pt x="7442200" y="5226050"/>
                </a:lnTo>
                <a:lnTo>
                  <a:pt x="7424737" y="5268912"/>
                </a:lnTo>
                <a:lnTo>
                  <a:pt x="7410450" y="5313362"/>
                </a:lnTo>
                <a:lnTo>
                  <a:pt x="7400925" y="5365750"/>
                </a:lnTo>
                <a:lnTo>
                  <a:pt x="7391400" y="5426075"/>
                </a:lnTo>
                <a:lnTo>
                  <a:pt x="7389812" y="5494337"/>
                </a:lnTo>
                <a:lnTo>
                  <a:pt x="7391400" y="5562600"/>
                </a:lnTo>
                <a:lnTo>
                  <a:pt x="7400925" y="5622925"/>
                </a:lnTo>
                <a:lnTo>
                  <a:pt x="7410450" y="5675312"/>
                </a:lnTo>
                <a:lnTo>
                  <a:pt x="7424737" y="5721350"/>
                </a:lnTo>
                <a:lnTo>
                  <a:pt x="7442200" y="5762625"/>
                </a:lnTo>
                <a:lnTo>
                  <a:pt x="7459662" y="5802312"/>
                </a:lnTo>
                <a:lnTo>
                  <a:pt x="7478712" y="5840412"/>
                </a:lnTo>
                <a:lnTo>
                  <a:pt x="7497762" y="5876925"/>
                </a:lnTo>
                <a:lnTo>
                  <a:pt x="7516812" y="5915025"/>
                </a:lnTo>
                <a:lnTo>
                  <a:pt x="7532687" y="5956300"/>
                </a:lnTo>
                <a:lnTo>
                  <a:pt x="7546975" y="6003925"/>
                </a:lnTo>
                <a:lnTo>
                  <a:pt x="7558087" y="6056312"/>
                </a:lnTo>
                <a:lnTo>
                  <a:pt x="7566025" y="6113462"/>
                </a:lnTo>
                <a:lnTo>
                  <a:pt x="7569200" y="6183312"/>
                </a:lnTo>
                <a:lnTo>
                  <a:pt x="7566025" y="6251575"/>
                </a:lnTo>
                <a:lnTo>
                  <a:pt x="7558087" y="6311900"/>
                </a:lnTo>
                <a:lnTo>
                  <a:pt x="7546975" y="6361112"/>
                </a:lnTo>
                <a:lnTo>
                  <a:pt x="7532687" y="6407150"/>
                </a:lnTo>
                <a:lnTo>
                  <a:pt x="7516812" y="6448425"/>
                </a:lnTo>
                <a:lnTo>
                  <a:pt x="7499350" y="6488112"/>
                </a:lnTo>
                <a:lnTo>
                  <a:pt x="7481887" y="6523037"/>
                </a:lnTo>
                <a:lnTo>
                  <a:pt x="7462837" y="6561137"/>
                </a:lnTo>
                <a:lnTo>
                  <a:pt x="7443787" y="6597650"/>
                </a:lnTo>
                <a:lnTo>
                  <a:pt x="7427912" y="6640512"/>
                </a:lnTo>
                <a:lnTo>
                  <a:pt x="7412037" y="6683375"/>
                </a:lnTo>
                <a:lnTo>
                  <a:pt x="7402512" y="6735762"/>
                </a:lnTo>
                <a:lnTo>
                  <a:pt x="7394575" y="6791325"/>
                </a:lnTo>
                <a:lnTo>
                  <a:pt x="7389812" y="6858000"/>
                </a:lnTo>
                <a:lnTo>
                  <a:pt x="0" y="6858000"/>
                </a:lnTo>
                <a:lnTo>
                  <a:pt x="0" y="0"/>
                </a:lnTo>
                <a:close/>
              </a:path>
            </a:pathLst>
          </a:custGeom>
          <a:solidFill>
            <a:schemeClr val="bg2"/>
          </a:solidFill>
          <a:ln w="0">
            <a:noFill/>
            <a:prstDash val="solid"/>
            <a:round/>
            <a:headEnd/>
            <a:tailEnd/>
          </a:ln>
        </p:spPr>
        <p:txBody>
          <a:bodyPr/>
          <a:lstStyle/>
          <a:p>
            <a:endParaRPr lang="cs-CZ"/>
          </a:p>
        </p:txBody>
      </p:sp>
      <p:sp>
        <p:nvSpPr>
          <p:cNvPr id="2" name="Nadpis 1">
            <a:extLst>
              <a:ext uri="{FF2B5EF4-FFF2-40B4-BE49-F238E27FC236}">
                <a16:creationId xmlns:a16="http://schemas.microsoft.com/office/drawing/2014/main" id="{900FF8A2-3089-27DB-76A5-2657334A0D56}"/>
              </a:ext>
            </a:extLst>
          </p:cNvPr>
          <p:cNvSpPr>
            <a:spLocks noGrp="1"/>
          </p:cNvSpPr>
          <p:nvPr>
            <p:ph type="title"/>
          </p:nvPr>
        </p:nvSpPr>
        <p:spPr>
          <a:xfrm>
            <a:off x="765051" y="382385"/>
            <a:ext cx="6015897" cy="1492132"/>
          </a:xfrm>
        </p:spPr>
        <p:txBody>
          <a:bodyPr>
            <a:normAutofit/>
          </a:bodyPr>
          <a:lstStyle/>
          <a:p>
            <a:r>
              <a:rPr lang="cs-CZ" sz="3200" b="1" u="sng" err="1">
                <a:effectLst/>
                <a:latin typeface="Times New Roman" panose="02020603050405020304" pitchFamily="18" charset="0"/>
                <a:ea typeface="Times New Roman" panose="02020603050405020304" pitchFamily="18" charset="0"/>
              </a:rPr>
              <a:t>Mírzá</a:t>
            </a:r>
            <a:r>
              <a:rPr lang="cs-CZ" sz="3200" b="1" u="sng">
                <a:effectLst/>
                <a:latin typeface="Times New Roman" panose="02020603050405020304" pitchFamily="18" charset="0"/>
                <a:ea typeface="Times New Roman" panose="02020603050405020304" pitchFamily="18" charset="0"/>
              </a:rPr>
              <a:t> </a:t>
            </a:r>
            <a:r>
              <a:rPr lang="cs-CZ" sz="3200" b="1" u="sng" err="1">
                <a:effectLst/>
                <a:latin typeface="Times New Roman" panose="02020603050405020304" pitchFamily="18" charset="0"/>
                <a:ea typeface="Times New Roman" panose="02020603050405020304" pitchFamily="18" charset="0"/>
              </a:rPr>
              <a:t>Malkom</a:t>
            </a:r>
            <a:r>
              <a:rPr lang="cs-CZ" sz="3200" b="1" u="sng">
                <a:effectLst/>
                <a:latin typeface="Times New Roman" panose="02020603050405020304" pitchFamily="18" charset="0"/>
                <a:ea typeface="Times New Roman" panose="02020603050405020304" pitchFamily="18" charset="0"/>
              </a:rPr>
              <a:t> Chán (1833-1908) – </a:t>
            </a:r>
            <a:r>
              <a:rPr lang="ar-SA" sz="3200" b="1" u="sng">
                <a:effectLst/>
                <a:latin typeface="Times New Roman" panose="02020603050405020304" pitchFamily="18" charset="0"/>
                <a:ea typeface="Times New Roman" panose="02020603050405020304" pitchFamily="18" charset="0"/>
              </a:rPr>
              <a:t>میرزا ملکم‌خان</a:t>
            </a:r>
            <a:br>
              <a:rPr lang="cs-CZ" sz="3200">
                <a:effectLst/>
                <a:latin typeface="Times New Roman" panose="02020603050405020304" pitchFamily="18" charset="0"/>
                <a:ea typeface="Times New Roman" panose="02020603050405020304" pitchFamily="18" charset="0"/>
              </a:rPr>
            </a:br>
            <a:endParaRPr lang="cs-CZ" sz="3200"/>
          </a:p>
        </p:txBody>
      </p:sp>
      <p:sp>
        <p:nvSpPr>
          <p:cNvPr id="12" name="Rectangle 11">
            <a:extLst>
              <a:ext uri="{FF2B5EF4-FFF2-40B4-BE49-F238E27FC236}">
                <a16:creationId xmlns:a16="http://schemas.microsoft.com/office/drawing/2014/main" id="{FA0382D1-1594-4E3D-842E-04E1E5E757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3" name="Zástupný obsah 2">
            <a:extLst>
              <a:ext uri="{FF2B5EF4-FFF2-40B4-BE49-F238E27FC236}">
                <a16:creationId xmlns:a16="http://schemas.microsoft.com/office/drawing/2014/main" id="{91595F5A-13FD-86C9-EE12-960BC3B5FAE8}"/>
              </a:ext>
            </a:extLst>
          </p:cNvPr>
          <p:cNvSpPr>
            <a:spLocks noGrp="1"/>
          </p:cNvSpPr>
          <p:nvPr>
            <p:ph idx="1"/>
          </p:nvPr>
        </p:nvSpPr>
        <p:spPr>
          <a:xfrm>
            <a:off x="765051" y="1513114"/>
            <a:ext cx="8230564" cy="5072743"/>
          </a:xfrm>
        </p:spPr>
        <p:txBody>
          <a:bodyPr>
            <a:normAutofit/>
          </a:bodyPr>
          <a:lstStyle/>
          <a:p>
            <a:pPr>
              <a:lnSpc>
                <a:spcPct val="100000"/>
              </a:lnSpc>
              <a:tabLst>
                <a:tab pos="449580" algn="l"/>
                <a:tab pos="899160" algn="l"/>
                <a:tab pos="1348740" algn="l"/>
                <a:tab pos="1798320" algn="l"/>
                <a:tab pos="2247900" algn="l"/>
                <a:tab pos="2697480" algn="l"/>
                <a:tab pos="3147060" algn="l"/>
                <a:tab pos="3596640" algn="l"/>
                <a:tab pos="4046220" algn="l"/>
                <a:tab pos="4495800" algn="l"/>
                <a:tab pos="4945380" algn="l"/>
                <a:tab pos="5394960" algn="l"/>
                <a:tab pos="5844540" algn="l"/>
                <a:tab pos="6294120" algn="l"/>
              </a:tabLst>
            </a:pPr>
            <a:r>
              <a:rPr lang="cs-CZ" sz="1600" dirty="0">
                <a:effectLst/>
                <a:latin typeface="Times New Roman" panose="02020603050405020304" pitchFamily="18" charset="0"/>
                <a:ea typeface="Times New Roman" panose="02020603050405020304" pitchFamily="18" charset="0"/>
              </a:rPr>
              <a:t> syn </a:t>
            </a:r>
            <a:r>
              <a:rPr lang="cs-CZ" sz="1600" b="1" dirty="0">
                <a:effectLst/>
                <a:latin typeface="Times New Roman" panose="02020603050405020304" pitchFamily="18" charset="0"/>
                <a:ea typeface="Times New Roman" panose="02020603050405020304" pitchFamily="18" charset="0"/>
              </a:rPr>
              <a:t>Arména z isfahánské </a:t>
            </a:r>
            <a:r>
              <a:rPr lang="cs-CZ" sz="1600" b="1" dirty="0" err="1">
                <a:effectLst/>
                <a:latin typeface="Times New Roman" panose="02020603050405020304" pitchFamily="18" charset="0"/>
                <a:ea typeface="Times New Roman" panose="02020603050405020304" pitchFamily="18" charset="0"/>
              </a:rPr>
              <a:t>Džolfy</a:t>
            </a:r>
            <a:r>
              <a:rPr lang="cs-CZ" sz="1600" dirty="0">
                <a:effectLst/>
                <a:latin typeface="Times New Roman" panose="02020603050405020304" pitchFamily="18" charset="0"/>
                <a:ea typeface="Times New Roman" panose="02020603050405020304" pitchFamily="18" charset="0"/>
              </a:rPr>
              <a:t>.</a:t>
            </a:r>
          </a:p>
          <a:p>
            <a:pPr marL="342900" lvl="0" indent="-342900">
              <a:lnSpc>
                <a:spcPct val="100000"/>
              </a:lnSpc>
              <a:buFont typeface="Wingdings" panose="05000000000000000000" pitchFamily="2" charset="2"/>
              <a:buChar char=""/>
            </a:pPr>
            <a:r>
              <a:rPr lang="cs-CZ" sz="1600" dirty="0">
                <a:effectLst/>
                <a:latin typeface="Times New Roman" panose="02020603050405020304" pitchFamily="18" charset="0"/>
                <a:ea typeface="Times New Roman" panose="02020603050405020304" pitchFamily="18" charset="0"/>
              </a:rPr>
              <a:t>studia do Paříže, po návratu do vlasti vyučoval na </a:t>
            </a:r>
            <a:r>
              <a:rPr lang="cs-CZ" sz="1600" dirty="0" err="1">
                <a:effectLst/>
                <a:latin typeface="Times New Roman" panose="02020603050405020304" pitchFamily="18" charset="0"/>
                <a:ea typeface="Times New Roman" panose="02020603050405020304" pitchFamily="18" charset="0"/>
              </a:rPr>
              <a:t>Dárolfunún</a:t>
            </a:r>
            <a:r>
              <a:rPr lang="cs-CZ" sz="1600" dirty="0">
                <a:latin typeface="Times New Roman" panose="02020603050405020304" pitchFamily="18" charset="0"/>
                <a:ea typeface="Times New Roman" panose="02020603050405020304" pitchFamily="18" charset="0"/>
              </a:rPr>
              <a:t>, </a:t>
            </a:r>
            <a:r>
              <a:rPr lang="cs-CZ" sz="1600" dirty="0">
                <a:effectLst/>
                <a:latin typeface="Times New Roman" panose="02020603050405020304" pitchFamily="18" charset="0"/>
                <a:ea typeface="Times New Roman" panose="02020603050405020304" pitchFamily="18" charset="0"/>
              </a:rPr>
              <a:t>překladatel ve vládních službách.  </a:t>
            </a:r>
          </a:p>
          <a:p>
            <a:pPr>
              <a:lnSpc>
                <a:spcPct val="100000"/>
              </a:lnSpc>
            </a:pPr>
            <a:r>
              <a:rPr lang="cs-CZ" sz="1600" dirty="0">
                <a:effectLst/>
                <a:latin typeface="Times New Roman" panose="02020603050405020304" pitchFamily="18" charset="0"/>
                <a:ea typeface="Times New Roman" panose="02020603050405020304" pitchFamily="18" charset="0"/>
              </a:rPr>
              <a:t> </a:t>
            </a:r>
            <a:r>
              <a:rPr lang="cs-CZ" sz="1600" b="1" kern="0" dirty="0">
                <a:effectLst/>
                <a:latin typeface="Times New Roman" panose="02020603050405020304" pitchFamily="18" charset="0"/>
                <a:ea typeface="Times New Roman" panose="02020603050405020304" pitchFamily="18" charset="0"/>
                <a:cs typeface="Times New Roman" panose="02020603050405020304" pitchFamily="18" charset="0"/>
              </a:rPr>
              <a:t>Napsal pamflet/esej </a:t>
            </a:r>
            <a:r>
              <a:rPr lang="cs-CZ" sz="1600" b="1" u="sng" kern="0" dirty="0" err="1">
                <a:effectLst/>
                <a:latin typeface="Times New Roman" panose="02020603050405020304" pitchFamily="18" charset="0"/>
                <a:ea typeface="Times New Roman" panose="02020603050405020304" pitchFamily="18" charset="0"/>
                <a:cs typeface="Times New Roman" panose="02020603050405020304" pitchFamily="18" charset="0"/>
              </a:rPr>
              <a:t>Ketábče</a:t>
            </a:r>
            <a:r>
              <a:rPr lang="cs-CZ" sz="1600" b="1" u="sng" kern="0" dirty="0">
                <a:effectLst/>
                <a:latin typeface="Times New Roman" panose="02020603050405020304" pitchFamily="18" charset="0"/>
                <a:ea typeface="Times New Roman" panose="02020603050405020304" pitchFamily="18" charset="0"/>
                <a:cs typeface="Times New Roman" panose="02020603050405020304" pitchFamily="18" charset="0"/>
              </a:rPr>
              <a:t>-je </a:t>
            </a:r>
            <a:r>
              <a:rPr lang="cs-CZ" sz="1600" b="1" u="sng" kern="0" dirty="0" err="1">
                <a:effectLst/>
                <a:latin typeface="Times New Roman" panose="02020603050405020304" pitchFamily="18" charset="0"/>
                <a:ea typeface="Times New Roman" panose="02020603050405020304" pitchFamily="18" charset="0"/>
                <a:cs typeface="Times New Roman" panose="02020603050405020304" pitchFamily="18" charset="0"/>
              </a:rPr>
              <a:t>ghajbí</a:t>
            </a:r>
            <a:r>
              <a:rPr lang="cs-CZ" sz="1600" b="1"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cs-CZ" sz="1600" b="1" kern="0" dirty="0" err="1">
                <a:effectLst/>
                <a:latin typeface="Times New Roman" panose="02020603050405020304" pitchFamily="18" charset="0"/>
                <a:ea typeface="Times New Roman" panose="02020603050405020304" pitchFamily="18" charset="0"/>
                <a:cs typeface="Times New Roman" panose="02020603050405020304" pitchFamily="18" charset="0"/>
              </a:rPr>
              <a:t>Daftar</a:t>
            </a:r>
            <a:r>
              <a:rPr lang="cs-CZ" sz="1600" b="1" kern="0" dirty="0">
                <a:effectLst/>
                <a:latin typeface="Times New Roman" panose="02020603050405020304" pitchFamily="18" charset="0"/>
                <a:ea typeface="Times New Roman" panose="02020603050405020304" pitchFamily="18" charset="0"/>
                <a:cs typeface="Times New Roman" panose="02020603050405020304" pitchFamily="18" charset="0"/>
              </a:rPr>
              <a:t>-e </a:t>
            </a:r>
            <a:r>
              <a:rPr lang="cs-CZ" sz="1600" b="1" kern="0" dirty="0" err="1">
                <a:effectLst/>
                <a:latin typeface="Times New Roman" panose="02020603050405020304" pitchFamily="18" charset="0"/>
                <a:ea typeface="Times New Roman" panose="02020603050405020304" pitchFamily="18" charset="0"/>
                <a:cs typeface="Times New Roman" panose="02020603050405020304" pitchFamily="18" charset="0"/>
              </a:rPr>
              <a:t>tanzímát</a:t>
            </a:r>
            <a:r>
              <a:rPr lang="cs-CZ" sz="1600" b="1" kern="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cs-CZ" sz="1600" b="1" kern="0" dirty="0">
                <a:effectLst/>
                <a:latin typeface="Aptos Display" panose="020B0004020202020204" pitchFamily="34" charset="0"/>
                <a:ea typeface="Times New Roman" panose="02020603050405020304" pitchFamily="18" charset="0"/>
                <a:cs typeface="Times New Roman" panose="02020603050405020304" pitchFamily="18" charset="0"/>
              </a:rPr>
              <a:t> (</a:t>
            </a:r>
            <a:r>
              <a:rPr lang="ar-SA" sz="1600" b="1" kern="0" dirty="0">
                <a:effectLst/>
                <a:latin typeface="Aptos Display" panose="020B0004020202020204" pitchFamily="34" charset="0"/>
                <a:ea typeface="Times New Roman" panose="02020603050405020304" pitchFamily="18" charset="0"/>
                <a:cs typeface="Times New Roman" panose="02020603050405020304" pitchFamily="18" charset="0"/>
              </a:rPr>
              <a:t>دفتر تنظیمات</a:t>
            </a:r>
            <a:r>
              <a:rPr lang="cs-CZ" sz="1600" b="1" kern="0" dirty="0">
                <a:effectLst/>
                <a:latin typeface="Aptos Display" panose="020B0004020202020204" pitchFamily="34" charset="0"/>
                <a:ea typeface="Times New Roman" panose="02020603050405020304" pitchFamily="18" charset="0"/>
                <a:cs typeface="Times New Roman" panose="02020603050405020304" pitchFamily="18" charset="0"/>
              </a:rPr>
              <a:t>)</a:t>
            </a:r>
            <a:r>
              <a:rPr lang="cs-CZ" sz="1600" b="1"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a-IR" sz="1600" b="1" kern="0" dirty="0">
                <a:effectLst/>
                <a:latin typeface="Aptos Display" panose="020B0004020202020204" pitchFamily="34" charset="0"/>
                <a:ea typeface="Times New Roman" panose="02020603050405020304" pitchFamily="18" charset="0"/>
                <a:cs typeface="Times New Roman" panose="02020603050405020304" pitchFamily="18" charset="0"/>
              </a:rPr>
              <a:t>کتابچه غیبی </a:t>
            </a:r>
            <a:endParaRPr lang="cs-CZ" sz="1600" b="1" kern="0" dirty="0">
              <a:effectLst/>
              <a:latin typeface="Aptos Display" panose="020B0004020202020204" pitchFamily="34" charset="0"/>
              <a:ea typeface="Times New Roman" panose="02020603050405020304" pitchFamily="18" charset="0"/>
              <a:cs typeface="Times New Roman" panose="02020603050405020304" pitchFamily="18" charset="0"/>
            </a:endParaRPr>
          </a:p>
          <a:p>
            <a:pPr>
              <a:lnSpc>
                <a:spcPct val="100000"/>
              </a:lnSpc>
              <a:spcBef>
                <a:spcPts val="1800"/>
              </a:spcBef>
              <a:spcAft>
                <a:spcPts val="400"/>
              </a:spcAft>
            </a:pPr>
            <a:r>
              <a:rPr lang="cs-CZ" sz="1600" b="1" kern="0" dirty="0">
                <a:effectLst/>
                <a:latin typeface="Times New Roman" panose="02020603050405020304" pitchFamily="18" charset="0"/>
                <a:ea typeface="Times New Roman" panose="02020603050405020304" pitchFamily="18" charset="0"/>
                <a:cs typeface="Times New Roman" panose="02020603050405020304" pitchFamily="18" charset="0"/>
              </a:rPr>
              <a:t>– Kniha věštectví, proroctví (orákulum)– Knížečka z neznáma (Kubíčková) – 1859 – kterou zaslal anonymně šáhovi.</a:t>
            </a:r>
            <a:endParaRPr lang="cs-CZ" sz="1600" b="1" kern="0" dirty="0">
              <a:effectLst/>
              <a:latin typeface="Aptos Display" panose="020B0004020202020204" pitchFamily="34" charset="0"/>
              <a:ea typeface="Times New Roman" panose="02020603050405020304" pitchFamily="18" charset="0"/>
              <a:cs typeface="Times New Roman" panose="02020603050405020304" pitchFamily="18" charset="0"/>
            </a:endParaRPr>
          </a:p>
          <a:p>
            <a:pPr marL="342900" lvl="0" indent="-342900">
              <a:lnSpc>
                <a:spcPct val="100000"/>
              </a:lnSpc>
              <a:buFont typeface="Times New Roman" panose="02020603050405020304" pitchFamily="18" charset="0"/>
              <a:buChar char="-"/>
            </a:pPr>
            <a:r>
              <a:rPr lang="cs-CZ" sz="1600" dirty="0" err="1">
                <a:effectLst/>
                <a:latin typeface="Times New Roman" panose="02020603050405020304" pitchFamily="18" charset="0"/>
                <a:ea typeface="Times New Roman" panose="02020603050405020304" pitchFamily="18" charset="0"/>
              </a:rPr>
              <a:t>Tanzímát</a:t>
            </a:r>
            <a:r>
              <a:rPr lang="cs-CZ" sz="1600" dirty="0">
                <a:effectLst/>
                <a:latin typeface="Times New Roman" panose="02020603050405020304" pitchFamily="18" charset="0"/>
                <a:ea typeface="Times New Roman" panose="02020603050405020304" pitchFamily="18" charset="0"/>
              </a:rPr>
              <a:t> – regulace, reformy, organizování – turecký výraz, </a:t>
            </a:r>
            <a:r>
              <a:rPr lang="cs-CZ" sz="1600" dirty="0" err="1">
                <a:effectLst/>
                <a:latin typeface="Times New Roman" panose="02020603050405020304" pitchFamily="18" charset="0"/>
                <a:ea typeface="Times New Roman" panose="02020603050405020304" pitchFamily="18" charset="0"/>
              </a:rPr>
              <a:t>MCh</a:t>
            </a:r>
            <a:r>
              <a:rPr lang="cs-CZ" sz="1600" dirty="0">
                <a:effectLst/>
                <a:latin typeface="Times New Roman" panose="02020603050405020304" pitchFamily="18" charset="0"/>
                <a:ea typeface="Times New Roman" panose="02020603050405020304" pitchFamily="18" charset="0"/>
              </a:rPr>
              <a:t> rád používá</a:t>
            </a:r>
          </a:p>
          <a:p>
            <a:pPr marL="342900" lvl="0" indent="-342900">
              <a:lnSpc>
                <a:spcPct val="100000"/>
              </a:lnSpc>
              <a:spcBef>
                <a:spcPts val="1800"/>
              </a:spcBef>
              <a:spcAft>
                <a:spcPts val="400"/>
              </a:spcAft>
              <a:buFont typeface="Wingdings" panose="05000000000000000000" pitchFamily="2" charset="2"/>
              <a:buChar char=""/>
            </a:pPr>
            <a:r>
              <a:rPr lang="cs-CZ" sz="1600" b="1" kern="0" dirty="0">
                <a:effectLst/>
                <a:latin typeface="Times New Roman" panose="02020603050405020304" pitchFamily="18" charset="0"/>
                <a:ea typeface="Times New Roman" panose="02020603050405020304" pitchFamily="18" charset="0"/>
                <a:cs typeface="Times New Roman" panose="02020603050405020304" pitchFamily="18" charset="0"/>
              </a:rPr>
              <a:t>První formální plán vládních reforem vůbec</a:t>
            </a:r>
            <a:endParaRPr lang="cs-CZ" sz="1600" b="1" kern="0" dirty="0">
              <a:effectLst/>
              <a:latin typeface="Aptos Display" panose="020B0004020202020204" pitchFamily="34" charset="0"/>
              <a:ea typeface="Times New Roman" panose="02020603050405020304" pitchFamily="18" charset="0"/>
              <a:cs typeface="Times New Roman" panose="02020603050405020304" pitchFamily="18" charset="0"/>
            </a:endParaRPr>
          </a:p>
          <a:p>
            <a:pPr marL="342900" lvl="0" indent="-342900">
              <a:lnSpc>
                <a:spcPct val="100000"/>
              </a:lnSpc>
              <a:spcBef>
                <a:spcPts val="1800"/>
              </a:spcBef>
              <a:spcAft>
                <a:spcPts val="400"/>
              </a:spcAft>
              <a:buFont typeface="Wingdings" panose="05000000000000000000" pitchFamily="2" charset="2"/>
              <a:buChar char=""/>
            </a:pPr>
            <a:r>
              <a:rPr lang="cs-CZ" sz="1600" b="1" kern="0" dirty="0">
                <a:effectLst/>
                <a:latin typeface="Times New Roman" panose="02020603050405020304" pitchFamily="18" charset="0"/>
                <a:ea typeface="Times New Roman" panose="02020603050405020304" pitchFamily="18" charset="0"/>
                <a:cs typeface="Times New Roman" panose="02020603050405020304" pitchFamily="18" charset="0"/>
              </a:rPr>
              <a:t>Snaží se v přesvědčit čtenáře, že k nápravě systému je třeba zejména důkladného moderního vzdělání těch, kteří stát spravují, dále spravedlivé zákonodárství. </a:t>
            </a:r>
          </a:p>
          <a:p>
            <a:pPr marL="342900" indent="-342900">
              <a:lnSpc>
                <a:spcPct val="100000"/>
              </a:lnSpc>
              <a:spcBef>
                <a:spcPts val="1800"/>
              </a:spcBef>
              <a:spcAft>
                <a:spcPts val="400"/>
              </a:spcAft>
              <a:buFont typeface="Wingdings" panose="05000000000000000000" pitchFamily="2" charset="2"/>
              <a:buChar char=""/>
            </a:pPr>
            <a:r>
              <a:rPr lang="cs-CZ" sz="1600" dirty="0">
                <a:hlinkClick r:id="rId3"/>
              </a:rPr>
              <a:t>https://www.youtube.com/watch?v=HTlqqlo_Xu0</a:t>
            </a:r>
            <a:r>
              <a:rPr lang="cs-CZ" sz="1600" dirty="0"/>
              <a:t> </a:t>
            </a:r>
            <a:r>
              <a:rPr lang="ar-OM" sz="1600" b="1" dirty="0"/>
              <a:t>ملکم خان: مرد هزار چهره تاریخ معاصر ایران</a:t>
            </a:r>
          </a:p>
          <a:p>
            <a:pPr marL="342900" lvl="0" indent="-342900">
              <a:lnSpc>
                <a:spcPct val="100000"/>
              </a:lnSpc>
              <a:spcBef>
                <a:spcPts val="1800"/>
              </a:spcBef>
              <a:spcAft>
                <a:spcPts val="400"/>
              </a:spcAft>
              <a:buFont typeface="Wingdings" panose="05000000000000000000" pitchFamily="2" charset="2"/>
              <a:buChar char=""/>
            </a:pPr>
            <a:endParaRPr lang="cs-CZ" sz="1100" dirty="0"/>
          </a:p>
          <a:p>
            <a:pPr marL="342900" lvl="0" indent="-342900">
              <a:lnSpc>
                <a:spcPct val="100000"/>
              </a:lnSpc>
              <a:spcBef>
                <a:spcPts val="1800"/>
              </a:spcBef>
              <a:spcAft>
                <a:spcPts val="400"/>
              </a:spcAft>
              <a:buFont typeface="Wingdings" panose="05000000000000000000" pitchFamily="2" charset="2"/>
              <a:buChar char=""/>
            </a:pPr>
            <a:endParaRPr lang="cs-CZ" sz="1100" dirty="0"/>
          </a:p>
        </p:txBody>
      </p:sp>
    </p:spTree>
    <p:extLst>
      <p:ext uri="{BB962C8B-B14F-4D97-AF65-F5344CB8AC3E}">
        <p14:creationId xmlns:p14="http://schemas.microsoft.com/office/powerpoint/2010/main" val="36490335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a:extLst>
              <a:ext uri="{FF2B5EF4-FFF2-40B4-BE49-F238E27FC236}">
                <a16:creationId xmlns:a16="http://schemas.microsoft.com/office/drawing/2014/main" id="{746909CE-FE8F-8090-555F-E80C48A59A26}"/>
              </a:ext>
            </a:extLst>
          </p:cNvPr>
          <p:cNvSpPr txBox="1"/>
          <p:nvPr/>
        </p:nvSpPr>
        <p:spPr>
          <a:xfrm>
            <a:off x="827314" y="0"/>
            <a:ext cx="10896600" cy="6740307"/>
          </a:xfrm>
          <a:prstGeom prst="rect">
            <a:avLst/>
          </a:prstGeom>
          <a:noFill/>
        </p:spPr>
        <p:txBody>
          <a:bodyPr wrap="square">
            <a:spAutoFit/>
          </a:bodyPr>
          <a:lstStyle/>
          <a:p>
            <a:r>
              <a:rPr lang="cs-CZ" dirty="0"/>
              <a:t>Král může dělat, co se mu zlíbí; jeho slovo je zákon. Rčení, že „zákon Médů a Peršanů se nemění“, je pouze starobylým vyjádřením absolutní moci panovníka. Král jmenuje a odvolává všechny ministry, hodnostáře, úředníky i soudce. Nad svou rodinou a domácností, stejně jako nad všemi civilními a vojenskými činiteli ve svých službách, má neomezenou moc života a smrti, aniž by se musel zodpovídat jakémukoli soudu. Majetek každého, kdo upadne v nemilost nebo je popraven, připadá zpět jemu. Právo rozhodovat o životě a smrti náleží výhradně jemu, i když jeho výkon může svěřit guvernérům nebo jiným úředníkům.</a:t>
            </a:r>
          </a:p>
          <a:p>
            <a:endParaRPr lang="cs-CZ" dirty="0"/>
          </a:p>
          <a:p>
            <a:r>
              <a:rPr lang="cs-CZ" dirty="0"/>
              <a:t>Veškerý majetek, který nebyl výslovně udělen korunou nebo řádně zakoupen — tedy každý majetek, k němuž nelze doložit právoplatný titul — náleží králi a ten s ním může nakládat podle své vůle. Veškerá práva a výsady, jako je výstavba veřejných budov, provoz dolů, zřizování telegrafů, silnic, železnic, tramvají a obecně využívání přírodních zdrojů země, jsou soustředěny v jeho rukou. V jeho osobě se spojují všechny tři základní složky státní moci: zákonodárná, výkonná i soudní. Král není vázán žádnými povinnostmi, kromě vnějšího zachovávání forem státního náboženství. Je středem, kolem něhož se otáčí celý mechanismus veřejného života.</a:t>
            </a:r>
          </a:p>
          <a:p>
            <a:endParaRPr lang="cs-CZ" dirty="0"/>
          </a:p>
          <a:p>
            <a:r>
              <a:rPr lang="cs-CZ" dirty="0"/>
              <a:t>— G. </a:t>
            </a:r>
            <a:r>
              <a:rPr lang="cs-CZ" dirty="0" err="1"/>
              <a:t>Curzon</a:t>
            </a:r>
            <a:r>
              <a:rPr lang="cs-CZ" dirty="0"/>
              <a:t>, </a:t>
            </a:r>
            <a:r>
              <a:rPr lang="cs-CZ" dirty="0" err="1"/>
              <a:t>Persia</a:t>
            </a:r>
            <a:r>
              <a:rPr lang="cs-CZ" dirty="0"/>
              <a:t> and </a:t>
            </a:r>
            <a:r>
              <a:rPr lang="cs-CZ" dirty="0" err="1"/>
              <a:t>the</a:t>
            </a:r>
            <a:r>
              <a:rPr lang="cs-CZ" dirty="0"/>
              <a:t> </a:t>
            </a:r>
            <a:r>
              <a:rPr lang="cs-CZ" dirty="0" err="1"/>
              <a:t>Persian</a:t>
            </a:r>
            <a:r>
              <a:rPr lang="cs-CZ" dirty="0"/>
              <a:t> </a:t>
            </a:r>
            <a:r>
              <a:rPr lang="cs-CZ" dirty="0" err="1"/>
              <a:t>Question</a:t>
            </a:r>
            <a:r>
              <a:rPr lang="cs-CZ" dirty="0"/>
              <a:t>, I, 433.</a:t>
            </a:r>
          </a:p>
          <a:p>
            <a:endParaRPr lang="cs-CZ" dirty="0"/>
          </a:p>
          <a:p>
            <a:r>
              <a:rPr lang="cs-CZ" dirty="0"/>
              <a:t>Ačkoli místní úředníci nejsou formálně voleni, jejich výběr se ve skutečnosti řídí vůlí místního obyvatelstva. Pokud by král jmenoval správce, který by nebyl občanům přijatelný, nemohl by svou funkci účinně vykonávat, protože by postrádal autoritu a respekt, jež jsou nezbytné pro výkon úřadu. V malých městech a vesnicích je vliv obyvatel při výběru jejich představeného ještě silnější: je-li jmenován někdo, koho neschvalují, jejich odpor obvykle vede k jeho rezignaci nebo odvolání. Tyto skutečnosti jsou zásadní, neboť pro blahobyt lidu není nic důležitějšího než možnost podílet se — přímo či nepřímo — na výběru svých správců.</a:t>
            </a:r>
          </a:p>
          <a:p>
            <a:endParaRPr lang="cs-CZ" dirty="0"/>
          </a:p>
          <a:p>
            <a:r>
              <a:rPr lang="cs-CZ" dirty="0"/>
              <a:t>— J. </a:t>
            </a:r>
            <a:r>
              <a:rPr lang="cs-CZ" dirty="0" err="1"/>
              <a:t>Malcolm</a:t>
            </a:r>
            <a:r>
              <a:rPr lang="cs-CZ" dirty="0"/>
              <a:t>, </a:t>
            </a:r>
            <a:r>
              <a:rPr lang="cs-CZ" dirty="0" err="1"/>
              <a:t>History</a:t>
            </a:r>
            <a:r>
              <a:rPr lang="cs-CZ" dirty="0"/>
              <a:t> </a:t>
            </a:r>
            <a:r>
              <a:rPr lang="cs-CZ" dirty="0" err="1"/>
              <a:t>of</a:t>
            </a:r>
            <a:r>
              <a:rPr lang="cs-CZ" dirty="0"/>
              <a:t> </a:t>
            </a:r>
            <a:r>
              <a:rPr lang="cs-CZ" dirty="0" err="1"/>
              <a:t>Persia</a:t>
            </a:r>
            <a:r>
              <a:rPr lang="cs-CZ" dirty="0"/>
              <a:t>, II, 324–25.</a:t>
            </a:r>
          </a:p>
        </p:txBody>
      </p:sp>
    </p:spTree>
    <p:extLst>
      <p:ext uri="{BB962C8B-B14F-4D97-AF65-F5344CB8AC3E}">
        <p14:creationId xmlns:p14="http://schemas.microsoft.com/office/powerpoint/2010/main" val="9347786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C71011C-8230-DE59-093F-D02173A6FDC5}"/>
              </a:ext>
            </a:extLst>
          </p:cNvPr>
          <p:cNvSpPr>
            <a:spLocks noGrp="1"/>
          </p:cNvSpPr>
          <p:nvPr>
            <p:ph type="title"/>
          </p:nvPr>
        </p:nvSpPr>
        <p:spPr>
          <a:xfrm>
            <a:off x="1251678" y="382385"/>
            <a:ext cx="10178322" cy="564672"/>
          </a:xfrm>
        </p:spPr>
        <p:txBody>
          <a:bodyPr>
            <a:normAutofit/>
          </a:bodyPr>
          <a:lstStyle/>
          <a:p>
            <a:r>
              <a:rPr lang="cs-CZ" sz="2400" dirty="0"/>
              <a:t>První systematický projekt reformy státu</a:t>
            </a:r>
          </a:p>
        </p:txBody>
      </p:sp>
      <p:sp>
        <p:nvSpPr>
          <p:cNvPr id="3" name="Zástupný obsah 2">
            <a:extLst>
              <a:ext uri="{FF2B5EF4-FFF2-40B4-BE49-F238E27FC236}">
                <a16:creationId xmlns:a16="http://schemas.microsoft.com/office/drawing/2014/main" id="{517C3F2D-3220-3B1F-E9A9-E5BEDA37016A}"/>
              </a:ext>
            </a:extLst>
          </p:cNvPr>
          <p:cNvSpPr>
            <a:spLocks noGrp="1"/>
          </p:cNvSpPr>
          <p:nvPr>
            <p:ph idx="1"/>
          </p:nvPr>
        </p:nvSpPr>
        <p:spPr>
          <a:xfrm>
            <a:off x="1251678" y="816428"/>
            <a:ext cx="10178322" cy="5965371"/>
          </a:xfrm>
        </p:spPr>
        <p:txBody>
          <a:bodyPr>
            <a:normAutofit fontScale="92500" lnSpcReduction="10000"/>
          </a:bodyPr>
          <a:lstStyle/>
          <a:p>
            <a:r>
              <a:rPr lang="cs-CZ" dirty="0"/>
              <a:t>Klíčová myšlenka: stát musí být založen na </a:t>
            </a:r>
            <a:r>
              <a:rPr lang="cs-CZ" b="1" dirty="0"/>
              <a:t>zákoně (</a:t>
            </a:r>
            <a:r>
              <a:rPr lang="ar-OM" b="1" dirty="0"/>
              <a:t>قانون </a:t>
            </a:r>
            <a:r>
              <a:rPr lang="cs-CZ" b="1" dirty="0" err="1"/>
              <a:t>qānūn</a:t>
            </a:r>
            <a:r>
              <a:rPr lang="cs-CZ" b="1" dirty="0"/>
              <a:t>)</a:t>
            </a:r>
            <a:r>
              <a:rPr lang="cs-CZ" dirty="0"/>
              <a:t>, nikoli na libovůli panovníka</a:t>
            </a:r>
            <a:br>
              <a:rPr lang="cs-CZ" dirty="0"/>
            </a:br>
            <a:r>
              <a:rPr lang="cs-CZ" dirty="0"/>
              <a:t>Požaduje spravedlivé zákonodárství, odpovědnou vládu a vzdělané státní úředníky.</a:t>
            </a:r>
          </a:p>
          <a:p>
            <a:r>
              <a:rPr lang="cs-CZ" dirty="0"/>
              <a:t>• Formuluje základní principy moderního státu:</a:t>
            </a:r>
            <a:br>
              <a:rPr lang="cs-CZ" dirty="0"/>
            </a:br>
            <a:r>
              <a:rPr lang="cs-CZ" dirty="0"/>
              <a:t>– rozlišení </a:t>
            </a:r>
            <a:r>
              <a:rPr lang="cs-CZ" b="1" dirty="0"/>
              <a:t>zákonodárné a výkonné moci</a:t>
            </a:r>
            <a:br>
              <a:rPr lang="cs-CZ" dirty="0"/>
            </a:br>
            <a:r>
              <a:rPr lang="cs-CZ" dirty="0"/>
              <a:t>– představa psané ústavy</a:t>
            </a:r>
            <a:br>
              <a:rPr lang="cs-CZ" dirty="0"/>
            </a:br>
            <a:r>
              <a:rPr lang="cs-CZ" dirty="0"/>
              <a:t>– vláda práva místo </a:t>
            </a:r>
            <a:r>
              <a:rPr lang="cs-CZ" dirty="0" err="1"/>
              <a:t>patrimonální</a:t>
            </a:r>
            <a:r>
              <a:rPr lang="cs-CZ" dirty="0"/>
              <a:t> monarchie</a:t>
            </a:r>
          </a:p>
          <a:p>
            <a:r>
              <a:rPr lang="cs-CZ" b="1" u="sng" dirty="0"/>
              <a:t>Literatura jako nástroj politické reformy</a:t>
            </a:r>
            <a:endParaRPr lang="cs-CZ" u="sng" dirty="0"/>
          </a:p>
          <a:p>
            <a:r>
              <a:rPr lang="cs-CZ" dirty="0"/>
              <a:t>Dílo </a:t>
            </a:r>
            <a:r>
              <a:rPr lang="cs-CZ" b="1" dirty="0" err="1"/>
              <a:t>Rafīq</a:t>
            </a:r>
            <a:r>
              <a:rPr lang="cs-CZ" b="1" dirty="0"/>
              <a:t> </a:t>
            </a:r>
            <a:r>
              <a:rPr lang="cs-CZ" b="1" dirty="0" err="1"/>
              <a:t>va</a:t>
            </a:r>
            <a:r>
              <a:rPr lang="cs-CZ" b="1" dirty="0"/>
              <a:t> </a:t>
            </a:r>
            <a:r>
              <a:rPr lang="cs-CZ" b="1" dirty="0" err="1"/>
              <a:t>vazīr</a:t>
            </a:r>
            <a:r>
              <a:rPr lang="cs-CZ" b="1" dirty="0"/>
              <a:t> </a:t>
            </a:r>
            <a:r>
              <a:rPr lang="ar-OM" b="1" dirty="0"/>
              <a:t>رفیق و وزیر</a:t>
            </a:r>
            <a:r>
              <a:rPr lang="ar-OM" dirty="0"/>
              <a:t> – </a:t>
            </a:r>
            <a:r>
              <a:rPr lang="cs-CZ" dirty="0"/>
              <a:t>dialog reformátora a zkorumpovaného ministra</a:t>
            </a:r>
            <a:br>
              <a:rPr lang="cs-CZ" dirty="0"/>
            </a:br>
            <a:r>
              <a:rPr lang="cs-CZ" dirty="0"/>
              <a:t>Literární forma slouží jako kritika strukturální korupce </a:t>
            </a:r>
            <a:r>
              <a:rPr lang="cs-CZ" dirty="0" err="1"/>
              <a:t>qádžárovského</a:t>
            </a:r>
            <a:r>
              <a:rPr lang="cs-CZ" dirty="0"/>
              <a:t> státu.</a:t>
            </a:r>
          </a:p>
          <a:p>
            <a:r>
              <a:rPr lang="cs-CZ" dirty="0"/>
              <a:t>Zakládá reformní společnost </a:t>
            </a:r>
            <a:r>
              <a:rPr lang="cs-CZ" b="1" dirty="0" err="1"/>
              <a:t>Farāmūš-khāne</a:t>
            </a:r>
            <a:r>
              <a:rPr lang="cs-CZ" b="1" dirty="0"/>
              <a:t> </a:t>
            </a:r>
            <a:r>
              <a:rPr lang="ar-OM" b="1" dirty="0"/>
              <a:t>فراموش‌خانه (</a:t>
            </a:r>
            <a:r>
              <a:rPr lang="cs-CZ" b="1" dirty="0"/>
              <a:t>Teherán, cca 1860)</a:t>
            </a:r>
            <a:br>
              <a:rPr lang="cs-CZ" dirty="0"/>
            </a:br>
            <a:r>
              <a:rPr lang="cs-CZ" dirty="0"/>
              <a:t>První politicko-intelektuální centrum propagující reformy, lidská práva a ústavnost.</a:t>
            </a:r>
          </a:p>
          <a:p>
            <a:r>
              <a:rPr lang="cs-CZ" b="1" u="sng" dirty="0"/>
              <a:t>Exil, noviny a šíření reformních idejí</a:t>
            </a:r>
            <a:endParaRPr lang="cs-CZ" u="sng" dirty="0"/>
          </a:p>
          <a:p>
            <a:r>
              <a:rPr lang="cs-CZ" dirty="0"/>
              <a:t>Po konfliktu s dvorem odchází do exilu (Istanbul, Londýn)</a:t>
            </a:r>
            <a:br>
              <a:rPr lang="cs-CZ" dirty="0"/>
            </a:br>
            <a:r>
              <a:rPr lang="cs-CZ" dirty="0"/>
              <a:t>Získává přímou zkušenost s evropským politickým systémem.</a:t>
            </a:r>
          </a:p>
          <a:p>
            <a:r>
              <a:rPr lang="cs-CZ" dirty="0"/>
              <a:t>Zakladatel časopisu </a:t>
            </a:r>
            <a:r>
              <a:rPr lang="cs-CZ" b="1" dirty="0" err="1"/>
              <a:t>Qānūn</a:t>
            </a:r>
            <a:r>
              <a:rPr lang="cs-CZ" b="1" dirty="0"/>
              <a:t> </a:t>
            </a:r>
            <a:r>
              <a:rPr lang="ar-OM" b="1" dirty="0"/>
              <a:t>قانون (1890–1896, </a:t>
            </a:r>
            <a:r>
              <a:rPr lang="cs-CZ" b="1" dirty="0"/>
              <a:t>Londýn)</a:t>
            </a:r>
            <a:br>
              <a:rPr lang="cs-CZ" dirty="0"/>
            </a:br>
            <a:r>
              <a:rPr lang="cs-CZ" dirty="0"/>
              <a:t>Požaduje konec absolutismu a zavedení ústavního státu.</a:t>
            </a:r>
          </a:p>
          <a:p>
            <a:r>
              <a:rPr lang="cs-CZ" dirty="0"/>
              <a:t>Navzdory zákazu se </a:t>
            </a:r>
            <a:r>
              <a:rPr lang="cs-CZ" dirty="0" err="1"/>
              <a:t>Qānūn</a:t>
            </a:r>
            <a:r>
              <a:rPr lang="cs-CZ" dirty="0"/>
              <a:t> tajně šíří v Íránu a ovlivňuje vznik moderní politické opozice.</a:t>
            </a:r>
          </a:p>
          <a:p>
            <a:endParaRPr lang="cs-CZ" dirty="0"/>
          </a:p>
          <a:p>
            <a:endParaRPr lang="cs-CZ" dirty="0"/>
          </a:p>
        </p:txBody>
      </p:sp>
    </p:spTree>
    <p:extLst>
      <p:ext uri="{BB962C8B-B14F-4D97-AF65-F5344CB8AC3E}">
        <p14:creationId xmlns:p14="http://schemas.microsoft.com/office/powerpoint/2010/main" val="24441020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BE6C86D-D14E-6465-2DDA-FD9AB62C00A2}"/>
              </a:ext>
            </a:extLst>
          </p:cNvPr>
          <p:cNvSpPr>
            <a:spLocks noGrp="1"/>
          </p:cNvSpPr>
          <p:nvPr>
            <p:ph type="title"/>
          </p:nvPr>
        </p:nvSpPr>
        <p:spPr/>
        <p:txBody>
          <a:bodyPr/>
          <a:lstStyle/>
          <a:p>
            <a:r>
              <a:rPr lang="cs-CZ" b="1" dirty="0"/>
              <a:t>Historický význam</a:t>
            </a:r>
            <a:br>
              <a:rPr lang="cs-CZ" dirty="0"/>
            </a:br>
            <a:endParaRPr lang="cs-CZ" dirty="0"/>
          </a:p>
        </p:txBody>
      </p:sp>
      <p:sp>
        <p:nvSpPr>
          <p:cNvPr id="3" name="Zástupný obsah 2">
            <a:extLst>
              <a:ext uri="{FF2B5EF4-FFF2-40B4-BE49-F238E27FC236}">
                <a16:creationId xmlns:a16="http://schemas.microsoft.com/office/drawing/2014/main" id="{C54F3F36-35FD-EB16-6A54-FCCF17C5DA0E}"/>
              </a:ext>
            </a:extLst>
          </p:cNvPr>
          <p:cNvSpPr>
            <a:spLocks noGrp="1"/>
          </p:cNvSpPr>
          <p:nvPr>
            <p:ph idx="1"/>
          </p:nvPr>
        </p:nvSpPr>
        <p:spPr>
          <a:xfrm>
            <a:off x="1251678" y="1502229"/>
            <a:ext cx="6616562" cy="4887685"/>
          </a:xfrm>
        </p:spPr>
        <p:txBody>
          <a:bodyPr>
            <a:normAutofit/>
          </a:bodyPr>
          <a:lstStyle/>
          <a:p>
            <a:r>
              <a:rPr lang="cs-CZ" dirty="0"/>
              <a:t>Zakladatel moderní íránské politické filozofie</a:t>
            </a:r>
            <a:br>
              <a:rPr lang="cs-CZ" dirty="0"/>
            </a:br>
            <a:r>
              <a:rPr lang="cs-CZ" dirty="0"/>
              <a:t>• Formuluje koncepty: ústava, právo, občanská společnost</a:t>
            </a:r>
            <a:br>
              <a:rPr lang="cs-CZ" dirty="0"/>
            </a:br>
            <a:r>
              <a:rPr lang="cs-CZ" dirty="0"/>
              <a:t>• Jeho jazyk a styl vytvářejí základ moderní perské politické prózy</a:t>
            </a:r>
          </a:p>
          <a:p>
            <a:r>
              <a:rPr lang="cs-CZ" dirty="0" err="1"/>
              <a:t>Malkom</a:t>
            </a:r>
            <a:r>
              <a:rPr lang="cs-CZ" dirty="0"/>
              <a:t> Chán představuje přechod od tradiční monarchické ideologie k modernímu konstitucionalismu.</a:t>
            </a:r>
          </a:p>
          <a:p>
            <a:r>
              <a:rPr lang="cs-CZ" dirty="0" err="1"/>
              <a:t>Parsinejad</a:t>
            </a:r>
            <a:r>
              <a:rPr lang="cs-CZ" dirty="0"/>
              <a:t>, </a:t>
            </a:r>
            <a:r>
              <a:rPr lang="cs-CZ" dirty="0" err="1"/>
              <a:t>Iraj</a:t>
            </a:r>
            <a:r>
              <a:rPr lang="cs-CZ" dirty="0"/>
              <a:t>. </a:t>
            </a:r>
            <a:r>
              <a:rPr lang="cs-CZ" i="1" dirty="0"/>
              <a:t>A </a:t>
            </a:r>
            <a:r>
              <a:rPr lang="cs-CZ" i="1" dirty="0" err="1"/>
              <a:t>History</a:t>
            </a:r>
            <a:r>
              <a:rPr lang="cs-CZ" i="1" dirty="0"/>
              <a:t> </a:t>
            </a:r>
            <a:r>
              <a:rPr lang="cs-CZ" i="1" dirty="0" err="1"/>
              <a:t>of</a:t>
            </a:r>
            <a:r>
              <a:rPr lang="cs-CZ" i="1" dirty="0"/>
              <a:t> </a:t>
            </a:r>
            <a:r>
              <a:rPr lang="cs-CZ" i="1" dirty="0" err="1"/>
              <a:t>Literary</a:t>
            </a:r>
            <a:r>
              <a:rPr lang="cs-CZ" i="1" dirty="0"/>
              <a:t> </a:t>
            </a:r>
            <a:r>
              <a:rPr lang="cs-CZ" i="1" dirty="0" err="1"/>
              <a:t>Criticism</a:t>
            </a:r>
            <a:r>
              <a:rPr lang="cs-CZ" i="1" dirty="0"/>
              <a:t> in </a:t>
            </a:r>
            <a:r>
              <a:rPr lang="cs-CZ" i="1" dirty="0" err="1"/>
              <a:t>Iran</a:t>
            </a:r>
            <a:r>
              <a:rPr lang="cs-CZ" i="1" dirty="0"/>
              <a:t>, 1866–1951: </a:t>
            </a:r>
            <a:r>
              <a:rPr lang="cs-CZ" i="1" dirty="0" err="1"/>
              <a:t>Literary</a:t>
            </a:r>
            <a:r>
              <a:rPr lang="cs-CZ" i="1" dirty="0"/>
              <a:t> </a:t>
            </a:r>
            <a:r>
              <a:rPr lang="cs-CZ" i="1" dirty="0" err="1"/>
              <a:t>Criticism</a:t>
            </a:r>
            <a:r>
              <a:rPr lang="cs-CZ" i="1" dirty="0"/>
              <a:t> in </a:t>
            </a:r>
            <a:r>
              <a:rPr lang="cs-CZ" i="1" dirty="0" err="1"/>
              <a:t>the</a:t>
            </a:r>
            <a:r>
              <a:rPr lang="cs-CZ" i="1" dirty="0"/>
              <a:t> Works </a:t>
            </a:r>
            <a:r>
              <a:rPr lang="cs-CZ" i="1" dirty="0" err="1"/>
              <a:t>of</a:t>
            </a:r>
            <a:r>
              <a:rPr lang="cs-CZ" i="1" dirty="0"/>
              <a:t> </a:t>
            </a:r>
            <a:r>
              <a:rPr lang="cs-CZ" i="1" dirty="0" err="1"/>
              <a:t>Enlightened</a:t>
            </a:r>
            <a:r>
              <a:rPr lang="cs-CZ" i="1" dirty="0"/>
              <a:t> </a:t>
            </a:r>
            <a:r>
              <a:rPr lang="cs-CZ" i="1" dirty="0" err="1"/>
              <a:t>Thinkers</a:t>
            </a:r>
            <a:r>
              <a:rPr lang="cs-CZ" i="1" dirty="0"/>
              <a:t> </a:t>
            </a:r>
            <a:r>
              <a:rPr lang="cs-CZ" i="1" dirty="0" err="1"/>
              <a:t>of</a:t>
            </a:r>
            <a:r>
              <a:rPr lang="cs-CZ" i="1" dirty="0"/>
              <a:t> </a:t>
            </a:r>
            <a:r>
              <a:rPr lang="cs-CZ" i="1" dirty="0" err="1"/>
              <a:t>Iran</a:t>
            </a:r>
            <a:r>
              <a:rPr lang="cs-CZ" i="1" dirty="0"/>
              <a:t>—</a:t>
            </a:r>
            <a:r>
              <a:rPr lang="cs-CZ" i="1" dirty="0" err="1"/>
              <a:t>Akhundzadeh</a:t>
            </a:r>
            <a:r>
              <a:rPr lang="cs-CZ" i="1" dirty="0"/>
              <a:t>, </a:t>
            </a:r>
            <a:r>
              <a:rPr lang="cs-CZ" i="1" dirty="0" err="1"/>
              <a:t>Kermani</a:t>
            </a:r>
            <a:r>
              <a:rPr lang="cs-CZ" i="1" dirty="0"/>
              <a:t>, </a:t>
            </a:r>
            <a:r>
              <a:rPr lang="cs-CZ" i="1" dirty="0" err="1"/>
              <a:t>Malkom</a:t>
            </a:r>
            <a:r>
              <a:rPr lang="cs-CZ" i="1" dirty="0"/>
              <a:t>, </a:t>
            </a:r>
            <a:r>
              <a:rPr lang="cs-CZ" i="1" dirty="0" err="1"/>
              <a:t>Talebof</a:t>
            </a:r>
            <a:r>
              <a:rPr lang="cs-CZ" i="1" dirty="0"/>
              <a:t>, </a:t>
            </a:r>
            <a:r>
              <a:rPr lang="cs-CZ" i="1" dirty="0" err="1"/>
              <a:t>Maraghe’i</a:t>
            </a:r>
            <a:r>
              <a:rPr lang="cs-CZ" i="1" dirty="0"/>
              <a:t>, </a:t>
            </a:r>
            <a:r>
              <a:rPr lang="cs-CZ" i="1" dirty="0" err="1"/>
              <a:t>Kasravi</a:t>
            </a:r>
            <a:r>
              <a:rPr lang="cs-CZ" i="1" dirty="0"/>
              <a:t> and </a:t>
            </a:r>
            <a:r>
              <a:rPr lang="cs-CZ" i="1" dirty="0" err="1"/>
              <a:t>Hedayat</a:t>
            </a:r>
            <a:r>
              <a:rPr lang="cs-CZ" i="1" dirty="0"/>
              <a:t>.</a:t>
            </a:r>
            <a:r>
              <a:rPr lang="cs-CZ" dirty="0"/>
              <a:t> </a:t>
            </a:r>
            <a:r>
              <a:rPr lang="cs-CZ" dirty="0" err="1"/>
              <a:t>Bethesda</a:t>
            </a:r>
            <a:r>
              <a:rPr lang="cs-CZ" dirty="0"/>
              <a:t>, MD: </a:t>
            </a:r>
            <a:r>
              <a:rPr lang="cs-CZ" dirty="0" err="1"/>
              <a:t>Ibex</a:t>
            </a:r>
            <a:r>
              <a:rPr lang="cs-CZ" dirty="0"/>
              <a:t> </a:t>
            </a:r>
            <a:r>
              <a:rPr lang="cs-CZ" dirty="0" err="1"/>
              <a:t>Publishers</a:t>
            </a:r>
            <a:r>
              <a:rPr lang="cs-CZ" dirty="0"/>
              <a:t>, 2003.</a:t>
            </a:r>
          </a:p>
          <a:p>
            <a:endParaRPr lang="cs-CZ" dirty="0"/>
          </a:p>
        </p:txBody>
      </p:sp>
      <p:pic>
        <p:nvPicPr>
          <p:cNvPr id="5" name="Obrázek 4" descr="Obsah obrázku text, Obal knihy, Publikace, kniha&#10;&#10;Obsah generovaný pomocí AI může být nesprávný.">
            <a:extLst>
              <a:ext uri="{FF2B5EF4-FFF2-40B4-BE49-F238E27FC236}">
                <a16:creationId xmlns:a16="http://schemas.microsoft.com/office/drawing/2014/main" id="{BE505E51-C328-13BD-A694-FC8BFCCA736C}"/>
              </a:ext>
            </a:extLst>
          </p:cNvPr>
          <p:cNvPicPr>
            <a:picLocks noChangeAspect="1"/>
          </p:cNvPicPr>
          <p:nvPr/>
        </p:nvPicPr>
        <p:blipFill>
          <a:blip r:embed="rId2"/>
          <a:stretch>
            <a:fillRect/>
          </a:stretch>
        </p:blipFill>
        <p:spPr>
          <a:xfrm>
            <a:off x="7969750" y="382385"/>
            <a:ext cx="3358740" cy="5094514"/>
          </a:xfrm>
          <a:prstGeom prst="rect">
            <a:avLst/>
          </a:prstGeom>
        </p:spPr>
      </p:pic>
    </p:spTree>
    <p:extLst>
      <p:ext uri="{BB962C8B-B14F-4D97-AF65-F5344CB8AC3E}">
        <p14:creationId xmlns:p14="http://schemas.microsoft.com/office/powerpoint/2010/main" val="6821019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97C03FB-607A-CC60-16A1-93EFFE592EAC}"/>
              </a:ext>
            </a:extLst>
          </p:cNvPr>
          <p:cNvSpPr>
            <a:spLocks noGrp="1"/>
          </p:cNvSpPr>
          <p:nvPr>
            <p:ph type="title"/>
          </p:nvPr>
        </p:nvSpPr>
        <p:spPr>
          <a:xfrm>
            <a:off x="1251678" y="382385"/>
            <a:ext cx="10178322" cy="301427"/>
          </a:xfrm>
        </p:spPr>
        <p:txBody>
          <a:bodyPr>
            <a:normAutofit fontScale="90000"/>
          </a:bodyPr>
          <a:lstStyle/>
          <a:p>
            <a:endParaRPr lang="cs-CZ" dirty="0"/>
          </a:p>
        </p:txBody>
      </p:sp>
      <p:sp>
        <p:nvSpPr>
          <p:cNvPr id="3" name="Zástupný obsah 2">
            <a:extLst>
              <a:ext uri="{FF2B5EF4-FFF2-40B4-BE49-F238E27FC236}">
                <a16:creationId xmlns:a16="http://schemas.microsoft.com/office/drawing/2014/main" id="{085B04C8-8D79-56D5-FE54-61D206936073}"/>
              </a:ext>
            </a:extLst>
          </p:cNvPr>
          <p:cNvSpPr>
            <a:spLocks noGrp="1"/>
          </p:cNvSpPr>
          <p:nvPr>
            <p:ph idx="1"/>
          </p:nvPr>
        </p:nvSpPr>
        <p:spPr>
          <a:xfrm>
            <a:off x="1251678" y="1073426"/>
            <a:ext cx="10178322" cy="5693133"/>
          </a:xfrm>
        </p:spPr>
        <p:txBody>
          <a:bodyPr>
            <a:normAutofit lnSpcReduction="10000"/>
          </a:bodyPr>
          <a:lstStyle/>
          <a:p>
            <a:pPr algn="just">
              <a:lnSpc>
                <a:spcPct val="150000"/>
              </a:lnSpc>
            </a:pPr>
            <a:r>
              <a:rPr lang="cs-CZ" sz="18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cs-CZ" sz="1800" i="1" dirty="0">
                <a:effectLst/>
                <a:latin typeface="Times New Roman" panose="02020603050405020304" pitchFamily="18" charset="0"/>
                <a:ea typeface="Times New Roman" panose="02020603050405020304" pitchFamily="18" charset="0"/>
                <a:cs typeface="Times New Roman" panose="02020603050405020304" pitchFamily="18" charset="0"/>
              </a:rPr>
              <a:t>Nikoliv! Tak to není! Bůh si nežádá zmatku (</a:t>
            </a:r>
            <a:r>
              <a:rPr lang="cs-CZ" sz="1800" b="1" i="1" dirty="0" err="1">
                <a:effectLst/>
                <a:latin typeface="Times New Roman" panose="02020603050405020304" pitchFamily="18" charset="0"/>
                <a:ea typeface="Times New Roman" panose="02020603050405020304" pitchFamily="18" charset="0"/>
                <a:cs typeface="Times New Roman" panose="02020603050405020304" pitchFamily="18" charset="0"/>
              </a:rPr>
              <a:t>eghtešáš</a:t>
            </a:r>
            <a:r>
              <a:rPr lang="cs-CZ" sz="1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ar-OM" sz="1800" b="1" i="1" dirty="0">
                <a:latin typeface="Times New Roman" panose="02020603050405020304" pitchFamily="18" charset="0"/>
                <a:ea typeface="Times New Roman" panose="02020603050405020304" pitchFamily="18" charset="0"/>
                <a:cs typeface="Times New Roman" panose="02020603050405020304" pitchFamily="18" charset="0"/>
              </a:rPr>
              <a:t>اغتشاش</a:t>
            </a:r>
            <a:r>
              <a:rPr lang="cs-CZ" sz="1800" i="1" dirty="0">
                <a:effectLst/>
                <a:latin typeface="Times New Roman" panose="02020603050405020304" pitchFamily="18" charset="0"/>
                <a:ea typeface="Times New Roman" panose="02020603050405020304" pitchFamily="18" charset="0"/>
                <a:cs typeface="Times New Roman" panose="02020603050405020304" pitchFamily="18" charset="0"/>
              </a:rPr>
              <a:t>) a Írán řád (</a:t>
            </a:r>
            <a:r>
              <a:rPr lang="cs-CZ" sz="1800" b="1" i="1" dirty="0" err="1">
                <a:effectLst/>
                <a:latin typeface="Times New Roman" panose="02020603050405020304" pitchFamily="18" charset="0"/>
                <a:ea typeface="Times New Roman" panose="02020603050405020304" pitchFamily="18" charset="0"/>
                <a:cs typeface="Times New Roman" panose="02020603050405020304" pitchFamily="18" charset="0"/>
              </a:rPr>
              <a:t>nazm</a:t>
            </a:r>
            <a:r>
              <a:rPr lang="cs-CZ" sz="1800" i="1" dirty="0">
                <a:effectLst/>
                <a:latin typeface="Times New Roman" panose="02020603050405020304" pitchFamily="18" charset="0"/>
                <a:ea typeface="Times New Roman" panose="02020603050405020304" pitchFamily="18" charset="0"/>
                <a:cs typeface="Times New Roman" panose="02020603050405020304" pitchFamily="18" charset="0"/>
              </a:rPr>
              <a:t>) přijímá. Je to snadné, zejména díky nástrojům, jež se při modernizování (</a:t>
            </a:r>
            <a:r>
              <a:rPr lang="cs-CZ" sz="1800" b="1" i="1" dirty="0" err="1">
                <a:effectLst/>
                <a:latin typeface="Times New Roman" panose="02020603050405020304" pitchFamily="18" charset="0"/>
                <a:ea typeface="Times New Roman" panose="02020603050405020304" pitchFamily="18" charset="0"/>
                <a:cs typeface="Times New Roman" panose="02020603050405020304" pitchFamily="18" charset="0"/>
              </a:rPr>
              <a:t>tarraqí</a:t>
            </a:r>
            <a:r>
              <a:rPr lang="cs-CZ" sz="1800" i="1" dirty="0">
                <a:effectLst/>
                <a:latin typeface="Times New Roman" panose="02020603050405020304" pitchFamily="18" charset="0"/>
                <a:ea typeface="Times New Roman" panose="02020603050405020304" pitchFamily="18" charset="0"/>
                <a:cs typeface="Times New Roman" panose="02020603050405020304" pitchFamily="18" charset="0"/>
              </a:rPr>
              <a:t>) Íránu nabízejí, v žádné jiné epoše to pro žádný národ (</a:t>
            </a:r>
            <a:r>
              <a:rPr lang="cs-CZ" sz="1800" b="1" i="1" dirty="0" err="1">
                <a:effectLst/>
                <a:latin typeface="Times New Roman" panose="02020603050405020304" pitchFamily="18" charset="0"/>
                <a:ea typeface="Times New Roman" panose="02020603050405020304" pitchFamily="18" charset="0"/>
                <a:cs typeface="Times New Roman" panose="02020603050405020304" pitchFamily="18" charset="0"/>
              </a:rPr>
              <a:t>mellat</a:t>
            </a:r>
            <a:r>
              <a:rPr lang="cs-CZ" sz="1800" i="1" dirty="0">
                <a:effectLst/>
                <a:latin typeface="Times New Roman" panose="02020603050405020304" pitchFamily="18" charset="0"/>
                <a:ea typeface="Times New Roman" panose="02020603050405020304" pitchFamily="18" charset="0"/>
                <a:cs typeface="Times New Roman" panose="02020603050405020304" pitchFamily="18" charset="0"/>
              </a:rPr>
              <a:t>) nebylo proveditelnějším. Uspořádání států (</a:t>
            </a:r>
            <a:r>
              <a:rPr lang="cs-CZ" sz="1800" b="1" i="1" dirty="0" err="1">
                <a:effectLst/>
                <a:latin typeface="Times New Roman" panose="02020603050405020304" pitchFamily="18" charset="0"/>
                <a:ea typeface="Times New Roman" panose="02020603050405020304" pitchFamily="18" charset="0"/>
                <a:cs typeface="Times New Roman" panose="02020603050405020304" pitchFamily="18" charset="0"/>
              </a:rPr>
              <a:t>entezám</a:t>
            </a:r>
            <a:r>
              <a:rPr lang="cs-CZ" sz="1800" b="1" i="1" dirty="0">
                <a:effectLst/>
                <a:latin typeface="Times New Roman" panose="02020603050405020304" pitchFamily="18" charset="0"/>
                <a:ea typeface="Times New Roman" panose="02020603050405020304" pitchFamily="18" charset="0"/>
                <a:cs typeface="Times New Roman" panose="02020603050405020304" pitchFamily="18" charset="0"/>
              </a:rPr>
              <a:t>-e </a:t>
            </a:r>
            <a:r>
              <a:rPr lang="cs-CZ" sz="1800" b="1" i="1" dirty="0" err="1">
                <a:effectLst/>
                <a:latin typeface="Times New Roman" panose="02020603050405020304" pitchFamily="18" charset="0"/>
                <a:ea typeface="Times New Roman" panose="02020603050405020304" pitchFamily="18" charset="0"/>
                <a:cs typeface="Times New Roman" panose="02020603050405020304" pitchFamily="18" charset="0"/>
              </a:rPr>
              <a:t>doulat</a:t>
            </a:r>
            <a:r>
              <a:rPr lang="cs-CZ" sz="1800" i="1" dirty="0">
                <a:effectLst/>
                <a:latin typeface="Times New Roman" panose="02020603050405020304" pitchFamily="18" charset="0"/>
                <a:ea typeface="Times New Roman" panose="02020603050405020304" pitchFamily="18" charset="0"/>
                <a:cs typeface="Times New Roman" panose="02020603050405020304" pitchFamily="18" charset="0"/>
              </a:rPr>
              <a:t>) bránila řada překážek, často to byla hloupost národa odporující rozumu krále, jindy ignorance panovníka překážející v rozvoji národa. Když sultán </a:t>
            </a:r>
            <a:r>
              <a:rPr lang="cs-CZ" sz="1800" i="1" dirty="0" err="1">
                <a:effectLst/>
                <a:latin typeface="Times New Roman" panose="02020603050405020304" pitchFamily="18" charset="0"/>
                <a:ea typeface="Times New Roman" panose="02020603050405020304" pitchFamily="18" charset="0"/>
                <a:cs typeface="Times New Roman" panose="02020603050405020304" pitchFamily="18" charset="0"/>
              </a:rPr>
              <a:t>Mahmúd</a:t>
            </a:r>
            <a:r>
              <a:rPr lang="cs-CZ" sz="1800" i="1" dirty="0">
                <a:effectLst/>
                <a:latin typeface="Times New Roman" panose="02020603050405020304" pitchFamily="18" charset="0"/>
                <a:ea typeface="Times New Roman" panose="02020603050405020304" pitchFamily="18" charset="0"/>
                <a:cs typeface="Times New Roman" panose="02020603050405020304" pitchFamily="18" charset="0"/>
              </a:rPr>
              <a:t> snil o reformování osmanského státu, v jeho představách byli janičáři za mřížemi. Jednou byla Francie po dobu dvaceti let vystavena útokům ze stran všech evropských zemí kvůli zavádění nových reforem (</a:t>
            </a:r>
            <a:r>
              <a:rPr lang="cs-CZ" sz="1800" i="1" dirty="0" err="1">
                <a:effectLst/>
                <a:latin typeface="Times New Roman" panose="02020603050405020304" pitchFamily="18" charset="0"/>
                <a:ea typeface="Times New Roman" panose="02020603050405020304" pitchFamily="18" charset="0"/>
                <a:cs typeface="Times New Roman" panose="02020603050405020304" pitchFamily="18" charset="0"/>
              </a:rPr>
              <a:t>tazjí</a:t>
            </a:r>
            <a:r>
              <a:rPr lang="cs-CZ" sz="1800" i="1" dirty="0">
                <a:effectLst/>
                <a:latin typeface="Times New Roman" panose="02020603050405020304" pitchFamily="18" charset="0"/>
                <a:ea typeface="Times New Roman" panose="02020603050405020304" pitchFamily="18" charset="0"/>
                <a:cs typeface="Times New Roman" panose="02020603050405020304" pitchFamily="18" charset="0"/>
              </a:rPr>
              <a:t>'-e </a:t>
            </a:r>
            <a:r>
              <a:rPr lang="cs-CZ" sz="1800" b="1" i="1" dirty="0" err="1">
                <a:effectLst/>
                <a:latin typeface="Times New Roman" panose="02020603050405020304" pitchFamily="18" charset="0"/>
                <a:ea typeface="Times New Roman" panose="02020603050405020304" pitchFamily="18" charset="0"/>
                <a:cs typeface="Times New Roman" panose="02020603050405020304" pitchFamily="18" charset="0"/>
              </a:rPr>
              <a:t>tanzímát</a:t>
            </a:r>
            <a:r>
              <a:rPr lang="cs-CZ" sz="1800" b="1" i="1" dirty="0">
                <a:effectLst/>
                <a:latin typeface="Times New Roman" panose="02020603050405020304" pitchFamily="18" charset="0"/>
                <a:ea typeface="Times New Roman" panose="02020603050405020304" pitchFamily="18" charset="0"/>
                <a:cs typeface="Times New Roman" panose="02020603050405020304" pitchFamily="18" charset="0"/>
              </a:rPr>
              <a:t>-e </a:t>
            </a:r>
            <a:r>
              <a:rPr lang="cs-CZ" sz="1800" b="1" i="1" dirty="0" err="1">
                <a:effectLst/>
                <a:latin typeface="Times New Roman" panose="02020603050405020304" pitchFamily="18" charset="0"/>
                <a:ea typeface="Times New Roman" panose="02020603050405020304" pitchFamily="18" charset="0"/>
                <a:cs typeface="Times New Roman" panose="02020603050405020304" pitchFamily="18" charset="0"/>
              </a:rPr>
              <a:t>džadíd</a:t>
            </a:r>
            <a:r>
              <a:rPr lang="cs-CZ" sz="1800" i="1" dirty="0">
                <a:effectLst/>
                <a:latin typeface="Times New Roman" panose="02020603050405020304" pitchFamily="18" charset="0"/>
                <a:ea typeface="Times New Roman" panose="02020603050405020304" pitchFamily="18" charset="0"/>
                <a:cs typeface="Times New Roman" panose="02020603050405020304" pitchFamily="18" charset="0"/>
              </a:rPr>
              <a:t>), nyní se však v každé evropské zemi objevují stovky všemožných překážek při ustavování jakéhokoliv zákona (</a:t>
            </a:r>
            <a:r>
              <a:rPr lang="cs-CZ" sz="1800" b="1" i="1" dirty="0" err="1">
                <a:effectLst/>
                <a:latin typeface="Times New Roman" panose="02020603050405020304" pitchFamily="18" charset="0"/>
                <a:ea typeface="Times New Roman" panose="02020603050405020304" pitchFamily="18" charset="0"/>
                <a:cs typeface="Times New Roman" panose="02020603050405020304" pitchFamily="18" charset="0"/>
              </a:rPr>
              <a:t>qánún</a:t>
            </a:r>
            <a:r>
              <a:rPr lang="cs-CZ" sz="1800"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cs-CZ" sz="1800" dirty="0">
              <a:effectLst/>
              <a:latin typeface="Times New Roman" panose="02020603050405020304" pitchFamily="18" charset="0"/>
              <a:ea typeface="Times New Roman" panose="02020603050405020304" pitchFamily="18" charset="0"/>
            </a:endParaRPr>
          </a:p>
          <a:p>
            <a:pPr>
              <a:lnSpc>
                <a:spcPct val="150000"/>
              </a:lnSpc>
            </a:pPr>
            <a:r>
              <a:rPr lang="cs-CZ" sz="1800" i="1" dirty="0">
                <a:effectLst/>
                <a:latin typeface="Times New Roman" panose="02020603050405020304" pitchFamily="18" charset="0"/>
                <a:ea typeface="Times New Roman" panose="02020603050405020304" pitchFamily="18" charset="0"/>
                <a:cs typeface="Times New Roman" panose="02020603050405020304" pitchFamily="18" charset="0"/>
              </a:rPr>
              <a:t>Íránský stát je prvním státem na celé zemi, který je bez jakýchkoliv překážek svolný k přijetí jakékoliv formy reforem. Vnitrostátní bezpečnost, zahraniční klid, panovník upřímný k národu, odvaha a kvality krále, loajální a státotvorní duchovní (</a:t>
            </a:r>
            <a:r>
              <a:rPr lang="cs-CZ" sz="1800" b="1" i="1" dirty="0" err="1">
                <a:effectLst/>
                <a:latin typeface="Times New Roman" panose="02020603050405020304" pitchFamily="18" charset="0"/>
                <a:ea typeface="Times New Roman" panose="02020603050405020304" pitchFamily="18" charset="0"/>
                <a:cs typeface="Times New Roman" panose="02020603050405020304" pitchFamily="18" charset="0"/>
              </a:rPr>
              <a:t>olamá</a:t>
            </a:r>
            <a:r>
              <a:rPr lang="cs-CZ" sz="1800" b="1" i="1" dirty="0">
                <a:effectLst/>
                <a:latin typeface="Times New Roman" panose="02020603050405020304" pitchFamily="18" charset="0"/>
                <a:ea typeface="Times New Roman" panose="02020603050405020304" pitchFamily="18" charset="0"/>
                <a:cs typeface="Times New Roman" panose="02020603050405020304" pitchFamily="18" charset="0"/>
              </a:rPr>
              <a:t>-je </a:t>
            </a:r>
            <a:r>
              <a:rPr lang="cs-CZ" sz="1800" b="1" i="1" dirty="0" err="1">
                <a:effectLst/>
                <a:latin typeface="Times New Roman" panose="02020603050405020304" pitchFamily="18" charset="0"/>
                <a:ea typeface="Times New Roman" panose="02020603050405020304" pitchFamily="18" charset="0"/>
                <a:cs typeface="Times New Roman" panose="02020603050405020304" pitchFamily="18" charset="0"/>
              </a:rPr>
              <a:t>doulatcháh</a:t>
            </a:r>
            <a:r>
              <a:rPr lang="cs-CZ" sz="1800" i="1" dirty="0">
                <a:effectLst/>
                <a:latin typeface="Times New Roman" panose="02020603050405020304" pitchFamily="18" charset="0"/>
                <a:ea typeface="Times New Roman" panose="02020603050405020304" pitchFamily="18" charset="0"/>
                <a:cs typeface="Times New Roman" panose="02020603050405020304" pitchFamily="18" charset="0"/>
              </a:rPr>
              <a:t>), vstřícnost a finanční podpora od spřátelených zemí, mlčení nepřejících vlád. Všechny nástroje pro pokrok (</a:t>
            </a:r>
            <a:r>
              <a:rPr lang="cs-CZ" sz="1800" b="1" i="1" dirty="0" err="1">
                <a:effectLst/>
                <a:latin typeface="Times New Roman" panose="02020603050405020304" pitchFamily="18" charset="0"/>
                <a:ea typeface="Times New Roman" panose="02020603050405020304" pitchFamily="18" charset="0"/>
                <a:cs typeface="Times New Roman" panose="02020603050405020304" pitchFamily="18" charset="0"/>
              </a:rPr>
              <a:t>asbáb</a:t>
            </a:r>
            <a:r>
              <a:rPr lang="cs-CZ" sz="1800" b="1" i="1" dirty="0">
                <a:effectLst/>
                <a:latin typeface="Times New Roman" panose="02020603050405020304" pitchFamily="18" charset="0"/>
                <a:ea typeface="Times New Roman" panose="02020603050405020304" pitchFamily="18" charset="0"/>
                <a:cs typeface="Times New Roman" panose="02020603050405020304" pitchFamily="18" charset="0"/>
              </a:rPr>
              <a:t>-e </a:t>
            </a:r>
            <a:r>
              <a:rPr lang="cs-CZ" sz="1800" b="1" i="1" dirty="0" err="1">
                <a:effectLst/>
                <a:latin typeface="Times New Roman" panose="02020603050405020304" pitchFamily="18" charset="0"/>
                <a:ea typeface="Times New Roman" panose="02020603050405020304" pitchFamily="18" charset="0"/>
                <a:cs typeface="Times New Roman" panose="02020603050405020304" pitchFamily="18" charset="0"/>
              </a:rPr>
              <a:t>tarraqí</a:t>
            </a:r>
            <a:r>
              <a:rPr lang="cs-CZ" sz="1800" i="1" dirty="0">
                <a:effectLst/>
                <a:latin typeface="Times New Roman" panose="02020603050405020304" pitchFamily="18" charset="0"/>
                <a:ea typeface="Times New Roman" panose="02020603050405020304" pitchFamily="18" charset="0"/>
                <a:cs typeface="Times New Roman" panose="02020603050405020304" pitchFamily="18" charset="0"/>
              </a:rPr>
              <a:t>) Íránu jsou připravené.</a:t>
            </a:r>
            <a:r>
              <a:rPr lang="cs-CZ" sz="1800" dirty="0">
                <a:effectLst/>
                <a:latin typeface="Times New Roman" panose="02020603050405020304" pitchFamily="18" charset="0"/>
                <a:ea typeface="Times New Roman" panose="02020603050405020304" pitchFamily="18" charset="0"/>
              </a:rPr>
              <a:t> </a:t>
            </a:r>
          </a:p>
          <a:p>
            <a:r>
              <a:rPr lang="cs-CZ" sz="1800" dirty="0" err="1">
                <a:effectLst/>
                <a:latin typeface="Times New Roman" panose="02020603050405020304" pitchFamily="18" charset="0"/>
                <a:ea typeface="Times New Roman" panose="02020603050405020304" pitchFamily="18" charset="0"/>
                <a:cs typeface="Times New Roman" panose="02020603050405020304" pitchFamily="18" charset="0"/>
              </a:rPr>
              <a:t>Mahmúd</a:t>
            </a:r>
            <a:r>
              <a:rPr lang="cs-CZ" sz="1800" dirty="0">
                <a:effectLst/>
                <a:latin typeface="Times New Roman" panose="02020603050405020304" pitchFamily="18" charset="0"/>
                <a:ea typeface="Times New Roman" panose="02020603050405020304" pitchFamily="18" charset="0"/>
                <a:cs typeface="Times New Roman" panose="02020603050405020304" pitchFamily="18" charset="0"/>
              </a:rPr>
              <a:t> II. (vládl 1808-1839), osmanský sultán, za jehož vlády začaly reformy </a:t>
            </a:r>
            <a:r>
              <a:rPr lang="cs-CZ" sz="1800" dirty="0" err="1">
                <a:effectLst/>
                <a:latin typeface="Times New Roman" panose="02020603050405020304" pitchFamily="18" charset="0"/>
                <a:ea typeface="Times New Roman" panose="02020603050405020304" pitchFamily="18" charset="0"/>
                <a:cs typeface="Times New Roman" panose="02020603050405020304" pitchFamily="18" charset="0"/>
              </a:rPr>
              <a:t>nezám</a:t>
            </a:r>
            <a:r>
              <a:rPr lang="cs-CZ" sz="1800" dirty="0">
                <a:effectLst/>
                <a:latin typeface="Times New Roman" panose="02020603050405020304" pitchFamily="18" charset="0"/>
                <a:ea typeface="Times New Roman" panose="02020603050405020304" pitchFamily="18" charset="0"/>
                <a:cs typeface="Times New Roman" panose="02020603050405020304" pitchFamily="18" charset="0"/>
              </a:rPr>
              <a:t>-e </a:t>
            </a:r>
            <a:r>
              <a:rPr lang="cs-CZ" sz="1800" dirty="0" err="1">
                <a:effectLst/>
                <a:latin typeface="Times New Roman" panose="02020603050405020304" pitchFamily="18" charset="0"/>
                <a:ea typeface="Times New Roman" panose="02020603050405020304" pitchFamily="18" charset="0"/>
                <a:cs typeface="Times New Roman" panose="02020603050405020304" pitchFamily="18" charset="0"/>
              </a:rPr>
              <a:t>džadíd</a:t>
            </a:r>
            <a:endParaRPr lang="cs-CZ" sz="1800" dirty="0">
              <a:effectLst/>
              <a:latin typeface="Times New Roman" panose="02020603050405020304" pitchFamily="18" charset="0"/>
              <a:ea typeface="Times New Roman" panose="02020603050405020304" pitchFamily="18" charset="0"/>
            </a:endParaRPr>
          </a:p>
          <a:p>
            <a:endParaRPr lang="cs-CZ" dirty="0"/>
          </a:p>
        </p:txBody>
      </p:sp>
    </p:spTree>
    <p:extLst>
      <p:ext uri="{BB962C8B-B14F-4D97-AF65-F5344CB8AC3E}">
        <p14:creationId xmlns:p14="http://schemas.microsoft.com/office/powerpoint/2010/main" val="610634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5AEA441-6AA4-9E56-91A5-913BDA814C4C}"/>
              </a:ext>
            </a:extLst>
          </p:cNvPr>
          <p:cNvSpPr>
            <a:spLocks noGrp="1"/>
          </p:cNvSpPr>
          <p:nvPr>
            <p:ph type="title"/>
          </p:nvPr>
        </p:nvSpPr>
        <p:spPr>
          <a:xfrm>
            <a:off x="1251678" y="382385"/>
            <a:ext cx="10178322" cy="423158"/>
          </a:xfrm>
        </p:spPr>
        <p:txBody>
          <a:bodyPr>
            <a:normAutofit/>
          </a:bodyPr>
          <a:lstStyle/>
          <a:p>
            <a:r>
              <a:rPr lang="cs-CZ" sz="2400" dirty="0" err="1"/>
              <a:t>Qádžárovci</a:t>
            </a:r>
            <a:r>
              <a:rPr lang="cs-CZ" sz="2400" dirty="0"/>
              <a:t>: vznik státu + dvorský model</a:t>
            </a:r>
          </a:p>
        </p:txBody>
      </p:sp>
      <p:sp>
        <p:nvSpPr>
          <p:cNvPr id="3" name="Zástupný obsah 2">
            <a:extLst>
              <a:ext uri="{FF2B5EF4-FFF2-40B4-BE49-F238E27FC236}">
                <a16:creationId xmlns:a16="http://schemas.microsoft.com/office/drawing/2014/main" id="{33017D31-0448-CE41-827A-8FC0FD7358FC}"/>
              </a:ext>
            </a:extLst>
          </p:cNvPr>
          <p:cNvSpPr>
            <a:spLocks noGrp="1"/>
          </p:cNvSpPr>
          <p:nvPr>
            <p:ph idx="1"/>
          </p:nvPr>
        </p:nvSpPr>
        <p:spPr>
          <a:xfrm>
            <a:off x="1251678" y="1001486"/>
            <a:ext cx="10178322" cy="5714999"/>
          </a:xfrm>
        </p:spPr>
        <p:txBody>
          <a:bodyPr/>
          <a:lstStyle/>
          <a:p>
            <a:pPr marL="0" indent="0">
              <a:buNone/>
            </a:pPr>
            <a:r>
              <a:rPr lang="cs-CZ" dirty="0"/>
              <a:t>• </a:t>
            </a:r>
            <a:r>
              <a:rPr lang="cs-CZ" b="1" dirty="0" err="1"/>
              <a:t>Qádžárovci</a:t>
            </a:r>
            <a:r>
              <a:rPr lang="cs-CZ" dirty="0"/>
              <a:t> = íránská dynastie turkického původu; znovu </a:t>
            </a:r>
            <a:r>
              <a:rPr lang="cs-CZ" b="1" dirty="0"/>
              <a:t>centralizace Íránu</a:t>
            </a:r>
            <a:r>
              <a:rPr lang="cs-CZ" dirty="0"/>
              <a:t> po </a:t>
            </a:r>
            <a:r>
              <a:rPr lang="cs-CZ" dirty="0" err="1"/>
              <a:t>Zandovcích</a:t>
            </a:r>
            <a:r>
              <a:rPr lang="cs-CZ" dirty="0"/>
              <a:t> </a:t>
            </a:r>
            <a:br>
              <a:rPr lang="cs-CZ" dirty="0"/>
            </a:br>
            <a:r>
              <a:rPr lang="cs-CZ" dirty="0"/>
              <a:t>• </a:t>
            </a:r>
            <a:r>
              <a:rPr lang="cs-CZ" b="1" dirty="0"/>
              <a:t>Zakladatel dynastie</a:t>
            </a:r>
            <a:r>
              <a:rPr lang="cs-CZ" dirty="0"/>
              <a:t>: Mohammad Chán </a:t>
            </a:r>
            <a:r>
              <a:rPr lang="cs-CZ" dirty="0" err="1"/>
              <a:t>Qádžár</a:t>
            </a:r>
            <a:endParaRPr lang="cs-CZ" dirty="0"/>
          </a:p>
          <a:p>
            <a:pPr marL="0" indent="0">
              <a:buNone/>
            </a:pPr>
            <a:r>
              <a:rPr lang="cs-CZ" b="1" dirty="0"/>
              <a:t>Teherán</a:t>
            </a:r>
            <a:r>
              <a:rPr lang="cs-CZ" dirty="0"/>
              <a:t> jako hlavní město (za </a:t>
            </a:r>
            <a:r>
              <a:rPr lang="cs-CZ" dirty="0" err="1"/>
              <a:t>Zandovců</a:t>
            </a:r>
            <a:r>
              <a:rPr lang="cs-CZ" dirty="0"/>
              <a:t> Šíráz + zároveň už i Teherán)</a:t>
            </a:r>
          </a:p>
          <a:p>
            <a:pPr marL="0" indent="0">
              <a:buNone/>
            </a:pPr>
            <a:r>
              <a:rPr lang="cs-CZ" dirty="0"/>
              <a:t>pověst krutosti a represí (mj. vůči Gruzíncům)</a:t>
            </a:r>
          </a:p>
          <a:p>
            <a:pPr marL="0" indent="0">
              <a:buNone/>
            </a:pPr>
            <a:r>
              <a:rPr lang="cs-CZ" dirty="0"/>
              <a:t>jako eunuch neměl dědice, nástupnictví přechází na synovce</a:t>
            </a:r>
            <a:br>
              <a:rPr lang="cs-CZ" dirty="0"/>
            </a:br>
            <a:r>
              <a:rPr lang="cs-CZ" dirty="0"/>
              <a:t>• </a:t>
            </a:r>
            <a:r>
              <a:rPr lang="cs-CZ" b="1" dirty="0" err="1"/>
              <a:t>Fath</a:t>
            </a:r>
            <a:r>
              <a:rPr lang="cs-CZ" b="1" dirty="0"/>
              <a:t> Alí šáh 1797–1834</a:t>
            </a:r>
            <a:endParaRPr lang="cs-CZ" dirty="0"/>
          </a:p>
          <a:p>
            <a:pPr marL="0" indent="0">
              <a:buNone/>
            </a:pPr>
            <a:r>
              <a:rPr lang="cs-CZ" b="1" dirty="0"/>
              <a:t>přepychový dvůr</a:t>
            </a:r>
            <a:r>
              <a:rPr lang="cs-CZ" dirty="0"/>
              <a:t> po vzoru „tureckých předchůdců“</a:t>
            </a:r>
          </a:p>
          <a:p>
            <a:pPr marL="0" indent="0">
              <a:buNone/>
            </a:pPr>
            <a:r>
              <a:rPr lang="cs-CZ" b="1" dirty="0"/>
              <a:t>dvorská poezie</a:t>
            </a:r>
            <a:r>
              <a:rPr lang="cs-CZ" dirty="0"/>
              <a:t> jako legitimizační nástroj moci</a:t>
            </a:r>
          </a:p>
          <a:p>
            <a:pPr marL="0" indent="0">
              <a:buNone/>
            </a:pPr>
            <a:r>
              <a:rPr lang="cs-CZ" dirty="0"/>
              <a:t>skupiny básnických chvalořečníků, pravidelná setkání a diskuze</a:t>
            </a:r>
          </a:p>
          <a:p>
            <a:pPr marL="0" indent="0">
              <a:buNone/>
            </a:pPr>
            <a:endParaRPr lang="cs-CZ" dirty="0"/>
          </a:p>
          <a:p>
            <a:pPr marL="0" indent="0">
              <a:buNone/>
            </a:pPr>
            <a:r>
              <a:rPr lang="cs-CZ" dirty="0"/>
              <a:t>K načtení: Browne, Edward </a:t>
            </a:r>
            <a:r>
              <a:rPr lang="cs-CZ" dirty="0" err="1"/>
              <a:t>Granville</a:t>
            </a:r>
            <a:r>
              <a:rPr lang="cs-CZ" dirty="0"/>
              <a:t>. </a:t>
            </a:r>
            <a:r>
              <a:rPr lang="cs-CZ" i="1" dirty="0"/>
              <a:t>A </a:t>
            </a:r>
            <a:r>
              <a:rPr lang="cs-CZ" i="1" dirty="0" err="1"/>
              <a:t>History</a:t>
            </a:r>
            <a:r>
              <a:rPr lang="cs-CZ" i="1" dirty="0"/>
              <a:t> </a:t>
            </a:r>
            <a:r>
              <a:rPr lang="cs-CZ" i="1" dirty="0" err="1"/>
              <a:t>of</a:t>
            </a:r>
            <a:r>
              <a:rPr lang="cs-CZ" i="1" dirty="0"/>
              <a:t> </a:t>
            </a:r>
            <a:r>
              <a:rPr lang="cs-CZ" i="1" dirty="0" err="1"/>
              <a:t>Persian</a:t>
            </a:r>
            <a:r>
              <a:rPr lang="cs-CZ" i="1" dirty="0"/>
              <a:t> </a:t>
            </a:r>
            <a:r>
              <a:rPr lang="cs-CZ" i="1" dirty="0" err="1"/>
              <a:t>Literature</a:t>
            </a:r>
            <a:r>
              <a:rPr lang="cs-CZ" i="1" dirty="0"/>
              <a:t> in </a:t>
            </a:r>
            <a:r>
              <a:rPr lang="cs-CZ" i="1" dirty="0" err="1"/>
              <a:t>Modern</a:t>
            </a:r>
            <a:r>
              <a:rPr lang="cs-CZ" i="1" dirty="0"/>
              <a:t> Times (A.D. 1500-1924)</a:t>
            </a:r>
            <a:r>
              <a:rPr lang="cs-CZ" dirty="0"/>
              <a:t>. Cambridge [</a:t>
            </a:r>
            <a:r>
              <a:rPr lang="cs-CZ" dirty="0" err="1"/>
              <a:t>England</a:t>
            </a:r>
            <a:r>
              <a:rPr lang="cs-CZ" dirty="0"/>
              <a:t>]: University </a:t>
            </a:r>
            <a:r>
              <a:rPr lang="cs-CZ" dirty="0" err="1"/>
              <a:t>Press</a:t>
            </a:r>
            <a:r>
              <a:rPr lang="cs-CZ" dirty="0"/>
              <a:t>, 1924</a:t>
            </a:r>
          </a:p>
          <a:p>
            <a:pPr marL="0" indent="0">
              <a:buNone/>
            </a:pPr>
            <a:endParaRPr lang="cs-CZ" dirty="0"/>
          </a:p>
          <a:p>
            <a:pPr marL="0" indent="0">
              <a:buNone/>
            </a:pPr>
            <a:endParaRPr lang="cs-CZ" dirty="0"/>
          </a:p>
        </p:txBody>
      </p:sp>
    </p:spTree>
    <p:extLst>
      <p:ext uri="{BB962C8B-B14F-4D97-AF65-F5344CB8AC3E}">
        <p14:creationId xmlns:p14="http://schemas.microsoft.com/office/powerpoint/2010/main" val="6290141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09634ED-4C13-E3AE-6E26-69F02039210B}"/>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3168236C-F884-1255-3994-384B9EB2BC13}"/>
              </a:ext>
            </a:extLst>
          </p:cNvPr>
          <p:cNvSpPr>
            <a:spLocks noGrp="1"/>
          </p:cNvSpPr>
          <p:nvPr>
            <p:ph idx="1"/>
          </p:nvPr>
        </p:nvSpPr>
        <p:spPr>
          <a:xfrm>
            <a:off x="1251678" y="2286000"/>
            <a:ext cx="10178322" cy="4419599"/>
          </a:xfrm>
        </p:spPr>
        <p:txBody>
          <a:bodyPr>
            <a:normAutofit/>
          </a:bodyPr>
          <a:lstStyle/>
          <a:p>
            <a:r>
              <a:rPr lang="cs-CZ" b="1" dirty="0"/>
              <a:t>Sir John </a:t>
            </a:r>
            <a:r>
              <a:rPr lang="cs-CZ" b="1" dirty="0" err="1"/>
              <a:t>Malcolm</a:t>
            </a:r>
            <a:r>
              <a:rPr lang="cs-CZ" b="1" dirty="0"/>
              <a:t> 1769–1833</a:t>
            </a:r>
            <a:endParaRPr lang="cs-CZ" dirty="0"/>
          </a:p>
          <a:p>
            <a:r>
              <a:rPr lang="cs-CZ" dirty="0"/>
              <a:t>britský vyslanec v Persii 1800–1810</a:t>
            </a:r>
          </a:p>
          <a:p>
            <a:r>
              <a:rPr lang="cs-CZ" dirty="0"/>
              <a:t>naučil se perštinu a dvorskou etiketu; obdiv k perské poezii</a:t>
            </a:r>
          </a:p>
          <a:p>
            <a:r>
              <a:rPr lang="cs-CZ" dirty="0"/>
              <a:t>současně vojenský aktér britské moci v regionu</a:t>
            </a:r>
            <a:br>
              <a:rPr lang="cs-CZ" dirty="0"/>
            </a:br>
            <a:r>
              <a:rPr lang="cs-CZ" dirty="0"/>
              <a:t>• Klíčová díla: </a:t>
            </a:r>
            <a:r>
              <a:rPr lang="cs-CZ" b="1" dirty="0" err="1"/>
              <a:t>History</a:t>
            </a:r>
            <a:r>
              <a:rPr lang="cs-CZ" b="1" dirty="0"/>
              <a:t> </a:t>
            </a:r>
            <a:r>
              <a:rPr lang="cs-CZ" b="1" dirty="0" err="1"/>
              <a:t>of</a:t>
            </a:r>
            <a:r>
              <a:rPr lang="cs-CZ" b="1" dirty="0"/>
              <a:t> </a:t>
            </a:r>
            <a:r>
              <a:rPr lang="cs-CZ" b="1" dirty="0" err="1"/>
              <a:t>Persia</a:t>
            </a:r>
            <a:r>
              <a:rPr lang="cs-CZ" b="1" dirty="0"/>
              <a:t> 1815</a:t>
            </a:r>
            <a:r>
              <a:rPr lang="cs-CZ" dirty="0"/>
              <a:t>; </a:t>
            </a:r>
            <a:r>
              <a:rPr lang="cs-CZ" b="1" dirty="0" err="1"/>
              <a:t>Sketches</a:t>
            </a:r>
            <a:r>
              <a:rPr lang="cs-CZ" b="1" dirty="0"/>
              <a:t> </a:t>
            </a:r>
            <a:r>
              <a:rPr lang="cs-CZ" b="1" dirty="0" err="1"/>
              <a:t>of</a:t>
            </a:r>
            <a:r>
              <a:rPr lang="cs-CZ" b="1" dirty="0"/>
              <a:t> </a:t>
            </a:r>
            <a:r>
              <a:rPr lang="cs-CZ" b="1" dirty="0" err="1"/>
              <a:t>Persia</a:t>
            </a:r>
            <a:r>
              <a:rPr lang="cs-CZ" b="1" dirty="0"/>
              <a:t> 1827</a:t>
            </a:r>
            <a:br>
              <a:rPr lang="cs-CZ" dirty="0"/>
            </a:br>
            <a:r>
              <a:rPr lang="cs-CZ" dirty="0"/>
              <a:t>detailní popisy dvora </a:t>
            </a:r>
            <a:r>
              <a:rPr lang="cs-CZ" dirty="0" err="1"/>
              <a:t>Fath</a:t>
            </a:r>
            <a:r>
              <a:rPr lang="cs-CZ" dirty="0"/>
              <a:t> Alí šáha a kulturních rozdílů</a:t>
            </a:r>
          </a:p>
          <a:p>
            <a:r>
              <a:rPr lang="cs-CZ" dirty="0"/>
              <a:t>anekdotické “</a:t>
            </a:r>
            <a:r>
              <a:rPr lang="cs-CZ" dirty="0" err="1"/>
              <a:t>mikrosvědectví</a:t>
            </a:r>
            <a:r>
              <a:rPr lang="cs-CZ" dirty="0"/>
              <a:t>” o hodnotách dvora</a:t>
            </a:r>
          </a:p>
          <a:p>
            <a:pPr lvl="1"/>
            <a:r>
              <a:rPr lang="cs-CZ" dirty="0"/>
              <a:t>otázka jediné manželky vs konkubíny = střet morálních režimů</a:t>
            </a:r>
            <a:br>
              <a:rPr lang="cs-CZ" dirty="0"/>
            </a:br>
            <a:r>
              <a:rPr lang="cs-CZ" dirty="0"/>
              <a:t>evropské mocnosti pronikají do vnitřní politiky Persie</a:t>
            </a:r>
          </a:p>
          <a:p>
            <a:r>
              <a:rPr lang="cs-CZ" dirty="0"/>
              <a:t>začátek cesty k </a:t>
            </a:r>
            <a:r>
              <a:rPr lang="cs-CZ" b="1" dirty="0"/>
              <a:t>polokoloniální závislosti</a:t>
            </a:r>
            <a:r>
              <a:rPr lang="cs-CZ" dirty="0"/>
              <a:t> (formální nezávislost vs reálný vliv)</a:t>
            </a:r>
          </a:p>
          <a:p>
            <a:endParaRPr lang="cs-CZ" dirty="0"/>
          </a:p>
        </p:txBody>
      </p:sp>
      <p:pic>
        <p:nvPicPr>
          <p:cNvPr id="5" name="Obrázek 4" descr="Obsah obrázku text, umění, rukopis, dopis&#10;&#10;Obsah generovaný pomocí AI může být nesprávný.">
            <a:extLst>
              <a:ext uri="{FF2B5EF4-FFF2-40B4-BE49-F238E27FC236}">
                <a16:creationId xmlns:a16="http://schemas.microsoft.com/office/drawing/2014/main" id="{3CD52E82-B20A-9187-3986-6630D1B70EE1}"/>
              </a:ext>
            </a:extLst>
          </p:cNvPr>
          <p:cNvPicPr>
            <a:picLocks noChangeAspect="1"/>
          </p:cNvPicPr>
          <p:nvPr/>
        </p:nvPicPr>
        <p:blipFill>
          <a:blip r:embed="rId2"/>
          <a:stretch>
            <a:fillRect/>
          </a:stretch>
        </p:blipFill>
        <p:spPr>
          <a:xfrm>
            <a:off x="8719457" y="2112100"/>
            <a:ext cx="3169752" cy="3523850"/>
          </a:xfrm>
          <a:prstGeom prst="rect">
            <a:avLst/>
          </a:prstGeom>
        </p:spPr>
      </p:pic>
    </p:spTree>
    <p:extLst>
      <p:ext uri="{BB962C8B-B14F-4D97-AF65-F5344CB8AC3E}">
        <p14:creationId xmlns:p14="http://schemas.microsoft.com/office/powerpoint/2010/main" val="26143453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A332B92-4B80-C374-76B1-1032963945BE}"/>
              </a:ext>
            </a:extLst>
          </p:cNvPr>
          <p:cNvSpPr>
            <a:spLocks noGrp="1"/>
          </p:cNvSpPr>
          <p:nvPr>
            <p:ph type="title"/>
          </p:nvPr>
        </p:nvSpPr>
        <p:spPr/>
        <p:txBody>
          <a:bodyPr>
            <a:normAutofit fontScale="90000"/>
          </a:bodyPr>
          <a:lstStyle/>
          <a:p>
            <a:r>
              <a:rPr lang="en-US" dirty="0"/>
              <a:t>Graffiti on the Gate of All Nations, Persepolis with name of John Malcolm</a:t>
            </a:r>
            <a:endParaRPr lang="cs-CZ" dirty="0"/>
          </a:p>
        </p:txBody>
      </p:sp>
      <p:pic>
        <p:nvPicPr>
          <p:cNvPr id="1026" name="Picture 2">
            <a:extLst>
              <a:ext uri="{FF2B5EF4-FFF2-40B4-BE49-F238E27FC236}">
                <a16:creationId xmlns:a16="http://schemas.microsoft.com/office/drawing/2014/main" id="{5B6C4FBB-5F7A-73EE-CD56-A2FE23F54BE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093029" y="1874517"/>
            <a:ext cx="7489371" cy="46786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91991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2ADBD5-EEA6-EF8A-7B65-080555580FEA}"/>
              </a:ext>
            </a:extLst>
          </p:cNvPr>
          <p:cNvSpPr>
            <a:spLocks noGrp="1"/>
          </p:cNvSpPr>
          <p:nvPr>
            <p:ph type="title"/>
          </p:nvPr>
        </p:nvSpPr>
        <p:spPr>
          <a:xfrm>
            <a:off x="1251678" y="382385"/>
            <a:ext cx="10178322" cy="1492132"/>
          </a:xfrm>
        </p:spPr>
        <p:txBody>
          <a:bodyPr>
            <a:normAutofit/>
          </a:bodyPr>
          <a:lstStyle/>
          <a:p>
            <a:r>
              <a:rPr lang="cs-CZ" sz="3600"/>
              <a:t>Abbás </a:t>
            </a:r>
            <a:r>
              <a:rPr lang="cs-CZ" sz="3600" err="1"/>
              <a:t>Mírzá</a:t>
            </a:r>
            <a:r>
              <a:rPr lang="cs-CZ" sz="3600"/>
              <a:t>: reakce na evropskou převahu</a:t>
            </a:r>
            <a:br>
              <a:rPr lang="cs-CZ" sz="3600"/>
            </a:br>
            <a:endParaRPr lang="cs-CZ" sz="3600"/>
          </a:p>
        </p:txBody>
      </p:sp>
      <p:sp>
        <p:nvSpPr>
          <p:cNvPr id="10" name="Freeform 6">
            <a:extLst>
              <a:ext uri="{FF2B5EF4-FFF2-40B4-BE49-F238E27FC236}">
                <a16:creationId xmlns:a16="http://schemas.microsoft.com/office/drawing/2014/main" id="{CBA85B1C-8413-4C7D-98D0-7956747EA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txBody>
          <a:bodyPr/>
          <a:lstStyle/>
          <a:p>
            <a:endParaRPr lang="cs-CZ"/>
          </a:p>
        </p:txBody>
      </p:sp>
      <p:sp>
        <p:nvSpPr>
          <p:cNvPr id="3" name="Zástupný obsah 2">
            <a:extLst>
              <a:ext uri="{FF2B5EF4-FFF2-40B4-BE49-F238E27FC236}">
                <a16:creationId xmlns:a16="http://schemas.microsoft.com/office/drawing/2014/main" id="{0F5882EB-CAE4-4C0A-AD96-D223E8CEE594}"/>
              </a:ext>
            </a:extLst>
          </p:cNvPr>
          <p:cNvSpPr>
            <a:spLocks noGrp="1"/>
          </p:cNvSpPr>
          <p:nvPr>
            <p:ph idx="1"/>
          </p:nvPr>
        </p:nvSpPr>
        <p:spPr>
          <a:xfrm>
            <a:off x="1143000" y="1349829"/>
            <a:ext cx="6803571" cy="5291123"/>
          </a:xfrm>
        </p:spPr>
        <p:txBody>
          <a:bodyPr>
            <a:normAutofit/>
          </a:bodyPr>
          <a:lstStyle/>
          <a:p>
            <a:pPr marL="0" indent="0">
              <a:lnSpc>
                <a:spcPct val="100000"/>
              </a:lnSpc>
              <a:buNone/>
            </a:pPr>
            <a:r>
              <a:rPr lang="cs-CZ" dirty="0"/>
              <a:t>• </a:t>
            </a:r>
            <a:r>
              <a:rPr lang="cs-CZ" b="1" dirty="0"/>
              <a:t>Abbás </a:t>
            </a:r>
            <a:r>
              <a:rPr lang="cs-CZ" b="1" dirty="0" err="1"/>
              <a:t>Mírzá</a:t>
            </a:r>
            <a:r>
              <a:rPr lang="cs-CZ" b="1" dirty="0"/>
              <a:t> 1789–1833</a:t>
            </a:r>
            <a:r>
              <a:rPr lang="cs-CZ" dirty="0"/>
              <a:t>, korunní princ a guvernér Ázerbájdžánu</a:t>
            </a:r>
          </a:p>
          <a:p>
            <a:pPr marL="0" indent="0">
              <a:lnSpc>
                <a:spcPct val="100000"/>
              </a:lnSpc>
              <a:buNone/>
            </a:pPr>
            <a:r>
              <a:rPr lang="cs-CZ" dirty="0"/>
              <a:t>první systematický pokus o </a:t>
            </a:r>
            <a:r>
              <a:rPr lang="cs-CZ" b="1" dirty="0"/>
              <a:t>modernizaci armády podle evropského vzoru</a:t>
            </a:r>
            <a:endParaRPr lang="cs-CZ" dirty="0"/>
          </a:p>
          <a:p>
            <a:pPr marL="0" indent="0">
              <a:lnSpc>
                <a:spcPct val="100000"/>
              </a:lnSpc>
              <a:buNone/>
            </a:pPr>
            <a:r>
              <a:rPr lang="cs-CZ" dirty="0"/>
              <a:t>spolupráce s evropskými poradci, reorganizace vojenské struktury</a:t>
            </a:r>
            <a:br>
              <a:rPr lang="cs-CZ" dirty="0"/>
            </a:br>
            <a:r>
              <a:rPr lang="cs-CZ" dirty="0"/>
              <a:t>• Zásadní krok: </a:t>
            </a:r>
            <a:r>
              <a:rPr lang="cs-CZ" b="1" dirty="0"/>
              <a:t>vysílání íránských studentů do Evropy</a:t>
            </a:r>
            <a:r>
              <a:rPr lang="cs-CZ" dirty="0"/>
              <a:t>, zejména do Anglie</a:t>
            </a:r>
          </a:p>
          <a:p>
            <a:pPr marL="0" indent="0">
              <a:lnSpc>
                <a:spcPct val="100000"/>
              </a:lnSpc>
              <a:buNone/>
            </a:pPr>
            <a:r>
              <a:rPr lang="cs-CZ" dirty="0"/>
              <a:t>první přímý kontakt íránské elity s evropským vzdělávacím systémem</a:t>
            </a:r>
            <a:br>
              <a:rPr lang="cs-CZ" dirty="0"/>
            </a:br>
            <a:r>
              <a:rPr lang="cs-CZ" dirty="0"/>
              <a:t>• Klíčová role jeho vezíra </a:t>
            </a:r>
            <a:r>
              <a:rPr lang="cs-CZ" b="1" dirty="0" err="1"/>
              <a:t>Qáim</a:t>
            </a:r>
            <a:r>
              <a:rPr lang="cs-CZ" b="1" dirty="0"/>
              <a:t> </a:t>
            </a:r>
            <a:r>
              <a:rPr lang="cs-CZ" b="1" dirty="0" err="1"/>
              <a:t>Maqáma</a:t>
            </a:r>
            <a:r>
              <a:rPr lang="cs-CZ" b="1" dirty="0"/>
              <a:t> </a:t>
            </a:r>
            <a:r>
              <a:rPr lang="cs-CZ" b="1" dirty="0" err="1"/>
              <a:t>Faráháního</a:t>
            </a:r>
            <a:br>
              <a:rPr lang="cs-CZ" dirty="0"/>
            </a:br>
            <a:r>
              <a:rPr lang="cs-CZ" dirty="0"/>
              <a:t>• Výsledek: vznik nové reformní elity a první vědomí </a:t>
            </a:r>
            <a:r>
              <a:rPr lang="cs-CZ" b="1" dirty="0"/>
              <a:t>strukturální zaostalosti státu</a:t>
            </a:r>
            <a:endParaRPr lang="cs-CZ" dirty="0"/>
          </a:p>
          <a:p>
            <a:pPr>
              <a:lnSpc>
                <a:spcPct val="100000"/>
              </a:lnSpc>
            </a:pPr>
            <a:endParaRPr lang="cs-CZ" sz="1600" dirty="0"/>
          </a:p>
        </p:txBody>
      </p:sp>
      <p:pic>
        <p:nvPicPr>
          <p:cNvPr id="5" name="Obrázek 4" descr="Obsah obrázku Lidská tvář, obraz, Lidské vousy, portrét&#10;&#10;Obsah generovaný pomocí AI může být nesprávný.">
            <a:extLst>
              <a:ext uri="{FF2B5EF4-FFF2-40B4-BE49-F238E27FC236}">
                <a16:creationId xmlns:a16="http://schemas.microsoft.com/office/drawing/2014/main" id="{4213811B-F67F-0946-2022-DF6B33160D45}"/>
              </a:ext>
            </a:extLst>
          </p:cNvPr>
          <p:cNvPicPr>
            <a:picLocks noChangeAspect="1"/>
          </p:cNvPicPr>
          <p:nvPr/>
        </p:nvPicPr>
        <p:blipFill>
          <a:blip r:embed="rId2"/>
          <a:srcRect r="-4" b="117"/>
          <a:stretch>
            <a:fillRect/>
          </a:stretch>
        </p:blipFill>
        <p:spPr>
          <a:xfrm>
            <a:off x="7997468" y="1043467"/>
            <a:ext cx="3860171" cy="3855489"/>
          </a:xfrm>
          <a:custGeom>
            <a:avLst/>
            <a:gdLst/>
            <a:ahLst/>
            <a:cxnLst/>
            <a:rect l="l" t="t" r="r" b="b"/>
            <a:pathLst>
              <a:path w="3860171" h="3855489">
                <a:moveTo>
                  <a:pt x="1930086" y="0"/>
                </a:moveTo>
                <a:lnTo>
                  <a:pt x="1967540" y="3511"/>
                </a:lnTo>
                <a:lnTo>
                  <a:pt x="2003824" y="12875"/>
                </a:lnTo>
                <a:lnTo>
                  <a:pt x="2038938" y="26920"/>
                </a:lnTo>
                <a:lnTo>
                  <a:pt x="2075222" y="44477"/>
                </a:lnTo>
                <a:lnTo>
                  <a:pt x="2109166" y="64375"/>
                </a:lnTo>
                <a:lnTo>
                  <a:pt x="2144279" y="85443"/>
                </a:lnTo>
                <a:lnTo>
                  <a:pt x="2179393" y="104171"/>
                </a:lnTo>
                <a:lnTo>
                  <a:pt x="2214507" y="122898"/>
                </a:lnTo>
                <a:lnTo>
                  <a:pt x="2248450" y="136943"/>
                </a:lnTo>
                <a:lnTo>
                  <a:pt x="2285905" y="146307"/>
                </a:lnTo>
                <a:lnTo>
                  <a:pt x="2322189" y="150989"/>
                </a:lnTo>
                <a:lnTo>
                  <a:pt x="2360814" y="150989"/>
                </a:lnTo>
                <a:lnTo>
                  <a:pt x="2400610" y="148648"/>
                </a:lnTo>
                <a:lnTo>
                  <a:pt x="2440405" y="143966"/>
                </a:lnTo>
                <a:lnTo>
                  <a:pt x="2480201" y="138114"/>
                </a:lnTo>
                <a:lnTo>
                  <a:pt x="2519996" y="133432"/>
                </a:lnTo>
                <a:lnTo>
                  <a:pt x="2559792" y="129921"/>
                </a:lnTo>
                <a:lnTo>
                  <a:pt x="2597247" y="131091"/>
                </a:lnTo>
                <a:lnTo>
                  <a:pt x="2633531" y="135773"/>
                </a:lnTo>
                <a:lnTo>
                  <a:pt x="2668644" y="146307"/>
                </a:lnTo>
                <a:lnTo>
                  <a:pt x="2697906" y="161523"/>
                </a:lnTo>
                <a:lnTo>
                  <a:pt x="2725997" y="181421"/>
                </a:lnTo>
                <a:lnTo>
                  <a:pt x="2750577" y="204830"/>
                </a:lnTo>
                <a:lnTo>
                  <a:pt x="2775156" y="231750"/>
                </a:lnTo>
                <a:lnTo>
                  <a:pt x="2797395" y="259841"/>
                </a:lnTo>
                <a:lnTo>
                  <a:pt x="2819634" y="289103"/>
                </a:lnTo>
                <a:lnTo>
                  <a:pt x="2841872" y="318364"/>
                </a:lnTo>
                <a:lnTo>
                  <a:pt x="2864111" y="346455"/>
                </a:lnTo>
                <a:lnTo>
                  <a:pt x="2887520" y="373376"/>
                </a:lnTo>
                <a:lnTo>
                  <a:pt x="2914441" y="396785"/>
                </a:lnTo>
                <a:lnTo>
                  <a:pt x="2940191" y="417853"/>
                </a:lnTo>
                <a:lnTo>
                  <a:pt x="2969452" y="434240"/>
                </a:lnTo>
                <a:lnTo>
                  <a:pt x="3001055" y="448285"/>
                </a:lnTo>
                <a:lnTo>
                  <a:pt x="3034998" y="459990"/>
                </a:lnTo>
                <a:lnTo>
                  <a:pt x="3070112" y="470524"/>
                </a:lnTo>
                <a:lnTo>
                  <a:pt x="3105226" y="479888"/>
                </a:lnTo>
                <a:lnTo>
                  <a:pt x="3141510" y="489251"/>
                </a:lnTo>
                <a:lnTo>
                  <a:pt x="3175453" y="499785"/>
                </a:lnTo>
                <a:lnTo>
                  <a:pt x="3209396" y="511490"/>
                </a:lnTo>
                <a:lnTo>
                  <a:pt x="3240999" y="525535"/>
                </a:lnTo>
                <a:lnTo>
                  <a:pt x="3269090" y="543092"/>
                </a:lnTo>
                <a:lnTo>
                  <a:pt x="3294840" y="564161"/>
                </a:lnTo>
                <a:lnTo>
                  <a:pt x="3315908" y="589911"/>
                </a:lnTo>
                <a:lnTo>
                  <a:pt x="3333465" y="618002"/>
                </a:lnTo>
                <a:lnTo>
                  <a:pt x="3347510" y="649604"/>
                </a:lnTo>
                <a:lnTo>
                  <a:pt x="3359215" y="683547"/>
                </a:lnTo>
                <a:lnTo>
                  <a:pt x="3369749" y="717491"/>
                </a:lnTo>
                <a:lnTo>
                  <a:pt x="3379113" y="753775"/>
                </a:lnTo>
                <a:lnTo>
                  <a:pt x="3388476" y="788889"/>
                </a:lnTo>
                <a:lnTo>
                  <a:pt x="3399010" y="824002"/>
                </a:lnTo>
                <a:lnTo>
                  <a:pt x="3410715" y="857946"/>
                </a:lnTo>
                <a:lnTo>
                  <a:pt x="3424760" y="889548"/>
                </a:lnTo>
                <a:lnTo>
                  <a:pt x="3441147" y="918809"/>
                </a:lnTo>
                <a:lnTo>
                  <a:pt x="3462215" y="944560"/>
                </a:lnTo>
                <a:lnTo>
                  <a:pt x="3485624" y="971480"/>
                </a:lnTo>
                <a:lnTo>
                  <a:pt x="3512545" y="994889"/>
                </a:lnTo>
                <a:lnTo>
                  <a:pt x="3540636" y="1017128"/>
                </a:lnTo>
                <a:lnTo>
                  <a:pt x="3571068" y="1039367"/>
                </a:lnTo>
                <a:lnTo>
                  <a:pt x="3600329" y="1061605"/>
                </a:lnTo>
                <a:lnTo>
                  <a:pt x="3628420" y="1083844"/>
                </a:lnTo>
                <a:lnTo>
                  <a:pt x="3655341" y="1108424"/>
                </a:lnTo>
                <a:lnTo>
                  <a:pt x="3678750" y="1133003"/>
                </a:lnTo>
                <a:lnTo>
                  <a:pt x="3698648" y="1161094"/>
                </a:lnTo>
                <a:lnTo>
                  <a:pt x="3713864" y="1190356"/>
                </a:lnTo>
                <a:lnTo>
                  <a:pt x="3724398" y="1225469"/>
                </a:lnTo>
                <a:lnTo>
                  <a:pt x="3729080" y="1261754"/>
                </a:lnTo>
                <a:lnTo>
                  <a:pt x="3730250" y="1299208"/>
                </a:lnTo>
                <a:lnTo>
                  <a:pt x="3726739" y="1339004"/>
                </a:lnTo>
                <a:lnTo>
                  <a:pt x="3722057" y="1378799"/>
                </a:lnTo>
                <a:lnTo>
                  <a:pt x="3716205" y="1418595"/>
                </a:lnTo>
                <a:lnTo>
                  <a:pt x="3711523" y="1458391"/>
                </a:lnTo>
                <a:lnTo>
                  <a:pt x="3709182" y="1498186"/>
                </a:lnTo>
                <a:lnTo>
                  <a:pt x="3709182" y="1536811"/>
                </a:lnTo>
                <a:lnTo>
                  <a:pt x="3713864" y="1573096"/>
                </a:lnTo>
                <a:lnTo>
                  <a:pt x="3723228" y="1609380"/>
                </a:lnTo>
                <a:lnTo>
                  <a:pt x="3737273" y="1643323"/>
                </a:lnTo>
                <a:lnTo>
                  <a:pt x="3756000" y="1678437"/>
                </a:lnTo>
                <a:lnTo>
                  <a:pt x="3774728" y="1713550"/>
                </a:lnTo>
                <a:lnTo>
                  <a:pt x="3795796" y="1748664"/>
                </a:lnTo>
                <a:lnTo>
                  <a:pt x="3815694" y="1782608"/>
                </a:lnTo>
                <a:lnTo>
                  <a:pt x="3833250" y="1818892"/>
                </a:lnTo>
                <a:lnTo>
                  <a:pt x="3847296" y="1854005"/>
                </a:lnTo>
                <a:lnTo>
                  <a:pt x="3856660" y="1890290"/>
                </a:lnTo>
                <a:lnTo>
                  <a:pt x="3860171" y="1927744"/>
                </a:lnTo>
                <a:lnTo>
                  <a:pt x="3856660" y="1965199"/>
                </a:lnTo>
                <a:lnTo>
                  <a:pt x="3847296" y="2001483"/>
                </a:lnTo>
                <a:lnTo>
                  <a:pt x="3833250" y="2036597"/>
                </a:lnTo>
                <a:lnTo>
                  <a:pt x="3815694" y="2072881"/>
                </a:lnTo>
                <a:lnTo>
                  <a:pt x="3795796" y="2106824"/>
                </a:lnTo>
                <a:lnTo>
                  <a:pt x="3774728" y="2141938"/>
                </a:lnTo>
                <a:lnTo>
                  <a:pt x="3756000" y="2177052"/>
                </a:lnTo>
                <a:lnTo>
                  <a:pt x="3737273" y="2212166"/>
                </a:lnTo>
                <a:lnTo>
                  <a:pt x="3723228" y="2246109"/>
                </a:lnTo>
                <a:lnTo>
                  <a:pt x="3713864" y="2282393"/>
                </a:lnTo>
                <a:lnTo>
                  <a:pt x="3709182" y="2318677"/>
                </a:lnTo>
                <a:lnTo>
                  <a:pt x="3709182" y="2357302"/>
                </a:lnTo>
                <a:lnTo>
                  <a:pt x="3711523" y="2397098"/>
                </a:lnTo>
                <a:lnTo>
                  <a:pt x="3716205" y="2436894"/>
                </a:lnTo>
                <a:lnTo>
                  <a:pt x="3722057" y="2476689"/>
                </a:lnTo>
                <a:lnTo>
                  <a:pt x="3726739" y="2516485"/>
                </a:lnTo>
                <a:lnTo>
                  <a:pt x="3730250" y="2556280"/>
                </a:lnTo>
                <a:lnTo>
                  <a:pt x="3729080" y="2593735"/>
                </a:lnTo>
                <a:lnTo>
                  <a:pt x="3724398" y="2630019"/>
                </a:lnTo>
                <a:lnTo>
                  <a:pt x="3713864" y="2665133"/>
                </a:lnTo>
                <a:lnTo>
                  <a:pt x="3698648" y="2694394"/>
                </a:lnTo>
                <a:lnTo>
                  <a:pt x="3678750" y="2722485"/>
                </a:lnTo>
                <a:lnTo>
                  <a:pt x="3655341" y="2747065"/>
                </a:lnTo>
                <a:lnTo>
                  <a:pt x="3628420" y="2771645"/>
                </a:lnTo>
                <a:lnTo>
                  <a:pt x="3600329" y="2793883"/>
                </a:lnTo>
                <a:lnTo>
                  <a:pt x="3571068" y="2816122"/>
                </a:lnTo>
                <a:lnTo>
                  <a:pt x="3540636" y="2838361"/>
                </a:lnTo>
                <a:lnTo>
                  <a:pt x="3512545" y="2860599"/>
                </a:lnTo>
                <a:lnTo>
                  <a:pt x="3485624" y="2884009"/>
                </a:lnTo>
                <a:lnTo>
                  <a:pt x="3462215" y="2910929"/>
                </a:lnTo>
                <a:lnTo>
                  <a:pt x="3441147" y="2936679"/>
                </a:lnTo>
                <a:lnTo>
                  <a:pt x="3424760" y="2965941"/>
                </a:lnTo>
                <a:lnTo>
                  <a:pt x="3410715" y="2997543"/>
                </a:lnTo>
                <a:lnTo>
                  <a:pt x="3399010" y="3031486"/>
                </a:lnTo>
                <a:lnTo>
                  <a:pt x="3388476" y="3066600"/>
                </a:lnTo>
                <a:lnTo>
                  <a:pt x="3379113" y="3101714"/>
                </a:lnTo>
                <a:lnTo>
                  <a:pt x="3369749" y="3137998"/>
                </a:lnTo>
                <a:lnTo>
                  <a:pt x="3359215" y="3171941"/>
                </a:lnTo>
                <a:lnTo>
                  <a:pt x="3347510" y="3205885"/>
                </a:lnTo>
                <a:lnTo>
                  <a:pt x="3333465" y="3237487"/>
                </a:lnTo>
                <a:lnTo>
                  <a:pt x="3315908" y="3265578"/>
                </a:lnTo>
                <a:lnTo>
                  <a:pt x="3294840" y="3291328"/>
                </a:lnTo>
                <a:lnTo>
                  <a:pt x="3269090" y="3312396"/>
                </a:lnTo>
                <a:lnTo>
                  <a:pt x="3240999" y="3329953"/>
                </a:lnTo>
                <a:lnTo>
                  <a:pt x="3209396" y="3343999"/>
                </a:lnTo>
                <a:lnTo>
                  <a:pt x="3175453" y="3355703"/>
                </a:lnTo>
                <a:lnTo>
                  <a:pt x="3141510" y="3366237"/>
                </a:lnTo>
                <a:lnTo>
                  <a:pt x="3105226" y="3375601"/>
                </a:lnTo>
                <a:lnTo>
                  <a:pt x="3070112" y="3384965"/>
                </a:lnTo>
                <a:lnTo>
                  <a:pt x="3034998" y="3395499"/>
                </a:lnTo>
                <a:lnTo>
                  <a:pt x="3001055" y="3407203"/>
                </a:lnTo>
                <a:lnTo>
                  <a:pt x="2969452" y="3421249"/>
                </a:lnTo>
                <a:lnTo>
                  <a:pt x="2940191" y="3437635"/>
                </a:lnTo>
                <a:lnTo>
                  <a:pt x="2914441" y="3458704"/>
                </a:lnTo>
                <a:lnTo>
                  <a:pt x="2887520" y="3482113"/>
                </a:lnTo>
                <a:lnTo>
                  <a:pt x="2864111" y="3509033"/>
                </a:lnTo>
                <a:lnTo>
                  <a:pt x="2841872" y="3537124"/>
                </a:lnTo>
                <a:lnTo>
                  <a:pt x="2819634" y="3566386"/>
                </a:lnTo>
                <a:lnTo>
                  <a:pt x="2797395" y="3595647"/>
                </a:lnTo>
                <a:lnTo>
                  <a:pt x="2775156" y="3623738"/>
                </a:lnTo>
                <a:lnTo>
                  <a:pt x="2750577" y="3650659"/>
                </a:lnTo>
                <a:lnTo>
                  <a:pt x="2725997" y="3674068"/>
                </a:lnTo>
                <a:lnTo>
                  <a:pt x="2697906" y="3693966"/>
                </a:lnTo>
                <a:lnTo>
                  <a:pt x="2668644" y="3709182"/>
                </a:lnTo>
                <a:lnTo>
                  <a:pt x="2633531" y="3719716"/>
                </a:lnTo>
                <a:lnTo>
                  <a:pt x="2597247" y="3724398"/>
                </a:lnTo>
                <a:lnTo>
                  <a:pt x="2559792" y="3725568"/>
                </a:lnTo>
                <a:lnTo>
                  <a:pt x="2519996" y="3722057"/>
                </a:lnTo>
                <a:lnTo>
                  <a:pt x="2480201" y="3717375"/>
                </a:lnTo>
                <a:lnTo>
                  <a:pt x="2440405" y="3711523"/>
                </a:lnTo>
                <a:lnTo>
                  <a:pt x="2400610" y="3706841"/>
                </a:lnTo>
                <a:lnTo>
                  <a:pt x="2360814" y="3704500"/>
                </a:lnTo>
                <a:lnTo>
                  <a:pt x="2322189" y="3704500"/>
                </a:lnTo>
                <a:lnTo>
                  <a:pt x="2285905" y="3709182"/>
                </a:lnTo>
                <a:lnTo>
                  <a:pt x="2248450" y="3718545"/>
                </a:lnTo>
                <a:lnTo>
                  <a:pt x="2214507" y="3732591"/>
                </a:lnTo>
                <a:lnTo>
                  <a:pt x="2179393" y="3751318"/>
                </a:lnTo>
                <a:lnTo>
                  <a:pt x="2144279" y="3770045"/>
                </a:lnTo>
                <a:lnTo>
                  <a:pt x="2109166" y="3791114"/>
                </a:lnTo>
                <a:lnTo>
                  <a:pt x="2075222" y="3811011"/>
                </a:lnTo>
                <a:lnTo>
                  <a:pt x="2038938" y="3828568"/>
                </a:lnTo>
                <a:lnTo>
                  <a:pt x="2003824" y="3842614"/>
                </a:lnTo>
                <a:lnTo>
                  <a:pt x="1967540" y="3851978"/>
                </a:lnTo>
                <a:lnTo>
                  <a:pt x="1930086" y="3855489"/>
                </a:lnTo>
                <a:lnTo>
                  <a:pt x="1892631" y="3851978"/>
                </a:lnTo>
                <a:lnTo>
                  <a:pt x="1856347" y="3842614"/>
                </a:lnTo>
                <a:lnTo>
                  <a:pt x="1821233" y="3828568"/>
                </a:lnTo>
                <a:lnTo>
                  <a:pt x="1784949" y="3811011"/>
                </a:lnTo>
                <a:lnTo>
                  <a:pt x="1751005" y="3791114"/>
                </a:lnTo>
                <a:lnTo>
                  <a:pt x="1715892" y="3770045"/>
                </a:lnTo>
                <a:lnTo>
                  <a:pt x="1680778" y="3751318"/>
                </a:lnTo>
                <a:lnTo>
                  <a:pt x="1645664" y="3732591"/>
                </a:lnTo>
                <a:lnTo>
                  <a:pt x="1610550" y="3718545"/>
                </a:lnTo>
                <a:lnTo>
                  <a:pt x="1574266" y="3709182"/>
                </a:lnTo>
                <a:lnTo>
                  <a:pt x="1537982" y="3704500"/>
                </a:lnTo>
                <a:lnTo>
                  <a:pt x="1499357" y="3704500"/>
                </a:lnTo>
                <a:lnTo>
                  <a:pt x="1459561" y="3706841"/>
                </a:lnTo>
                <a:lnTo>
                  <a:pt x="1419766" y="3711523"/>
                </a:lnTo>
                <a:lnTo>
                  <a:pt x="1379970" y="3717375"/>
                </a:lnTo>
                <a:lnTo>
                  <a:pt x="1340175" y="3722057"/>
                </a:lnTo>
                <a:lnTo>
                  <a:pt x="1300379" y="3725568"/>
                </a:lnTo>
                <a:lnTo>
                  <a:pt x="1262924" y="3724398"/>
                </a:lnTo>
                <a:lnTo>
                  <a:pt x="1226640" y="3719716"/>
                </a:lnTo>
                <a:lnTo>
                  <a:pt x="1191526" y="3709182"/>
                </a:lnTo>
                <a:lnTo>
                  <a:pt x="1162265" y="3693966"/>
                </a:lnTo>
                <a:lnTo>
                  <a:pt x="1134174" y="3674068"/>
                </a:lnTo>
                <a:lnTo>
                  <a:pt x="1109594" y="3650659"/>
                </a:lnTo>
                <a:lnTo>
                  <a:pt x="1085015" y="3623738"/>
                </a:lnTo>
                <a:lnTo>
                  <a:pt x="1062776" y="3595647"/>
                </a:lnTo>
                <a:lnTo>
                  <a:pt x="1040537" y="3566386"/>
                </a:lnTo>
                <a:lnTo>
                  <a:pt x="1018299" y="3537124"/>
                </a:lnTo>
                <a:lnTo>
                  <a:pt x="996060" y="3509033"/>
                </a:lnTo>
                <a:lnTo>
                  <a:pt x="972651" y="3482113"/>
                </a:lnTo>
                <a:lnTo>
                  <a:pt x="945730" y="3458704"/>
                </a:lnTo>
                <a:lnTo>
                  <a:pt x="919980" y="3437635"/>
                </a:lnTo>
                <a:lnTo>
                  <a:pt x="890719" y="3421249"/>
                </a:lnTo>
                <a:lnTo>
                  <a:pt x="859116" y="3407203"/>
                </a:lnTo>
                <a:lnTo>
                  <a:pt x="825173" y="3395499"/>
                </a:lnTo>
                <a:lnTo>
                  <a:pt x="790059" y="3384965"/>
                </a:lnTo>
                <a:lnTo>
                  <a:pt x="754946" y="3375601"/>
                </a:lnTo>
                <a:lnTo>
                  <a:pt x="718662" y="3366237"/>
                </a:lnTo>
                <a:lnTo>
                  <a:pt x="684718" y="3355703"/>
                </a:lnTo>
                <a:lnTo>
                  <a:pt x="650775" y="3343999"/>
                </a:lnTo>
                <a:lnTo>
                  <a:pt x="619173" y="3329953"/>
                </a:lnTo>
                <a:lnTo>
                  <a:pt x="591082" y="3312396"/>
                </a:lnTo>
                <a:lnTo>
                  <a:pt x="565332" y="3291328"/>
                </a:lnTo>
                <a:lnTo>
                  <a:pt x="544263" y="3265578"/>
                </a:lnTo>
                <a:lnTo>
                  <a:pt x="526706" y="3237487"/>
                </a:lnTo>
                <a:lnTo>
                  <a:pt x="512661" y="3205885"/>
                </a:lnTo>
                <a:lnTo>
                  <a:pt x="500956" y="3171941"/>
                </a:lnTo>
                <a:lnTo>
                  <a:pt x="490422" y="3137998"/>
                </a:lnTo>
                <a:lnTo>
                  <a:pt x="481059" y="3101714"/>
                </a:lnTo>
                <a:lnTo>
                  <a:pt x="471695" y="3066600"/>
                </a:lnTo>
                <a:lnTo>
                  <a:pt x="461161" y="3031486"/>
                </a:lnTo>
                <a:lnTo>
                  <a:pt x="449456" y="2997543"/>
                </a:lnTo>
                <a:lnTo>
                  <a:pt x="435411" y="2965941"/>
                </a:lnTo>
                <a:lnTo>
                  <a:pt x="419024" y="2936679"/>
                </a:lnTo>
                <a:lnTo>
                  <a:pt x="397956" y="2910929"/>
                </a:lnTo>
                <a:lnTo>
                  <a:pt x="374547" y="2884009"/>
                </a:lnTo>
                <a:lnTo>
                  <a:pt x="347626" y="2860599"/>
                </a:lnTo>
                <a:lnTo>
                  <a:pt x="318365" y="2838361"/>
                </a:lnTo>
                <a:lnTo>
                  <a:pt x="289103" y="2816122"/>
                </a:lnTo>
                <a:lnTo>
                  <a:pt x="259842" y="2793883"/>
                </a:lnTo>
                <a:lnTo>
                  <a:pt x="231751" y="2771645"/>
                </a:lnTo>
                <a:lnTo>
                  <a:pt x="204830" y="2747065"/>
                </a:lnTo>
                <a:lnTo>
                  <a:pt x="181421" y="2722485"/>
                </a:lnTo>
                <a:lnTo>
                  <a:pt x="161523" y="2694394"/>
                </a:lnTo>
                <a:lnTo>
                  <a:pt x="146308" y="2665133"/>
                </a:lnTo>
                <a:lnTo>
                  <a:pt x="135773" y="2630019"/>
                </a:lnTo>
                <a:lnTo>
                  <a:pt x="131092" y="2593735"/>
                </a:lnTo>
                <a:lnTo>
                  <a:pt x="129921" y="2556280"/>
                </a:lnTo>
                <a:lnTo>
                  <a:pt x="133432" y="2516485"/>
                </a:lnTo>
                <a:lnTo>
                  <a:pt x="138114" y="2476689"/>
                </a:lnTo>
                <a:lnTo>
                  <a:pt x="143967" y="2436894"/>
                </a:lnTo>
                <a:lnTo>
                  <a:pt x="148648" y="2397098"/>
                </a:lnTo>
                <a:lnTo>
                  <a:pt x="150989" y="2357302"/>
                </a:lnTo>
                <a:lnTo>
                  <a:pt x="150989" y="2318677"/>
                </a:lnTo>
                <a:lnTo>
                  <a:pt x="146308" y="2282393"/>
                </a:lnTo>
                <a:lnTo>
                  <a:pt x="136944" y="2246109"/>
                </a:lnTo>
                <a:lnTo>
                  <a:pt x="122898" y="2212166"/>
                </a:lnTo>
                <a:lnTo>
                  <a:pt x="105341" y="2177052"/>
                </a:lnTo>
                <a:lnTo>
                  <a:pt x="85444" y="2141938"/>
                </a:lnTo>
                <a:lnTo>
                  <a:pt x="64375" y="2106824"/>
                </a:lnTo>
                <a:lnTo>
                  <a:pt x="44478" y="2072881"/>
                </a:lnTo>
                <a:lnTo>
                  <a:pt x="26921" y="2036597"/>
                </a:lnTo>
                <a:lnTo>
                  <a:pt x="12875" y="2001483"/>
                </a:lnTo>
                <a:lnTo>
                  <a:pt x="3512" y="1965199"/>
                </a:lnTo>
                <a:lnTo>
                  <a:pt x="0" y="1927744"/>
                </a:lnTo>
                <a:lnTo>
                  <a:pt x="3512" y="1890290"/>
                </a:lnTo>
                <a:lnTo>
                  <a:pt x="12875" y="1854005"/>
                </a:lnTo>
                <a:lnTo>
                  <a:pt x="26921" y="1818892"/>
                </a:lnTo>
                <a:lnTo>
                  <a:pt x="44478" y="1782608"/>
                </a:lnTo>
                <a:lnTo>
                  <a:pt x="64375" y="1748664"/>
                </a:lnTo>
                <a:lnTo>
                  <a:pt x="85444" y="1713550"/>
                </a:lnTo>
                <a:lnTo>
                  <a:pt x="105341" y="1678437"/>
                </a:lnTo>
                <a:lnTo>
                  <a:pt x="122898" y="1643323"/>
                </a:lnTo>
                <a:lnTo>
                  <a:pt x="136944" y="1609380"/>
                </a:lnTo>
                <a:lnTo>
                  <a:pt x="146308" y="1573096"/>
                </a:lnTo>
                <a:lnTo>
                  <a:pt x="150989" y="1536811"/>
                </a:lnTo>
                <a:lnTo>
                  <a:pt x="150989" y="1498186"/>
                </a:lnTo>
                <a:lnTo>
                  <a:pt x="148648" y="1458391"/>
                </a:lnTo>
                <a:lnTo>
                  <a:pt x="143967" y="1418595"/>
                </a:lnTo>
                <a:lnTo>
                  <a:pt x="138114" y="1378799"/>
                </a:lnTo>
                <a:lnTo>
                  <a:pt x="133432" y="1339004"/>
                </a:lnTo>
                <a:lnTo>
                  <a:pt x="129921" y="1299208"/>
                </a:lnTo>
                <a:lnTo>
                  <a:pt x="131092" y="1261754"/>
                </a:lnTo>
                <a:lnTo>
                  <a:pt x="135773" y="1225469"/>
                </a:lnTo>
                <a:lnTo>
                  <a:pt x="146308" y="1190356"/>
                </a:lnTo>
                <a:lnTo>
                  <a:pt x="161523" y="1161094"/>
                </a:lnTo>
                <a:lnTo>
                  <a:pt x="181421" y="1133003"/>
                </a:lnTo>
                <a:lnTo>
                  <a:pt x="204830" y="1108424"/>
                </a:lnTo>
                <a:lnTo>
                  <a:pt x="231751" y="1083844"/>
                </a:lnTo>
                <a:lnTo>
                  <a:pt x="259842" y="1061605"/>
                </a:lnTo>
                <a:lnTo>
                  <a:pt x="289103" y="1039367"/>
                </a:lnTo>
                <a:lnTo>
                  <a:pt x="318365" y="1017128"/>
                </a:lnTo>
                <a:lnTo>
                  <a:pt x="347626" y="994889"/>
                </a:lnTo>
                <a:lnTo>
                  <a:pt x="374547" y="971480"/>
                </a:lnTo>
                <a:lnTo>
                  <a:pt x="397956" y="944560"/>
                </a:lnTo>
                <a:lnTo>
                  <a:pt x="419024" y="918809"/>
                </a:lnTo>
                <a:lnTo>
                  <a:pt x="435411" y="889548"/>
                </a:lnTo>
                <a:lnTo>
                  <a:pt x="449456" y="857946"/>
                </a:lnTo>
                <a:lnTo>
                  <a:pt x="461161" y="824002"/>
                </a:lnTo>
                <a:lnTo>
                  <a:pt x="471695" y="788889"/>
                </a:lnTo>
                <a:lnTo>
                  <a:pt x="481059" y="753775"/>
                </a:lnTo>
                <a:lnTo>
                  <a:pt x="490422" y="717491"/>
                </a:lnTo>
                <a:lnTo>
                  <a:pt x="500956" y="683547"/>
                </a:lnTo>
                <a:lnTo>
                  <a:pt x="512661" y="649604"/>
                </a:lnTo>
                <a:lnTo>
                  <a:pt x="526706" y="618002"/>
                </a:lnTo>
                <a:lnTo>
                  <a:pt x="544263" y="589911"/>
                </a:lnTo>
                <a:lnTo>
                  <a:pt x="565332" y="564161"/>
                </a:lnTo>
                <a:lnTo>
                  <a:pt x="591082" y="543092"/>
                </a:lnTo>
                <a:lnTo>
                  <a:pt x="619173" y="525535"/>
                </a:lnTo>
                <a:lnTo>
                  <a:pt x="650775" y="511490"/>
                </a:lnTo>
                <a:lnTo>
                  <a:pt x="684718" y="499785"/>
                </a:lnTo>
                <a:lnTo>
                  <a:pt x="718662" y="489251"/>
                </a:lnTo>
                <a:lnTo>
                  <a:pt x="754946" y="479888"/>
                </a:lnTo>
                <a:lnTo>
                  <a:pt x="790059" y="470524"/>
                </a:lnTo>
                <a:lnTo>
                  <a:pt x="825173" y="459990"/>
                </a:lnTo>
                <a:lnTo>
                  <a:pt x="859116" y="448285"/>
                </a:lnTo>
                <a:lnTo>
                  <a:pt x="890719" y="434240"/>
                </a:lnTo>
                <a:lnTo>
                  <a:pt x="919980" y="417853"/>
                </a:lnTo>
                <a:lnTo>
                  <a:pt x="945730" y="396785"/>
                </a:lnTo>
                <a:lnTo>
                  <a:pt x="972651" y="373376"/>
                </a:lnTo>
                <a:lnTo>
                  <a:pt x="996060" y="346455"/>
                </a:lnTo>
                <a:lnTo>
                  <a:pt x="1018299" y="318364"/>
                </a:lnTo>
                <a:lnTo>
                  <a:pt x="1040537" y="289103"/>
                </a:lnTo>
                <a:lnTo>
                  <a:pt x="1062776" y="259841"/>
                </a:lnTo>
                <a:lnTo>
                  <a:pt x="1085015" y="231750"/>
                </a:lnTo>
                <a:lnTo>
                  <a:pt x="1109594" y="204830"/>
                </a:lnTo>
                <a:lnTo>
                  <a:pt x="1134174" y="181421"/>
                </a:lnTo>
                <a:lnTo>
                  <a:pt x="1162265" y="161523"/>
                </a:lnTo>
                <a:lnTo>
                  <a:pt x="1191526" y="146307"/>
                </a:lnTo>
                <a:lnTo>
                  <a:pt x="1226640" y="135773"/>
                </a:lnTo>
                <a:lnTo>
                  <a:pt x="1262924" y="131091"/>
                </a:lnTo>
                <a:lnTo>
                  <a:pt x="1300379" y="129921"/>
                </a:lnTo>
                <a:lnTo>
                  <a:pt x="1340175" y="133432"/>
                </a:lnTo>
                <a:lnTo>
                  <a:pt x="1379970" y="138114"/>
                </a:lnTo>
                <a:lnTo>
                  <a:pt x="1419766" y="143966"/>
                </a:lnTo>
                <a:lnTo>
                  <a:pt x="1459561" y="148648"/>
                </a:lnTo>
                <a:lnTo>
                  <a:pt x="1499357" y="150989"/>
                </a:lnTo>
                <a:lnTo>
                  <a:pt x="1537982" y="150989"/>
                </a:lnTo>
                <a:lnTo>
                  <a:pt x="1574266" y="146307"/>
                </a:lnTo>
                <a:lnTo>
                  <a:pt x="1610550" y="136943"/>
                </a:lnTo>
                <a:lnTo>
                  <a:pt x="1645664" y="122898"/>
                </a:lnTo>
                <a:lnTo>
                  <a:pt x="1680778" y="104171"/>
                </a:lnTo>
                <a:lnTo>
                  <a:pt x="1715892" y="85443"/>
                </a:lnTo>
                <a:lnTo>
                  <a:pt x="1751005" y="64375"/>
                </a:lnTo>
                <a:lnTo>
                  <a:pt x="1784949" y="44477"/>
                </a:lnTo>
                <a:lnTo>
                  <a:pt x="1821233" y="26920"/>
                </a:lnTo>
                <a:lnTo>
                  <a:pt x="1856347" y="12875"/>
                </a:lnTo>
                <a:lnTo>
                  <a:pt x="1892631" y="3511"/>
                </a:lnTo>
                <a:close/>
              </a:path>
            </a:pathLst>
          </a:custGeom>
        </p:spPr>
      </p:pic>
      <p:sp>
        <p:nvSpPr>
          <p:cNvPr id="12" name="Rectangle 11">
            <a:extLst>
              <a:ext uri="{FF2B5EF4-FFF2-40B4-BE49-F238E27FC236}">
                <a16:creationId xmlns:a16="http://schemas.microsoft.com/office/drawing/2014/main" id="{A649C214-D583-4DF7-88CA-1EE5EA0DD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Tree>
    <p:extLst>
      <p:ext uri="{BB962C8B-B14F-4D97-AF65-F5344CB8AC3E}">
        <p14:creationId xmlns:p14="http://schemas.microsoft.com/office/powerpoint/2010/main" val="36270831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3A234BE-EA0C-BB8C-83F9-7E2D1B5925E6}"/>
              </a:ext>
            </a:extLst>
          </p:cNvPr>
          <p:cNvSpPr>
            <a:spLocks noGrp="1"/>
          </p:cNvSpPr>
          <p:nvPr>
            <p:ph type="title"/>
          </p:nvPr>
        </p:nvSpPr>
        <p:spPr/>
        <p:txBody>
          <a:bodyPr>
            <a:normAutofit/>
          </a:bodyPr>
          <a:lstStyle/>
          <a:p>
            <a:r>
              <a:rPr lang="cs-CZ" sz="2400" dirty="0"/>
              <a:t>Strukturální změny: tisk a jazyk jako nástroje modernity</a:t>
            </a:r>
          </a:p>
        </p:txBody>
      </p:sp>
      <p:sp>
        <p:nvSpPr>
          <p:cNvPr id="3" name="Zástupný obsah 2">
            <a:extLst>
              <a:ext uri="{FF2B5EF4-FFF2-40B4-BE49-F238E27FC236}">
                <a16:creationId xmlns:a16="http://schemas.microsoft.com/office/drawing/2014/main" id="{88903E7C-95EA-F443-3604-60C7BD5C2820}"/>
              </a:ext>
            </a:extLst>
          </p:cNvPr>
          <p:cNvSpPr>
            <a:spLocks noGrp="1"/>
          </p:cNvSpPr>
          <p:nvPr>
            <p:ph idx="1"/>
          </p:nvPr>
        </p:nvSpPr>
        <p:spPr>
          <a:xfrm>
            <a:off x="1251678" y="1110343"/>
            <a:ext cx="10178322" cy="4769249"/>
          </a:xfrm>
        </p:spPr>
        <p:txBody>
          <a:bodyPr>
            <a:normAutofit/>
          </a:bodyPr>
          <a:lstStyle/>
          <a:p>
            <a:pPr marL="0" indent="0">
              <a:buNone/>
            </a:pPr>
            <a:r>
              <a:rPr lang="cs-CZ" dirty="0"/>
              <a:t>V první polovině 19. století dochází ke dvěma zásadním změnám:</a:t>
            </a:r>
          </a:p>
          <a:p>
            <a:pPr marL="0" indent="0">
              <a:buNone/>
            </a:pPr>
            <a:r>
              <a:rPr lang="cs-CZ" dirty="0"/>
              <a:t>• </a:t>
            </a:r>
            <a:r>
              <a:rPr lang="cs-CZ" b="1" dirty="0"/>
              <a:t>Zavedení tisku 1816 v Tabrízu</a:t>
            </a:r>
            <a:endParaRPr lang="cs-CZ" dirty="0"/>
          </a:p>
          <a:p>
            <a:pPr marL="0" indent="0">
              <a:buNone/>
            </a:pPr>
            <a:r>
              <a:rPr lang="cs-CZ" dirty="0"/>
              <a:t>počátek moderního šíření informací</a:t>
            </a:r>
          </a:p>
          <a:p>
            <a:pPr marL="0" indent="0">
              <a:buNone/>
            </a:pPr>
            <a:r>
              <a:rPr lang="cs-CZ" dirty="0"/>
              <a:t>oslabení monopolu dvora a náboženských institucí na produkci textu</a:t>
            </a:r>
          </a:p>
          <a:p>
            <a:pPr marL="0" indent="0">
              <a:buNone/>
            </a:pPr>
            <a:r>
              <a:rPr lang="cs-CZ" dirty="0"/>
              <a:t>• Reforma administrativního stylu</a:t>
            </a:r>
          </a:p>
          <a:p>
            <a:pPr marL="0" indent="0">
              <a:buNone/>
            </a:pPr>
            <a:r>
              <a:rPr lang="cs-CZ" dirty="0"/>
              <a:t>opuštění tradičního bombastického stylu</a:t>
            </a:r>
          </a:p>
          <a:p>
            <a:pPr marL="0" indent="0">
              <a:buNone/>
            </a:pPr>
            <a:r>
              <a:rPr lang="cs-CZ" dirty="0"/>
              <a:t>vznik funkční, srozumitelné administrativní prózy</a:t>
            </a:r>
          </a:p>
          <a:p>
            <a:pPr marL="0" indent="0">
              <a:buNone/>
            </a:pPr>
            <a:r>
              <a:rPr lang="cs-CZ" dirty="0"/>
              <a:t>klíčová role </a:t>
            </a:r>
            <a:r>
              <a:rPr lang="cs-CZ" b="1" dirty="0" err="1"/>
              <a:t>Qáim</a:t>
            </a:r>
            <a:r>
              <a:rPr lang="cs-CZ" b="1" dirty="0"/>
              <a:t> </a:t>
            </a:r>
            <a:r>
              <a:rPr lang="cs-CZ" b="1" dirty="0" err="1"/>
              <a:t>Maqáma</a:t>
            </a:r>
            <a:r>
              <a:rPr lang="cs-CZ" b="1" dirty="0"/>
              <a:t> </a:t>
            </a:r>
            <a:r>
              <a:rPr lang="cs-CZ" b="1" dirty="0" err="1"/>
              <a:t>Faráháního</a:t>
            </a:r>
            <a:endParaRPr lang="cs-CZ" b="1" dirty="0"/>
          </a:p>
          <a:p>
            <a:pPr marL="0" indent="0">
              <a:buNone/>
            </a:pPr>
            <a:r>
              <a:rPr lang="cs-CZ" dirty="0"/>
              <a:t>Význam: vznik podmínek pro </a:t>
            </a:r>
            <a:r>
              <a:rPr lang="cs-CZ" b="1" dirty="0"/>
              <a:t>moderní politický a literární jazyk</a:t>
            </a:r>
            <a:endParaRPr lang="cs-CZ" dirty="0"/>
          </a:p>
          <a:p>
            <a:endParaRPr lang="cs-CZ" dirty="0"/>
          </a:p>
        </p:txBody>
      </p:sp>
    </p:spTree>
    <p:extLst>
      <p:ext uri="{BB962C8B-B14F-4D97-AF65-F5344CB8AC3E}">
        <p14:creationId xmlns:p14="http://schemas.microsoft.com/office/powerpoint/2010/main" val="12821379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323FC36-C508-28ED-34E5-97228A7BA01D}"/>
              </a:ext>
            </a:extLst>
          </p:cNvPr>
          <p:cNvSpPr>
            <a:spLocks noGrp="1"/>
          </p:cNvSpPr>
          <p:nvPr>
            <p:ph type="title"/>
          </p:nvPr>
        </p:nvSpPr>
        <p:spPr/>
        <p:txBody>
          <a:bodyPr>
            <a:normAutofit/>
          </a:bodyPr>
          <a:lstStyle/>
          <a:p>
            <a:r>
              <a:rPr lang="cs-CZ" sz="2700" dirty="0" err="1"/>
              <a:t>Qáim</a:t>
            </a:r>
            <a:r>
              <a:rPr lang="cs-CZ" sz="2700" dirty="0"/>
              <a:t> </a:t>
            </a:r>
            <a:r>
              <a:rPr lang="cs-CZ" sz="2700" dirty="0" err="1"/>
              <a:t>Maqám</a:t>
            </a:r>
            <a:r>
              <a:rPr lang="cs-CZ" sz="2700" dirty="0"/>
              <a:t> </a:t>
            </a:r>
            <a:r>
              <a:rPr lang="cs-CZ" sz="2700" dirty="0" err="1"/>
              <a:t>Faráhání</a:t>
            </a:r>
            <a:r>
              <a:rPr lang="cs-CZ" sz="2700" dirty="0"/>
              <a:t>: reforma jazyka a státu</a:t>
            </a:r>
            <a:br>
              <a:rPr lang="cs-CZ" dirty="0"/>
            </a:br>
            <a:endParaRPr lang="cs-CZ" dirty="0"/>
          </a:p>
        </p:txBody>
      </p:sp>
      <p:sp>
        <p:nvSpPr>
          <p:cNvPr id="3" name="Zástupný obsah 2">
            <a:extLst>
              <a:ext uri="{FF2B5EF4-FFF2-40B4-BE49-F238E27FC236}">
                <a16:creationId xmlns:a16="http://schemas.microsoft.com/office/drawing/2014/main" id="{45C525BF-FD27-8697-EDB6-74369D1B12BC}"/>
              </a:ext>
            </a:extLst>
          </p:cNvPr>
          <p:cNvSpPr>
            <a:spLocks noGrp="1"/>
          </p:cNvSpPr>
          <p:nvPr>
            <p:ph idx="1"/>
          </p:nvPr>
        </p:nvSpPr>
        <p:spPr>
          <a:xfrm>
            <a:off x="1251678" y="1034143"/>
            <a:ext cx="7625707" cy="5441472"/>
          </a:xfrm>
        </p:spPr>
        <p:txBody>
          <a:bodyPr>
            <a:normAutofit/>
          </a:bodyPr>
          <a:lstStyle/>
          <a:p>
            <a:pPr marL="0" indent="0">
              <a:buNone/>
            </a:pPr>
            <a:r>
              <a:rPr lang="cs-CZ" dirty="0"/>
              <a:t>• </a:t>
            </a:r>
            <a:r>
              <a:rPr lang="cs-CZ" b="1" dirty="0" err="1"/>
              <a:t>Mírzá</a:t>
            </a:r>
            <a:r>
              <a:rPr lang="cs-CZ" b="1" dirty="0"/>
              <a:t> </a:t>
            </a:r>
            <a:r>
              <a:rPr lang="cs-CZ" b="1" dirty="0" err="1"/>
              <a:t>Abolqásim</a:t>
            </a:r>
            <a:r>
              <a:rPr lang="cs-CZ" b="1" dirty="0"/>
              <a:t> </a:t>
            </a:r>
            <a:r>
              <a:rPr lang="cs-CZ" b="1" dirty="0" err="1"/>
              <a:t>Qáim</a:t>
            </a:r>
            <a:r>
              <a:rPr lang="cs-CZ" b="1" dirty="0"/>
              <a:t> </a:t>
            </a:r>
            <a:r>
              <a:rPr lang="cs-CZ" b="1" dirty="0" err="1"/>
              <a:t>Maqám</a:t>
            </a:r>
            <a:r>
              <a:rPr lang="cs-CZ" b="1" dirty="0"/>
              <a:t> </a:t>
            </a:r>
            <a:r>
              <a:rPr lang="cs-CZ" b="1" dirty="0" err="1"/>
              <a:t>Faráhání</a:t>
            </a:r>
            <a:r>
              <a:rPr lang="cs-CZ" b="1" dirty="0"/>
              <a:t> (</a:t>
            </a:r>
            <a:r>
              <a:rPr lang="cs-CZ" dirty="0"/>
              <a:t>1779 – 1835)</a:t>
            </a:r>
          </a:p>
          <a:p>
            <a:pPr marL="0" indent="0">
              <a:buNone/>
            </a:pPr>
            <a:r>
              <a:rPr lang="cs-CZ" dirty="0"/>
              <a:t>, vezír 1834–1835</a:t>
            </a:r>
          </a:p>
          <a:p>
            <a:pPr marL="0" indent="0">
              <a:buNone/>
            </a:pPr>
            <a:r>
              <a:rPr lang="cs-CZ" dirty="0"/>
              <a:t>pocházel z významné administrativní rodiny</a:t>
            </a:r>
          </a:p>
          <a:p>
            <a:pPr marL="0" indent="0">
              <a:buNone/>
            </a:pPr>
            <a:r>
              <a:rPr lang="cs-CZ" dirty="0"/>
              <a:t>sloužil již Abbásu </a:t>
            </a:r>
            <a:r>
              <a:rPr lang="cs-CZ" dirty="0" err="1"/>
              <a:t>Mírzovi</a:t>
            </a:r>
            <a:br>
              <a:rPr lang="cs-CZ" dirty="0"/>
            </a:br>
            <a:r>
              <a:rPr lang="cs-CZ" dirty="0"/>
              <a:t>• podpora vojenské a institucionální reformy, pokus o modernizaci státní správy</a:t>
            </a:r>
            <a:br>
              <a:rPr lang="cs-CZ" dirty="0"/>
            </a:br>
            <a:r>
              <a:rPr lang="cs-CZ" b="1" u="sng" dirty="0"/>
              <a:t>• Literární a jazykový význam</a:t>
            </a:r>
          </a:p>
          <a:p>
            <a:pPr marL="0" indent="0">
              <a:buNone/>
            </a:pPr>
            <a:r>
              <a:rPr lang="cs-CZ" dirty="0"/>
              <a:t>zásadní reforma dvorské prózy</a:t>
            </a:r>
          </a:p>
          <a:p>
            <a:pPr marL="0" indent="0">
              <a:buNone/>
            </a:pPr>
            <a:r>
              <a:rPr lang="cs-CZ" dirty="0"/>
              <a:t>odstranění rétorického bombastu</a:t>
            </a:r>
          </a:p>
          <a:p>
            <a:pPr marL="0" indent="0">
              <a:buNone/>
            </a:pPr>
            <a:r>
              <a:rPr lang="cs-CZ" dirty="0"/>
              <a:t>vytvoření modelu moderní administrativní perské prózy</a:t>
            </a:r>
            <a:br>
              <a:rPr lang="cs-CZ" dirty="0"/>
            </a:br>
            <a:r>
              <a:rPr lang="cs-CZ" dirty="0"/>
              <a:t>• Zavedený styl zůstává normou po další desetiletí</a:t>
            </a:r>
            <a:br>
              <a:rPr lang="cs-CZ" dirty="0"/>
            </a:br>
            <a:r>
              <a:rPr lang="cs-CZ" dirty="0"/>
              <a:t>• popraven na příkaz Mohammada šáha</a:t>
            </a:r>
          </a:p>
          <a:p>
            <a:endParaRPr lang="cs-CZ" dirty="0"/>
          </a:p>
        </p:txBody>
      </p:sp>
      <p:pic>
        <p:nvPicPr>
          <p:cNvPr id="5" name="Obrázek 4" descr="Obsah obrázku Lidská tvář, obraz, Lidské vousy, muž&#10;&#10;Obsah generovaný pomocí AI může být nesprávný.">
            <a:extLst>
              <a:ext uri="{FF2B5EF4-FFF2-40B4-BE49-F238E27FC236}">
                <a16:creationId xmlns:a16="http://schemas.microsoft.com/office/drawing/2014/main" id="{56A49B06-AB97-5666-96B4-77D8443343A4}"/>
              </a:ext>
            </a:extLst>
          </p:cNvPr>
          <p:cNvPicPr>
            <a:picLocks noChangeAspect="1"/>
          </p:cNvPicPr>
          <p:nvPr/>
        </p:nvPicPr>
        <p:blipFill>
          <a:blip r:embed="rId2"/>
          <a:stretch>
            <a:fillRect/>
          </a:stretch>
        </p:blipFill>
        <p:spPr>
          <a:xfrm>
            <a:off x="9331863" y="171923"/>
            <a:ext cx="2552615" cy="3405188"/>
          </a:xfrm>
          <a:prstGeom prst="rect">
            <a:avLst/>
          </a:prstGeom>
        </p:spPr>
      </p:pic>
      <p:pic>
        <p:nvPicPr>
          <p:cNvPr id="7" name="Obrázek 6" descr="Obsah obrázku oblečení, nábytek, svatební šaty, šaty&#10;&#10;Obsah generovaný pomocí AI může být nesprávný.">
            <a:extLst>
              <a:ext uri="{FF2B5EF4-FFF2-40B4-BE49-F238E27FC236}">
                <a16:creationId xmlns:a16="http://schemas.microsoft.com/office/drawing/2014/main" id="{BBD0C528-4059-81E7-DC04-058E05B41D3A}"/>
              </a:ext>
            </a:extLst>
          </p:cNvPr>
          <p:cNvPicPr>
            <a:picLocks noChangeAspect="1"/>
          </p:cNvPicPr>
          <p:nvPr/>
        </p:nvPicPr>
        <p:blipFill>
          <a:blip r:embed="rId3"/>
          <a:stretch>
            <a:fillRect/>
          </a:stretch>
        </p:blipFill>
        <p:spPr>
          <a:xfrm>
            <a:off x="7489371" y="3721764"/>
            <a:ext cx="4278085" cy="2989677"/>
          </a:xfrm>
          <a:prstGeom prst="rect">
            <a:avLst/>
          </a:prstGeom>
        </p:spPr>
      </p:pic>
    </p:spTree>
    <p:extLst>
      <p:ext uri="{BB962C8B-B14F-4D97-AF65-F5344CB8AC3E}">
        <p14:creationId xmlns:p14="http://schemas.microsoft.com/office/powerpoint/2010/main" val="23862979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7728B5E-CFCA-AB39-8B8A-1AD2477AE2F3}"/>
              </a:ext>
            </a:extLst>
          </p:cNvPr>
          <p:cNvSpPr>
            <a:spLocks noGrp="1"/>
          </p:cNvSpPr>
          <p:nvPr>
            <p:ph type="title"/>
          </p:nvPr>
        </p:nvSpPr>
        <p:spPr>
          <a:xfrm>
            <a:off x="1251678" y="261257"/>
            <a:ext cx="10178322" cy="642257"/>
          </a:xfrm>
        </p:spPr>
        <p:txBody>
          <a:bodyPr>
            <a:normAutofit fontScale="90000"/>
          </a:bodyPr>
          <a:lstStyle/>
          <a:p>
            <a:r>
              <a:rPr lang="cs-CZ" sz="2800" dirty="0" err="1"/>
              <a:t>Gribojedovův</a:t>
            </a:r>
            <a:r>
              <a:rPr lang="cs-CZ" sz="2800" dirty="0"/>
              <a:t> incident (1829): diplomatická krize a transformace státního jazyka</a:t>
            </a:r>
            <a:br>
              <a:rPr lang="cs-CZ" dirty="0"/>
            </a:br>
            <a:endParaRPr lang="cs-CZ" dirty="0"/>
          </a:p>
        </p:txBody>
      </p:sp>
      <p:sp>
        <p:nvSpPr>
          <p:cNvPr id="3" name="Zástupný obsah 2">
            <a:extLst>
              <a:ext uri="{FF2B5EF4-FFF2-40B4-BE49-F238E27FC236}">
                <a16:creationId xmlns:a16="http://schemas.microsoft.com/office/drawing/2014/main" id="{F4387BB9-6E85-642E-6233-C9098AC84408}"/>
              </a:ext>
            </a:extLst>
          </p:cNvPr>
          <p:cNvSpPr>
            <a:spLocks noGrp="1"/>
          </p:cNvSpPr>
          <p:nvPr>
            <p:ph idx="1"/>
          </p:nvPr>
        </p:nvSpPr>
        <p:spPr>
          <a:xfrm>
            <a:off x="1251678" y="1186543"/>
            <a:ext cx="10178322" cy="5410200"/>
          </a:xfrm>
        </p:spPr>
        <p:txBody>
          <a:bodyPr>
            <a:normAutofit/>
          </a:bodyPr>
          <a:lstStyle/>
          <a:p>
            <a:pPr marL="0" indent="0">
              <a:buNone/>
            </a:pPr>
            <a:r>
              <a:rPr lang="cs-CZ" dirty="0"/>
              <a:t>• Kontext: porážka Persie ve válce s Ruskem</a:t>
            </a:r>
          </a:p>
          <a:p>
            <a:pPr marL="0" indent="0">
              <a:buNone/>
            </a:pPr>
            <a:r>
              <a:rPr lang="cs-CZ" dirty="0"/>
              <a:t>smlouva </a:t>
            </a:r>
            <a:r>
              <a:rPr lang="cs-CZ" dirty="0" err="1"/>
              <a:t>Turkmančaj</a:t>
            </a:r>
            <a:r>
              <a:rPr lang="cs-CZ" dirty="0"/>
              <a:t> 1828</a:t>
            </a:r>
          </a:p>
          <a:p>
            <a:pPr marL="0" indent="0">
              <a:buNone/>
            </a:pPr>
            <a:r>
              <a:rPr lang="cs-CZ" dirty="0"/>
              <a:t>ztráta území, reparace, právní privilegia Rusů: exteritorialita</a:t>
            </a:r>
          </a:p>
          <a:p>
            <a:pPr marL="0" indent="0">
              <a:buNone/>
            </a:pPr>
            <a:r>
              <a:rPr lang="cs-CZ" dirty="0"/>
              <a:t>• Ruský vyslanec </a:t>
            </a:r>
            <a:r>
              <a:rPr lang="cs-CZ" b="1" dirty="0"/>
              <a:t>Alexandr </a:t>
            </a:r>
            <a:r>
              <a:rPr lang="cs-CZ" b="1" dirty="0" err="1"/>
              <a:t>Gribojedov</a:t>
            </a:r>
            <a:r>
              <a:rPr lang="cs-CZ" dirty="0"/>
              <a:t> přijíždí do Teheránu</a:t>
            </a:r>
          </a:p>
          <a:p>
            <a:pPr marL="0" indent="0">
              <a:buNone/>
            </a:pPr>
            <a:r>
              <a:rPr lang="cs-CZ" dirty="0"/>
              <a:t>úkol: realizace podmínek smlouvy</a:t>
            </a:r>
          </a:p>
          <a:p>
            <a:pPr marL="0" indent="0">
              <a:buNone/>
            </a:pPr>
            <a:r>
              <a:rPr lang="cs-CZ" dirty="0"/>
              <a:t>mj. návrat křesťanských zajatců</a:t>
            </a:r>
          </a:p>
          <a:p>
            <a:pPr marL="0" indent="0">
              <a:buNone/>
            </a:pPr>
            <a:r>
              <a:rPr lang="cs-CZ" dirty="0"/>
              <a:t>• Reakce: lidové povstání a útok na ambasádu</a:t>
            </a:r>
          </a:p>
          <a:p>
            <a:pPr marL="0" indent="0">
              <a:buNone/>
            </a:pPr>
            <a:r>
              <a:rPr lang="cs-CZ" b="1" dirty="0"/>
              <a:t>zavraždění ruského vyslance Alexandra </a:t>
            </a:r>
            <a:r>
              <a:rPr lang="cs-CZ" b="1" dirty="0" err="1"/>
              <a:t>Gribojedova</a:t>
            </a:r>
            <a:r>
              <a:rPr lang="cs-CZ" b="1" dirty="0"/>
              <a:t> </a:t>
            </a:r>
          </a:p>
          <a:p>
            <a:pPr marL="0" indent="0">
              <a:buNone/>
            </a:pPr>
            <a:r>
              <a:rPr lang="cs-CZ" b="1" dirty="0"/>
              <a:t>v Teheránu dne 30. ledna 1829</a:t>
            </a:r>
            <a:endParaRPr lang="cs-CZ" dirty="0"/>
          </a:p>
          <a:p>
            <a:pPr marL="0" indent="0">
              <a:buNone/>
            </a:pPr>
            <a:r>
              <a:rPr lang="cs-CZ" dirty="0"/>
              <a:t>Diplomatické řešení: omluvná mise do Petrohradu</a:t>
            </a:r>
          </a:p>
          <a:p>
            <a:pPr marL="0" indent="0">
              <a:buNone/>
            </a:pPr>
            <a:r>
              <a:rPr lang="cs-CZ" dirty="0"/>
              <a:t>dopis napsaný </a:t>
            </a:r>
            <a:r>
              <a:rPr lang="cs-CZ" dirty="0" err="1"/>
              <a:t>Qáim</a:t>
            </a:r>
            <a:r>
              <a:rPr lang="cs-CZ" dirty="0"/>
              <a:t> </a:t>
            </a:r>
            <a:r>
              <a:rPr lang="cs-CZ" dirty="0" err="1"/>
              <a:t>Maqámem</a:t>
            </a:r>
            <a:r>
              <a:rPr lang="cs-CZ" dirty="0"/>
              <a:t> jménem šáha</a:t>
            </a:r>
          </a:p>
          <a:p>
            <a:pPr marL="0" indent="0">
              <a:buNone/>
            </a:pPr>
            <a:r>
              <a:rPr lang="cs-CZ" dirty="0"/>
              <a:t>ukázka nové reformované administrativní prózy</a:t>
            </a:r>
          </a:p>
          <a:p>
            <a:endParaRPr lang="cs-CZ" dirty="0"/>
          </a:p>
        </p:txBody>
      </p:sp>
      <p:pic>
        <p:nvPicPr>
          <p:cNvPr id="5" name="Obrázek 4" descr="Obsah obrázku Lidská tvář, portrét, oblečení, obraz&#10;&#10;Obsah generovaný pomocí AI může být nesprávný.">
            <a:extLst>
              <a:ext uri="{FF2B5EF4-FFF2-40B4-BE49-F238E27FC236}">
                <a16:creationId xmlns:a16="http://schemas.microsoft.com/office/drawing/2014/main" id="{615690D8-FC0A-B4FA-F0B6-21F4783FD03B}"/>
              </a:ext>
            </a:extLst>
          </p:cNvPr>
          <p:cNvPicPr>
            <a:picLocks noChangeAspect="1"/>
          </p:cNvPicPr>
          <p:nvPr/>
        </p:nvPicPr>
        <p:blipFill>
          <a:blip r:embed="rId2"/>
          <a:stretch>
            <a:fillRect/>
          </a:stretch>
        </p:blipFill>
        <p:spPr>
          <a:xfrm>
            <a:off x="8661492" y="642938"/>
            <a:ext cx="3320957" cy="3885520"/>
          </a:xfrm>
          <a:prstGeom prst="rect">
            <a:avLst/>
          </a:prstGeom>
        </p:spPr>
      </p:pic>
    </p:spTree>
    <p:extLst>
      <p:ext uri="{BB962C8B-B14F-4D97-AF65-F5344CB8AC3E}">
        <p14:creationId xmlns:p14="http://schemas.microsoft.com/office/powerpoint/2010/main" val="552133543"/>
      </p:ext>
    </p:extLst>
  </p:cSld>
  <p:clrMapOvr>
    <a:masterClrMapping/>
  </p:clrMapOvr>
</p:sld>
</file>

<file path=ppt/theme/theme1.xml><?xml version="1.0" encoding="utf-8"?>
<a:theme xmlns:a="http://schemas.openxmlformats.org/drawingml/2006/main" name="Odznáček">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{4FBC2B24-B08B-412D-B78E-2E223801A882}TF08bf56db-0078-4b17-959d-3b5cd1536cb9e73e9bf5-7c57ee99ca3a</Template>
  <TotalTime>1041</TotalTime>
  <Words>3146</Words>
  <Application>Microsoft Office PowerPoint</Application>
  <PresentationFormat>Širokoúhlá obrazovka</PresentationFormat>
  <Paragraphs>171</Paragraphs>
  <Slides>22</Slides>
  <Notes>1</Notes>
  <HiddenSlides>0</HiddenSlides>
  <MMClips>0</MMClips>
  <ScaleCrop>false</ScaleCrop>
  <HeadingPairs>
    <vt:vector size="6" baseType="variant">
      <vt:variant>
        <vt:lpstr>Použitá písma</vt:lpstr>
      </vt:variant>
      <vt:variant>
        <vt:i4>7</vt:i4>
      </vt:variant>
      <vt:variant>
        <vt:lpstr>Motiv</vt:lpstr>
      </vt:variant>
      <vt:variant>
        <vt:i4>1</vt:i4>
      </vt:variant>
      <vt:variant>
        <vt:lpstr>Nadpisy snímků</vt:lpstr>
      </vt:variant>
      <vt:variant>
        <vt:i4>22</vt:i4>
      </vt:variant>
    </vt:vector>
  </HeadingPairs>
  <TitlesOfParts>
    <vt:vector size="30" baseType="lpstr">
      <vt:lpstr>Aptos</vt:lpstr>
      <vt:lpstr>Aptos Display</vt:lpstr>
      <vt:lpstr>Arial</vt:lpstr>
      <vt:lpstr>Gill Sans MT</vt:lpstr>
      <vt:lpstr>Impact</vt:lpstr>
      <vt:lpstr>Times New Roman</vt:lpstr>
      <vt:lpstr>Wingdings</vt:lpstr>
      <vt:lpstr>Odznáček</vt:lpstr>
      <vt:lpstr>Počátky moderní literatury</vt:lpstr>
      <vt:lpstr>Prezentace aplikace PowerPoint</vt:lpstr>
      <vt:lpstr>Qádžárovci: vznik státu + dvorský model</vt:lpstr>
      <vt:lpstr>Prezentace aplikace PowerPoint</vt:lpstr>
      <vt:lpstr>Graffiti on the Gate of All Nations, Persepolis with name of John Malcolm</vt:lpstr>
      <vt:lpstr>Abbás Mírzá: reakce na evropskou převahu </vt:lpstr>
      <vt:lpstr>Strukturální změny: tisk a jazyk jako nástroje modernity</vt:lpstr>
      <vt:lpstr>Qáim Maqám Faráhání: reforma jazyka a státu </vt:lpstr>
      <vt:lpstr>Gribojedovův incident (1829): diplomatická krize a transformace státního jazyka </vt:lpstr>
      <vt:lpstr>Ukázka dvorní korespondence Qáima Maqána :Královský dopis velkému carovi (zpráva o Gribojedově skonu…)</vt:lpstr>
      <vt:lpstr>Prezentace aplikace PowerPoint</vt:lpstr>
      <vt:lpstr>Amír Kabír  میرزا تقی‌خان فراهانی  (1807-1852) </vt:lpstr>
      <vt:lpstr>Dárolfonún: vznik moderní vzdělávací instituce v Íránu (1851)</vt:lpstr>
      <vt:lpstr>     Dárolfunún</vt:lpstr>
      <vt:lpstr>Dárolfunún    دارالفنون </vt:lpstr>
      <vt:lpstr>Prezentace aplikace PowerPoint</vt:lpstr>
      <vt:lpstr>Táhere Qorratolʿajn طاهره قرةالعین (Fāteme Barāqānī Qazvīnī فاطمه برغانی قزوینی) </vt:lpstr>
      <vt:lpstr>طاهره قرةالعین              Táhere Qoratol´ajn                  فاطمه برغانی قزوینی</vt:lpstr>
      <vt:lpstr>Mírzá Malkom Chán (1833-1908) – میرزا ملکم‌خان </vt:lpstr>
      <vt:lpstr>První systematický projekt reformy státu</vt:lpstr>
      <vt:lpstr>Historický význam </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Zuzana Kříhová</dc:creator>
  <cp:lastModifiedBy>Zuzana Kříhová</cp:lastModifiedBy>
  <cp:revision>1</cp:revision>
  <dcterms:created xsi:type="dcterms:W3CDTF">2026-02-25T13:36:09Z</dcterms:created>
  <dcterms:modified xsi:type="dcterms:W3CDTF">2026-02-26T06:57:15Z</dcterms:modified>
</cp:coreProperties>
</file>