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1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F5D5C-EB79-4BF0-9263-B8DC79816869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6646-40E4-4D89-8022-E6C392C7FA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8194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F5D5C-EB79-4BF0-9263-B8DC79816869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6646-40E4-4D89-8022-E6C392C7FA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0860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F5D5C-EB79-4BF0-9263-B8DC79816869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6646-40E4-4D89-8022-E6C392C7FA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927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F5D5C-EB79-4BF0-9263-B8DC79816869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6646-40E4-4D89-8022-E6C392C7FA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131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F5D5C-EB79-4BF0-9263-B8DC79816869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6646-40E4-4D89-8022-E6C392C7FA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892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F5D5C-EB79-4BF0-9263-B8DC79816869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6646-40E4-4D89-8022-E6C392C7FA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8500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F5D5C-EB79-4BF0-9263-B8DC79816869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6646-40E4-4D89-8022-E6C392C7FA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238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F5D5C-EB79-4BF0-9263-B8DC79816869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6646-40E4-4D89-8022-E6C392C7FA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5755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F5D5C-EB79-4BF0-9263-B8DC79816869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6646-40E4-4D89-8022-E6C392C7FA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5913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F5D5C-EB79-4BF0-9263-B8DC79816869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6646-40E4-4D89-8022-E6C392C7FA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1224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F5D5C-EB79-4BF0-9263-B8DC79816869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6646-40E4-4D89-8022-E6C392C7FA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6199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F5D5C-EB79-4BF0-9263-B8DC79816869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66646-40E4-4D89-8022-E6C392C7FA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496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mzE2M_phMA" TargetMode="External"/><Relationship Id="rId2" Type="http://schemas.openxmlformats.org/officeDocument/2006/relationships/hyperlink" Target="https://www.youtube.com/watch?v=rbLao37fBs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28436" y="1122362"/>
            <a:ext cx="9439564" cy="3763673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PRONIMINA</a:t>
            </a:r>
            <a:br>
              <a:rPr lang="cs-CZ" b="1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>
                <a:solidFill>
                  <a:srgbClr val="C00000"/>
                </a:solidFill>
              </a:rPr>
              <a:t>VOORNAAMWOORDELIJKE BIJWOORDEN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>
                <a:solidFill>
                  <a:srgbClr val="7030A0"/>
                </a:solidFill>
              </a:rPr>
              <a:t>PRONOMINAL ADVERBS 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1524000" y="5553075"/>
            <a:ext cx="9144000" cy="1655763"/>
          </a:xfrm>
        </p:spPr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Morfologie </a:t>
            </a:r>
            <a:r>
              <a:rPr lang="cs-CZ" dirty="0" smtClean="0">
                <a:solidFill>
                  <a:srgbClr val="0070C0"/>
                </a:solidFill>
              </a:rPr>
              <a:t>II, 2021/22</a:t>
            </a:r>
          </a:p>
          <a:p>
            <a:r>
              <a:rPr lang="cs-CZ" dirty="0" err="1" smtClean="0">
                <a:solidFill>
                  <a:srgbClr val="0070C0"/>
                </a:solidFill>
              </a:rPr>
              <a:t>iva.rezkova</a:t>
            </a:r>
            <a:r>
              <a:rPr lang="en-US" dirty="0">
                <a:solidFill>
                  <a:srgbClr val="0070C0"/>
                </a:solidFill>
              </a:rPr>
              <a:t>@ff.cuni.cz</a:t>
            </a:r>
            <a:endParaRPr lang="cs-CZ" dirty="0">
              <a:solidFill>
                <a:srgbClr val="0070C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580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VOORNAAMWOORDELIJKE BIJWOORDEN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4109" y="1825625"/>
            <a:ext cx="11305309" cy="4351338"/>
          </a:xfrm>
        </p:spPr>
        <p:txBody>
          <a:bodyPr/>
          <a:lstStyle/>
          <a:p>
            <a:r>
              <a:rPr lang="cs-CZ" dirty="0" smtClean="0">
                <a:hlinkClick r:id="rId2"/>
              </a:rPr>
              <a:t>Video 1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>
                <a:hlinkClick r:id="rId3"/>
              </a:rPr>
              <a:t>Video 2</a:t>
            </a:r>
            <a:r>
              <a:rPr lang="cs-CZ" dirty="0" smtClean="0"/>
              <a:t>   (minuta 5.30) </a:t>
            </a:r>
            <a:endParaRPr lang="cs-CZ" dirty="0" smtClean="0"/>
          </a:p>
          <a:p>
            <a:endParaRPr lang="cs-CZ" dirty="0"/>
          </a:p>
          <a:p>
            <a:r>
              <a:rPr lang="cs-CZ" u="sng" dirty="0" err="1" smtClean="0">
                <a:solidFill>
                  <a:srgbClr val="0070C0"/>
                </a:solidFill>
              </a:rPr>
              <a:t>Oefening</a:t>
            </a:r>
            <a:r>
              <a:rPr lang="cs-CZ" u="sng" dirty="0" smtClean="0">
                <a:solidFill>
                  <a:srgbClr val="0070C0"/>
                </a:solidFill>
              </a:rPr>
              <a:t> / úkol</a:t>
            </a:r>
            <a:r>
              <a:rPr lang="cs-CZ" dirty="0" smtClean="0">
                <a:solidFill>
                  <a:srgbClr val="0070C0"/>
                </a:solidFill>
              </a:rPr>
              <a:t>: </a:t>
            </a:r>
            <a:r>
              <a:rPr lang="cs-CZ" dirty="0" err="1" smtClean="0">
                <a:solidFill>
                  <a:srgbClr val="0070C0"/>
                </a:solidFill>
              </a:rPr>
              <a:t>schrijf</a:t>
            </a:r>
            <a:r>
              <a:rPr lang="cs-CZ" dirty="0" smtClean="0">
                <a:solidFill>
                  <a:srgbClr val="0070C0"/>
                </a:solidFill>
              </a:rPr>
              <a:t> 5 </a:t>
            </a:r>
            <a:r>
              <a:rPr lang="cs-CZ" dirty="0" err="1" smtClean="0">
                <a:solidFill>
                  <a:srgbClr val="0070C0"/>
                </a:solidFill>
              </a:rPr>
              <a:t>voorbeeldzinnen</a:t>
            </a:r>
            <a:r>
              <a:rPr lang="cs-CZ" dirty="0">
                <a:solidFill>
                  <a:srgbClr val="0070C0"/>
                </a:solidFill>
              </a:rPr>
              <a:t> + de </a:t>
            </a:r>
            <a:r>
              <a:rPr lang="cs-CZ" dirty="0" err="1">
                <a:solidFill>
                  <a:srgbClr val="0070C0"/>
                </a:solidFill>
              </a:rPr>
              <a:t>vertaling</a:t>
            </a:r>
            <a:r>
              <a:rPr lang="cs-CZ" dirty="0">
                <a:solidFill>
                  <a:srgbClr val="0070C0"/>
                </a:solidFill>
              </a:rPr>
              <a:t> van </a:t>
            </a:r>
            <a:r>
              <a:rPr lang="cs-CZ" dirty="0" err="1" smtClean="0">
                <a:solidFill>
                  <a:srgbClr val="0070C0"/>
                </a:solidFill>
              </a:rPr>
              <a:t>elke</a:t>
            </a:r>
            <a:r>
              <a:rPr lang="cs-CZ" dirty="0" smtClean="0">
                <a:solidFill>
                  <a:srgbClr val="0070C0"/>
                </a:solidFill>
              </a:rPr>
              <a:t> video op/ 		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smtClean="0">
                <a:solidFill>
                  <a:srgbClr val="0070C0"/>
                </a:solidFill>
              </a:rPr>
              <a:t>         </a:t>
            </a:r>
            <a:r>
              <a:rPr lang="cs-CZ" dirty="0" smtClean="0">
                <a:solidFill>
                  <a:srgbClr val="0070C0"/>
                </a:solidFill>
              </a:rPr>
              <a:t>vypište z každého videa 5 příkladových vět i s překladem</a:t>
            </a:r>
            <a:endParaRPr lang="cs-CZ" dirty="0" smtClean="0">
              <a:solidFill>
                <a:srgbClr val="0070C0"/>
              </a:solidFill>
            </a:endParaRPr>
          </a:p>
          <a:p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86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8909" y="1671782"/>
            <a:ext cx="11157527" cy="4692073"/>
          </a:xfrm>
        </p:spPr>
        <p:txBody>
          <a:bodyPr/>
          <a:lstStyle/>
          <a:p>
            <a:pPr marL="0" indent="0">
              <a:buNone/>
            </a:pPr>
            <a:r>
              <a:rPr lang="cs-CZ" b="1" dirty="0" err="1" smtClean="0"/>
              <a:t>combinatie</a:t>
            </a:r>
            <a:r>
              <a:rPr lang="cs-CZ" dirty="0" smtClean="0"/>
              <a:t> </a:t>
            </a:r>
            <a:r>
              <a:rPr lang="cs-CZ" dirty="0"/>
              <a:t>van </a:t>
            </a:r>
            <a:r>
              <a:rPr lang="cs-CZ" dirty="0" err="1"/>
              <a:t>één</a:t>
            </a:r>
            <a:r>
              <a:rPr lang="cs-CZ" dirty="0"/>
              <a:t> van de</a:t>
            </a:r>
            <a:r>
              <a:rPr lang="cs-CZ" b="1" dirty="0"/>
              <a:t> </a:t>
            </a:r>
            <a:r>
              <a:rPr lang="cs-CZ" b="1" dirty="0" err="1"/>
              <a:t>bijwoorden</a:t>
            </a:r>
            <a:r>
              <a:rPr lang="cs-CZ" b="1" dirty="0"/>
              <a:t> van </a:t>
            </a:r>
            <a:r>
              <a:rPr lang="cs-CZ" b="1" dirty="0" err="1"/>
              <a:t>plaats</a:t>
            </a:r>
            <a:r>
              <a:rPr lang="cs-CZ" b="1" dirty="0"/>
              <a:t> </a:t>
            </a:r>
            <a:r>
              <a:rPr lang="cs-CZ" b="1" i="1" dirty="0" err="1"/>
              <a:t>er</a:t>
            </a:r>
            <a:r>
              <a:rPr lang="cs-CZ" b="1" dirty="0"/>
              <a:t>, </a:t>
            </a:r>
            <a:r>
              <a:rPr lang="cs-CZ" b="1" i="1" dirty="0" err="1"/>
              <a:t>hier</a:t>
            </a:r>
            <a:r>
              <a:rPr lang="cs-CZ" b="1" dirty="0"/>
              <a:t>, </a:t>
            </a:r>
            <a:r>
              <a:rPr lang="cs-CZ" b="1" i="1" dirty="0" err="1"/>
              <a:t>daar</a:t>
            </a:r>
            <a:r>
              <a:rPr lang="cs-CZ" b="1" dirty="0"/>
              <a:t>, </a:t>
            </a:r>
            <a:r>
              <a:rPr lang="cs-CZ" b="1" i="1" dirty="0" err="1"/>
              <a:t>waar</a:t>
            </a:r>
            <a:r>
              <a:rPr lang="cs-CZ" b="1" dirty="0"/>
              <a:t>, </a:t>
            </a:r>
            <a:r>
              <a:rPr lang="cs-CZ" b="1" dirty="0" smtClean="0"/>
              <a:t>   </a:t>
            </a:r>
            <a:r>
              <a:rPr lang="cs-CZ" i="1" dirty="0" smtClean="0"/>
              <a:t>(</a:t>
            </a:r>
            <a:r>
              <a:rPr lang="cs-CZ" i="1" dirty="0" err="1"/>
              <a:t>ergens</a:t>
            </a:r>
            <a:r>
              <a:rPr lang="cs-CZ" dirty="0"/>
              <a:t>, </a:t>
            </a:r>
            <a:r>
              <a:rPr lang="cs-CZ" i="1" dirty="0" err="1"/>
              <a:t>nergens</a:t>
            </a:r>
            <a:r>
              <a:rPr lang="cs-CZ" dirty="0"/>
              <a:t>, </a:t>
            </a:r>
            <a:r>
              <a:rPr lang="cs-CZ" i="1" dirty="0"/>
              <a:t>overal)</a:t>
            </a:r>
            <a:endParaRPr lang="cs-CZ" dirty="0"/>
          </a:p>
          <a:p>
            <a:pPr marL="0" indent="0">
              <a:buNone/>
            </a:pPr>
            <a:r>
              <a:rPr lang="cs-CZ" i="1" dirty="0" smtClean="0"/>
              <a:t> </a:t>
            </a:r>
          </a:p>
          <a:p>
            <a:pPr marL="0" indent="0">
              <a:buNone/>
            </a:pPr>
            <a:r>
              <a:rPr lang="cs-CZ" b="1" i="1" dirty="0" smtClean="0"/>
              <a:t>+</a:t>
            </a:r>
            <a:r>
              <a:rPr lang="cs-CZ" i="1" dirty="0" smtClean="0"/>
              <a:t> met </a:t>
            </a:r>
            <a:r>
              <a:rPr lang="cs-CZ" i="1" dirty="0" err="1"/>
              <a:t>een</a:t>
            </a:r>
            <a:r>
              <a:rPr lang="cs-CZ" i="1" dirty="0"/>
              <a:t> </a:t>
            </a:r>
            <a:r>
              <a:rPr lang="cs-CZ" b="1" i="1" dirty="0" err="1"/>
              <a:t>voorzetsel</a:t>
            </a:r>
            <a:r>
              <a:rPr lang="cs-CZ" i="1" dirty="0"/>
              <a:t> (</a:t>
            </a:r>
            <a:r>
              <a:rPr lang="cs-CZ" i="1" dirty="0" err="1"/>
              <a:t>aan</a:t>
            </a:r>
            <a:r>
              <a:rPr lang="cs-CZ" dirty="0"/>
              <a:t>, </a:t>
            </a:r>
            <a:r>
              <a:rPr lang="cs-CZ" i="1" dirty="0"/>
              <a:t>bij</a:t>
            </a:r>
            <a:r>
              <a:rPr lang="cs-CZ" dirty="0"/>
              <a:t>, </a:t>
            </a:r>
            <a:r>
              <a:rPr lang="cs-CZ" i="1" dirty="0" err="1"/>
              <a:t>voor</a:t>
            </a:r>
            <a:r>
              <a:rPr lang="cs-CZ" dirty="0"/>
              <a:t>;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i="1" dirty="0" err="1"/>
              <a:t>heen</a:t>
            </a:r>
            <a:r>
              <a:rPr lang="cs-CZ" i="1" dirty="0"/>
              <a:t> </a:t>
            </a:r>
            <a:r>
              <a:rPr lang="cs-CZ" dirty="0"/>
              <a:t>en </a:t>
            </a:r>
            <a:r>
              <a:rPr lang="cs-CZ" i="1" dirty="0" err="1" smtClean="0"/>
              <a:t>toe</a:t>
            </a:r>
            <a:r>
              <a:rPr lang="cs-CZ" i="1" dirty="0" smtClean="0"/>
              <a:t>)</a:t>
            </a: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sz="3200" b="1" i="1" dirty="0" err="1" smtClean="0">
                <a:solidFill>
                  <a:srgbClr val="FF0000"/>
                </a:solidFill>
              </a:rPr>
              <a:t>eraan</a:t>
            </a:r>
            <a:r>
              <a:rPr lang="cs-CZ" sz="3200" b="1" i="1" dirty="0" smtClean="0">
                <a:solidFill>
                  <a:srgbClr val="FF0000"/>
                </a:solidFill>
              </a:rPr>
              <a:t>, </a:t>
            </a:r>
            <a:r>
              <a:rPr lang="cs-CZ" sz="3200" b="1" i="1" dirty="0" err="1" smtClean="0">
                <a:solidFill>
                  <a:srgbClr val="FF0000"/>
                </a:solidFill>
              </a:rPr>
              <a:t>ernaartoe</a:t>
            </a:r>
            <a:r>
              <a:rPr lang="cs-CZ" sz="3200" b="1" i="1" dirty="0" smtClean="0">
                <a:solidFill>
                  <a:srgbClr val="FF0000"/>
                </a:solidFill>
              </a:rPr>
              <a:t>, </a:t>
            </a:r>
            <a:r>
              <a:rPr lang="cs-CZ" sz="3200" b="1" i="1" dirty="0" err="1" smtClean="0">
                <a:solidFill>
                  <a:srgbClr val="FF0000"/>
                </a:solidFill>
              </a:rPr>
              <a:t>hierop</a:t>
            </a:r>
            <a:r>
              <a:rPr lang="cs-CZ" sz="3200" b="1" i="1" dirty="0" smtClean="0">
                <a:solidFill>
                  <a:srgbClr val="FF0000"/>
                </a:solidFill>
              </a:rPr>
              <a:t>, </a:t>
            </a:r>
            <a:r>
              <a:rPr lang="cs-CZ" sz="3200" b="1" i="1" dirty="0" err="1" smtClean="0">
                <a:solidFill>
                  <a:srgbClr val="FF0000"/>
                </a:solidFill>
              </a:rPr>
              <a:t>daarmee</a:t>
            </a:r>
            <a:r>
              <a:rPr lang="cs-CZ" sz="3200" b="1" i="1" dirty="0" smtClean="0">
                <a:solidFill>
                  <a:srgbClr val="FF0000"/>
                </a:solidFill>
              </a:rPr>
              <a:t>, </a:t>
            </a:r>
            <a:r>
              <a:rPr lang="cs-CZ" sz="3200" b="1" i="1" dirty="0" err="1" smtClean="0">
                <a:solidFill>
                  <a:srgbClr val="FF0000"/>
                </a:solidFill>
              </a:rPr>
              <a:t>daarheen</a:t>
            </a:r>
            <a:r>
              <a:rPr lang="cs-CZ" sz="3200" b="1" i="1" dirty="0" smtClean="0">
                <a:solidFill>
                  <a:srgbClr val="FF0000"/>
                </a:solidFill>
              </a:rPr>
              <a:t>, </a:t>
            </a:r>
          </a:p>
          <a:p>
            <a:pPr marL="0" indent="0">
              <a:buNone/>
            </a:pPr>
            <a:r>
              <a:rPr lang="cs-CZ" sz="3200" b="1" i="1" dirty="0">
                <a:solidFill>
                  <a:srgbClr val="FF0000"/>
                </a:solidFill>
              </a:rPr>
              <a:t>	</a:t>
            </a:r>
            <a:r>
              <a:rPr lang="cs-CZ" sz="3200" b="1" i="1" dirty="0" smtClean="0">
                <a:solidFill>
                  <a:srgbClr val="FF0000"/>
                </a:solidFill>
              </a:rPr>
              <a:t>	</a:t>
            </a:r>
            <a:r>
              <a:rPr lang="cs-CZ" sz="3200" b="1" i="1" dirty="0" err="1" smtClean="0">
                <a:solidFill>
                  <a:srgbClr val="FF0000"/>
                </a:solidFill>
              </a:rPr>
              <a:t>waarover</a:t>
            </a:r>
            <a:r>
              <a:rPr lang="cs-CZ" sz="3200" b="1" i="1" dirty="0" smtClean="0">
                <a:solidFill>
                  <a:srgbClr val="FF0000"/>
                </a:solidFill>
              </a:rPr>
              <a:t>, </a:t>
            </a:r>
            <a:r>
              <a:rPr lang="cs-CZ" sz="3200" b="1" i="1" dirty="0" err="1" smtClean="0">
                <a:solidFill>
                  <a:srgbClr val="FF0000"/>
                </a:solidFill>
              </a:rPr>
              <a:t>waarop</a:t>
            </a:r>
            <a:r>
              <a:rPr lang="cs-CZ" sz="3200" b="1" i="1" dirty="0" smtClean="0">
                <a:solidFill>
                  <a:srgbClr val="FF0000"/>
                </a:solidFill>
              </a:rPr>
              <a:t>, overal </a:t>
            </a:r>
            <a:r>
              <a:rPr lang="cs-CZ" sz="3200" b="1" i="1" dirty="0" err="1" smtClean="0">
                <a:solidFill>
                  <a:srgbClr val="FF0000"/>
                </a:solidFill>
              </a:rPr>
              <a:t>mee</a:t>
            </a:r>
            <a:r>
              <a:rPr lang="cs-CZ" sz="3200" b="1" i="1" dirty="0" smtClean="0">
                <a:solidFill>
                  <a:srgbClr val="FF0000"/>
                </a:solidFill>
              </a:rPr>
              <a:t>, </a:t>
            </a:r>
            <a:r>
              <a:rPr lang="cs-CZ" sz="3200" b="1" i="1" dirty="0" err="1" smtClean="0">
                <a:solidFill>
                  <a:srgbClr val="FF0000"/>
                </a:solidFill>
              </a:rPr>
              <a:t>nergens</a:t>
            </a:r>
            <a:r>
              <a:rPr lang="cs-CZ" sz="3200" b="1" i="1" dirty="0" smtClean="0">
                <a:solidFill>
                  <a:srgbClr val="FF0000"/>
                </a:solidFill>
              </a:rPr>
              <a:t> </a:t>
            </a:r>
            <a:r>
              <a:rPr lang="cs-CZ" sz="3200" b="1" i="1" dirty="0" err="1" smtClean="0">
                <a:solidFill>
                  <a:srgbClr val="FF0000"/>
                </a:solidFill>
              </a:rPr>
              <a:t>over</a:t>
            </a:r>
            <a:r>
              <a:rPr lang="cs-CZ" sz="3200" b="1" i="1" dirty="0" smtClean="0">
                <a:solidFill>
                  <a:srgbClr val="FF0000"/>
                </a:solidFill>
              </a:rPr>
              <a:t> …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932873" y="4119418"/>
            <a:ext cx="1016000" cy="6557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8039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VOORNAAMWOORDELIJKE BIJWOORDEN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1400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891" y="365125"/>
            <a:ext cx="10771909" cy="132556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PERSOONLIJKE VNW   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b="1" dirty="0" smtClean="0"/>
              <a:t>x</a:t>
            </a:r>
            <a:r>
              <a:rPr lang="cs-CZ" b="1" dirty="0" smtClean="0">
                <a:solidFill>
                  <a:srgbClr val="C00000"/>
                </a:solidFill>
              </a:rPr>
              <a:t>    VNW. </a:t>
            </a:r>
            <a:r>
              <a:rPr lang="cs-CZ" b="1" dirty="0">
                <a:solidFill>
                  <a:srgbClr val="C00000"/>
                </a:solidFill>
              </a:rPr>
              <a:t>BIJWOORDEN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25600"/>
            <a:ext cx="10515600" cy="4551363"/>
          </a:xfrm>
        </p:spPr>
        <p:txBody>
          <a:bodyPr>
            <a:normAutofit lnSpcReduction="10000"/>
          </a:bodyPr>
          <a:lstStyle/>
          <a:p>
            <a:r>
              <a:rPr lang="cs-CZ" u="sng" dirty="0" err="1" smtClean="0"/>
              <a:t>over</a:t>
            </a:r>
            <a:r>
              <a:rPr lang="cs-CZ" u="sng" dirty="0" smtClean="0"/>
              <a:t> </a:t>
            </a:r>
            <a:r>
              <a:rPr lang="cs-CZ" u="sng" dirty="0" err="1" smtClean="0"/>
              <a:t>mensen</a:t>
            </a:r>
            <a:r>
              <a:rPr lang="cs-CZ" u="sng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</a:t>
            </a:r>
            <a:r>
              <a:rPr lang="cs-CZ" dirty="0" smtClean="0"/>
              <a:t>  </a:t>
            </a:r>
            <a:r>
              <a:rPr lang="cs-CZ" dirty="0" err="1">
                <a:solidFill>
                  <a:srgbClr val="FF0000"/>
                </a:solidFill>
              </a:rPr>
              <a:t>voorzetsel</a:t>
            </a:r>
            <a:r>
              <a:rPr lang="cs-CZ" dirty="0">
                <a:solidFill>
                  <a:srgbClr val="FF0000"/>
                </a:solidFill>
              </a:rPr>
              <a:t> + </a:t>
            </a:r>
            <a:r>
              <a:rPr lang="cs-CZ" dirty="0" err="1">
                <a:solidFill>
                  <a:srgbClr val="FF0000"/>
                </a:solidFill>
              </a:rPr>
              <a:t>naamval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van </a:t>
            </a:r>
            <a:r>
              <a:rPr lang="cs-CZ" dirty="0" err="1"/>
              <a:t>persoonlijke</a:t>
            </a:r>
            <a:r>
              <a:rPr lang="cs-CZ" dirty="0"/>
              <a:t> </a:t>
            </a:r>
            <a:r>
              <a:rPr lang="cs-CZ" dirty="0" err="1" smtClean="0"/>
              <a:t>pronomina</a:t>
            </a:r>
            <a:endParaRPr lang="cs-CZ" dirty="0" smtClean="0"/>
          </a:p>
          <a:p>
            <a:endParaRPr lang="cs-CZ" dirty="0" smtClean="0"/>
          </a:p>
          <a:p>
            <a:pPr lvl="1"/>
            <a:r>
              <a:rPr lang="cs-CZ" i="1" dirty="0">
                <a:solidFill>
                  <a:srgbClr val="C00000"/>
                </a:solidFill>
              </a:rPr>
              <a:t>m</a:t>
            </a:r>
            <a:r>
              <a:rPr lang="cs-CZ" i="1" dirty="0" smtClean="0">
                <a:solidFill>
                  <a:srgbClr val="C00000"/>
                </a:solidFill>
              </a:rPr>
              <a:t>et hem, </a:t>
            </a:r>
            <a:r>
              <a:rPr lang="cs-CZ" i="1" dirty="0" err="1" smtClean="0">
                <a:solidFill>
                  <a:srgbClr val="C00000"/>
                </a:solidFill>
              </a:rPr>
              <a:t>over</a:t>
            </a:r>
            <a:r>
              <a:rPr lang="cs-CZ" i="1" dirty="0" smtClean="0">
                <a:solidFill>
                  <a:srgbClr val="C00000"/>
                </a:solidFill>
              </a:rPr>
              <a:t> </a:t>
            </a:r>
            <a:r>
              <a:rPr lang="cs-CZ" i="1" dirty="0" err="1" smtClean="0">
                <a:solidFill>
                  <a:srgbClr val="C00000"/>
                </a:solidFill>
              </a:rPr>
              <a:t>haar</a:t>
            </a:r>
            <a:r>
              <a:rPr lang="cs-CZ" i="1" dirty="0" smtClean="0">
                <a:solidFill>
                  <a:srgbClr val="C00000"/>
                </a:solidFill>
              </a:rPr>
              <a:t>, </a:t>
            </a:r>
            <a:r>
              <a:rPr lang="cs-CZ" i="1" dirty="0" err="1" smtClean="0">
                <a:solidFill>
                  <a:srgbClr val="C00000"/>
                </a:solidFill>
              </a:rPr>
              <a:t>tegen</a:t>
            </a:r>
            <a:r>
              <a:rPr lang="cs-CZ" i="1" dirty="0" smtClean="0">
                <a:solidFill>
                  <a:srgbClr val="C00000"/>
                </a:solidFill>
              </a:rPr>
              <a:t> hen, </a:t>
            </a:r>
            <a:r>
              <a:rPr lang="cs-CZ" i="1" dirty="0" err="1" smtClean="0">
                <a:solidFill>
                  <a:srgbClr val="C00000"/>
                </a:solidFill>
              </a:rPr>
              <a:t>tot</a:t>
            </a:r>
            <a:r>
              <a:rPr lang="cs-CZ" i="1" dirty="0" smtClean="0">
                <a:solidFill>
                  <a:srgbClr val="C00000"/>
                </a:solidFill>
              </a:rPr>
              <a:t> </a:t>
            </a:r>
            <a:r>
              <a:rPr lang="cs-CZ" i="1" dirty="0" err="1" smtClean="0">
                <a:solidFill>
                  <a:srgbClr val="C00000"/>
                </a:solidFill>
              </a:rPr>
              <a:t>jou</a:t>
            </a:r>
            <a:r>
              <a:rPr lang="cs-CZ" i="1" dirty="0" smtClean="0">
                <a:solidFill>
                  <a:srgbClr val="C00000"/>
                </a:solidFill>
              </a:rPr>
              <a:t> </a:t>
            </a:r>
          </a:p>
          <a:p>
            <a:pPr lvl="1"/>
            <a:endParaRPr lang="cs-CZ" i="1" dirty="0">
              <a:solidFill>
                <a:srgbClr val="C00000"/>
              </a:solidFill>
            </a:endParaRPr>
          </a:p>
          <a:p>
            <a:pPr lvl="1"/>
            <a:r>
              <a:rPr lang="cs-CZ" i="1" dirty="0" err="1">
                <a:solidFill>
                  <a:srgbClr val="C00000"/>
                </a:solidFill>
              </a:rPr>
              <a:t>Ik</a:t>
            </a:r>
            <a:r>
              <a:rPr lang="cs-CZ" i="1" dirty="0">
                <a:solidFill>
                  <a:srgbClr val="C00000"/>
                </a:solidFill>
              </a:rPr>
              <a:t> </a:t>
            </a:r>
            <a:r>
              <a:rPr lang="cs-CZ" i="1" dirty="0" err="1">
                <a:solidFill>
                  <a:srgbClr val="C00000"/>
                </a:solidFill>
              </a:rPr>
              <a:t>wacht</a:t>
            </a:r>
            <a:r>
              <a:rPr lang="cs-CZ" i="1" dirty="0">
                <a:solidFill>
                  <a:srgbClr val="C00000"/>
                </a:solidFill>
              </a:rPr>
              <a:t> </a:t>
            </a:r>
            <a:r>
              <a:rPr lang="cs-CZ" i="1" u="sng" dirty="0">
                <a:solidFill>
                  <a:srgbClr val="C00000"/>
                </a:solidFill>
              </a:rPr>
              <a:t>op hem / hen/ </a:t>
            </a:r>
            <a:r>
              <a:rPr lang="cs-CZ" i="1" u="sng" dirty="0" err="1">
                <a:solidFill>
                  <a:srgbClr val="C00000"/>
                </a:solidFill>
              </a:rPr>
              <a:t>haar</a:t>
            </a:r>
            <a:r>
              <a:rPr lang="cs-CZ" i="1" dirty="0">
                <a:solidFill>
                  <a:srgbClr val="C00000"/>
                </a:solidFill>
              </a:rPr>
              <a:t>.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u="sng" dirty="0" err="1"/>
              <a:t>over</a:t>
            </a:r>
            <a:r>
              <a:rPr lang="cs-CZ" u="sng" dirty="0"/>
              <a:t> </a:t>
            </a:r>
            <a:r>
              <a:rPr lang="cs-CZ" u="sng" dirty="0" err="1"/>
              <a:t>zaken</a:t>
            </a:r>
            <a:r>
              <a:rPr lang="cs-CZ" u="sng" dirty="0"/>
              <a:t> </a:t>
            </a:r>
            <a:r>
              <a:rPr lang="cs-CZ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er</a:t>
            </a:r>
            <a:r>
              <a:rPr lang="cs-CZ" dirty="0">
                <a:solidFill>
                  <a:srgbClr val="FF0000"/>
                </a:solidFill>
              </a:rPr>
              <a:t>/</a:t>
            </a:r>
            <a:r>
              <a:rPr lang="cs-CZ" dirty="0" err="1">
                <a:solidFill>
                  <a:srgbClr val="FF0000"/>
                </a:solidFill>
              </a:rPr>
              <a:t>hier</a:t>
            </a:r>
            <a:r>
              <a:rPr lang="cs-CZ" dirty="0">
                <a:solidFill>
                  <a:srgbClr val="FF0000"/>
                </a:solidFill>
              </a:rPr>
              <a:t>/</a:t>
            </a:r>
            <a:r>
              <a:rPr lang="cs-CZ" dirty="0" err="1">
                <a:solidFill>
                  <a:srgbClr val="FF0000"/>
                </a:solidFill>
              </a:rPr>
              <a:t>daar</a:t>
            </a:r>
            <a:r>
              <a:rPr lang="cs-CZ" dirty="0">
                <a:solidFill>
                  <a:srgbClr val="FF0000"/>
                </a:solidFill>
              </a:rPr>
              <a:t> + </a:t>
            </a:r>
            <a:r>
              <a:rPr lang="cs-CZ" dirty="0" err="1" smtClean="0">
                <a:solidFill>
                  <a:srgbClr val="FF0000"/>
                </a:solidFill>
              </a:rPr>
              <a:t>voorzetsel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  <a:p>
            <a:pPr lvl="1"/>
            <a:r>
              <a:rPr lang="cs-CZ" i="1" dirty="0" err="1">
                <a:solidFill>
                  <a:srgbClr val="7030A0"/>
                </a:solidFill>
              </a:rPr>
              <a:t>e</a:t>
            </a:r>
            <a:r>
              <a:rPr lang="cs-CZ" i="1" dirty="0" err="1" smtClean="0">
                <a:solidFill>
                  <a:srgbClr val="7030A0"/>
                </a:solidFill>
              </a:rPr>
              <a:t>rmee</a:t>
            </a:r>
            <a:r>
              <a:rPr lang="cs-CZ" i="1" dirty="0" smtClean="0">
                <a:solidFill>
                  <a:srgbClr val="7030A0"/>
                </a:solidFill>
              </a:rPr>
              <a:t>, </a:t>
            </a:r>
            <a:r>
              <a:rPr lang="cs-CZ" i="1" dirty="0" err="1" smtClean="0">
                <a:solidFill>
                  <a:srgbClr val="7030A0"/>
                </a:solidFill>
              </a:rPr>
              <a:t>erover</a:t>
            </a:r>
            <a:r>
              <a:rPr lang="cs-CZ" i="1" dirty="0" smtClean="0">
                <a:solidFill>
                  <a:srgbClr val="7030A0"/>
                </a:solidFill>
              </a:rPr>
              <a:t>, </a:t>
            </a:r>
            <a:r>
              <a:rPr lang="cs-CZ" i="1" dirty="0" err="1" smtClean="0">
                <a:solidFill>
                  <a:srgbClr val="7030A0"/>
                </a:solidFill>
              </a:rPr>
              <a:t>ertegen</a:t>
            </a:r>
            <a:r>
              <a:rPr lang="cs-CZ" i="1" dirty="0" smtClean="0">
                <a:solidFill>
                  <a:srgbClr val="7030A0"/>
                </a:solidFill>
              </a:rPr>
              <a:t>, </a:t>
            </a:r>
            <a:r>
              <a:rPr lang="cs-CZ" i="1" dirty="0" err="1" smtClean="0">
                <a:solidFill>
                  <a:srgbClr val="7030A0"/>
                </a:solidFill>
              </a:rPr>
              <a:t>ertoe</a:t>
            </a:r>
            <a:r>
              <a:rPr lang="cs-CZ" i="1" dirty="0" smtClean="0">
                <a:solidFill>
                  <a:srgbClr val="7030A0"/>
                </a:solidFill>
              </a:rPr>
              <a:t>, </a:t>
            </a:r>
            <a:r>
              <a:rPr lang="cs-CZ" i="1" dirty="0" err="1" smtClean="0">
                <a:solidFill>
                  <a:srgbClr val="7030A0"/>
                </a:solidFill>
              </a:rPr>
              <a:t>daarop</a:t>
            </a:r>
            <a:r>
              <a:rPr lang="cs-CZ" i="1" dirty="0" smtClean="0">
                <a:solidFill>
                  <a:srgbClr val="7030A0"/>
                </a:solidFill>
              </a:rPr>
              <a:t>, </a:t>
            </a:r>
            <a:r>
              <a:rPr lang="cs-CZ" i="1" dirty="0" err="1" smtClean="0">
                <a:solidFill>
                  <a:srgbClr val="7030A0"/>
                </a:solidFill>
              </a:rPr>
              <a:t>daarmee</a:t>
            </a:r>
            <a:r>
              <a:rPr lang="cs-CZ" i="1" dirty="0" smtClean="0">
                <a:solidFill>
                  <a:srgbClr val="7030A0"/>
                </a:solidFill>
              </a:rPr>
              <a:t>, </a:t>
            </a:r>
            <a:r>
              <a:rPr lang="cs-CZ" i="1" dirty="0" err="1" smtClean="0">
                <a:solidFill>
                  <a:srgbClr val="7030A0"/>
                </a:solidFill>
              </a:rPr>
              <a:t>hieraan</a:t>
            </a:r>
            <a:r>
              <a:rPr lang="cs-CZ" i="1" dirty="0" smtClean="0">
                <a:solidFill>
                  <a:srgbClr val="7030A0"/>
                </a:solidFill>
              </a:rPr>
              <a:t>, </a:t>
            </a:r>
            <a:r>
              <a:rPr lang="cs-CZ" i="1" dirty="0" err="1" smtClean="0">
                <a:solidFill>
                  <a:srgbClr val="7030A0"/>
                </a:solidFill>
              </a:rPr>
              <a:t>hiermee</a:t>
            </a:r>
            <a:r>
              <a:rPr lang="cs-CZ" i="1" dirty="0" smtClean="0">
                <a:solidFill>
                  <a:srgbClr val="7030A0"/>
                </a:solidFill>
              </a:rPr>
              <a:t>… </a:t>
            </a:r>
          </a:p>
          <a:p>
            <a:pPr lvl="1"/>
            <a:endParaRPr lang="cs-CZ" i="1" dirty="0">
              <a:solidFill>
                <a:srgbClr val="7030A0"/>
              </a:solidFill>
            </a:endParaRPr>
          </a:p>
          <a:p>
            <a:pPr lvl="1"/>
            <a:r>
              <a:rPr lang="cs-CZ" i="1" dirty="0" err="1" smtClean="0">
                <a:solidFill>
                  <a:srgbClr val="7030A0"/>
                </a:solidFill>
              </a:rPr>
              <a:t>Ik</a:t>
            </a:r>
            <a:r>
              <a:rPr lang="cs-CZ" i="1" dirty="0" smtClean="0">
                <a:solidFill>
                  <a:srgbClr val="7030A0"/>
                </a:solidFill>
              </a:rPr>
              <a:t> </a:t>
            </a:r>
            <a:r>
              <a:rPr lang="cs-CZ" i="1" dirty="0" err="1" smtClean="0">
                <a:solidFill>
                  <a:srgbClr val="7030A0"/>
                </a:solidFill>
              </a:rPr>
              <a:t>wacht</a:t>
            </a:r>
            <a:r>
              <a:rPr lang="cs-CZ" i="1" dirty="0" smtClean="0">
                <a:solidFill>
                  <a:srgbClr val="7030A0"/>
                </a:solidFill>
              </a:rPr>
              <a:t> </a:t>
            </a:r>
            <a:r>
              <a:rPr lang="cs-CZ" i="1" u="sng" dirty="0" err="1" smtClean="0">
                <a:solidFill>
                  <a:srgbClr val="7030A0"/>
                </a:solidFill>
              </a:rPr>
              <a:t>erop</a:t>
            </a:r>
            <a:r>
              <a:rPr lang="cs-CZ" i="1" u="sng" dirty="0" smtClean="0">
                <a:solidFill>
                  <a:srgbClr val="7030A0"/>
                </a:solidFill>
              </a:rPr>
              <a:t>. </a:t>
            </a:r>
            <a:endParaRPr lang="cs-CZ" u="sng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16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891" y="365125"/>
            <a:ext cx="10771909" cy="132556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PERSOONLIJKE VNW   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b="1" dirty="0" smtClean="0"/>
              <a:t>x</a:t>
            </a:r>
            <a:r>
              <a:rPr lang="cs-CZ" b="1" dirty="0" smtClean="0">
                <a:solidFill>
                  <a:srgbClr val="C00000"/>
                </a:solidFill>
              </a:rPr>
              <a:t>    VNW. </a:t>
            </a:r>
            <a:r>
              <a:rPr lang="cs-CZ" b="1" dirty="0">
                <a:solidFill>
                  <a:srgbClr val="C00000"/>
                </a:solidFill>
              </a:rPr>
              <a:t>BIJWOORDEN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25600"/>
            <a:ext cx="11104418" cy="4551363"/>
          </a:xfrm>
        </p:spPr>
        <p:txBody>
          <a:bodyPr/>
          <a:lstStyle/>
          <a:p>
            <a:r>
              <a:rPr lang="cs-CZ" i="1" dirty="0"/>
              <a:t>Mám ho ráda (~ Frantu)	 </a:t>
            </a:r>
            <a:r>
              <a:rPr lang="en-US" i="1" dirty="0" smtClean="0"/>
              <a:t> </a:t>
            </a:r>
            <a:r>
              <a:rPr lang="cs-CZ" i="1" dirty="0" smtClean="0"/>
              <a:t>x     </a:t>
            </a:r>
            <a:r>
              <a:rPr lang="en-US" i="1" dirty="0" smtClean="0"/>
              <a:t>	</a:t>
            </a:r>
            <a:r>
              <a:rPr lang="cs-CZ" i="1" dirty="0" smtClean="0"/>
              <a:t>Mám </a:t>
            </a:r>
            <a:r>
              <a:rPr lang="cs-CZ" i="1" dirty="0"/>
              <a:t>ho </a:t>
            </a:r>
            <a:r>
              <a:rPr lang="cs-CZ" i="1" dirty="0" smtClean="0"/>
              <a:t>ráda</a:t>
            </a:r>
            <a:r>
              <a:rPr lang="en-US" i="1" dirty="0" smtClean="0"/>
              <a:t>.</a:t>
            </a:r>
            <a:r>
              <a:rPr lang="cs-CZ" i="1" dirty="0" smtClean="0"/>
              <a:t> </a:t>
            </a:r>
            <a:r>
              <a:rPr lang="cs-CZ" i="1" dirty="0"/>
              <a:t>(~ ten pořad v TV)</a:t>
            </a:r>
            <a:endParaRPr lang="cs-CZ" dirty="0"/>
          </a:p>
          <a:p>
            <a:endParaRPr lang="cs-CZ" i="1" dirty="0" smtClean="0"/>
          </a:p>
          <a:p>
            <a:pPr>
              <a:buFont typeface="Wingdings" panose="05000000000000000000" pitchFamily="2" charset="2"/>
              <a:buChar char="à"/>
            </a:pPr>
            <a:r>
              <a:rPr lang="cs-CZ" i="1" dirty="0"/>
              <a:t>		</a:t>
            </a:r>
            <a:r>
              <a:rPr lang="en-US" i="1" dirty="0"/>
              <a:t> </a:t>
            </a:r>
            <a:r>
              <a:rPr lang="en-US" i="1" dirty="0" smtClean="0"/>
              <a:t>      	 </a:t>
            </a:r>
            <a:r>
              <a:rPr lang="cs-CZ" i="1" dirty="0" smtClean="0"/>
              <a:t>			</a:t>
            </a:r>
            <a:r>
              <a:rPr lang="en-US" i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</a:t>
            </a:r>
            <a:endParaRPr lang="cs-CZ" i="1" dirty="0" smtClean="0">
              <a:solidFill>
                <a:srgbClr val="7030A0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i="1" dirty="0">
              <a:solidFill>
                <a:srgbClr val="7030A0"/>
              </a:solidFill>
            </a:endParaRPr>
          </a:p>
          <a:p>
            <a:r>
              <a:rPr lang="cs-CZ" i="1" dirty="0"/>
              <a:t>Už na ně nechci myslet . (~ </a:t>
            </a:r>
            <a:r>
              <a:rPr lang="en-US" i="1" dirty="0" err="1" smtClean="0"/>
              <a:t>lidi</a:t>
            </a:r>
            <a:r>
              <a:rPr lang="cs-CZ" i="1" dirty="0" smtClean="0"/>
              <a:t>)</a:t>
            </a:r>
            <a:r>
              <a:rPr lang="en-US" i="1" dirty="0"/>
              <a:t> </a:t>
            </a:r>
            <a:r>
              <a:rPr lang="en-US" i="1" dirty="0" smtClean="0"/>
              <a:t> x      </a:t>
            </a:r>
            <a:r>
              <a:rPr lang="cs-CZ" i="1" dirty="0" smtClean="0"/>
              <a:t>Už </a:t>
            </a:r>
            <a:r>
              <a:rPr lang="cs-CZ" i="1" dirty="0"/>
              <a:t>na ně nechci myslet. (~ </a:t>
            </a:r>
            <a:r>
              <a:rPr lang="cs-CZ" i="1" dirty="0" smtClean="0"/>
              <a:t>výsledky</a:t>
            </a:r>
            <a:r>
              <a:rPr lang="en-US" i="1" dirty="0" smtClean="0"/>
              <a:t>)</a:t>
            </a:r>
            <a:endParaRPr lang="cs-CZ" i="1" dirty="0" smtClean="0"/>
          </a:p>
          <a:p>
            <a:pPr>
              <a:buFont typeface="Wingdings" panose="05000000000000000000" pitchFamily="2" charset="2"/>
              <a:buChar char="à"/>
            </a:pPr>
            <a:r>
              <a:rPr lang="cs-CZ" i="1" dirty="0" smtClean="0"/>
              <a:t>                 </a:t>
            </a:r>
            <a:r>
              <a:rPr lang="cs-CZ" i="1" dirty="0"/>
              <a:t>	</a:t>
            </a:r>
            <a:r>
              <a:rPr lang="cs-CZ" i="1" dirty="0" smtClean="0"/>
              <a:t>				</a:t>
            </a:r>
            <a:r>
              <a:rPr lang="en-US" i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</a:t>
            </a:r>
            <a:r>
              <a:rPr lang="cs-CZ" i="1" dirty="0" smtClean="0">
                <a:solidFill>
                  <a:srgbClr val="7030A0"/>
                </a:solidFill>
              </a:rPr>
              <a:t>.  </a:t>
            </a:r>
            <a:endParaRPr lang="cs-CZ" i="1" dirty="0">
              <a:solidFill>
                <a:srgbClr val="7030A0"/>
              </a:solidFill>
            </a:endParaRPr>
          </a:p>
          <a:p>
            <a:pPr>
              <a:buFont typeface="Wingdings" panose="05000000000000000000" pitchFamily="2" charset="2"/>
              <a:buChar char="à"/>
            </a:pPr>
            <a:endParaRPr lang="cs-CZ" dirty="0">
              <a:solidFill>
                <a:srgbClr val="7030A0"/>
              </a:solidFill>
            </a:endParaRP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911948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891" y="365125"/>
            <a:ext cx="11277600" cy="1325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BETREKKELIJK/VRAGEND </a:t>
            </a:r>
            <a:r>
              <a:rPr lang="cs-CZ" b="1" dirty="0">
                <a:solidFill>
                  <a:srgbClr val="C00000"/>
                </a:solidFill>
              </a:rPr>
              <a:t>VNW  </a:t>
            </a:r>
            <a:r>
              <a:rPr lang="cs-CZ" b="1" dirty="0" smtClean="0"/>
              <a:t>x</a:t>
            </a:r>
            <a:r>
              <a:rPr lang="cs-CZ" b="1" dirty="0" smtClean="0">
                <a:solidFill>
                  <a:srgbClr val="C00000"/>
                </a:solidFill>
              </a:rPr>
              <a:t>  VNW. </a:t>
            </a:r>
            <a:r>
              <a:rPr lang="cs-CZ" b="1" dirty="0">
                <a:solidFill>
                  <a:srgbClr val="C00000"/>
                </a:solidFill>
              </a:rPr>
              <a:t>B</a:t>
            </a:r>
            <a:r>
              <a:rPr lang="cs-CZ" b="1" dirty="0" smtClean="0">
                <a:solidFill>
                  <a:srgbClr val="C00000"/>
                </a:solidFill>
              </a:rPr>
              <a:t>IJWOORDEN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87056"/>
            <a:ext cx="10515600" cy="4689908"/>
          </a:xfrm>
        </p:spPr>
        <p:txBody>
          <a:bodyPr>
            <a:normAutofit lnSpcReduction="10000"/>
          </a:bodyPr>
          <a:lstStyle/>
          <a:p>
            <a:r>
              <a:rPr lang="cs-CZ" u="sng" dirty="0" err="1" smtClean="0"/>
              <a:t>over</a:t>
            </a:r>
            <a:r>
              <a:rPr lang="cs-CZ" u="sng" dirty="0" smtClean="0"/>
              <a:t> </a:t>
            </a:r>
            <a:r>
              <a:rPr lang="cs-CZ" u="sng" dirty="0" err="1" smtClean="0"/>
              <a:t>mensen</a:t>
            </a:r>
            <a:r>
              <a:rPr lang="cs-CZ" u="sng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</a:t>
            </a:r>
            <a:r>
              <a:rPr lang="cs-CZ" dirty="0" smtClean="0"/>
              <a:t>  </a:t>
            </a:r>
            <a:r>
              <a:rPr lang="cs-CZ" dirty="0" smtClean="0">
                <a:solidFill>
                  <a:srgbClr val="FF0000"/>
                </a:solidFill>
              </a:rPr>
              <a:t>VOORZETSEL </a:t>
            </a:r>
            <a:r>
              <a:rPr lang="cs-CZ" dirty="0">
                <a:solidFill>
                  <a:srgbClr val="FF0000"/>
                </a:solidFill>
              </a:rPr>
              <a:t>+ </a:t>
            </a:r>
            <a:r>
              <a:rPr lang="cs-CZ" dirty="0" smtClean="0">
                <a:solidFill>
                  <a:srgbClr val="FF0000"/>
                </a:solidFill>
              </a:rPr>
              <a:t>WIE </a:t>
            </a:r>
            <a:endParaRPr lang="cs-CZ" dirty="0"/>
          </a:p>
          <a:p>
            <a:endParaRPr lang="cs-CZ" dirty="0" smtClean="0"/>
          </a:p>
          <a:p>
            <a:pPr lvl="1"/>
            <a:r>
              <a:rPr lang="cs-CZ" i="1" dirty="0">
                <a:solidFill>
                  <a:srgbClr val="C00000"/>
                </a:solidFill>
              </a:rPr>
              <a:t>m</a:t>
            </a:r>
            <a:r>
              <a:rPr lang="cs-CZ" i="1" dirty="0" smtClean="0">
                <a:solidFill>
                  <a:srgbClr val="C00000"/>
                </a:solidFill>
              </a:rPr>
              <a:t>et </a:t>
            </a:r>
            <a:r>
              <a:rPr lang="cs-CZ" i="1" dirty="0" err="1" smtClean="0">
                <a:solidFill>
                  <a:srgbClr val="C00000"/>
                </a:solidFill>
              </a:rPr>
              <a:t>wie</a:t>
            </a:r>
            <a:r>
              <a:rPr lang="cs-CZ" i="1" dirty="0" smtClean="0">
                <a:solidFill>
                  <a:srgbClr val="C00000"/>
                </a:solidFill>
              </a:rPr>
              <a:t>, met </a:t>
            </a:r>
            <a:r>
              <a:rPr lang="cs-CZ" i="1" dirty="0" err="1" smtClean="0">
                <a:solidFill>
                  <a:srgbClr val="C00000"/>
                </a:solidFill>
              </a:rPr>
              <a:t>wie</a:t>
            </a:r>
            <a:r>
              <a:rPr lang="cs-CZ" i="1" dirty="0" smtClean="0">
                <a:solidFill>
                  <a:srgbClr val="C00000"/>
                </a:solidFill>
              </a:rPr>
              <a:t>, </a:t>
            </a:r>
            <a:r>
              <a:rPr lang="cs-CZ" i="1" dirty="0" err="1" smtClean="0">
                <a:solidFill>
                  <a:srgbClr val="C00000"/>
                </a:solidFill>
              </a:rPr>
              <a:t>over</a:t>
            </a:r>
            <a:r>
              <a:rPr lang="cs-CZ" i="1" dirty="0" smtClean="0">
                <a:solidFill>
                  <a:srgbClr val="C00000"/>
                </a:solidFill>
              </a:rPr>
              <a:t> </a:t>
            </a:r>
            <a:r>
              <a:rPr lang="cs-CZ" i="1" dirty="0" err="1" smtClean="0">
                <a:solidFill>
                  <a:srgbClr val="C00000"/>
                </a:solidFill>
              </a:rPr>
              <a:t>wie</a:t>
            </a:r>
            <a:r>
              <a:rPr lang="cs-CZ" i="1" dirty="0" smtClean="0">
                <a:solidFill>
                  <a:srgbClr val="C00000"/>
                </a:solidFill>
              </a:rPr>
              <a:t>… </a:t>
            </a:r>
            <a:endParaRPr lang="cs-CZ" i="1" dirty="0">
              <a:solidFill>
                <a:srgbClr val="C00000"/>
              </a:solidFill>
            </a:endParaRPr>
          </a:p>
          <a:p>
            <a:pPr lvl="1"/>
            <a:r>
              <a:rPr lang="cs-CZ" i="1" dirty="0" smtClean="0">
                <a:solidFill>
                  <a:srgbClr val="C00000"/>
                </a:solidFill>
              </a:rPr>
              <a:t>De </a:t>
            </a:r>
            <a:r>
              <a:rPr lang="cs-CZ" i="1" u="sng" dirty="0" smtClean="0">
                <a:solidFill>
                  <a:srgbClr val="C00000"/>
                </a:solidFill>
              </a:rPr>
              <a:t>man met </a:t>
            </a:r>
            <a:r>
              <a:rPr lang="cs-CZ" i="1" u="sng" dirty="0" err="1" smtClean="0">
                <a:solidFill>
                  <a:srgbClr val="C00000"/>
                </a:solidFill>
              </a:rPr>
              <a:t>wie</a:t>
            </a:r>
            <a:r>
              <a:rPr lang="cs-CZ" i="1" u="sng" dirty="0" smtClean="0">
                <a:solidFill>
                  <a:srgbClr val="C00000"/>
                </a:solidFill>
              </a:rPr>
              <a:t> </a:t>
            </a:r>
            <a:r>
              <a:rPr lang="cs-CZ" i="1" dirty="0" err="1" smtClean="0">
                <a:solidFill>
                  <a:srgbClr val="C00000"/>
                </a:solidFill>
              </a:rPr>
              <a:t>hij</a:t>
            </a:r>
            <a:r>
              <a:rPr lang="cs-CZ" i="1" dirty="0" smtClean="0">
                <a:solidFill>
                  <a:srgbClr val="C00000"/>
                </a:solidFill>
              </a:rPr>
              <a:t> </a:t>
            </a:r>
            <a:r>
              <a:rPr lang="cs-CZ" i="1" dirty="0" err="1" smtClean="0">
                <a:solidFill>
                  <a:srgbClr val="C00000"/>
                </a:solidFill>
              </a:rPr>
              <a:t>praat</a:t>
            </a:r>
            <a:r>
              <a:rPr lang="cs-CZ" i="1" dirty="0" smtClean="0">
                <a:solidFill>
                  <a:srgbClr val="C00000"/>
                </a:solidFill>
              </a:rPr>
              <a:t>.</a:t>
            </a:r>
          </a:p>
          <a:p>
            <a:pPr lvl="1"/>
            <a:r>
              <a:rPr lang="cs-CZ" i="1" dirty="0" err="1" smtClean="0">
                <a:solidFill>
                  <a:srgbClr val="C00000"/>
                </a:solidFill>
              </a:rPr>
              <a:t>Ik</a:t>
            </a:r>
            <a:r>
              <a:rPr lang="cs-CZ" i="1" dirty="0" smtClean="0">
                <a:solidFill>
                  <a:srgbClr val="C00000"/>
                </a:solidFill>
              </a:rPr>
              <a:t> </a:t>
            </a:r>
            <a:r>
              <a:rPr lang="cs-CZ" i="1" dirty="0" err="1" smtClean="0">
                <a:solidFill>
                  <a:srgbClr val="C00000"/>
                </a:solidFill>
              </a:rPr>
              <a:t>wil</a:t>
            </a:r>
            <a:r>
              <a:rPr lang="cs-CZ" i="1" dirty="0" smtClean="0">
                <a:solidFill>
                  <a:srgbClr val="C00000"/>
                </a:solidFill>
              </a:rPr>
              <a:t> </a:t>
            </a:r>
            <a:r>
              <a:rPr lang="cs-CZ" i="1" u="sng" dirty="0" err="1" smtClean="0">
                <a:solidFill>
                  <a:srgbClr val="C00000"/>
                </a:solidFill>
              </a:rPr>
              <a:t>iemand</a:t>
            </a:r>
            <a:r>
              <a:rPr lang="cs-CZ" i="1" u="sng" dirty="0" smtClean="0">
                <a:solidFill>
                  <a:srgbClr val="C00000"/>
                </a:solidFill>
              </a:rPr>
              <a:t> van </a:t>
            </a:r>
            <a:r>
              <a:rPr lang="cs-CZ" i="1" u="sng" dirty="0" err="1" smtClean="0">
                <a:solidFill>
                  <a:srgbClr val="C00000"/>
                </a:solidFill>
              </a:rPr>
              <a:t>wie</a:t>
            </a:r>
            <a:r>
              <a:rPr lang="cs-CZ" i="1" u="sng" dirty="0" smtClean="0">
                <a:solidFill>
                  <a:srgbClr val="C00000"/>
                </a:solidFill>
              </a:rPr>
              <a:t> </a:t>
            </a:r>
            <a:r>
              <a:rPr lang="cs-CZ" i="1" dirty="0" err="1" smtClean="0">
                <a:solidFill>
                  <a:srgbClr val="C00000"/>
                </a:solidFill>
              </a:rPr>
              <a:t>ik</a:t>
            </a:r>
            <a:r>
              <a:rPr lang="cs-CZ" i="1" dirty="0" smtClean="0">
                <a:solidFill>
                  <a:srgbClr val="C00000"/>
                </a:solidFill>
              </a:rPr>
              <a:t> kan </a:t>
            </a:r>
            <a:r>
              <a:rPr lang="cs-CZ" i="1" dirty="0" err="1" smtClean="0">
                <a:solidFill>
                  <a:srgbClr val="C00000"/>
                </a:solidFill>
              </a:rPr>
              <a:t>houden</a:t>
            </a:r>
            <a:r>
              <a:rPr lang="cs-CZ" i="1" dirty="0" smtClean="0">
                <a:solidFill>
                  <a:srgbClr val="C00000"/>
                </a:solidFill>
              </a:rPr>
              <a:t>. </a:t>
            </a:r>
          </a:p>
          <a:p>
            <a:pPr lvl="1"/>
            <a:endParaRPr lang="cs-CZ" dirty="0"/>
          </a:p>
          <a:p>
            <a:r>
              <a:rPr lang="cs-CZ" u="sng" dirty="0" err="1"/>
              <a:t>over</a:t>
            </a:r>
            <a:r>
              <a:rPr lang="cs-CZ" u="sng" dirty="0"/>
              <a:t> </a:t>
            </a:r>
            <a:r>
              <a:rPr lang="cs-CZ" u="sng" dirty="0" err="1"/>
              <a:t>zaken</a:t>
            </a:r>
            <a:r>
              <a:rPr lang="cs-CZ" u="sng" dirty="0"/>
              <a:t> </a:t>
            </a:r>
            <a:r>
              <a:rPr lang="cs-CZ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waar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>
                <a:solidFill>
                  <a:srgbClr val="FF0000"/>
                </a:solidFill>
              </a:rPr>
              <a:t>+ </a:t>
            </a:r>
            <a:r>
              <a:rPr lang="cs-CZ" dirty="0" err="1" smtClean="0">
                <a:solidFill>
                  <a:srgbClr val="FF0000"/>
                </a:solidFill>
              </a:rPr>
              <a:t>voorzetsel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  <a:p>
            <a:pPr lvl="1"/>
            <a:r>
              <a:rPr lang="cs-CZ" i="1" dirty="0" err="1" smtClean="0">
                <a:solidFill>
                  <a:srgbClr val="7030A0"/>
                </a:solidFill>
              </a:rPr>
              <a:t>waarmee</a:t>
            </a:r>
            <a:r>
              <a:rPr lang="cs-CZ" i="1" dirty="0" smtClean="0">
                <a:solidFill>
                  <a:srgbClr val="7030A0"/>
                </a:solidFill>
              </a:rPr>
              <a:t>, </a:t>
            </a:r>
            <a:r>
              <a:rPr lang="cs-CZ" i="1" dirty="0" err="1" smtClean="0">
                <a:solidFill>
                  <a:srgbClr val="7030A0"/>
                </a:solidFill>
              </a:rPr>
              <a:t>waarover</a:t>
            </a:r>
            <a:r>
              <a:rPr lang="cs-CZ" i="1" dirty="0" smtClean="0">
                <a:solidFill>
                  <a:srgbClr val="7030A0"/>
                </a:solidFill>
              </a:rPr>
              <a:t>, </a:t>
            </a:r>
            <a:r>
              <a:rPr lang="cs-CZ" i="1" dirty="0" err="1" smtClean="0">
                <a:solidFill>
                  <a:srgbClr val="7030A0"/>
                </a:solidFill>
              </a:rPr>
              <a:t>waartoe</a:t>
            </a:r>
            <a:r>
              <a:rPr lang="cs-CZ" i="1" dirty="0" smtClean="0">
                <a:solidFill>
                  <a:srgbClr val="7030A0"/>
                </a:solidFill>
              </a:rPr>
              <a:t>…</a:t>
            </a:r>
            <a:endParaRPr lang="cs-CZ" i="1" dirty="0">
              <a:solidFill>
                <a:srgbClr val="7030A0"/>
              </a:solidFill>
            </a:endParaRPr>
          </a:p>
          <a:p>
            <a:pPr lvl="1"/>
            <a:r>
              <a:rPr lang="cs-CZ" i="1" dirty="0" err="1" smtClean="0">
                <a:solidFill>
                  <a:srgbClr val="7030A0"/>
                </a:solidFill>
              </a:rPr>
              <a:t>Waarop</a:t>
            </a:r>
            <a:r>
              <a:rPr lang="cs-CZ" i="1" dirty="0" smtClean="0">
                <a:solidFill>
                  <a:srgbClr val="7030A0"/>
                </a:solidFill>
              </a:rPr>
              <a:t> </a:t>
            </a:r>
            <a:r>
              <a:rPr lang="cs-CZ" i="1" dirty="0" err="1" smtClean="0">
                <a:solidFill>
                  <a:srgbClr val="7030A0"/>
                </a:solidFill>
              </a:rPr>
              <a:t>wacht</a:t>
            </a:r>
            <a:r>
              <a:rPr lang="cs-CZ" i="1" dirty="0" smtClean="0">
                <a:solidFill>
                  <a:srgbClr val="7030A0"/>
                </a:solidFill>
              </a:rPr>
              <a:t> je? /</a:t>
            </a:r>
            <a:r>
              <a:rPr lang="cs-CZ" i="1" u="sng" dirty="0" err="1" smtClean="0">
                <a:solidFill>
                  <a:srgbClr val="7030A0"/>
                </a:solidFill>
              </a:rPr>
              <a:t>Waar</a:t>
            </a:r>
            <a:r>
              <a:rPr lang="cs-CZ" i="1" dirty="0" smtClean="0">
                <a:solidFill>
                  <a:srgbClr val="7030A0"/>
                </a:solidFill>
              </a:rPr>
              <a:t> </a:t>
            </a:r>
            <a:r>
              <a:rPr lang="cs-CZ" i="1" dirty="0" err="1" smtClean="0">
                <a:solidFill>
                  <a:srgbClr val="7030A0"/>
                </a:solidFill>
              </a:rPr>
              <a:t>wacht</a:t>
            </a:r>
            <a:r>
              <a:rPr lang="cs-CZ" i="1" dirty="0" smtClean="0">
                <a:solidFill>
                  <a:srgbClr val="7030A0"/>
                </a:solidFill>
              </a:rPr>
              <a:t> je </a:t>
            </a:r>
            <a:r>
              <a:rPr lang="cs-CZ" i="1" u="sng" dirty="0" smtClean="0">
                <a:solidFill>
                  <a:srgbClr val="7030A0"/>
                </a:solidFill>
              </a:rPr>
              <a:t>op</a:t>
            </a:r>
            <a:r>
              <a:rPr lang="cs-CZ" i="1" dirty="0" smtClean="0">
                <a:solidFill>
                  <a:srgbClr val="7030A0"/>
                </a:solidFill>
              </a:rPr>
              <a:t>?</a:t>
            </a:r>
          </a:p>
          <a:p>
            <a:pPr lvl="1"/>
            <a:r>
              <a:rPr lang="cs-CZ" i="1" dirty="0" smtClean="0">
                <a:solidFill>
                  <a:srgbClr val="7030A0"/>
                </a:solidFill>
              </a:rPr>
              <a:t>… </a:t>
            </a:r>
            <a:r>
              <a:rPr lang="cs-CZ" i="1" dirty="0" err="1" smtClean="0">
                <a:solidFill>
                  <a:srgbClr val="7030A0"/>
                </a:solidFill>
              </a:rPr>
              <a:t>het</a:t>
            </a:r>
            <a:r>
              <a:rPr lang="cs-CZ" i="1" dirty="0" smtClean="0">
                <a:solidFill>
                  <a:srgbClr val="7030A0"/>
                </a:solidFill>
              </a:rPr>
              <a:t> </a:t>
            </a:r>
            <a:r>
              <a:rPr lang="cs-CZ" i="1" u="sng" dirty="0" err="1" smtClean="0">
                <a:solidFill>
                  <a:srgbClr val="7030A0"/>
                </a:solidFill>
              </a:rPr>
              <a:t>formulier</a:t>
            </a:r>
            <a:r>
              <a:rPr lang="cs-CZ" i="1" u="sng" dirty="0" smtClean="0">
                <a:solidFill>
                  <a:srgbClr val="7030A0"/>
                </a:solidFill>
              </a:rPr>
              <a:t> </a:t>
            </a:r>
            <a:r>
              <a:rPr lang="cs-CZ" i="1" u="sng" dirty="0" err="1" smtClean="0">
                <a:solidFill>
                  <a:srgbClr val="7030A0"/>
                </a:solidFill>
              </a:rPr>
              <a:t>waarmee</a:t>
            </a:r>
            <a:r>
              <a:rPr lang="cs-CZ" i="1" u="sng" dirty="0" smtClean="0">
                <a:solidFill>
                  <a:srgbClr val="7030A0"/>
                </a:solidFill>
              </a:rPr>
              <a:t> </a:t>
            </a:r>
            <a:r>
              <a:rPr lang="cs-CZ" i="1" dirty="0" err="1" smtClean="0">
                <a:solidFill>
                  <a:srgbClr val="7030A0"/>
                </a:solidFill>
              </a:rPr>
              <a:t>ik</a:t>
            </a:r>
            <a:r>
              <a:rPr lang="cs-CZ" i="1" dirty="0" smtClean="0">
                <a:solidFill>
                  <a:srgbClr val="7030A0"/>
                </a:solidFill>
              </a:rPr>
              <a:t> </a:t>
            </a:r>
            <a:r>
              <a:rPr lang="cs-CZ" i="1" dirty="0" err="1" smtClean="0">
                <a:solidFill>
                  <a:srgbClr val="7030A0"/>
                </a:solidFill>
              </a:rPr>
              <a:t>bezig</a:t>
            </a:r>
            <a:r>
              <a:rPr lang="cs-CZ" i="1" dirty="0" smtClean="0">
                <a:solidFill>
                  <a:srgbClr val="7030A0"/>
                </a:solidFill>
              </a:rPr>
              <a:t> ben. </a:t>
            </a:r>
            <a:endParaRPr lang="cs-CZ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02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1127" y="1154545"/>
            <a:ext cx="11351491" cy="5458691"/>
          </a:xfrm>
        </p:spPr>
        <p:txBody>
          <a:bodyPr>
            <a:noAutofit/>
          </a:bodyPr>
          <a:lstStyle/>
          <a:p>
            <a:r>
              <a:rPr lang="cs-CZ" sz="2000" i="1" dirty="0"/>
              <a:t>O čem mluvili? 				</a:t>
            </a:r>
            <a:r>
              <a:rPr lang="cs-CZ" sz="2000" i="1" dirty="0" smtClean="0"/>
              <a:t>x</a:t>
            </a:r>
            <a:r>
              <a:rPr lang="cs-CZ" sz="2000" i="1" dirty="0"/>
              <a:t>	O kom mluvili? </a:t>
            </a:r>
            <a:endParaRPr lang="cs-CZ" sz="2000" i="1" dirty="0" smtClean="0"/>
          </a:p>
          <a:p>
            <a:pPr>
              <a:buFont typeface="Wingdings" panose="05000000000000000000" pitchFamily="2" charset="2"/>
              <a:buChar char="à"/>
            </a:pPr>
            <a:r>
              <a:rPr lang="cs-CZ" sz="2000" i="1" dirty="0"/>
              <a:t>	</a:t>
            </a:r>
            <a:r>
              <a:rPr lang="en-US" sz="2000" i="1" dirty="0"/>
              <a:t> </a:t>
            </a:r>
            <a:r>
              <a:rPr lang="en-US" sz="2000" i="1" dirty="0" smtClean="0"/>
              <a:t>      	</a:t>
            </a:r>
            <a:r>
              <a:rPr lang="cs-CZ" sz="2000" i="1" dirty="0" smtClean="0"/>
              <a:t>	</a:t>
            </a:r>
            <a:r>
              <a:rPr lang="en-US" sz="2000" i="1" dirty="0" smtClean="0"/>
              <a:t> </a:t>
            </a:r>
            <a:r>
              <a:rPr lang="cs-CZ" sz="2000" i="1" dirty="0" smtClean="0"/>
              <a:t>			</a:t>
            </a:r>
            <a:r>
              <a:rPr lang="en-US" sz="2000" i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</a:t>
            </a:r>
            <a:endParaRPr lang="cs-CZ" sz="2000" i="1" dirty="0" smtClean="0">
              <a:solidFill>
                <a:srgbClr val="7030A0"/>
              </a:solidFill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à"/>
            </a:pPr>
            <a:endParaRPr lang="cs-CZ" sz="1000" i="1" dirty="0" smtClean="0">
              <a:solidFill>
                <a:srgbClr val="7030A0"/>
              </a:solidFill>
            </a:endParaRPr>
          </a:p>
          <a:p>
            <a:pPr>
              <a:buFont typeface="Wingdings" panose="05000000000000000000" pitchFamily="2" charset="2"/>
              <a:buChar char="à"/>
            </a:pPr>
            <a:endParaRPr lang="cs-CZ" sz="1000" i="1" dirty="0">
              <a:solidFill>
                <a:srgbClr val="7030A0"/>
              </a:solidFill>
            </a:endParaRPr>
          </a:p>
          <a:p>
            <a:r>
              <a:rPr lang="cs-CZ" sz="2000" dirty="0"/>
              <a:t>Na co se díváš? 	 </a:t>
            </a:r>
            <a:r>
              <a:rPr lang="cs-CZ" sz="2000" dirty="0" smtClean="0"/>
              <a:t>		</a:t>
            </a:r>
            <a:r>
              <a:rPr lang="en-US" sz="2000" i="1" dirty="0" smtClean="0"/>
              <a:t>x </a:t>
            </a:r>
            <a:r>
              <a:rPr lang="cs-CZ" sz="2000" i="1" dirty="0" smtClean="0"/>
              <a:t>  </a:t>
            </a:r>
            <a:r>
              <a:rPr lang="en-US" sz="2000" i="1" dirty="0" smtClean="0"/>
              <a:t>	</a:t>
            </a:r>
            <a:r>
              <a:rPr lang="cs-CZ" sz="2000" i="1" dirty="0" smtClean="0"/>
              <a:t>  </a:t>
            </a:r>
            <a:r>
              <a:rPr lang="cs-CZ" sz="2000" dirty="0" smtClean="0"/>
              <a:t>Ke </a:t>
            </a:r>
            <a:r>
              <a:rPr lang="cs-CZ" sz="2000" dirty="0"/>
              <a:t>komu </a:t>
            </a:r>
            <a:r>
              <a:rPr lang="cs-CZ" sz="2000" dirty="0" smtClean="0"/>
              <a:t>vzhlížíš? </a:t>
            </a:r>
            <a:r>
              <a:rPr lang="cs-CZ" sz="2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cs-CZ" sz="20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opkijken</a:t>
            </a:r>
            <a:r>
              <a:rPr lang="cs-CZ" sz="2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cs-CZ" sz="20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naar</a:t>
            </a:r>
            <a:r>
              <a:rPr lang="cs-CZ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cs-CZ" sz="2000" i="1" dirty="0" smtClean="0"/>
          </a:p>
          <a:p>
            <a:pPr>
              <a:buFont typeface="Wingdings" panose="05000000000000000000" pitchFamily="2" charset="2"/>
              <a:buChar char="à"/>
            </a:pPr>
            <a:r>
              <a:rPr lang="cs-CZ" sz="2000" i="1" dirty="0">
                <a:solidFill>
                  <a:srgbClr val="C00000"/>
                </a:solidFill>
              </a:rPr>
              <a:t>	</a:t>
            </a:r>
            <a:r>
              <a:rPr lang="cs-CZ" sz="2000" i="1" dirty="0" smtClean="0">
                <a:solidFill>
                  <a:srgbClr val="C00000"/>
                </a:solidFill>
              </a:rPr>
              <a:t>			</a:t>
            </a:r>
            <a:r>
              <a:rPr lang="cs-CZ" sz="2000" i="1" dirty="0" smtClean="0">
                <a:solidFill>
                  <a:srgbClr val="C00000"/>
                </a:solidFill>
              </a:rPr>
              <a:t>		</a:t>
            </a:r>
            <a:r>
              <a:rPr lang="en-US" sz="2000" i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</a:t>
            </a:r>
            <a:r>
              <a:rPr lang="en-US" sz="2000" i="1" dirty="0" smtClean="0">
                <a:sym typeface="Wingdings" panose="05000000000000000000" pitchFamily="2" charset="2"/>
              </a:rPr>
              <a:t> </a:t>
            </a:r>
            <a:endParaRPr lang="cs-CZ" sz="2000" i="1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1000" dirty="0" smtClean="0"/>
          </a:p>
          <a:p>
            <a:r>
              <a:rPr lang="cs-CZ" sz="2000" dirty="0"/>
              <a:t>To není to, oč tu běží. 			</a:t>
            </a:r>
            <a:r>
              <a:rPr lang="en-US" sz="2000" dirty="0" smtClean="0"/>
              <a:t>X	</a:t>
            </a:r>
            <a:r>
              <a:rPr lang="cs-CZ" sz="2000" dirty="0" smtClean="0"/>
              <a:t>To </a:t>
            </a:r>
            <a:r>
              <a:rPr lang="cs-CZ" sz="2000" dirty="0"/>
              <a:t>není ten, o koho tady jde</a:t>
            </a:r>
            <a:r>
              <a:rPr lang="cs-CZ" sz="2000" dirty="0" smtClean="0"/>
              <a:t>.</a:t>
            </a:r>
            <a:endParaRPr lang="en-US" sz="2000" dirty="0" smtClean="0"/>
          </a:p>
          <a:p>
            <a:pPr>
              <a:buFont typeface="Wingdings" panose="05000000000000000000" pitchFamily="2" charset="2"/>
              <a:buChar char="à"/>
            </a:pPr>
            <a:r>
              <a:rPr lang="cs-CZ" sz="2000" i="1" dirty="0"/>
              <a:t>		</a:t>
            </a:r>
            <a:r>
              <a:rPr lang="en-US" sz="2000" i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 </a:t>
            </a:r>
            <a:r>
              <a:rPr lang="cs-CZ" sz="2000" i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				</a:t>
            </a:r>
            <a:r>
              <a:rPr lang="en-US" sz="2000" i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  </a:t>
            </a:r>
            <a:endParaRPr lang="cs-CZ" sz="2000" i="1" dirty="0" smtClean="0">
              <a:solidFill>
                <a:srgbClr val="7030A0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sz="1000" dirty="0"/>
          </a:p>
          <a:p>
            <a:r>
              <a:rPr lang="cs-CZ" sz="2000" dirty="0" smtClean="0"/>
              <a:t>Je </a:t>
            </a:r>
            <a:r>
              <a:rPr lang="cs-CZ" sz="2000" dirty="0"/>
              <a:t>tohle to cvičení, se kterým začneme?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cs-CZ" sz="2000" i="1" dirty="0" err="1" smtClean="0">
                <a:solidFill>
                  <a:srgbClr val="C00000"/>
                </a:solidFill>
              </a:rPr>
              <a:t>Is</a:t>
            </a:r>
            <a:r>
              <a:rPr lang="cs-CZ" sz="2000" i="1" dirty="0" smtClean="0">
                <a:solidFill>
                  <a:srgbClr val="C00000"/>
                </a:solidFill>
              </a:rPr>
              <a:t> </a:t>
            </a:r>
            <a:r>
              <a:rPr lang="cs-CZ" sz="2000" i="1" dirty="0" err="1" smtClean="0">
                <a:solidFill>
                  <a:srgbClr val="C00000"/>
                </a:solidFill>
              </a:rPr>
              <a:t>dit</a:t>
            </a:r>
            <a:r>
              <a:rPr lang="cs-CZ" sz="2000" i="1" dirty="0" smtClean="0">
                <a:solidFill>
                  <a:srgbClr val="C00000"/>
                </a:solidFill>
              </a:rPr>
              <a:t>…</a:t>
            </a:r>
          </a:p>
          <a:p>
            <a:pPr marL="0" indent="0">
              <a:buNone/>
            </a:pPr>
            <a:endParaRPr lang="cs-CZ" sz="1000" i="1" dirty="0">
              <a:solidFill>
                <a:srgbClr val="C00000"/>
              </a:solidFill>
            </a:endParaRPr>
          </a:p>
          <a:p>
            <a:r>
              <a:rPr lang="cs-CZ" sz="2000" dirty="0"/>
              <a:t>Je to ten student, s kterým chceš mluvit</a:t>
            </a:r>
            <a:r>
              <a:rPr lang="cs-CZ" sz="2000" dirty="0" smtClean="0"/>
              <a:t>?</a:t>
            </a:r>
            <a:endParaRPr lang="en-US" sz="2000" dirty="0" smtClean="0"/>
          </a:p>
          <a:p>
            <a:pPr>
              <a:buFont typeface="Wingdings" panose="05000000000000000000" pitchFamily="2" charset="2"/>
              <a:buChar char="à"/>
            </a:pPr>
            <a:r>
              <a:rPr lang="cs-CZ" sz="2000" i="1" dirty="0">
                <a:solidFill>
                  <a:srgbClr val="7030A0"/>
                </a:solidFill>
                <a:sym typeface="Wingdings" panose="05000000000000000000" pitchFamily="2" charset="2"/>
              </a:rPr>
              <a:t> </a:t>
            </a:r>
            <a:r>
              <a:rPr lang="cs-CZ" sz="2000" i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 </a:t>
            </a:r>
            <a:r>
              <a:rPr lang="cs-CZ" sz="2000" i="1" dirty="0" err="1" smtClean="0">
                <a:solidFill>
                  <a:srgbClr val="7030A0"/>
                </a:solidFill>
                <a:sym typeface="Wingdings" panose="05000000000000000000" pitchFamily="2" charset="2"/>
              </a:rPr>
              <a:t>Is</a:t>
            </a:r>
            <a:r>
              <a:rPr lang="cs-CZ" sz="2000" i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 </a:t>
            </a:r>
            <a:r>
              <a:rPr lang="cs-CZ" sz="2000" i="1" dirty="0" err="1">
                <a:solidFill>
                  <a:srgbClr val="7030A0"/>
                </a:solidFill>
                <a:sym typeface="Wingdings" panose="05000000000000000000" pitchFamily="2" charset="2"/>
              </a:rPr>
              <a:t>dit</a:t>
            </a:r>
            <a:r>
              <a:rPr lang="cs-CZ" sz="2000" i="1" dirty="0">
                <a:solidFill>
                  <a:srgbClr val="7030A0"/>
                </a:solidFill>
                <a:sym typeface="Wingdings" panose="05000000000000000000" pitchFamily="2" charset="2"/>
              </a:rPr>
              <a:t> …</a:t>
            </a:r>
            <a:endParaRPr lang="cs-CZ" sz="2000" i="1" dirty="0">
              <a:solidFill>
                <a:srgbClr val="7030A0"/>
              </a:solidFill>
            </a:endParaRP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203201" y="365125"/>
            <a:ext cx="11739418" cy="114963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BETREKKELIJKE </a:t>
            </a:r>
            <a:r>
              <a:rPr lang="cs-CZ" b="1" dirty="0" smtClean="0">
                <a:solidFill>
                  <a:srgbClr val="C00000"/>
                </a:solidFill>
              </a:rPr>
              <a:t>/ </a:t>
            </a:r>
            <a:r>
              <a:rPr lang="en-US" b="1" dirty="0" smtClean="0">
                <a:solidFill>
                  <a:srgbClr val="C00000"/>
                </a:solidFill>
              </a:rPr>
              <a:t>VRAGENDE </a:t>
            </a:r>
            <a:r>
              <a:rPr lang="cs-CZ" b="1" dirty="0" smtClean="0">
                <a:solidFill>
                  <a:srgbClr val="C00000"/>
                </a:solidFill>
              </a:rPr>
              <a:t>  </a:t>
            </a:r>
            <a:r>
              <a:rPr lang="cs-CZ" b="1" dirty="0" smtClean="0"/>
              <a:t>x</a:t>
            </a:r>
            <a:r>
              <a:rPr lang="cs-CZ" b="1" dirty="0" smtClean="0">
                <a:solidFill>
                  <a:srgbClr val="C00000"/>
                </a:solidFill>
              </a:rPr>
              <a:t>    VNW. </a:t>
            </a:r>
            <a:r>
              <a:rPr lang="cs-CZ" b="1" dirty="0">
                <a:solidFill>
                  <a:srgbClr val="C00000"/>
                </a:solidFill>
              </a:rPr>
              <a:t>BIJWOORDEN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9065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225</Words>
  <Application>Microsoft Office PowerPoint</Application>
  <PresentationFormat>Širokoúhlá obrazovka</PresentationFormat>
  <Paragraphs>64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Motiv Office</vt:lpstr>
      <vt:lpstr>PRONIMINA  VOORNAAMWOORDELIJKE BIJWOORDEN  PRONOMINAL ADVERBS </vt:lpstr>
      <vt:lpstr>VOORNAAMWOORDELIJKE BIJWOORDEN</vt:lpstr>
      <vt:lpstr>VOORNAAMWOORDELIJKE BIJWOORDEN</vt:lpstr>
      <vt:lpstr>PERSOONLIJKE VNW    x    VNW. BIJWOORDEN </vt:lpstr>
      <vt:lpstr>PERSOONLIJKE VNW    x    VNW. BIJWOORDEN </vt:lpstr>
      <vt:lpstr>BETREKKELIJK/VRAGEND VNW  x  VNW. BIJWOORDEN </vt:lpstr>
      <vt:lpstr>BETREKKELIJKE / VRAGENDE   x    VNW. BIJWOORDEN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PRONIMINA  VOORNAAMWOORDELIJKE BIJWOORDEN  PRONOMINAL ADVERBS</dc:title>
  <dc:creator>Rezková, Iva</dc:creator>
  <cp:lastModifiedBy>Rezková, Iva</cp:lastModifiedBy>
  <cp:revision>10</cp:revision>
  <dcterms:created xsi:type="dcterms:W3CDTF">2022-03-29T12:04:29Z</dcterms:created>
  <dcterms:modified xsi:type="dcterms:W3CDTF">2022-04-05T11:18:12Z</dcterms:modified>
</cp:coreProperties>
</file>