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311" r:id="rId4"/>
    <p:sldId id="312" r:id="rId5"/>
    <p:sldId id="313" r:id="rId6"/>
    <p:sldId id="316" r:id="rId7"/>
    <p:sldId id="257" r:id="rId8"/>
    <p:sldId id="291" r:id="rId9"/>
    <p:sldId id="305" r:id="rId10"/>
    <p:sldId id="318" r:id="rId11"/>
    <p:sldId id="319" r:id="rId12"/>
    <p:sldId id="320" r:id="rId13"/>
    <p:sldId id="317" r:id="rId14"/>
    <p:sldId id="30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199"/>
    <a:srgbClr val="76B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53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7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3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7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7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63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8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3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25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37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2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3F199">
                <a:alpha val="81176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2714-2906-402C-9018-4E6B8AB11315}" type="datetimeFigureOut">
              <a:rPr lang="cs-CZ" smtClean="0"/>
              <a:t>22.11.2020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67B8-A3DA-4862-BFD7-560E989EA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36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>
                <a:latin typeface="Book Antiqua" pitchFamily="18" charset="0"/>
              </a:rPr>
              <a:t>Stabilizace tokugawského režimu</a:t>
            </a:r>
            <a:br>
              <a:rPr lang="cs-CZ">
                <a:latin typeface="Book Antiqua" pitchFamily="18" charset="0"/>
              </a:rPr>
            </a:br>
            <a:r>
              <a:rPr lang="cs-CZ">
                <a:latin typeface="Book Antiqua" pitchFamily="18" charset="0"/>
              </a:rPr>
              <a:t>(1635-1710)</a:t>
            </a:r>
            <a:endParaRPr lang="cs-CZ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Dvůr, knížectví + administrativa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Obchod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Ekologie</a:t>
            </a:r>
          </a:p>
          <a:p>
            <a:r>
              <a:rPr 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Uzavření země</a:t>
            </a:r>
          </a:p>
        </p:txBody>
      </p:sp>
    </p:spTree>
    <p:extLst>
      <p:ext uri="{BB962C8B-B14F-4D97-AF65-F5344CB8AC3E}">
        <p14:creationId xmlns:p14="http://schemas.microsoft.com/office/powerpoint/2010/main" val="14254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rozvoj měst a dopravy</a:t>
            </a:r>
          </a:p>
          <a:p>
            <a:pPr lvl="1"/>
            <a:r>
              <a:rPr lang="cs-CZ" sz="1800">
                <a:latin typeface="Book Antiqua" pitchFamily="18" charset="0"/>
              </a:rPr>
              <a:t>podhradní města</a:t>
            </a:r>
          </a:p>
          <a:p>
            <a:pPr lvl="2"/>
            <a:r>
              <a:rPr lang="cs-CZ" sz="1400">
                <a:latin typeface="Book Antiqua" pitchFamily="18" charset="0"/>
              </a:rPr>
              <a:t>bourání hradů + urbanizace samurajů </a:t>
            </a:r>
            <a:r>
              <a:rPr lang="cs-CZ" sz="1400">
                <a:latin typeface="Book Antiqua" pitchFamily="18" charset="0"/>
                <a:sym typeface="Wingdings" panose="05000000000000000000" pitchFamily="2" charset="2"/>
              </a:rPr>
              <a:t> růst městské populace</a:t>
            </a:r>
            <a:endParaRPr lang="cs-CZ" sz="1400">
              <a:latin typeface="Book Antiqua" pitchFamily="18" charset="0"/>
            </a:endParaRPr>
          </a:p>
          <a:p>
            <a:pPr lvl="2"/>
            <a:r>
              <a:rPr lang="cs-CZ" sz="1400">
                <a:latin typeface="Book Antiqua" pitchFamily="18" charset="0"/>
              </a:rPr>
              <a:t>růst příjmů knížat, propojenost obchodníků s venkovem</a:t>
            </a:r>
          </a:p>
          <a:p>
            <a:pPr lvl="2"/>
            <a:r>
              <a:rPr lang="cs-CZ" sz="1400">
                <a:latin typeface="Book Antiqua" pitchFamily="18" charset="0"/>
              </a:rPr>
              <a:t>lokální politicko-ekonm. centra (daně)</a:t>
            </a:r>
            <a:endParaRPr lang="cs-CZ" altLang="ja-JP" sz="1400">
              <a:latin typeface="Book Antiqua" pitchFamily="18" charset="0"/>
            </a:endParaRPr>
          </a:p>
          <a:p>
            <a:pPr lvl="2"/>
            <a:r>
              <a:rPr lang="cs-CZ" sz="1400">
                <a:latin typeface="Book Antiqua" pitchFamily="18" charset="0"/>
              </a:rPr>
              <a:t>rozvoj místních trhů (růst sortimentu, služeb)</a:t>
            </a:r>
          </a:p>
          <a:p>
            <a:pPr lvl="2"/>
            <a:r>
              <a:rPr lang="cs-CZ" sz="1400">
                <a:latin typeface="Book Antiqua" pitchFamily="18" charset="0"/>
              </a:rPr>
              <a:t>trend – národní integrace</a:t>
            </a:r>
          </a:p>
          <a:p>
            <a:pPr lvl="2"/>
            <a:endParaRPr lang="cs-CZ" sz="1400">
              <a:latin typeface="Book Antiqua" pitchFamily="18" charset="0"/>
            </a:endParaRPr>
          </a:p>
          <a:p>
            <a:pPr lvl="2"/>
            <a:endParaRPr lang="cs-CZ" sz="1400">
              <a:latin typeface="Book Antiqua" pitchFamily="18" charset="0"/>
            </a:endParaRPr>
          </a:p>
          <a:p>
            <a:pPr lvl="2"/>
            <a:endParaRPr lang="cs-CZ" sz="1400">
              <a:latin typeface="Book Antiqua" pitchFamily="18" charset="0"/>
            </a:endParaRP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údržba komunikací + poštovní stanice </a:t>
            </a:r>
            <a:r>
              <a:rPr lang="cs-CZ" sz="1800" i="1">
                <a:latin typeface="Book Antiqua" pitchFamily="18" charset="0"/>
              </a:rPr>
              <a:t>šukueki</a:t>
            </a:r>
          </a:p>
          <a:p>
            <a:pPr lvl="1"/>
            <a:r>
              <a:rPr lang="cs-CZ" sz="1800">
                <a:latin typeface="Book Antiqua" pitchFamily="18" charset="0"/>
              </a:rPr>
              <a:t>irideppó to deonna</a:t>
            </a:r>
          </a:p>
          <a:p>
            <a:pPr lvl="1"/>
            <a:r>
              <a:rPr lang="cs-CZ" sz="1800">
                <a:latin typeface="Book Antiqua" pitchFamily="18" charset="0"/>
              </a:rPr>
              <a:t>1660-1700 vznik Higaši mawari a Nišimawari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831766"/>
              </p:ext>
            </p:extLst>
          </p:nvPr>
        </p:nvGraphicFramePr>
        <p:xfrm>
          <a:off x="1547664" y="3212976"/>
          <a:ext cx="609600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Edo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30T – 1590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500T – 1657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1M – 1720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Ósaka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200T</a:t>
                      </a:r>
                      <a:r>
                        <a:rPr lang="cs-CZ" sz="1600" baseline="0"/>
                        <a:t> – 1610 </a:t>
                      </a:r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360T – 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500 – 1780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Kjóto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400T – 1650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/>
                        <a:t>350T –</a:t>
                      </a:r>
                      <a:r>
                        <a:rPr lang="cs-CZ" sz="1600" baseline="0"/>
                        <a:t> 1700</a:t>
                      </a:r>
                      <a:endParaRPr lang="cs-CZ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43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endParaRPr lang="cs-CZ" sz="28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organizace obchodu</a:t>
            </a:r>
          </a:p>
          <a:p>
            <a:pPr lvl="1"/>
            <a:r>
              <a:rPr lang="cs-CZ" sz="1800">
                <a:latin typeface="Book Antiqua" pitchFamily="18" charset="0"/>
              </a:rPr>
              <a:t>počátek 17C</a:t>
            </a:r>
          </a:p>
          <a:p>
            <a:pPr lvl="2"/>
            <a:r>
              <a:rPr lang="cs-CZ" sz="1400">
                <a:latin typeface="Book Antiqua" pitchFamily="18" charset="0"/>
              </a:rPr>
              <a:t>integrace zásobování, administrativy, obchodu, dopravy + skladů</a:t>
            </a:r>
          </a:p>
          <a:p>
            <a:pPr lvl="1"/>
            <a:r>
              <a:rPr lang="cs-CZ" sz="1800">
                <a:latin typeface="Book Antiqua" pitchFamily="18" charset="0"/>
              </a:rPr>
              <a:t>od 1630s</a:t>
            </a:r>
          </a:p>
          <a:p>
            <a:pPr lvl="2"/>
            <a:r>
              <a:rPr lang="cs-CZ" sz="1400">
                <a:latin typeface="Book Antiqua" pitchFamily="18" charset="0"/>
              </a:rPr>
              <a:t>bez ZO, zlepšení suchozemské dopravy, růst konkurence</a:t>
            </a:r>
          </a:p>
          <a:p>
            <a:pPr lvl="2"/>
            <a:endParaRPr lang="cs-CZ" sz="1400">
              <a:latin typeface="Book Antiqua" pitchFamily="18" charset="0"/>
              <a:sym typeface="Wingdings" panose="05000000000000000000" pitchFamily="2" charset="2"/>
            </a:endParaRPr>
          </a:p>
          <a:p>
            <a:pPr lvl="1"/>
            <a:r>
              <a:rPr lang="cs-CZ" sz="1800">
                <a:latin typeface="Book Antiqua" pitchFamily="18" charset="0"/>
                <a:sym typeface="Wingdings" panose="05000000000000000000" pitchFamily="2" charset="2"/>
              </a:rPr>
              <a:t> uspokojování potřeb městs. populace</a:t>
            </a:r>
          </a:p>
          <a:p>
            <a:pPr lvl="2"/>
            <a:r>
              <a:rPr lang="cs-CZ" sz="1400">
                <a:latin typeface="Book Antiqua" pitchFamily="18" charset="0"/>
                <a:sym typeface="Wingdings" panose="05000000000000000000" pitchFamily="2" charset="2"/>
              </a:rPr>
              <a:t>velkoobchodníci</a:t>
            </a:r>
            <a:r>
              <a:rPr lang="cs-CZ" altLang="ja-JP" sz="1400">
                <a:latin typeface="Book Antiqua" pitchFamily="18" charset="0"/>
                <a:sym typeface="Wingdings" panose="05000000000000000000" pitchFamily="2" charset="2"/>
              </a:rPr>
              <a:t>, do </a:t>
            </a:r>
            <a:r>
              <a:rPr lang="cs-CZ" altLang="ja-JP" sz="1400" i="1">
                <a:latin typeface="Book Antiqua" pitchFamily="18" charset="0"/>
                <a:sym typeface="Wingdings" panose="05000000000000000000" pitchFamily="2" charset="2"/>
              </a:rPr>
              <a:t>nakama</a:t>
            </a:r>
          </a:p>
          <a:p>
            <a:pPr lvl="2"/>
            <a:r>
              <a:rPr lang="cs-CZ" altLang="ja-JP" sz="1400">
                <a:latin typeface="Book Antiqua" pitchFamily="18" charset="0"/>
                <a:sym typeface="Wingdings" panose="05000000000000000000" pitchFamily="2" charset="2"/>
              </a:rPr>
              <a:t>cíl – ovládnout oblast</a:t>
            </a:r>
          </a:p>
          <a:p>
            <a:pPr lvl="2"/>
            <a:endParaRPr lang="cs-CZ" sz="14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knížata od 17C politiku </a:t>
            </a:r>
            <a:r>
              <a:rPr lang="cs-CZ" sz="1800" i="1">
                <a:latin typeface="Book Antiqua" pitchFamily="18" charset="0"/>
              </a:rPr>
              <a:t>rakuiči</a:t>
            </a:r>
            <a:r>
              <a:rPr lang="cs-CZ" sz="1800">
                <a:latin typeface="Book Antiqua" pitchFamily="18" charset="0"/>
              </a:rPr>
              <a:t> – relativně úspěšně</a:t>
            </a:r>
          </a:p>
          <a:p>
            <a:pPr lvl="2"/>
            <a:r>
              <a:rPr lang="cs-CZ" sz="1400">
                <a:latin typeface="Book Antiqua" pitchFamily="18" charset="0"/>
              </a:rPr>
              <a:t>ale potřeby buši = regulace trhu?</a:t>
            </a:r>
          </a:p>
          <a:p>
            <a:pPr lvl="2"/>
            <a:r>
              <a:rPr lang="cs-CZ" sz="1400">
                <a:latin typeface="Book Antiqua" pitchFamily="18" charset="0"/>
              </a:rPr>
              <a:t>garance kvality – opět propojování vrchnosti s podnikateli</a:t>
            </a:r>
          </a:p>
          <a:p>
            <a:pPr lvl="2"/>
            <a:endParaRPr lang="cs-CZ" sz="14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konec 17C</a:t>
            </a:r>
          </a:p>
          <a:p>
            <a:pPr lvl="2"/>
            <a:r>
              <a:rPr lang="cs-CZ" sz="1400">
                <a:latin typeface="Book Antiqua" pitchFamily="18" charset="0"/>
              </a:rPr>
              <a:t>ekonomika s celonárod. rysy</a:t>
            </a:r>
          </a:p>
          <a:p>
            <a:pPr lvl="2"/>
            <a:r>
              <a:rPr lang="cs-CZ" sz="1400">
                <a:latin typeface="Book Antiqua" pitchFamily="18" charset="0"/>
              </a:rPr>
              <a:t>dobrá komunikační síť</a:t>
            </a:r>
          </a:p>
          <a:p>
            <a:pPr lvl="2"/>
            <a:r>
              <a:rPr lang="cs-CZ" sz="1400">
                <a:latin typeface="Book Antiqua" pitchFamily="18" charset="0"/>
              </a:rPr>
              <a:t>stabilizované dodavatelsko-odběrat. vztahy</a:t>
            </a:r>
          </a:p>
        </p:txBody>
      </p:sp>
    </p:spTree>
    <p:extLst>
      <p:ext uri="{BB962C8B-B14F-4D97-AF65-F5344CB8AC3E}">
        <p14:creationId xmlns:p14="http://schemas.microsoft.com/office/powerpoint/2010/main" val="248934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r>
              <a:rPr lang="cs-CZ" sz="2800">
                <a:latin typeface="Book Antiqua" pitchFamily="18" charset="0"/>
              </a:rPr>
              <a:t>3. Ekologické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endParaRPr lang="cs-CZ" sz="20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nové trendy</a:t>
            </a:r>
          </a:p>
          <a:p>
            <a:pPr lvl="2"/>
            <a:r>
              <a:rPr lang="cs-CZ" sz="1400">
                <a:latin typeface="Book Antiqua" pitchFamily="18" charset="0"/>
              </a:rPr>
              <a:t>změny organizace života na vesnici</a:t>
            </a:r>
          </a:p>
          <a:p>
            <a:pPr lvl="2"/>
            <a:r>
              <a:rPr lang="cs-CZ" sz="1400">
                <a:latin typeface="Book Antiqua" pitchFamily="18" charset="0"/>
              </a:rPr>
              <a:t>udržení růstu ve městech</a:t>
            </a:r>
          </a:p>
          <a:p>
            <a:pPr lvl="2"/>
            <a:r>
              <a:rPr lang="cs-CZ" sz="1400">
                <a:latin typeface="Book Antiqua" pitchFamily="18" charset="0"/>
              </a:rPr>
              <a:t>provázanost všech vlivů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nutnost udržovat zásoby a zdroje</a:t>
            </a:r>
          </a:p>
          <a:p>
            <a:pPr lvl="2"/>
            <a:r>
              <a:rPr lang="cs-CZ" sz="1400">
                <a:latin typeface="Book Antiqua" pitchFamily="18" charset="0"/>
              </a:rPr>
              <a:t>bez znečištění, </a:t>
            </a:r>
          </a:p>
          <a:p>
            <a:pPr lvl="2"/>
            <a:r>
              <a:rPr lang="cs-CZ" sz="1400">
                <a:latin typeface="Book Antiqua" pitchFamily="18" charset="0"/>
              </a:rPr>
              <a:t>míra využití zdrojů relat. stabilní</a:t>
            </a:r>
          </a:p>
          <a:p>
            <a:pPr lvl="2"/>
            <a:r>
              <a:rPr lang="cs-CZ" sz="1400">
                <a:latin typeface="Book Antiqua" pitchFamily="18" charset="0"/>
              </a:rPr>
              <a:t>recyklace, ALE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plenění zdrojů, narušení reprodukční schopnosti biosystémů</a:t>
            </a:r>
          </a:p>
          <a:p>
            <a:pPr lvl="2"/>
            <a:r>
              <a:rPr lang="cs-CZ" sz="1400">
                <a:latin typeface="Book Antiqua" pitchFamily="18" charset="0"/>
                <a:sym typeface="Wingdings" panose="05000000000000000000" pitchFamily="2" charset="2"/>
              </a:rPr>
              <a:t>Au, Ag</a:t>
            </a:r>
          </a:p>
          <a:p>
            <a:pPr lvl="2"/>
            <a:r>
              <a:rPr lang="cs-CZ" sz="1400">
                <a:latin typeface="Book Antiqua" pitchFamily="18" charset="0"/>
                <a:sym typeface="Wingdings" panose="05000000000000000000" pitchFamily="2" charset="2"/>
              </a:rPr>
              <a:t>půda</a:t>
            </a:r>
          </a:p>
          <a:p>
            <a:pPr lvl="2"/>
            <a:r>
              <a:rPr lang="cs-CZ" sz="1400">
                <a:latin typeface="Book Antiqua" pitchFamily="18" charset="0"/>
                <a:sym typeface="Wingdings" panose="05000000000000000000" pitchFamily="2" charset="2"/>
              </a:rPr>
              <a:t> regulační přístupy vlády + kultura nahrazování</a:t>
            </a:r>
            <a:endParaRPr lang="cs-CZ" altLang="ja-JP" sz="1400" i="1">
              <a:latin typeface="Book Antiqua" pitchFamily="18" charset="0"/>
              <a:sym typeface="Wingdings" panose="05000000000000000000" pitchFamily="2" charset="2"/>
            </a:endParaRPr>
          </a:p>
          <a:p>
            <a:pPr lvl="2"/>
            <a:endParaRPr lang="cs-CZ" sz="14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52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>
                <a:latin typeface="Book Antiqua" pitchFamily="18" charset="0"/>
              </a:rPr>
              <a:t>4. Uzavření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sz="2000" b="1">
                <a:latin typeface="Book Antiqua" pitchFamily="18" charset="0"/>
              </a:rPr>
              <a:t>vztahy s Koreou</a:t>
            </a:r>
          </a:p>
          <a:p>
            <a:pPr lvl="1"/>
            <a:r>
              <a:rPr lang="cs-CZ" sz="1800">
                <a:latin typeface="Book Antiqua" pitchFamily="18" charset="0"/>
              </a:rPr>
              <a:t>Hidejoši popřen, styky obnoveny,</a:t>
            </a:r>
          </a:p>
          <a:p>
            <a:pPr lvl="1"/>
            <a:r>
              <a:rPr lang="cs-CZ" sz="1800">
                <a:latin typeface="Book Antiqua" pitchFamily="18" charset="0"/>
              </a:rPr>
              <a:t>poselstva, od 1607</a:t>
            </a:r>
          </a:p>
          <a:p>
            <a:pPr lvl="1"/>
            <a:r>
              <a:rPr lang="cs-CZ" sz="1800">
                <a:latin typeface="Book Antiqua" pitchFamily="18" charset="0"/>
              </a:rPr>
              <a:t>pouze s Koreou „oficiální styky“</a:t>
            </a:r>
          </a:p>
          <a:p>
            <a:endParaRPr lang="cs-CZ" sz="2000">
              <a:latin typeface="Book Antiqua" pitchFamily="18" charset="0"/>
            </a:endParaRPr>
          </a:p>
          <a:p>
            <a:r>
              <a:rPr lang="cs-CZ" sz="2000" b="1">
                <a:latin typeface="Book Antiqua" pitchFamily="18" charset="0"/>
              </a:rPr>
              <a:t>ZO – důležitější, mnohostrannější</a:t>
            </a:r>
          </a:p>
          <a:p>
            <a:pPr lvl="1"/>
            <a:r>
              <a:rPr lang="cs-CZ" sz="1800">
                <a:latin typeface="Book Antiqua" pitchFamily="18" charset="0"/>
              </a:rPr>
              <a:t>kvetoucí, i Japonci usazeni v klíčových přístavech DV</a:t>
            </a:r>
          </a:p>
          <a:p>
            <a:pPr lvl="1"/>
            <a:r>
              <a:rPr lang="cs-CZ" sz="1800">
                <a:latin typeface="Book Antiqua" pitchFamily="18" charset="0"/>
              </a:rPr>
              <a:t>systém certifikátů </a:t>
            </a:r>
            <a:r>
              <a:rPr lang="cs-CZ" sz="1800" i="1">
                <a:latin typeface="Book Antiqua" pitchFamily="18" charset="0"/>
              </a:rPr>
              <a:t>šuin</a:t>
            </a:r>
            <a:endParaRPr lang="cs-CZ" sz="1800" i="1">
              <a:solidFill>
                <a:srgbClr val="C00000"/>
              </a:solidFill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zejm. Portugalci, prakticky monopol</a:t>
            </a:r>
          </a:p>
          <a:p>
            <a:pPr lvl="1"/>
            <a:r>
              <a:rPr lang="cs-CZ" sz="1800">
                <a:latin typeface="Book Antiqua" pitchFamily="18" charset="0"/>
              </a:rPr>
              <a:t>vývoz &gt; drahé kovy, Cu, Ag, Fe, S, kafr, rýže, laky, řemeslné výrobky</a:t>
            </a:r>
          </a:p>
          <a:p>
            <a:pPr lvl="1"/>
            <a:r>
              <a:rPr lang="cs-CZ" sz="1800">
                <a:latin typeface="Book Antiqua" pitchFamily="18" charset="0"/>
              </a:rPr>
              <a:t>dovoz &gt; luxusní zboží : žraločí kůže, jelenice, barviva, hedvábné látky, bavlna, vonná dřeva, Pb,  Sn</a:t>
            </a:r>
          </a:p>
          <a:p>
            <a:pPr lvl="1"/>
            <a:endParaRPr lang="cs-CZ" sz="18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6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r>
              <a:rPr lang="cs-CZ" sz="2000" b="1">
                <a:latin typeface="Book Antiqua" pitchFamily="18" charset="0"/>
              </a:rPr>
              <a:t>Iejasuova politika</a:t>
            </a:r>
          </a:p>
          <a:p>
            <a:pPr lvl="1"/>
            <a:r>
              <a:rPr lang="cs-CZ" sz="1800">
                <a:latin typeface="Book Antiqua" pitchFamily="18" charset="0"/>
              </a:rPr>
              <a:t>prioritou obnovení styků s Koreou</a:t>
            </a:r>
          </a:p>
          <a:p>
            <a:pPr lvl="1"/>
            <a:r>
              <a:rPr lang="cs-CZ" sz="1800">
                <a:latin typeface="Book Antiqua" pitchFamily="18" charset="0"/>
              </a:rPr>
              <a:t>problém portugalský monopol</a:t>
            </a:r>
          </a:p>
          <a:p>
            <a:pPr lvl="2"/>
            <a:r>
              <a:rPr lang="cs-CZ" sz="1400">
                <a:latin typeface="Book Antiqua" pitchFamily="18" charset="0"/>
              </a:rPr>
              <a:t>Španělé &gt; lodní tesaře + navigace</a:t>
            </a:r>
          </a:p>
          <a:p>
            <a:pPr lvl="2"/>
            <a:r>
              <a:rPr lang="cs-CZ" sz="1400">
                <a:latin typeface="Book Antiqua" pitchFamily="18" charset="0"/>
              </a:rPr>
              <a:t>Angličané &gt; W. Adams na Liefde, od 1613 na Hiradu, ale VB 1623 sama končí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/>
            <a:r>
              <a:rPr lang="cs-CZ" sz="1800">
                <a:latin typeface="Book Antiqua" pitchFamily="18" charset="0"/>
              </a:rPr>
              <a:t>od 1609 Holanďané </a:t>
            </a:r>
          </a:p>
          <a:p>
            <a:pPr lvl="2"/>
            <a:r>
              <a:rPr lang="cs-CZ" sz="1400">
                <a:latin typeface="Book Antiqua" pitchFamily="18" charset="0"/>
              </a:rPr>
              <a:t>na Hiradu faktorie</a:t>
            </a:r>
          </a:p>
          <a:p>
            <a:pPr lvl="1"/>
            <a:r>
              <a:rPr lang="cs-CZ" sz="1800">
                <a:latin typeface="Book Antiqua" pitchFamily="18" charset="0"/>
              </a:rPr>
              <a:t>až do 1630 relativně svobodný ZO, ročně až 300 lodí z Jap.</a:t>
            </a:r>
            <a:endParaRPr lang="cs-CZ" sz="14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  <a:p>
            <a:r>
              <a:rPr lang="cs-CZ" sz="2000" b="1">
                <a:latin typeface="Book Antiqua" pitchFamily="18" charset="0"/>
              </a:rPr>
              <a:t>Závěrečné represe</a:t>
            </a:r>
          </a:p>
          <a:p>
            <a:pPr lvl="1"/>
            <a:r>
              <a:rPr lang="cs-CZ" sz="1800">
                <a:latin typeface="Book Antiqua" pitchFamily="18" charset="0"/>
              </a:rPr>
              <a:t>1616 evropské lodě pouze na Hirado a Nagasaki</a:t>
            </a:r>
          </a:p>
          <a:p>
            <a:pPr lvl="1"/>
            <a:r>
              <a:rPr lang="cs-CZ" sz="1800">
                <a:latin typeface="Book Antiqua" pitchFamily="18" charset="0"/>
              </a:rPr>
              <a:t>1624 zákaz příjezdu španělských lodí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pPr lvl="1">
              <a:lnSpc>
                <a:spcPct val="150000"/>
              </a:lnSpc>
            </a:pPr>
            <a:r>
              <a:rPr lang="cs-CZ" sz="1800" b="1">
                <a:latin typeface="Book Antiqua" pitchFamily="18" charset="0"/>
              </a:rPr>
              <a:t>1635 zákaz výjezdu i návratu Japonců</a:t>
            </a:r>
          </a:p>
          <a:p>
            <a:pPr lvl="1">
              <a:lnSpc>
                <a:spcPct val="150000"/>
              </a:lnSpc>
            </a:pPr>
            <a:r>
              <a:rPr lang="cs-CZ" sz="1800" b="1">
                <a:latin typeface="Book Antiqua" pitchFamily="18" charset="0"/>
              </a:rPr>
              <a:t>1639 zákaz příjezdu portug. lodí</a:t>
            </a:r>
          </a:p>
          <a:p>
            <a:pPr lvl="1">
              <a:lnSpc>
                <a:spcPct val="150000"/>
              </a:lnSpc>
            </a:pPr>
            <a:r>
              <a:rPr lang="cs-CZ" sz="1800" b="1">
                <a:latin typeface="Book Antiqua" pitchFamily="18" charset="0"/>
              </a:rPr>
              <a:t>1641 Holanďané na Dedžimu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68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literatura – </a:t>
            </a:r>
            <a:r>
              <a:rPr lang="ja-JP" altLang="en-US" sz="2000">
                <a:latin typeface="Book Antiqua" pitchFamily="18" charset="0"/>
              </a:rPr>
              <a:t>文献</a:t>
            </a:r>
            <a:endParaRPr lang="cs-CZ" altLang="ja-JP" sz="2000">
              <a:latin typeface="Book Antiqua" pitchFamily="18" charset="0"/>
            </a:endParaRPr>
          </a:p>
          <a:p>
            <a:endParaRPr lang="cs-CZ" altLang="ja-JP" sz="2000">
              <a:latin typeface="Book Antiqua" pitchFamily="18" charset="0"/>
            </a:endParaRPr>
          </a:p>
          <a:p>
            <a:r>
              <a:rPr lang="cs-CZ" sz="2000" i="1">
                <a:latin typeface="Book Antiqua" pitchFamily="18" charset="0"/>
              </a:rPr>
              <a:t>Dějiny Japonska</a:t>
            </a:r>
            <a:r>
              <a:rPr lang="cs-CZ" sz="2000">
                <a:latin typeface="Book Antiqua" pitchFamily="18" charset="0"/>
              </a:rPr>
              <a:t>, Reischauer, Craig, s 87-90, 92-100</a:t>
            </a:r>
          </a:p>
          <a:p>
            <a:r>
              <a:rPr lang="cs-CZ" sz="2000">
                <a:latin typeface="Book Antiqua" pitchFamily="18" charset="0"/>
              </a:rPr>
              <a:t>Boháčková / Winkelhöferová, </a:t>
            </a:r>
            <a:r>
              <a:rPr lang="cs-CZ" sz="2000" i="1">
                <a:latin typeface="Book Antiqua" pitchFamily="18" charset="0"/>
              </a:rPr>
              <a:t>Vějíř a meč</a:t>
            </a:r>
            <a:r>
              <a:rPr lang="cs-CZ" sz="2000">
                <a:latin typeface="Book Antiqua" pitchFamily="18" charset="0"/>
              </a:rPr>
              <a:t>, různě</a:t>
            </a:r>
          </a:p>
          <a:p>
            <a:r>
              <a:rPr lang="cs-CZ" sz="2000" i="1">
                <a:latin typeface="Book Antiqua" pitchFamily="18" charset="0"/>
              </a:rPr>
              <a:t>A History of Japan, Second Ed.</a:t>
            </a:r>
            <a:r>
              <a:rPr lang="cs-CZ" sz="2000">
                <a:latin typeface="Book Antiqua" pitchFamily="18" charset="0"/>
              </a:rPr>
              <a:t>, Conrad Totman, s 236-51</a:t>
            </a:r>
          </a:p>
          <a:p>
            <a:r>
              <a:rPr lang="cs-CZ" sz="2000" b="1" i="1">
                <a:latin typeface="Book Antiqua" pitchFamily="18" charset="0"/>
              </a:rPr>
              <a:t>Early Modern Japan</a:t>
            </a:r>
            <a:r>
              <a:rPr lang="cs-CZ" sz="2000">
                <a:latin typeface="Book Antiqua" pitchFamily="18" charset="0"/>
              </a:rPr>
              <a:t>, Conrad Totman, Part Three, 101-84</a:t>
            </a:r>
          </a:p>
          <a:p>
            <a:r>
              <a:rPr lang="cs-CZ" sz="2000" i="1">
                <a:latin typeface="Book Antiqua" pitchFamily="18" charset="0"/>
              </a:rPr>
              <a:t>The Making of Modern Japan</a:t>
            </a:r>
            <a:r>
              <a:rPr lang="cs-CZ" sz="2000">
                <a:latin typeface="Book Antiqua" pitchFamily="18" charset="0"/>
              </a:rPr>
              <a:t>, Marius Jansen, s 60-62,  97-158</a:t>
            </a:r>
          </a:p>
          <a:p>
            <a:r>
              <a:rPr lang="cs-CZ" sz="2000" i="1">
                <a:latin typeface="Book Antiqua" pitchFamily="18" charset="0"/>
              </a:rPr>
              <a:t>A Modern History of Japan</a:t>
            </a:r>
            <a:r>
              <a:rPr lang="cs-CZ" sz="2000">
                <a:latin typeface="Book Antiqua" pitchFamily="18" charset="0"/>
              </a:rPr>
              <a:t>, Andrew Gordon, s 20-33</a:t>
            </a:r>
          </a:p>
        </p:txBody>
      </p:sp>
    </p:spTree>
    <p:extLst>
      <p:ext uri="{BB962C8B-B14F-4D97-AF65-F5344CB8AC3E}">
        <p14:creationId xmlns:p14="http://schemas.microsoft.com/office/powerpoint/2010/main" val="302218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/>
          <a:lstStyle/>
          <a:p>
            <a:r>
              <a:rPr lang="cs-CZ" sz="2400">
                <a:latin typeface="Book Antiqua" pitchFamily="18" charset="0"/>
              </a:rPr>
              <a:t>Vztahy s císařským dvorem</a:t>
            </a:r>
          </a:p>
          <a:p>
            <a:endParaRPr lang="cs-CZ" sz="1800">
              <a:latin typeface="Book Antiqua" pitchFamily="18" charset="0"/>
            </a:endParaRPr>
          </a:p>
          <a:p>
            <a:pPr marL="711200"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výchozí postoj - bakufu vlastník půdy</a:t>
            </a:r>
          </a:p>
          <a:p>
            <a:pPr marL="711200"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1613 </a:t>
            </a:r>
            <a:r>
              <a:rPr lang="cs-CZ" sz="1800" i="1">
                <a:latin typeface="Book Antiqua" pitchFamily="18" charset="0"/>
              </a:rPr>
              <a:t>Zákoník dvorské šlechty</a:t>
            </a: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1 každý se věnuje učenosti podle své tradice, </a:t>
            </a: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2 kdo se proviní proti protokolu , vyhnanství, </a:t>
            </a: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3 vykonávat strážní službu v paláci dnem i nocí, </a:t>
            </a: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4 nepohybovat se bezcílně po městě, </a:t>
            </a: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5 nezaměstnávat gamblery a ty, kdo se nevhodně chovají. </a:t>
            </a:r>
          </a:p>
          <a:p>
            <a:pPr marL="711200">
              <a:buFont typeface="Book Antiqua" panose="02040602050305030304" pitchFamily="18" charset="0"/>
              <a:buChar char="–"/>
            </a:pPr>
            <a:endParaRPr lang="cs-CZ" sz="1800">
              <a:latin typeface="Book Antiqua" pitchFamily="18" charset="0"/>
            </a:endParaRPr>
          </a:p>
          <a:p>
            <a:pPr marL="711200"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1615 </a:t>
            </a:r>
            <a:r>
              <a:rPr lang="cs-CZ" sz="1800" b="1" i="1">
                <a:latin typeface="Book Antiqua" pitchFamily="18" charset="0"/>
              </a:rPr>
              <a:t>Zákoník pro císařský dvůr a dvorskou šlechtu</a:t>
            </a:r>
            <a:endParaRPr lang="cs-CZ" sz="1800" b="1">
              <a:latin typeface="Book Antiqua" pitchFamily="18" charset="0"/>
            </a:endParaRP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17 článků </a:t>
            </a: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zákaz přímých kontaktů s vojenskou šlechtou</a:t>
            </a:r>
          </a:p>
          <a:p>
            <a:pPr marL="987425" lvl="1"/>
            <a:r>
              <a:rPr lang="cs-CZ" sz="1400">
                <a:latin typeface="Book Antiqua" panose="02040602050305030304" pitchFamily="18" charset="0"/>
              </a:rPr>
              <a:t>císař symbol, učenost</a:t>
            </a:r>
          </a:p>
          <a:p>
            <a:pPr marL="711200">
              <a:buFont typeface="Book Antiqua" panose="02040602050305030304" pitchFamily="18" charset="0"/>
              <a:buChar char="–"/>
            </a:pPr>
            <a:endParaRPr lang="cs-CZ" sz="1800">
              <a:latin typeface="Book Antiqua" pitchFamily="18" charset="0"/>
            </a:endParaRPr>
          </a:p>
          <a:p>
            <a:pPr marL="711200"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oficiální cesty císaře neuznány, državy šlechty značně omezeny …</a:t>
            </a:r>
          </a:p>
          <a:p>
            <a:pPr marL="711200">
              <a:buFont typeface="Book Antiqua" panose="02040602050305030304" pitchFamily="18" charset="0"/>
              <a:buChar char="–"/>
            </a:pPr>
            <a:endParaRPr lang="cs-CZ" sz="1800">
              <a:latin typeface="Book Antiqua" pitchFamily="18" charset="0"/>
            </a:endParaRPr>
          </a:p>
          <a:p>
            <a:pPr marL="711200">
              <a:buFont typeface="Book Antiqua" panose="02040602050305030304" pitchFamily="18" charset="0"/>
              <a:buChar char="–"/>
            </a:pPr>
            <a:r>
              <a:rPr lang="cs-CZ" sz="1800">
                <a:latin typeface="Book Antiqua" pitchFamily="18" charset="0"/>
              </a:rPr>
              <a:t>Kjóto šošidai, „místodržitel“</a:t>
            </a:r>
          </a:p>
          <a:p>
            <a:pPr marL="1111250" lvl="1">
              <a:buFont typeface="Book Antiqua" panose="02040602050305030304" pitchFamily="18" charset="0"/>
              <a:buChar char="–"/>
            </a:pPr>
            <a:r>
              <a:rPr lang="cs-CZ" sz="1400">
                <a:latin typeface="Book Antiqua" pitchFamily="18" charset="0"/>
              </a:rPr>
              <a:t>kontrola dvora a západních knížat</a:t>
            </a:r>
          </a:p>
          <a:p>
            <a:pPr marL="0" indent="0">
              <a:buNone/>
            </a:pPr>
            <a:endParaRPr lang="cs-CZ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64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Knížectví – han </a:t>
            </a:r>
            <a:r>
              <a:rPr lang="ja-JP" altLang="en-US">
                <a:latin typeface="Book Antiqua" pitchFamily="18" charset="0"/>
              </a:rPr>
              <a:t>藩</a:t>
            </a:r>
            <a:endParaRPr lang="cs-CZ" altLang="ja-JP">
              <a:latin typeface="Book Antiqua" pitchFamily="18" charset="0"/>
            </a:endParaRPr>
          </a:p>
          <a:p>
            <a:endParaRPr lang="cs-CZ" altLang="ja-JP">
              <a:latin typeface="Book Antiqua" pitchFamily="18" charset="0"/>
            </a:endParaRPr>
          </a:p>
          <a:p>
            <a:r>
              <a:rPr lang="cs-CZ" sz="1800">
                <a:latin typeface="Book Antiqua" pitchFamily="18" charset="0"/>
              </a:rPr>
              <a:t>samurajové závislí, sestěhováni do podhradních měst </a:t>
            </a:r>
            <a:r>
              <a:rPr lang="cs-CZ" sz="1400">
                <a:latin typeface="Book Antiqua" pitchFamily="18" charset="0"/>
              </a:rPr>
              <a:t>(urbanizováni)</a:t>
            </a:r>
            <a:r>
              <a:rPr lang="cs-CZ" sz="1800">
                <a:latin typeface="Book Antiqua" pitchFamily="18" charset="0"/>
              </a:rPr>
              <a:t>, postupná byrokratizace</a:t>
            </a:r>
          </a:p>
          <a:p>
            <a:r>
              <a:rPr lang="cs-CZ" sz="1800">
                <a:latin typeface="Book Antiqua" pitchFamily="18" charset="0"/>
              </a:rPr>
              <a:t>systém důchodů</a:t>
            </a:r>
          </a:p>
          <a:p>
            <a:r>
              <a:rPr lang="cs-CZ" sz="1800">
                <a:latin typeface="Book Antiqua" pitchFamily="18" charset="0"/>
              </a:rPr>
              <a:t>v zásadě široká autonomie, pokud „následuje příkladu Eda“</a:t>
            </a:r>
          </a:p>
          <a:p>
            <a:r>
              <a:rPr lang="cs-CZ" sz="1800">
                <a:latin typeface="Book Antiqua" pitchFamily="18" charset="0"/>
              </a:rPr>
              <a:t>skutečná „moc“ &gt;  </a:t>
            </a:r>
            <a:r>
              <a:rPr lang="cs-CZ" sz="1600">
                <a:latin typeface="Book Antiqua" pitchFamily="18" charset="0"/>
              </a:rPr>
              <a:t>výběr daní, ale i pomoc při pohromách</a:t>
            </a:r>
            <a:endParaRPr lang="cs-CZ" sz="1800">
              <a:latin typeface="Book Antiqua" pitchFamily="18" charset="0"/>
            </a:endParaRPr>
          </a:p>
          <a:p>
            <a:endParaRPr lang="cs-CZ" sz="1800">
              <a:latin typeface="Book Antiqua" pitchFamily="18" charset="0"/>
            </a:endParaRPr>
          </a:p>
          <a:p>
            <a:r>
              <a:rPr lang="cs-CZ" sz="1800">
                <a:latin typeface="Book Antiqua" pitchFamily="18" charset="0"/>
              </a:rPr>
              <a:t>kategorie</a:t>
            </a:r>
          </a:p>
          <a:p>
            <a:endParaRPr lang="cs-CZ" sz="20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  <a:p>
            <a:r>
              <a:rPr lang="cs-CZ" sz="1800">
                <a:latin typeface="Book Antiqua" pitchFamily="18" charset="0"/>
              </a:rPr>
              <a:t>vznik do / po 1580…</a:t>
            </a:r>
          </a:p>
          <a:p>
            <a:r>
              <a:rPr lang="cs-CZ" sz="1800">
                <a:latin typeface="Book Antiqua" pitchFamily="18" charset="0"/>
              </a:rPr>
              <a:t>schválení dědice, pokud adoptován</a:t>
            </a:r>
          </a:p>
          <a:p>
            <a:endParaRPr lang="cs-CZ" sz="1800">
              <a:latin typeface="Book Antiqua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22134"/>
              </p:ext>
            </p:extLst>
          </p:nvPr>
        </p:nvGraphicFramePr>
        <p:xfrm>
          <a:off x="1907704" y="3501008"/>
          <a:ext cx="60960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velikost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koku (v 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1614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1732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velká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nad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střední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50-200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malá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pod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28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anose="02040602050305030304" pitchFamily="18" charset="0"/>
              </a:rPr>
              <a:t>Vztah k ideologiím</a:t>
            </a:r>
          </a:p>
          <a:p>
            <a:r>
              <a:rPr lang="cs-CZ" sz="2400">
                <a:latin typeface="Book Antiqua" panose="02040602050305030304" pitchFamily="18" charset="0"/>
              </a:rPr>
              <a:t> </a:t>
            </a:r>
            <a:r>
              <a:rPr lang="cs-CZ" sz="2000">
                <a:latin typeface="Book Antiqua" panose="02040602050305030304" pitchFamily="18" charset="0"/>
              </a:rPr>
              <a:t>křesťanství</a:t>
            </a:r>
          </a:p>
          <a:p>
            <a:pPr lvl="2"/>
            <a:r>
              <a:rPr lang="cs-CZ" sz="1800">
                <a:latin typeface="Book Antiqua" panose="02040602050305030304" pitchFamily="18" charset="0"/>
              </a:rPr>
              <a:t>1597 Hidejošiho zásah </a:t>
            </a:r>
            <a:r>
              <a:rPr lang="cs-CZ" sz="1400">
                <a:latin typeface="Book Antiqua" panose="02040602050305030304" pitchFamily="18" charset="0"/>
              </a:rPr>
              <a:t>(„26 svatých mučedníků“)</a:t>
            </a:r>
            <a:endParaRPr lang="cs-CZ" sz="1800">
              <a:latin typeface="Book Antiqua" panose="02040602050305030304" pitchFamily="18" charset="0"/>
            </a:endParaRPr>
          </a:p>
          <a:p>
            <a:pPr lvl="2"/>
            <a:r>
              <a:rPr lang="cs-CZ" sz="1800">
                <a:latin typeface="Book Antiqua" panose="02040602050305030304" pitchFamily="18" charset="0"/>
              </a:rPr>
              <a:t>1612 zákaz šíření na přímých državách</a:t>
            </a:r>
          </a:p>
          <a:p>
            <a:pPr lvl="2"/>
            <a:r>
              <a:rPr lang="cs-CZ" sz="1800">
                <a:latin typeface="Book Antiqua" panose="02040602050305030304" pitchFamily="18" charset="0"/>
              </a:rPr>
              <a:t>1613 … po celé zemi</a:t>
            </a:r>
          </a:p>
          <a:p>
            <a:pPr lvl="2"/>
            <a:r>
              <a:rPr lang="cs-CZ" sz="1800">
                <a:latin typeface="Book Antiqua" panose="02040602050305030304" pitchFamily="18" charset="0"/>
              </a:rPr>
              <a:t>1622 poprava 55 misionářů / věřících v Nagasaki </a:t>
            </a:r>
          </a:p>
          <a:p>
            <a:pPr lvl="3"/>
            <a:r>
              <a:rPr lang="cs-CZ" sz="1400">
                <a:latin typeface="Book Antiqua" panose="02040602050305030304" pitchFamily="18" charset="0"/>
              </a:rPr>
              <a:t>„Martyrium éry Genna“</a:t>
            </a:r>
          </a:p>
          <a:p>
            <a:pPr lvl="2"/>
            <a:endParaRPr lang="cs-CZ" sz="1800">
              <a:latin typeface="Book Antiqua" panose="02040602050305030304" pitchFamily="18" charset="0"/>
            </a:endParaRPr>
          </a:p>
          <a:p>
            <a:pPr lvl="2"/>
            <a:r>
              <a:rPr lang="cs-CZ" sz="1800">
                <a:latin typeface="Book Antiqua" panose="02040602050305030304" pitchFamily="18" charset="0"/>
              </a:rPr>
              <a:t>1637 povstání v Šimabaře : </a:t>
            </a:r>
          </a:p>
          <a:p>
            <a:pPr lvl="3"/>
            <a:r>
              <a:rPr lang="cs-CZ" sz="1400">
                <a:latin typeface="Book Antiqua" panose="02040602050305030304" pitchFamily="18" charset="0"/>
              </a:rPr>
              <a:t>feudální útlak </a:t>
            </a:r>
            <a:r>
              <a:rPr lang="cs-CZ" sz="1100">
                <a:latin typeface="Book Antiqua" panose="02040602050305030304" pitchFamily="18" charset="0"/>
              </a:rPr>
              <a:t>(Macukura a Terasawa)</a:t>
            </a:r>
            <a:endParaRPr lang="cs-CZ" sz="1400">
              <a:latin typeface="Book Antiqua" panose="02040602050305030304" pitchFamily="18" charset="0"/>
            </a:endParaRPr>
          </a:p>
          <a:p>
            <a:pPr lvl="3"/>
            <a:r>
              <a:rPr lang="cs-CZ" sz="1400">
                <a:latin typeface="Book Antiqua" panose="02040602050305030304" pitchFamily="18" charset="0"/>
              </a:rPr>
              <a:t>proti sobě asi 30T rolníků a 120T samurajů</a:t>
            </a:r>
          </a:p>
          <a:p>
            <a:pPr lvl="2"/>
            <a:endParaRPr lang="cs-CZ" sz="1800">
              <a:latin typeface="Book Antiqua" panose="02040602050305030304" pitchFamily="18" charset="0"/>
            </a:endParaRPr>
          </a:p>
          <a:p>
            <a:pPr lvl="2"/>
            <a:r>
              <a:rPr lang="cs-CZ" sz="1800">
                <a:latin typeface="Book Antiqua" panose="02040602050305030304" pitchFamily="18" charset="0"/>
              </a:rPr>
              <a:t>efumi (úkon), fumie (artefakt) </a:t>
            </a:r>
          </a:p>
          <a:p>
            <a:pPr lvl="3"/>
            <a:r>
              <a:rPr lang="cs-CZ" sz="1400">
                <a:latin typeface="Book Antiqua" panose="02040602050305030304" pitchFamily="18" charset="0"/>
              </a:rPr>
              <a:t>cca až od 1629</a:t>
            </a:r>
          </a:p>
          <a:p>
            <a:pPr lvl="2"/>
            <a:r>
              <a:rPr lang="cs-CZ" sz="1800">
                <a:latin typeface="Book Antiqua" panose="02040602050305030304" pitchFamily="18" charset="0"/>
              </a:rPr>
              <a:t>postupně praktiky kontroly </a:t>
            </a:r>
            <a:r>
              <a:rPr lang="cs-CZ" sz="1800" i="1">
                <a:latin typeface="Book Antiqua" panose="02040602050305030304" pitchFamily="18" charset="0"/>
              </a:rPr>
              <a:t>šúmon no aratame</a:t>
            </a:r>
            <a:r>
              <a:rPr lang="cs-CZ" sz="1800">
                <a:latin typeface="Book Antiqua" panose="02040602050305030304" pitchFamily="18" charset="0"/>
              </a:rPr>
              <a:t>  </a:t>
            </a:r>
            <a:r>
              <a:rPr lang="ja-JP" altLang="en-US" sz="1800">
                <a:latin typeface="Book Antiqua" panose="02040602050305030304" pitchFamily="18" charset="0"/>
              </a:rPr>
              <a:t>宗門改</a:t>
            </a:r>
            <a:endParaRPr lang="cs-CZ" sz="1800" i="1">
              <a:latin typeface="Book Antiqua" panose="02040602050305030304" pitchFamily="18" charset="0"/>
            </a:endParaRPr>
          </a:p>
          <a:p>
            <a:pPr lvl="3"/>
            <a:r>
              <a:rPr lang="cs-CZ" sz="1400">
                <a:latin typeface="Book Antiqua" panose="02040602050305030304" pitchFamily="18" charset="0"/>
              </a:rPr>
              <a:t>systém plošné kontroly obyv., matriky, příslušné kláštery</a:t>
            </a:r>
          </a:p>
          <a:p>
            <a:pPr lvl="3"/>
            <a:r>
              <a:rPr lang="cs-CZ" sz="1400">
                <a:latin typeface="Book Antiqua" panose="02040602050305030304" pitchFamily="18" charset="0"/>
              </a:rPr>
              <a:t>pův. od 1612, v hanech od 1664</a:t>
            </a:r>
          </a:p>
          <a:p>
            <a:pPr lvl="3"/>
            <a:r>
              <a:rPr lang="cs-CZ" sz="1400">
                <a:latin typeface="Book Antiqua" panose="02040602050305030304" pitchFamily="18" charset="0"/>
              </a:rPr>
              <a:t>zrušen až 1873</a:t>
            </a:r>
          </a:p>
        </p:txBody>
      </p:sp>
    </p:spTree>
    <p:extLst>
      <p:ext uri="{BB962C8B-B14F-4D97-AF65-F5344CB8AC3E}">
        <p14:creationId xmlns:p14="http://schemas.microsoft.com/office/powerpoint/2010/main" val="4072623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zákaz:</a:t>
            </a:r>
          </a:p>
          <a:p>
            <a:pPr lvl="1"/>
            <a:r>
              <a:rPr lang="cs-CZ" sz="1800">
                <a:latin typeface="Book Antiqua" pitchFamily="18" charset="0"/>
              </a:rPr>
              <a:t>křesťanství, sekta Ikkó, Ničirenovy směry (Fudžu fuse)</a:t>
            </a:r>
          </a:p>
          <a:p>
            <a:pPr lvl="1"/>
            <a:r>
              <a:rPr lang="cs-CZ" sz="1800">
                <a:latin typeface="Book Antiqua" pitchFamily="18" charset="0"/>
              </a:rPr>
              <a:t>otázka autority, podřízenosti</a:t>
            </a:r>
          </a:p>
          <a:p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buddhismus a ostatní</a:t>
            </a:r>
          </a:p>
          <a:p>
            <a:pPr lvl="1"/>
            <a:r>
              <a:rPr lang="cs-CZ" sz="1800">
                <a:latin typeface="Book Antiqua" pitchFamily="18" charset="0"/>
              </a:rPr>
              <a:t>systém registračních klášterů (tera uke</a:t>
            </a:r>
            <a:r>
              <a:rPr lang="ja-JP" altLang="en-US" sz="1800">
                <a:latin typeface="Book Antiqua" pitchFamily="18" charset="0"/>
              </a:rPr>
              <a:t>　寺請け制</a:t>
            </a:r>
            <a:r>
              <a:rPr lang="cs-CZ" sz="1800">
                <a:latin typeface="Book Antiqua" pitchFamily="18" charset="0"/>
              </a:rPr>
              <a:t>)</a:t>
            </a:r>
          </a:p>
          <a:p>
            <a:pPr lvl="1"/>
            <a:r>
              <a:rPr lang="cs-CZ" sz="1800">
                <a:latin typeface="Book Antiqua" pitchFamily="18" charset="0"/>
              </a:rPr>
              <a:t>každý věřící - „příslušný klášter“ (</a:t>
            </a:r>
            <a:r>
              <a:rPr lang="ja-JP" altLang="en-US" sz="1800">
                <a:latin typeface="Book Antiqua" pitchFamily="18" charset="0"/>
              </a:rPr>
              <a:t>檀那寺</a:t>
            </a:r>
            <a:r>
              <a:rPr lang="cs-CZ" sz="1800">
                <a:latin typeface="Book Antiqua" pitchFamily="18" charset="0"/>
              </a:rPr>
              <a:t>)</a:t>
            </a:r>
          </a:p>
          <a:p>
            <a:pPr lvl="1"/>
            <a:r>
              <a:rPr lang="cs-CZ" sz="1800">
                <a:latin typeface="Book Antiqua" pitchFamily="18" charset="0"/>
              </a:rPr>
              <a:t>dotvoření hierachické organizace klášterů</a:t>
            </a:r>
          </a:p>
          <a:p>
            <a:pPr lvl="1"/>
            <a:endParaRPr lang="cs-CZ" sz="18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povoleny šintó, onmjódó, šugendó</a:t>
            </a:r>
          </a:p>
          <a:p>
            <a:pPr lvl="1"/>
            <a:r>
              <a:rPr lang="cs-CZ" sz="1600">
                <a:latin typeface="Book Antiqua" pitchFamily="18" charset="0"/>
              </a:rPr>
              <a:t>jamabuši – nemoce + psychika</a:t>
            </a:r>
          </a:p>
          <a:p>
            <a:pPr lvl="1"/>
            <a:r>
              <a:rPr lang="cs-CZ" sz="1600">
                <a:latin typeface="Book Antiqua" pitchFamily="18" charset="0"/>
              </a:rPr>
              <a:t>svatyně – bohatá úroda</a:t>
            </a:r>
          </a:p>
          <a:p>
            <a:pPr lvl="1"/>
            <a:r>
              <a:rPr lang="cs-CZ" sz="1600">
                <a:latin typeface="Book Antiqua" pitchFamily="18" charset="0"/>
              </a:rPr>
              <a:t>geomanti (onmjódži) – jména, stavba domu</a:t>
            </a:r>
          </a:p>
          <a:p>
            <a:pPr lvl="1"/>
            <a:r>
              <a:rPr lang="cs-CZ" sz="1600">
                <a:latin typeface="Book Antiqua" pitchFamily="18" charset="0"/>
              </a:rPr>
              <a:t>slepí a potulní mniši</a:t>
            </a:r>
          </a:p>
        </p:txBody>
      </p:sp>
    </p:spTree>
    <p:extLst>
      <p:ext uri="{BB962C8B-B14F-4D97-AF65-F5344CB8AC3E}">
        <p14:creationId xmlns:p14="http://schemas.microsoft.com/office/powerpoint/2010/main" val="3961665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400">
                <a:latin typeface="Book Antiqua" pitchFamily="18" charset="0"/>
              </a:rPr>
              <a:t>1. Od vojenské k administrativní vládě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r>
              <a:rPr lang="cs-CZ" sz="2000">
                <a:latin typeface="Book Antiqua" pitchFamily="18" charset="0"/>
              </a:rPr>
              <a:t>Tokugawa Hidetada (</a:t>
            </a:r>
            <a:r>
              <a:rPr lang="ja-JP" altLang="en-US" sz="2000">
                <a:latin typeface="Book Antiqua" pitchFamily="18" charset="0"/>
              </a:rPr>
              <a:t>徳川秀忠</a:t>
            </a:r>
            <a:r>
              <a:rPr lang="cs-CZ" altLang="ja-JP" sz="2000">
                <a:latin typeface="Book Antiqua" pitchFamily="18" charset="0"/>
              </a:rPr>
              <a:t>, 1579-1632</a:t>
            </a:r>
            <a:r>
              <a:rPr lang="cs-CZ" sz="2000">
                <a:latin typeface="Book Antiqua" pitchFamily="18" charset="0"/>
              </a:rPr>
              <a:t>)</a:t>
            </a:r>
          </a:p>
          <a:p>
            <a:pPr lvl="1"/>
            <a:r>
              <a:rPr lang="cs-CZ" sz="1600">
                <a:latin typeface="Book Antiqua" pitchFamily="18" charset="0"/>
              </a:rPr>
              <a:t>likvidace Hidejoriho v Ósace 1614 a 1615</a:t>
            </a:r>
          </a:p>
          <a:p>
            <a:pPr lvl="1"/>
            <a:r>
              <a:rPr lang="cs-CZ" sz="1600">
                <a:latin typeface="Book Antiqua" pitchFamily="18" charset="0"/>
              </a:rPr>
              <a:t>základní snaha upevnit bakufu, již 1623 odstup Iemicuovi, ale </a:t>
            </a:r>
            <a:r>
              <a:rPr lang="cs-CZ" altLang="ja-JP" sz="1600">
                <a:latin typeface="Book Antiqua" pitchFamily="18" charset="0"/>
              </a:rPr>
              <a:t>faktickou vládu</a:t>
            </a:r>
            <a:endParaRPr lang="cs-CZ" sz="1600">
              <a:latin typeface="Book Antiqua" pitchFamily="18" charset="0"/>
            </a:endParaRPr>
          </a:p>
          <a:p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šógun Iemicu (</a:t>
            </a:r>
            <a:r>
              <a:rPr lang="ja-JP" altLang="en-US" sz="2000">
                <a:latin typeface="Book Antiqua" pitchFamily="18" charset="0"/>
              </a:rPr>
              <a:t>家光</a:t>
            </a:r>
            <a:r>
              <a:rPr lang="cs-CZ" altLang="ja-JP" sz="2000">
                <a:latin typeface="Book Antiqua" pitchFamily="18" charset="0"/>
              </a:rPr>
              <a:t>, 1604-51</a:t>
            </a:r>
            <a:r>
              <a:rPr lang="cs-CZ" sz="2000">
                <a:latin typeface="Book Antiqua" pitchFamily="18" charset="0"/>
              </a:rPr>
              <a:t>)</a:t>
            </a:r>
          </a:p>
          <a:p>
            <a:pPr lvl="1"/>
            <a:r>
              <a:rPr lang="cs-CZ" sz="1600">
                <a:latin typeface="Book Antiqua" pitchFamily="18" charset="0"/>
              </a:rPr>
              <a:t>2. syn Hidetady, nástup v 19 letech</a:t>
            </a:r>
          </a:p>
          <a:p>
            <a:pPr lvl="1"/>
            <a:r>
              <a:rPr lang="cs-CZ" sz="1600">
                <a:latin typeface="Book Antiqua" pitchFamily="18" charset="0"/>
              </a:rPr>
              <a:t>mladíček proti zkušeným polním velitelům</a:t>
            </a:r>
          </a:p>
          <a:p>
            <a:pPr lvl="1"/>
            <a:r>
              <a:rPr lang="cs-CZ" sz="1600">
                <a:latin typeface="Book Antiqua" pitchFamily="18" charset="0"/>
              </a:rPr>
              <a:t>promyšlená personální politika</a:t>
            </a:r>
          </a:p>
          <a:p>
            <a:pPr lvl="1"/>
            <a:r>
              <a:rPr lang="cs-CZ" sz="1600" b="1">
                <a:latin typeface="Book Antiqua" pitchFamily="18" charset="0"/>
              </a:rPr>
              <a:t>dokončení bkf struktury</a:t>
            </a:r>
            <a:r>
              <a:rPr lang="cs-CZ" sz="1600">
                <a:latin typeface="Book Antiqua" pitchFamily="18" charset="0"/>
              </a:rPr>
              <a:t>, základ „politické rutiny“</a:t>
            </a:r>
          </a:p>
          <a:p>
            <a:pPr lvl="2"/>
            <a:r>
              <a:rPr lang="cs-CZ" sz="1400">
                <a:latin typeface="Book Antiqua" pitchFamily="18" charset="0"/>
              </a:rPr>
              <a:t>pořádek a finance z držav</a:t>
            </a:r>
          </a:p>
          <a:p>
            <a:pPr lvl="2"/>
            <a:r>
              <a:rPr lang="cs-CZ" sz="1400">
                <a:latin typeface="Book Antiqua" pitchFamily="18" charset="0"/>
              </a:rPr>
              <a:t>Edo a potulné samurajské gangy</a:t>
            </a: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1635 </a:t>
            </a:r>
            <a:r>
              <a:rPr lang="cs-CZ" sz="1600" i="1">
                <a:latin typeface="Book Antiqua" pitchFamily="18" charset="0"/>
              </a:rPr>
              <a:t>Zákoník vojenské šlechty + </a:t>
            </a:r>
            <a:r>
              <a:rPr lang="cs-CZ" sz="1600">
                <a:latin typeface="Book Antiqua" pitchFamily="18" charset="0"/>
              </a:rPr>
              <a:t>sankin kótai</a:t>
            </a:r>
          </a:p>
          <a:p>
            <a:pPr lvl="1"/>
            <a:r>
              <a:rPr lang="cs-CZ" sz="1600">
                <a:latin typeface="Book Antiqua" pitchFamily="18" charset="0"/>
              </a:rPr>
              <a:t>3 návštěvy Kjóta, 1634 s 300 000 vojskem </a:t>
            </a:r>
          </a:p>
          <a:p>
            <a:pPr lvl="1"/>
            <a:r>
              <a:rPr lang="cs-CZ" sz="1600">
                <a:latin typeface="Book Antiqua" pitchFamily="18" charset="0"/>
              </a:rPr>
              <a:t>9 návštěv v Nikkó &gt; hluboká úcta k Iejasuovi, přestavba do dnešní podoby</a:t>
            </a: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hladomor Kan´ei (1630-41)  </a:t>
            </a:r>
          </a:p>
          <a:p>
            <a:pPr lvl="2"/>
            <a:r>
              <a:rPr lang="cs-CZ" sz="1400">
                <a:latin typeface="Book Antiqua" pitchFamily="18" charset="0"/>
              </a:rPr>
              <a:t>distribuční mechanismy pro města?</a:t>
            </a:r>
          </a:p>
          <a:p>
            <a:pPr lvl="2"/>
            <a:r>
              <a:rPr lang="cs-CZ" sz="1400">
                <a:latin typeface="Book Antiqua" pitchFamily="18" charset="0"/>
              </a:rPr>
              <a:t>politika ekonom. soběstačnosti občin</a:t>
            </a:r>
          </a:p>
          <a:p>
            <a:endParaRPr lang="en-US" sz="200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3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r>
              <a:rPr lang="cs-CZ" sz="2000">
                <a:latin typeface="Book Antiqua" pitchFamily="18" charset="0"/>
              </a:rPr>
              <a:t>šógun Iecuna (</a:t>
            </a:r>
            <a:r>
              <a:rPr lang="ja-JP" altLang="en-US" sz="2000">
                <a:latin typeface="Book Antiqua" pitchFamily="18" charset="0"/>
              </a:rPr>
              <a:t>家綱</a:t>
            </a:r>
            <a:r>
              <a:rPr lang="cs-CZ" sz="2000">
                <a:latin typeface="Book Antiqua" pitchFamily="18" charset="0"/>
              </a:rPr>
              <a:t> ,1641-80)</a:t>
            </a:r>
            <a:endParaRPr lang="en-US" sz="2000">
              <a:latin typeface="Book Antiqua" pitchFamily="18" charset="0"/>
            </a:endParaRP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1. dítě-šógun, syn Iemicua</a:t>
            </a:r>
          </a:p>
          <a:p>
            <a:pPr lvl="1"/>
            <a:r>
              <a:rPr lang="cs-CZ" sz="1600">
                <a:latin typeface="Book Antiqua" pitchFamily="18" charset="0"/>
              </a:rPr>
              <a:t>rozpor mezi vnějším klidem a vnitřním napětím</a:t>
            </a: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vláda zkušených rádců</a:t>
            </a:r>
          </a:p>
          <a:p>
            <a:pPr lvl="2"/>
            <a:r>
              <a:rPr lang="cs-CZ" sz="1400">
                <a:latin typeface="Book Antiqua" pitchFamily="18" charset="0"/>
              </a:rPr>
              <a:t>do 1662 tairó Sakai Tadakacu</a:t>
            </a:r>
          </a:p>
          <a:p>
            <a:pPr lvl="2"/>
            <a:r>
              <a:rPr lang="cs-CZ" sz="1400">
                <a:latin typeface="Book Antiqua" pitchFamily="18" charset="0"/>
              </a:rPr>
              <a:t>Hotta Masamori – džunši </a:t>
            </a: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1651 povstání Jui Šósecu</a:t>
            </a:r>
          </a:p>
          <a:p>
            <a:pPr lvl="2"/>
            <a:r>
              <a:rPr lang="cs-CZ" sz="1400">
                <a:latin typeface="Book Antiqua" pitchFamily="18" charset="0"/>
              </a:rPr>
              <a:t>sociální otázka róninů</a:t>
            </a:r>
          </a:p>
          <a:p>
            <a:pPr lvl="2"/>
            <a:r>
              <a:rPr lang="cs-CZ" sz="1400">
                <a:latin typeface="Book Antiqua" pitchFamily="18" charset="0"/>
              </a:rPr>
              <a:t>zmírnění politiky adopce vůči knížatům</a:t>
            </a: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administrativa </a:t>
            </a:r>
          </a:p>
          <a:p>
            <a:pPr lvl="2"/>
            <a:r>
              <a:rPr lang="cs-CZ" sz="1400">
                <a:latin typeface="Book Antiqua" pitchFamily="18" charset="0"/>
              </a:rPr>
              <a:t>tajní křesťané (1657 Nagasaki, 1660 Kumamoto, S od Nagoje !!!) &gt; </a:t>
            </a:r>
            <a:r>
              <a:rPr lang="cs-CZ" altLang="ja-JP" sz="1400">
                <a:latin typeface="Book Antiqua" pitchFamily="18" charset="0"/>
              </a:rPr>
              <a:t>registrace obyvatel</a:t>
            </a:r>
            <a:endParaRPr lang="en-US" altLang="ja-JP" sz="1400">
              <a:latin typeface="Book Antiqua" pitchFamily="18" charset="0"/>
            </a:endParaRPr>
          </a:p>
          <a:p>
            <a:pPr lvl="2"/>
            <a:r>
              <a:rPr lang="cs-CZ" sz="1400">
                <a:latin typeface="Book Antiqua" pitchFamily="18" charset="0"/>
              </a:rPr>
              <a:t>1657 velký požár Meireki</a:t>
            </a:r>
          </a:p>
          <a:p>
            <a:pPr lvl="1"/>
            <a:endParaRPr lang="cs-CZ" sz="1600">
              <a:latin typeface="Book Antiqua" pitchFamily="18" charset="0"/>
            </a:endParaRPr>
          </a:p>
          <a:p>
            <a:pPr lvl="1"/>
            <a:r>
              <a:rPr lang="cs-CZ" sz="1600">
                <a:latin typeface="Book Antiqua" pitchFamily="18" charset="0"/>
              </a:rPr>
              <a:t>od 1666 úplatný tairó Sakai Tadakijo, úpadek admini schopností bakufu</a:t>
            </a:r>
          </a:p>
          <a:p>
            <a:pPr lvl="1"/>
            <a:r>
              <a:rPr lang="cs-CZ" sz="1600">
                <a:latin typeface="Book Antiqua" pitchFamily="18" charset="0"/>
              </a:rPr>
              <a:t>Hotta Masatoši prosadil Cunajošiho</a:t>
            </a:r>
            <a:endParaRPr lang="en-US" sz="1600">
              <a:latin typeface="Book Antiqua" pitchFamily="18" charset="0"/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75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r>
              <a:rPr lang="cs-CZ" sz="2800">
                <a:latin typeface="Book Antiqua" pitchFamily="18" charset="0"/>
              </a:rPr>
              <a:t>2. Ekonomické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pPr lvl="1"/>
            <a:r>
              <a:rPr lang="cs-CZ" sz="1800">
                <a:latin typeface="Book Antiqua" pitchFamily="18" charset="0"/>
              </a:rPr>
              <a:t>růst populace </a:t>
            </a:r>
          </a:p>
          <a:p>
            <a:pPr lvl="2"/>
            <a:r>
              <a:rPr lang="cs-CZ" sz="1400">
                <a:latin typeface="Book Antiqua" pitchFamily="18" charset="0"/>
              </a:rPr>
              <a:t>1600 snad 12/18 M, 1720 sčítání &gt; 31 M</a:t>
            </a:r>
          </a:p>
          <a:p>
            <a:pPr lvl="1"/>
            <a:r>
              <a:rPr lang="cs-CZ" sz="1800">
                <a:latin typeface="Book Antiqua" pitchFamily="18" charset="0"/>
              </a:rPr>
              <a:t>růst zeměd výnosů</a:t>
            </a:r>
          </a:p>
          <a:p>
            <a:pPr lvl="1"/>
            <a:r>
              <a:rPr lang="cs-CZ" sz="1800">
                <a:latin typeface="Book Antiqua" pitchFamily="18" charset="0"/>
              </a:rPr>
              <a:t>rozvoj měst a obchodu</a:t>
            </a:r>
          </a:p>
          <a:p>
            <a:pPr lvl="2"/>
            <a:r>
              <a:rPr lang="cs-CZ" sz="1400">
                <a:latin typeface="Book Antiqua" pitchFamily="18" charset="0"/>
              </a:rPr>
              <a:t>postupná integrace </a:t>
            </a:r>
          </a:p>
          <a:p>
            <a:pPr lvl="2"/>
            <a:r>
              <a:rPr lang="cs-CZ" sz="1400">
                <a:latin typeface="Book Antiqua" pitchFamily="18" charset="0"/>
              </a:rPr>
              <a:t>postupný vznik národ trhu, růst zejm Edo a Ósaka</a:t>
            </a:r>
          </a:p>
          <a:p>
            <a:pPr lvl="2"/>
            <a:r>
              <a:rPr lang="cs-CZ" sz="1400">
                <a:latin typeface="Book Antiqua" pitchFamily="18" charset="0"/>
              </a:rPr>
              <a:t>postupný nezadržit růst významu obchodníků</a:t>
            </a:r>
          </a:p>
          <a:p>
            <a:endParaRPr lang="cs-CZ" sz="2000">
              <a:latin typeface="Book Antiqua" pitchFamily="18" charset="0"/>
            </a:endParaRPr>
          </a:p>
          <a:p>
            <a:r>
              <a:rPr lang="cs-CZ" sz="2000">
                <a:latin typeface="Book Antiqua" pitchFamily="18" charset="0"/>
              </a:rPr>
              <a:t>zemědělství</a:t>
            </a:r>
          </a:p>
          <a:p>
            <a:pPr lvl="1"/>
            <a:r>
              <a:rPr lang="cs-CZ" sz="1800">
                <a:latin typeface="Book Antiqua" pitchFamily="18" charset="0"/>
              </a:rPr>
              <a:t>růst produkce</a:t>
            </a:r>
          </a:p>
          <a:p>
            <a:pPr lvl="2"/>
            <a:r>
              <a:rPr lang="cs-CZ" sz="1400">
                <a:latin typeface="Book Antiqua" pitchFamily="18" charset="0"/>
              </a:rPr>
              <a:t>nová půda a přeměna </a:t>
            </a:r>
            <a:r>
              <a:rPr lang="ja-JP" altLang="en-US" sz="1400">
                <a:latin typeface="Book Antiqua" pitchFamily="18" charset="0"/>
              </a:rPr>
              <a:t>田畑</a:t>
            </a:r>
            <a:r>
              <a:rPr lang="cs-CZ" sz="1400">
                <a:latin typeface="Book Antiqua" pitchFamily="18" charset="0"/>
              </a:rPr>
              <a:t>na </a:t>
            </a:r>
            <a:r>
              <a:rPr lang="ja-JP" altLang="en-US" sz="1400">
                <a:latin typeface="Book Antiqua" pitchFamily="18" charset="0"/>
              </a:rPr>
              <a:t>水田</a:t>
            </a:r>
            <a:endParaRPr lang="cs-CZ" altLang="ja-JP" sz="1400">
              <a:latin typeface="Book Antiqua" pitchFamily="18" charset="0"/>
            </a:endParaRPr>
          </a:p>
          <a:p>
            <a:pPr lvl="2"/>
            <a:r>
              <a:rPr lang="cs-CZ" sz="1400">
                <a:latin typeface="Book Antiqua" pitchFamily="18" charset="0"/>
              </a:rPr>
              <a:t>velká irigační díla</a:t>
            </a:r>
          </a:p>
          <a:p>
            <a:pPr lvl="2"/>
            <a:r>
              <a:rPr lang="cs-CZ" sz="1400">
                <a:latin typeface="Book Antiqua" pitchFamily="18" charset="0"/>
              </a:rPr>
              <a:t>nové nástroje, lepší orba + mlácení, čerpání vody, hnojiva</a:t>
            </a:r>
          </a:p>
          <a:p>
            <a:pPr lvl="1"/>
            <a:r>
              <a:rPr lang="cs-CZ" sz="1800">
                <a:latin typeface="Book Antiqua" pitchFamily="18" charset="0"/>
              </a:rPr>
              <a:t>výrazný rozvoj tržních plodin</a:t>
            </a:r>
            <a:endParaRPr lang="cs-CZ" sz="1800">
              <a:solidFill>
                <a:srgbClr val="C00000"/>
              </a:solidFill>
              <a:latin typeface="Book Antiqua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>
                <a:latin typeface="Book Antiqua" pitchFamily="18" charset="0"/>
              </a:rPr>
              <a:t>těžba kamene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>
                <a:latin typeface="Book Antiqua" pitchFamily="18" charset="0"/>
              </a:rPr>
              <a:t>doly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>
                <a:latin typeface="Book Antiqua" pitchFamily="18" charset="0"/>
              </a:rPr>
              <a:t>stavební řezivo</a:t>
            </a:r>
          </a:p>
        </p:txBody>
      </p:sp>
    </p:spTree>
    <p:extLst>
      <p:ext uri="{BB962C8B-B14F-4D97-AF65-F5344CB8AC3E}">
        <p14:creationId xmlns:p14="http://schemas.microsoft.com/office/powerpoint/2010/main" val="18931412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1114</Words>
  <Application>Microsoft Office PowerPoint</Application>
  <PresentationFormat>Předvádění na obrazovce (4:3)</PresentationFormat>
  <Paragraphs>243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Book Antiqua</vt:lpstr>
      <vt:lpstr>Calibri</vt:lpstr>
      <vt:lpstr>Motiv systému Office</vt:lpstr>
      <vt:lpstr>Stabilizace tokugawského režimu (1635-1710)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1. Od vojenské k administrativní vládě</vt:lpstr>
      <vt:lpstr>Prezentace aplikace PowerPoint</vt:lpstr>
      <vt:lpstr>2. Ekonomické změny</vt:lpstr>
      <vt:lpstr>Prezentace aplikace PowerPoint</vt:lpstr>
      <vt:lpstr>Prezentace aplikace PowerPoint</vt:lpstr>
      <vt:lpstr>3. Ekologické změny</vt:lpstr>
      <vt:lpstr>4. Uzavření země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Japonské styky se zahraničím ve středověku (11C-16C)</dc:title>
  <dc:creator>limex</dc:creator>
  <cp:lastModifiedBy>David Labus</cp:lastModifiedBy>
  <cp:revision>100</cp:revision>
  <dcterms:created xsi:type="dcterms:W3CDTF">2011-11-12T17:06:15Z</dcterms:created>
  <dcterms:modified xsi:type="dcterms:W3CDTF">2020-11-22T17:28:15Z</dcterms:modified>
</cp:coreProperties>
</file>