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054262-1BBF-4A24-A7EF-BA4267177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3EA2E6-84BE-4314-8667-70A15360E4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248681-8972-47D7-A3D7-441B1707F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6DEB-B5B7-40A0-B107-FA8FC786C3D9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BD0CCC-5C37-4114-B481-DF85AC789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7515BD-8AA2-4A1B-BE2E-121F86067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47D4-E035-4846-BBF2-8F80360148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12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E94CE-C85C-4B4C-A220-76E660B5D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487C9D8-ECD8-4FC4-A55B-3FC3CFD74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097120-821D-4A67-8BB2-AD940CD86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6DEB-B5B7-40A0-B107-FA8FC786C3D9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417A5B-A1F0-43A8-800A-D238CB08D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78ED9E-8F4E-4F24-BCA2-DDCA25625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47D4-E035-4846-BBF2-8F80360148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259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17730A0-A3AD-4AB2-810E-F2A2CB05D2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3CD82D0-D81D-480D-BF75-9AB1225722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FB5969A-250D-4681-8ABB-59BC93579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6DEB-B5B7-40A0-B107-FA8FC786C3D9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426122-4F5A-4435-B09A-731224563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0584E2A-D61A-44B7-A3A4-09953AD24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47D4-E035-4846-BBF2-8F80360148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502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2592B-832A-4811-BD18-4EB2C1A2A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E8B976-7A2C-4BA1-B7E4-47658C4B6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55BD69-12D2-4922-9017-82CD26311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6DEB-B5B7-40A0-B107-FA8FC786C3D9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5F41BF-9B6A-4C68-A219-A6701426A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71F18F-D7E9-49CC-84BA-BF9ECFA73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47D4-E035-4846-BBF2-8F80360148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67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F8C2D8-8460-483C-A567-59604DE76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A262D93-3257-4E98-90C9-9031F576A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43CF75-C76E-4BE4-BEFE-B2C275A99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6DEB-B5B7-40A0-B107-FA8FC786C3D9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2A3A43-A76B-4180-96C2-51EF705DC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7301F1-66E7-4600-AA22-76CD8C8BE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47D4-E035-4846-BBF2-8F80360148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57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C6F30F-F64A-4178-BBCF-6A505CCF5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A2C5C9-9D09-4914-8EF3-8A0B4125F4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1735316-B661-4F66-8BC8-E4373810F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967B4E1-0AD5-438D-870D-8F1332F5B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6DEB-B5B7-40A0-B107-FA8FC786C3D9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3D7C55-9A11-48F1-A23F-22419526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4F0E46F-BF26-463D-979C-00B3057A4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47D4-E035-4846-BBF2-8F80360148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2993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61431-431B-448B-AAC8-5A2F8CEA3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EA5A0C-B513-4C8C-99E9-358DEF621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E6F80C-F808-4B2C-8940-1BA38ECE28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C86E409-E873-4B8B-B04C-880ABC5B79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94A2012-571F-408C-ABB1-6A944D9123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192781B-EA9D-4A3F-ABC3-BEE420809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6DEB-B5B7-40A0-B107-FA8FC786C3D9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BB2FB74-2299-4603-91A5-D77A8C053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CC477D0-1618-47C5-B423-57172C155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47D4-E035-4846-BBF2-8F80360148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762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432693-63A4-440A-B1CD-39A45C1F5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854B6A9-B0CB-4116-AB26-A39F491BF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6DEB-B5B7-40A0-B107-FA8FC786C3D9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8AF6C5C-93DE-4092-9116-C248E79FF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51AAE1F-7ED8-4233-B74D-CC4E08172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47D4-E035-4846-BBF2-8F80360148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038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1DA8CB6-F1EE-4768-A0EC-317D7A6A0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6DEB-B5B7-40A0-B107-FA8FC786C3D9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6A85B64-DAA0-4A06-9FCE-3F3647CFC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70299C-1D8C-47FA-A435-696735EAC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47D4-E035-4846-BBF2-8F80360148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210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A8EC93-46BC-4D64-BE5A-8780BEFE5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F070AF-9492-4FDC-8961-95E232F5C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453370A-067B-433E-8F85-F853EECA0E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19FB219-B7DB-47ED-949B-C63B860B0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6DEB-B5B7-40A0-B107-FA8FC786C3D9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39B2B4-E219-4625-AF1A-698D6746F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AF151B-7F74-4E73-AA1A-48C30B261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47D4-E035-4846-BBF2-8F80360148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92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030BD8-093E-46D9-80FE-C69C2AD26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45AC1CF-98E3-4E13-9A79-3969A9F4C9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136FAEF-2C55-43A3-A4DC-2160B92A6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FBFEE7-474F-4B42-B6BF-E1660AE0C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66DEB-B5B7-40A0-B107-FA8FC786C3D9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8634C88-4FAA-4059-AA65-DD17A9795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16BEC7C-641C-4FC8-9737-DC8E77293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147D4-E035-4846-BBF2-8F80360148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926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2E258AC-02EA-4DB3-A0DC-EC494C727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CE53913-EBB5-4374-B0DE-85F83586EA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6887F7-3B18-4AC1-A518-8A1F8CEBE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66DEB-B5B7-40A0-B107-FA8FC786C3D9}" type="datetimeFigureOut">
              <a:rPr lang="cs-CZ" smtClean="0"/>
              <a:t>16.11.2020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4D4481-0A70-42CE-B1CA-8DB2C31AAD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CB7377-50EC-4753-9CA9-6F7DE0ABA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147D4-E035-4846-BBF2-8F803601485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612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85235-1501-415D-B33B-4A7795C3E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9593" y="1078321"/>
            <a:ext cx="9144000" cy="2387600"/>
          </a:xfrm>
        </p:spPr>
        <p:txBody>
          <a:bodyPr/>
          <a:lstStyle/>
          <a:p>
            <a:r>
              <a:rPr lang="cs-CZ" dirty="0"/>
              <a:t>Filosofie I.</a:t>
            </a:r>
            <a:br>
              <a:rPr lang="cs-CZ" dirty="0"/>
            </a:br>
            <a:r>
              <a:rPr lang="cs-CZ" dirty="0"/>
              <a:t>Přednáška 6.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0754AA-2624-45D2-B80E-4DBCB2BFBF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Anglický empirismus a problematika poznání.</a:t>
            </a:r>
          </a:p>
        </p:txBody>
      </p:sp>
    </p:spTree>
    <p:extLst>
      <p:ext uri="{BB962C8B-B14F-4D97-AF65-F5344CB8AC3E}">
        <p14:creationId xmlns:p14="http://schemas.microsoft.com/office/powerpoint/2010/main" val="981660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85235-1501-415D-B33B-4A7795C3E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5938" y="1122363"/>
            <a:ext cx="9212062" cy="582150"/>
          </a:xfrm>
        </p:spPr>
        <p:txBody>
          <a:bodyPr>
            <a:normAutofit/>
          </a:bodyPr>
          <a:lstStyle/>
          <a:p>
            <a:r>
              <a:rPr lang="cs-CZ" sz="3200" dirty="0"/>
              <a:t>Vnímání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0754AA-2624-45D2-B80E-4DBCB2BFB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1246" y="1853137"/>
            <a:ext cx="9016753" cy="4307966"/>
          </a:xfrm>
        </p:spPr>
        <p:txBody>
          <a:bodyPr/>
          <a:lstStyle/>
          <a:p>
            <a:pPr marL="342900" indent="-342900" algn="l">
              <a:buFontTx/>
              <a:buChar char="-"/>
            </a:pPr>
            <a:r>
              <a:rPr lang="cs-CZ" dirty="0"/>
              <a:t>„</a:t>
            </a:r>
            <a:r>
              <a:rPr lang="cs-CZ" dirty="0" err="1"/>
              <a:t>esse</a:t>
            </a:r>
            <a:r>
              <a:rPr lang="cs-CZ" dirty="0"/>
              <a:t> </a:t>
            </a:r>
            <a:r>
              <a:rPr lang="cs-CZ" dirty="0" err="1"/>
              <a:t>est</a:t>
            </a:r>
            <a:r>
              <a:rPr lang="cs-CZ" dirty="0"/>
              <a:t> </a:t>
            </a:r>
            <a:r>
              <a:rPr lang="cs-CZ" dirty="0" err="1"/>
              <a:t>percipi</a:t>
            </a:r>
            <a:r>
              <a:rPr lang="cs-CZ" dirty="0"/>
              <a:t>“ – „být znamená být vnímán“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Skutečnosti se přibližujeme, když rozeznáváme vjem a představu. Vjemy jsou silnější než představy, vznikají v pořádku, který nelze narušit, kdežto představy nemají tuto pravidelnost.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Vědě není nic po jakési všeobecné hmotě nebo pohybu, jež jsou prý v pozadí všech vjemů. Přírodní věda má pouze nalézat určité zákonné vztahy  mezi našimi vjemy. (Empirický idealismus)</a:t>
            </a:r>
          </a:p>
        </p:txBody>
      </p:sp>
    </p:spTree>
    <p:extLst>
      <p:ext uri="{BB962C8B-B14F-4D97-AF65-F5344CB8AC3E}">
        <p14:creationId xmlns:p14="http://schemas.microsoft.com/office/powerpoint/2010/main" val="2094462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85235-1501-415D-B33B-4A7795C3E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6551" y="83676"/>
            <a:ext cx="9144000" cy="582149"/>
          </a:xfrm>
        </p:spPr>
        <p:txBody>
          <a:bodyPr>
            <a:normAutofit/>
          </a:bodyPr>
          <a:lstStyle/>
          <a:p>
            <a:r>
              <a:rPr lang="cs-CZ" sz="3200" dirty="0"/>
              <a:t>David </a:t>
            </a:r>
            <a:r>
              <a:rPr lang="cs-CZ" sz="3200" dirty="0" err="1"/>
              <a:t>Hume</a:t>
            </a:r>
            <a:endParaRPr lang="cs-CZ" sz="32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0754AA-2624-45D2-B80E-4DBCB2BFB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3288" y="976544"/>
            <a:ext cx="8874711" cy="4281256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Tx/>
              <a:buChar char="-"/>
            </a:pPr>
            <a:r>
              <a:rPr lang="cs-CZ" dirty="0"/>
              <a:t>Kritická analýza lidského poznání – dovršuje pochybnosti vlastní celému empirismu</a:t>
            </a:r>
          </a:p>
          <a:p>
            <a:pPr marL="342900" indent="-342900" algn="l">
              <a:buFontTx/>
              <a:buChar char="-"/>
            </a:pPr>
            <a:r>
              <a:rPr lang="cs-CZ" dirty="0" err="1"/>
              <a:t>Humovo</a:t>
            </a:r>
            <a:r>
              <a:rPr lang="cs-CZ" dirty="0"/>
              <a:t> bádání o pojmu substance a kauzalita (tyto pojmy  se vyskytují jako tiché předpoklady v přírodní vědě, v náboženském myšlení i v běžném životě) – zformuloval otázky, které nejsme s to definitivně vyřešit.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Ptá se, jak vznikají obsahy našeho vědomí. Všechny obsahy jsou smyslové vjemy (</a:t>
            </a:r>
            <a:r>
              <a:rPr lang="cs-CZ" dirty="0" err="1"/>
              <a:t>perceptions</a:t>
            </a:r>
            <a:r>
              <a:rPr lang="cs-CZ" dirty="0"/>
              <a:t>). Existují 2 druhy percepcí: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1. imprese (dojmy. </a:t>
            </a:r>
            <a:r>
              <a:rPr lang="cs-CZ" dirty="0" err="1"/>
              <a:t>Impressions</a:t>
            </a:r>
            <a:r>
              <a:rPr lang="cs-CZ" dirty="0"/>
              <a:t>) – živé aktuální smyslové počitky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2. představy (</a:t>
            </a:r>
            <a:r>
              <a:rPr lang="cs-CZ" dirty="0" err="1"/>
              <a:t>ideas</a:t>
            </a:r>
            <a:r>
              <a:rPr lang="cs-CZ" dirty="0"/>
              <a:t>) jednoduché a složené, složené i. vznikají asociací (připodobňováním)</a:t>
            </a:r>
          </a:p>
          <a:p>
            <a:pPr algn="l"/>
            <a:r>
              <a:rPr lang="cs-CZ" dirty="0"/>
              <a:t>Z toho vyvozuje: Věci – substance jsou jen sledy smyslových počitků, jejich zobrazení a asociací. Já je pouze svazek percepcí-</a:t>
            </a:r>
          </a:p>
        </p:txBody>
      </p:sp>
    </p:spTree>
    <p:extLst>
      <p:ext uri="{BB962C8B-B14F-4D97-AF65-F5344CB8AC3E}">
        <p14:creationId xmlns:p14="http://schemas.microsoft.com/office/powerpoint/2010/main" val="389794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85235-1501-415D-B33B-4A7795C3E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7060" y="1122363"/>
            <a:ext cx="9220940" cy="477837"/>
          </a:xfrm>
        </p:spPr>
        <p:txBody>
          <a:bodyPr>
            <a:noAutofit/>
          </a:bodyPr>
          <a:lstStyle/>
          <a:p>
            <a:r>
              <a:rPr lang="cs-CZ" sz="3200" dirty="0"/>
              <a:t>Pojem substance přesahuje veškeré vnímání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0754AA-2624-45D2-B80E-4DBCB2BFB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7060" y="1793289"/>
            <a:ext cx="9220940" cy="4341181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dirty="0"/>
              <a:t>K pojmu substance:</a:t>
            </a:r>
          </a:p>
          <a:p>
            <a:pPr algn="l"/>
            <a:r>
              <a:rPr lang="cs-CZ" dirty="0"/>
              <a:t>-vnímáme vždy jednotlivé vlastnosti (barvu, tvrdost, zvuk), ale věc nebo substanci vnímat nemůžeme</a:t>
            </a:r>
          </a:p>
          <a:p>
            <a:pPr algn="l"/>
            <a:r>
              <a:rPr lang="cs-CZ" dirty="0"/>
              <a:t>-v sobě vnímáme množství počitků, představ a citů, ale duši nebo své já nevnímáme.</a:t>
            </a:r>
          </a:p>
          <a:p>
            <a:pPr algn="l"/>
            <a:r>
              <a:rPr lang="cs-CZ" dirty="0"/>
              <a:t>K pojmu kauzality: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Vnímáme jednotlivé jevy, jež po sobě v čase následují, ale nutné souvislosti mezi nimi nevnímáme. Kauzalita není předmět zkušenosti ani vnímání.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Kauzalitu nemůžeme dokázat na základě úsudku: z pojmu jedné věci nemůžeme vyvodit pojem věci druhé</a:t>
            </a:r>
          </a:p>
          <a:p>
            <a:pPr algn="l"/>
            <a:r>
              <a:rPr lang="cs-CZ" dirty="0"/>
              <a:t>S pojmem jsoucnosti je to jako se substancí a kauzalitou. Žádný jednotlivý počitek nám nedává tento pojem.</a:t>
            </a:r>
          </a:p>
          <a:p>
            <a:pPr marL="342900" indent="-342900" algn="l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57045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85235-1501-415D-B33B-4A7795C3E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7837"/>
          </a:xfrm>
        </p:spPr>
        <p:txBody>
          <a:bodyPr>
            <a:noAutofit/>
          </a:bodyPr>
          <a:lstStyle/>
          <a:p>
            <a:r>
              <a:rPr lang="cs-CZ" sz="3200" dirty="0" err="1"/>
              <a:t>Humova</a:t>
            </a:r>
            <a:r>
              <a:rPr lang="cs-CZ" sz="3200" dirty="0"/>
              <a:t> psychologie poznání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0754AA-2624-45D2-B80E-4DBCB2BFB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35332"/>
            <a:ext cx="9144000" cy="4190260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/>
              <a:t>Poznání je </a:t>
            </a:r>
            <a:r>
              <a:rPr lang="cs-CZ" b="1" dirty="0"/>
              <a:t>expanzivní</a:t>
            </a:r>
            <a:r>
              <a:rPr lang="cs-CZ" dirty="0"/>
              <a:t>: vědomí má sklon samovolně rozvíjet procesy, které jsou v něm vyvolány silnými dojmy, i když dojmy ustaly, obrazotvornost pracuje dále, i když zkušenost ji nemůže následovat. Vznikají ideální představy absolutní rovnosti, absolutně pravidelných </a:t>
            </a:r>
            <a:r>
              <a:rPr lang="cs-CZ" dirty="0" err="1"/>
              <a:t>geom</a:t>
            </a:r>
            <a:r>
              <a:rPr lang="cs-CZ" dirty="0"/>
              <a:t>. obrazců, i když zkušenost poskytuje jen náznaky a přibližnosti.</a:t>
            </a:r>
          </a:p>
          <a:p>
            <a:pPr algn="l"/>
            <a:r>
              <a:rPr lang="cs-CZ" dirty="0"/>
              <a:t>Poznání je </a:t>
            </a:r>
            <a:r>
              <a:rPr lang="cs-CZ" b="1" dirty="0"/>
              <a:t>asociativní</a:t>
            </a:r>
            <a:r>
              <a:rPr lang="cs-CZ" dirty="0"/>
              <a:t>: spojujeme představy, které se vyskytují spolu pohromadě, jsme zvyklí, že jestli se něco děje, něco tomu předchází a něco po tom následuje – chceme nalézt příčinu a účinek. Je to pouhý zvyk.</a:t>
            </a:r>
          </a:p>
          <a:p>
            <a:pPr algn="l"/>
            <a:r>
              <a:rPr lang="cs-CZ" dirty="0"/>
              <a:t>Poznání je </a:t>
            </a:r>
            <a:r>
              <a:rPr lang="cs-CZ" b="1" dirty="0"/>
              <a:t>objektivující</a:t>
            </a:r>
            <a:r>
              <a:rPr lang="cs-CZ" dirty="0"/>
              <a:t>: sklon vědomí pozorovat své vlastní stavy jako vnější – objektivní jevy. Za objektivní někdy pokládáme vnitřní nutkání. Pud, nikoli rozum nás vede.</a:t>
            </a:r>
          </a:p>
        </p:txBody>
      </p:sp>
    </p:spTree>
    <p:extLst>
      <p:ext uri="{BB962C8B-B14F-4D97-AF65-F5344CB8AC3E}">
        <p14:creationId xmlns:p14="http://schemas.microsoft.com/office/powerpoint/2010/main" val="1430493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85235-1501-415D-B33B-4A7795C3E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7837"/>
          </a:xfrm>
        </p:spPr>
        <p:txBody>
          <a:bodyPr>
            <a:noAutofit/>
          </a:bodyPr>
          <a:lstStyle/>
          <a:p>
            <a:r>
              <a:rPr lang="cs-CZ" sz="3200" dirty="0"/>
              <a:t>Základy vědy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0754AA-2624-45D2-B80E-4DBCB2BFB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73187"/>
            <a:ext cx="9144000" cy="4350059"/>
          </a:xfrm>
        </p:spPr>
        <p:txBody>
          <a:bodyPr/>
          <a:lstStyle/>
          <a:p>
            <a:pPr marL="342900" indent="-342900" algn="l">
              <a:buFontTx/>
              <a:buChar char="-"/>
            </a:pPr>
            <a:r>
              <a:rPr lang="cs-CZ" dirty="0"/>
              <a:t>díky expanzivnímu, asociativnímu a objektivujícímu sklonu vědomí základ vědy tvoří nikoli substance, atributy, mody, ale </a:t>
            </a:r>
            <a:r>
              <a:rPr lang="cs-CZ" dirty="0" err="1"/>
              <a:t>belief</a:t>
            </a:r>
            <a:r>
              <a:rPr lang="cs-CZ" dirty="0"/>
              <a:t> (víra, důvěra)</a:t>
            </a:r>
          </a:p>
          <a:p>
            <a:pPr marL="342900" indent="-342900" algn="l">
              <a:buFontTx/>
              <a:buChar char="-"/>
            </a:pPr>
            <a:r>
              <a:rPr lang="cs-CZ" dirty="0" err="1"/>
              <a:t>Huma</a:t>
            </a:r>
            <a:r>
              <a:rPr lang="cs-CZ" dirty="0"/>
              <a:t> je agnostik 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Prostor, v němž je možná věda je velmi malý: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1. zkoumání vztahu mezi představami (relations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ideas</a:t>
            </a:r>
            <a:r>
              <a:rPr lang="cs-CZ" dirty="0"/>
              <a:t>) v rámci formální vědy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2. zkoumání vztahů mezi fakty (</a:t>
            </a:r>
            <a:r>
              <a:rPr lang="cs-CZ" dirty="0" err="1"/>
              <a:t>relation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matters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fact</a:t>
            </a:r>
            <a:r>
              <a:rPr lang="cs-CZ" dirty="0"/>
              <a:t>) v rámci přírodních věd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„Člověk tak pouze věří v existenci substancí, v duši (já) a v Boha.“</a:t>
            </a:r>
          </a:p>
          <a:p>
            <a:pPr marL="342900" indent="-342900" algn="l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1526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85235-1501-415D-B33B-4A7795C3E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1146" y="1122363"/>
            <a:ext cx="8936854" cy="591027"/>
          </a:xfrm>
        </p:spPr>
        <p:txBody>
          <a:bodyPr>
            <a:normAutofit/>
          </a:bodyPr>
          <a:lstStyle/>
          <a:p>
            <a:r>
              <a:rPr lang="cs-CZ" sz="3200" dirty="0"/>
              <a:t>Psychologie citů – základ etiky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0754AA-2624-45D2-B80E-4DBCB2BFB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5938" y="1828799"/>
            <a:ext cx="9212062" cy="4429957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Tx/>
              <a:buChar char="-"/>
            </a:pPr>
            <a:r>
              <a:rPr lang="cs-CZ" dirty="0"/>
              <a:t>Rozum nemůže být základem etiky, neboť rozlišuje jenom vztahy a fakta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Dobro a zlo jsou kvality přisuzované lidským skutkům a vlastnostem podle toho, jak působí na náš cit.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Dobrým nazýváme i to, co nám samotným neprospívá. Cit, který tvoří základ schvalování není sobecký.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Když něco schvalujeme nebo odsuzujeme, stavíme se na stanovisko společnosti.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Posuzujeme spravedlnost jako dobrou vlastnost, důvod toho může být i to, že jsme si na počátku spravedlnost zamilovali jen ze zájmu o svou vlastní bezpečnost. 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Sympatie neboli cit pospolitosti (</a:t>
            </a:r>
            <a:r>
              <a:rPr lang="cs-CZ" dirty="0" err="1"/>
              <a:t>felow</a:t>
            </a:r>
            <a:r>
              <a:rPr lang="cs-CZ" dirty="0"/>
              <a:t> feeling) je základní pohnutka etického hodnocení.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„Být dobrý se vyplatí.“</a:t>
            </a:r>
          </a:p>
        </p:txBody>
      </p:sp>
    </p:spTree>
    <p:extLst>
      <p:ext uri="{BB962C8B-B14F-4D97-AF65-F5344CB8AC3E}">
        <p14:creationId xmlns:p14="http://schemas.microsoft.com/office/powerpoint/2010/main" val="1583601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85235-1501-415D-B33B-4A7795C3E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7837"/>
          </a:xfrm>
        </p:spPr>
        <p:txBody>
          <a:bodyPr>
            <a:noAutofit/>
          </a:bodyPr>
          <a:lstStyle/>
          <a:p>
            <a:br>
              <a:rPr lang="cs-CZ" sz="3200" dirty="0"/>
            </a:br>
            <a:r>
              <a:rPr lang="cs-CZ" sz="3200" dirty="0"/>
              <a:t>Literatura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0754AA-2624-45D2-B80E-4DBCB2BFB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7778" y="1600200"/>
            <a:ext cx="8910221" cy="4685190"/>
          </a:xfrm>
        </p:spPr>
        <p:txBody>
          <a:bodyPr>
            <a:normAutofit lnSpcReduction="10000"/>
          </a:bodyPr>
          <a:lstStyle/>
          <a:p>
            <a:pPr algn="l"/>
            <a:r>
              <a:rPr lang="cs-CZ" cap="all" dirty="0"/>
              <a:t>Locke</a:t>
            </a:r>
            <a:r>
              <a:rPr lang="cs-CZ" dirty="0"/>
              <a:t>, John a </a:t>
            </a:r>
            <a:r>
              <a:rPr lang="cs-CZ" cap="all" dirty="0" err="1"/>
              <a:t>Singule</a:t>
            </a:r>
            <a:r>
              <a:rPr lang="cs-CZ" dirty="0"/>
              <a:t>, František, </a:t>
            </a:r>
            <a:r>
              <a:rPr lang="cs-CZ" dirty="0" err="1"/>
              <a:t>ed</a:t>
            </a:r>
            <a:r>
              <a:rPr lang="cs-CZ" dirty="0"/>
              <a:t>. </a:t>
            </a:r>
            <a:r>
              <a:rPr lang="cs-CZ" i="1" dirty="0"/>
              <a:t>O výchově: výbor z díla</a:t>
            </a:r>
            <a:r>
              <a:rPr lang="cs-CZ" dirty="0"/>
              <a:t>. Překlad František </a:t>
            </a:r>
            <a:r>
              <a:rPr lang="cs-CZ" dirty="0" err="1"/>
              <a:t>Singule</a:t>
            </a:r>
            <a:r>
              <a:rPr lang="cs-CZ" dirty="0"/>
              <a:t>. Vyd. 1. Praha: Státní pedagogické nakladatelství, 1984.</a:t>
            </a:r>
          </a:p>
          <a:p>
            <a:pPr algn="l"/>
            <a:r>
              <a:rPr lang="cs-CZ" cap="all" dirty="0"/>
              <a:t>Locke</a:t>
            </a:r>
            <a:r>
              <a:rPr lang="cs-CZ" dirty="0"/>
              <a:t>, John a </a:t>
            </a:r>
            <a:r>
              <a:rPr lang="cs-CZ" cap="all" dirty="0"/>
              <a:t>Dokulilová</a:t>
            </a:r>
            <a:r>
              <a:rPr lang="cs-CZ" dirty="0"/>
              <a:t>, Anna, </a:t>
            </a:r>
            <a:r>
              <a:rPr lang="cs-CZ" dirty="0" err="1"/>
              <a:t>ed</a:t>
            </a:r>
            <a:r>
              <a:rPr lang="cs-CZ" dirty="0"/>
              <a:t>. </a:t>
            </a:r>
            <a:r>
              <a:rPr lang="cs-CZ" i="1" dirty="0"/>
              <a:t>Esej o lidském rozumu</a:t>
            </a:r>
            <a:r>
              <a:rPr lang="cs-CZ" dirty="0"/>
              <a:t>. Překlad Anna Dokulilová. Vyd. 1. Praha: Svoboda, 1984. </a:t>
            </a:r>
          </a:p>
          <a:p>
            <a:pPr algn="l"/>
            <a:r>
              <a:rPr lang="cs-CZ" cap="all" dirty="0"/>
              <a:t>Bacon</a:t>
            </a:r>
            <a:r>
              <a:rPr lang="cs-CZ" dirty="0"/>
              <a:t>, Francis. </a:t>
            </a:r>
            <a:r>
              <a:rPr lang="cs-CZ" i="1" dirty="0"/>
              <a:t>Nové organon</a:t>
            </a:r>
            <a:r>
              <a:rPr lang="cs-CZ" dirty="0"/>
              <a:t>. Překlad Miroslav Zůna. Vydání II. Praha: Svoboda, 1990.</a:t>
            </a:r>
          </a:p>
          <a:p>
            <a:pPr algn="l"/>
            <a:r>
              <a:rPr lang="cs-CZ" cap="all" dirty="0" err="1"/>
              <a:t>Hume</a:t>
            </a:r>
            <a:r>
              <a:rPr lang="cs-CZ" dirty="0"/>
              <a:t>, David a </a:t>
            </a:r>
            <a:r>
              <a:rPr lang="cs-CZ" cap="all" dirty="0"/>
              <a:t>Janoušek</a:t>
            </a:r>
            <a:r>
              <a:rPr lang="cs-CZ" dirty="0"/>
              <a:t>, Hynek, </a:t>
            </a:r>
            <a:r>
              <a:rPr lang="cs-CZ" dirty="0" err="1"/>
              <a:t>ed</a:t>
            </a:r>
            <a:r>
              <a:rPr lang="cs-CZ" dirty="0"/>
              <a:t>. </a:t>
            </a:r>
            <a:r>
              <a:rPr lang="cs-CZ" i="1" dirty="0"/>
              <a:t>Pojednání o lidské přirozenosti. Kniha 1, Rozum</a:t>
            </a:r>
            <a:r>
              <a:rPr lang="cs-CZ" dirty="0"/>
              <a:t>. Překlad Hynek Janoušek. Vydání první. Praha: </a:t>
            </a:r>
            <a:r>
              <a:rPr lang="cs-CZ" dirty="0" err="1"/>
              <a:t>Togga</a:t>
            </a:r>
            <a:r>
              <a:rPr lang="cs-CZ" dirty="0"/>
              <a:t>, 2015</a:t>
            </a:r>
          </a:p>
          <a:p>
            <a:pPr algn="l"/>
            <a:r>
              <a:rPr lang="cs-CZ" cap="all" dirty="0" err="1"/>
              <a:t>Hume</a:t>
            </a:r>
            <a:r>
              <a:rPr lang="cs-CZ" dirty="0"/>
              <a:t>, David a </a:t>
            </a:r>
            <a:r>
              <a:rPr lang="cs-CZ" cap="all" dirty="0"/>
              <a:t>Janoušek</a:t>
            </a:r>
            <a:r>
              <a:rPr lang="cs-CZ" dirty="0"/>
              <a:t>, Hynek, </a:t>
            </a:r>
            <a:r>
              <a:rPr lang="cs-CZ" dirty="0" err="1"/>
              <a:t>ed</a:t>
            </a:r>
            <a:r>
              <a:rPr lang="cs-CZ" dirty="0"/>
              <a:t>. </a:t>
            </a:r>
            <a:r>
              <a:rPr lang="cs-CZ" i="1" dirty="0"/>
              <a:t>Pojednání o lidské přirozenosti. Kniha 2, Vášně</a:t>
            </a:r>
            <a:r>
              <a:rPr lang="cs-CZ" dirty="0"/>
              <a:t>. Překlad Hynek Janoušek. Vydání první. Praha: </a:t>
            </a:r>
            <a:r>
              <a:rPr lang="cs-CZ" dirty="0" err="1"/>
              <a:t>Togga</a:t>
            </a:r>
            <a:r>
              <a:rPr lang="cs-CZ" dirty="0"/>
              <a:t>, 2019.</a:t>
            </a:r>
          </a:p>
        </p:txBody>
      </p:sp>
    </p:spTree>
    <p:extLst>
      <p:ext uri="{BB962C8B-B14F-4D97-AF65-F5344CB8AC3E}">
        <p14:creationId xmlns:p14="http://schemas.microsoft.com/office/powerpoint/2010/main" val="2911213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85235-1501-415D-B33B-4A7795C3E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3794" y="1122363"/>
            <a:ext cx="9274206" cy="477837"/>
          </a:xfrm>
        </p:spPr>
        <p:txBody>
          <a:bodyPr>
            <a:noAutofit/>
          </a:bodyPr>
          <a:lstStyle/>
          <a:p>
            <a:r>
              <a:rPr lang="cs-CZ" sz="3200" dirty="0"/>
              <a:t>Francis Bacon – vznik matematické přírodovědy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0754AA-2624-45D2-B80E-4DBCB2BFB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3794" y="1979720"/>
            <a:ext cx="9274206" cy="3278080"/>
          </a:xfrm>
        </p:spPr>
        <p:txBody>
          <a:bodyPr>
            <a:normAutofit fontScale="85000" lnSpcReduction="10000"/>
          </a:bodyPr>
          <a:lstStyle/>
          <a:p>
            <a:pPr marL="342900" indent="-342900" algn="l">
              <a:buFontTx/>
              <a:buChar char="-"/>
            </a:pPr>
            <a:r>
              <a:rPr lang="cs-CZ" dirty="0"/>
              <a:t>Velké obnovení věd, Nový organon, Nová Atlantida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Kritické vymezení vůči Aristotelovu pojetí přírody a pohybu.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„Člověk je služebníkem a pánem přírody.“ „Vědění je moc.“</a:t>
            </a:r>
          </a:p>
          <a:p>
            <a:pPr marL="342900" indent="-342900" algn="l">
              <a:buFontTx/>
              <a:buChar char="-"/>
            </a:pPr>
            <a:r>
              <a:rPr lang="cs-CZ" dirty="0" err="1"/>
              <a:t>Matématizace</a:t>
            </a:r>
            <a:r>
              <a:rPr lang="cs-CZ" dirty="0"/>
              <a:t> myšlení (ta </a:t>
            </a:r>
            <a:r>
              <a:rPr lang="cs-CZ" dirty="0" err="1"/>
              <a:t>matémata</a:t>
            </a:r>
            <a:r>
              <a:rPr lang="cs-CZ" dirty="0"/>
              <a:t>) – cesta k přírodovědecké abstrakci. B. hledá formy jednoduchých a přirozených vlastností, jichž je málo do počtu a jejichž kombinace vytvářejí – simulují veškerou rozmanitost světa (např. Hobbes – corpus).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Obecné druhy pohybů odloučené od konkrétní substance (p. odporu hmoty, pohyb přitažlivosti, pohyb svobody…setrvačnost ad.)</a:t>
            </a:r>
          </a:p>
          <a:p>
            <a:pPr marL="342900" indent="-342900" algn="l">
              <a:buFontTx/>
              <a:buChar char="-"/>
            </a:pPr>
            <a:r>
              <a:rPr lang="cs-CZ" dirty="0" err="1"/>
              <a:t>Mathésis</a:t>
            </a:r>
            <a:r>
              <a:rPr lang="cs-CZ" dirty="0"/>
              <a:t> </a:t>
            </a:r>
            <a:r>
              <a:rPr lang="cs-CZ" dirty="0" err="1"/>
              <a:t>universalis</a:t>
            </a:r>
            <a:r>
              <a:rPr lang="cs-CZ" dirty="0"/>
              <a:t> - univerzální matematika, bezpečná cesta poznání. Klasifikace věd.</a:t>
            </a:r>
          </a:p>
          <a:p>
            <a:pPr marL="342900" indent="-342900" algn="l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139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85235-1501-415D-B33B-4A7795C3E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7837"/>
          </a:xfrm>
        </p:spPr>
        <p:txBody>
          <a:bodyPr>
            <a:noAutofit/>
          </a:bodyPr>
          <a:lstStyle/>
          <a:p>
            <a:r>
              <a:rPr lang="cs-CZ" sz="3200" dirty="0"/>
              <a:t>Metoda poznání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0754AA-2624-45D2-B80E-4DBCB2BFB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3490" y="1888648"/>
            <a:ext cx="9049305" cy="4396742"/>
          </a:xfrm>
        </p:spPr>
        <p:txBody>
          <a:bodyPr>
            <a:normAutofit lnSpcReduction="10000"/>
          </a:bodyPr>
          <a:lstStyle/>
          <a:p>
            <a:pPr marL="457200" indent="-457200" algn="l">
              <a:buAutoNum type="arabicPeriod"/>
            </a:pPr>
            <a:r>
              <a:rPr lang="cs-CZ" dirty="0"/>
              <a:t>Dvě fáze poznání – negativní a pozitivní.</a:t>
            </a:r>
          </a:p>
          <a:p>
            <a:pPr marL="457200" indent="-457200" algn="l">
              <a:buAutoNum type="arabicPeriod"/>
            </a:pPr>
            <a:r>
              <a:rPr lang="cs-CZ" dirty="0"/>
              <a:t> Negativní  metoda – odstranění falešných představ (idola): a) Idola rodu, b)  jeskyně, c) trhu a d) divadla („kolik je filosofických systémů, tolik je bajek, které učinily ze světa báseň a divadelní scénu“).</a:t>
            </a:r>
          </a:p>
          <a:p>
            <a:pPr marL="457200" indent="-457200" algn="l">
              <a:buAutoNum type="arabicPeriod"/>
            </a:pPr>
            <a:r>
              <a:rPr lang="cs-CZ" dirty="0"/>
              <a:t>Pozitivní metoda – experiment a indukce. Badatel jako soudní vyšetřovatel. Bádání není pasívní pozorování, ale aktivní zacházení.</a:t>
            </a:r>
          </a:p>
          <a:p>
            <a:pPr marL="457200" indent="-457200" algn="l">
              <a:buAutoNum type="arabicPeriod"/>
            </a:pPr>
            <a:r>
              <a:rPr lang="cs-CZ" dirty="0"/>
              <a:t>Nový postup poznání: hypotéza – experiment – zákon</a:t>
            </a:r>
          </a:p>
          <a:p>
            <a:pPr marL="457200" indent="-457200" algn="l">
              <a:buAutoNum type="arabicPeriod"/>
            </a:pPr>
            <a:r>
              <a:rPr lang="cs-CZ" dirty="0"/>
              <a:t>Indukce není jen výčtem a porovnáváním faktů, ale metodou zevšeobecňování a nacházení zákonitostí. Postup B. indukce: vyloučení, interpretace, ověření a rozbor zvláštních případů.  Indukce: vyvozování obecných tvrzení z jednotlivých empirických faktů.</a:t>
            </a:r>
          </a:p>
        </p:txBody>
      </p:sp>
    </p:spTree>
    <p:extLst>
      <p:ext uri="{BB962C8B-B14F-4D97-AF65-F5344CB8AC3E}">
        <p14:creationId xmlns:p14="http://schemas.microsoft.com/office/powerpoint/2010/main" val="3400125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85235-1501-415D-B33B-4A7795C3E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64394"/>
          </a:xfrm>
        </p:spPr>
        <p:txBody>
          <a:bodyPr>
            <a:normAutofit/>
          </a:bodyPr>
          <a:lstStyle/>
          <a:p>
            <a:r>
              <a:rPr lang="cs-CZ" sz="3200" dirty="0"/>
              <a:t>Anglický empirismus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0754AA-2624-45D2-B80E-4DBCB2BFB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059619"/>
            <a:ext cx="9144000" cy="3198181"/>
          </a:xfrm>
        </p:spPr>
        <p:txBody>
          <a:bodyPr>
            <a:normAutofit lnSpcReduction="10000"/>
          </a:bodyPr>
          <a:lstStyle/>
          <a:p>
            <a:pPr marL="342900" indent="-342900" algn="l">
              <a:buFontTx/>
              <a:buChar char="-"/>
            </a:pPr>
            <a:r>
              <a:rPr lang="cs-CZ" dirty="0"/>
              <a:t>Empirická filosofie – od </a:t>
            </a:r>
            <a:r>
              <a:rPr lang="cs-CZ" dirty="0" err="1"/>
              <a:t>empeiriá</a:t>
            </a:r>
            <a:r>
              <a:rPr lang="cs-CZ" dirty="0"/>
              <a:t> (zkušenost), odlišné reduktivní pojetí zkušenosti (jakožto pouze smyslové).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Začíná zkoumat předpoklady poznání, jakými psychologickými pochody tyto předpoklady vznikají a jak může být prokázána jejich platnost.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Představitelé: John Locke – Zkoumání o lidském rozumu, Georg </a:t>
            </a:r>
            <a:r>
              <a:rPr lang="cs-CZ" dirty="0" err="1"/>
              <a:t>Berkeley</a:t>
            </a:r>
            <a:r>
              <a:rPr lang="cs-CZ" dirty="0"/>
              <a:t> - Principy poznání, Teorie vidění, David </a:t>
            </a:r>
            <a:r>
              <a:rPr lang="cs-CZ" dirty="0" err="1"/>
              <a:t>Hume</a:t>
            </a:r>
            <a:r>
              <a:rPr lang="cs-CZ" dirty="0"/>
              <a:t> - Pojednání o lidské přirozenosti, Zkoumání o rozumu lidském, Zkoumání o principech mravnosti, Přirozené dějiny náboženství.</a:t>
            </a:r>
          </a:p>
        </p:txBody>
      </p:sp>
    </p:spTree>
    <p:extLst>
      <p:ext uri="{BB962C8B-B14F-4D97-AF65-F5344CB8AC3E}">
        <p14:creationId xmlns:p14="http://schemas.microsoft.com/office/powerpoint/2010/main" val="3278263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85235-1501-415D-B33B-4A7795C3E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7837"/>
          </a:xfrm>
        </p:spPr>
        <p:txBody>
          <a:bodyPr>
            <a:noAutofit/>
          </a:bodyPr>
          <a:lstStyle/>
          <a:p>
            <a:r>
              <a:rPr lang="cs-CZ" sz="3200" dirty="0" err="1"/>
              <a:t>Lockovo</a:t>
            </a:r>
            <a:r>
              <a:rPr lang="cs-CZ" sz="3200" dirty="0"/>
              <a:t> Zkoumání o lidském rozumu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0754AA-2624-45D2-B80E-4DBCB2BFB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53087"/>
            <a:ext cx="9144000" cy="4190261"/>
          </a:xfrm>
        </p:spPr>
        <p:txBody>
          <a:bodyPr/>
          <a:lstStyle/>
          <a:p>
            <a:pPr marL="342900" indent="-342900" algn="l">
              <a:buFontTx/>
              <a:buChar char="-"/>
            </a:pPr>
            <a:r>
              <a:rPr lang="cs-CZ" dirty="0"/>
              <a:t>První úkol filosofie: prozkoumat lidskou poznávací schopnost, tak abychom viděli, na které předměty stačí a které leží mimo její hranice.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Kritika Descartovy teorie vrozených idejí. Locke ji považuje za výraz spekulace a lidské lenosti. „Myslilo se, že jisté představy, např. představa boha  a zásady logické a mravní jsou lidem vrozeny, avšak zkušenost ukazuje, že děti, divoši a blázni mají jenom speciální a smyslové představy.“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Duše lidská – vědomí - je tabula rasa – prázdná deska.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Představa /idea/ je v </a:t>
            </a:r>
            <a:r>
              <a:rPr lang="cs-CZ" dirty="0" err="1"/>
              <a:t>Lockově</a:t>
            </a:r>
            <a:r>
              <a:rPr lang="cs-CZ" dirty="0"/>
              <a:t> slovníku vše, na co myslíme.</a:t>
            </a:r>
          </a:p>
        </p:txBody>
      </p:sp>
    </p:spTree>
    <p:extLst>
      <p:ext uri="{BB962C8B-B14F-4D97-AF65-F5344CB8AC3E}">
        <p14:creationId xmlns:p14="http://schemas.microsoft.com/office/powerpoint/2010/main" val="1284201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85235-1501-415D-B33B-4A7795C3E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7837"/>
          </a:xfrm>
        </p:spPr>
        <p:txBody>
          <a:bodyPr>
            <a:noAutofit/>
          </a:bodyPr>
          <a:lstStyle/>
          <a:p>
            <a:r>
              <a:rPr lang="cs-CZ" sz="3200" dirty="0"/>
              <a:t>Přirozené představy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0754AA-2624-45D2-B80E-4DBCB2BFB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3490" y="1986302"/>
            <a:ext cx="9058183" cy="4210312"/>
          </a:xfrm>
        </p:spPr>
        <p:txBody>
          <a:bodyPr/>
          <a:lstStyle/>
          <a:p>
            <a:pPr marL="342900" indent="-342900" algn="l">
              <a:buFontTx/>
              <a:buChar char="-"/>
            </a:pPr>
            <a:r>
              <a:rPr lang="cs-CZ" dirty="0"/>
              <a:t>Člověk je nabyl ze zkušenosti, nejsou vrozené.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Pocházejí ze 2 pramenů: z vnější zkušenosti (</a:t>
            </a:r>
            <a:r>
              <a:rPr lang="cs-CZ" dirty="0" err="1"/>
              <a:t>sensations</a:t>
            </a:r>
            <a:r>
              <a:rPr lang="cs-CZ" dirty="0"/>
              <a:t>) a z vnitřní zkušenosti  a sebepozorování (</a:t>
            </a:r>
            <a:r>
              <a:rPr lang="cs-CZ" dirty="0" err="1"/>
              <a:t>reflexion</a:t>
            </a:r>
            <a:r>
              <a:rPr lang="cs-CZ" dirty="0"/>
              <a:t>).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Z vnější zkušenosti (senzace) vznikají počitky (percepce), vnitřní zkušenost (reflexe) dále vytváří apercepce – procesy slučování a rozlučování idejí, paměť, pozornost, srovnávání, abstrahování.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Předměty poznání existují mimo nás, jejich působením na nás vznikají ideje. Rozlišuje vlastnosti předmětů: primární - objektivní (rozsah, tvar, hustota, pohyb a klid, rozprostraněnost) a sekundární – subjektivní (barvy, tóny, chuti, pachy atd.) Nejsou to vlastnosti věcí samých, ale způsoby, jimiž na nás předměty působí.</a:t>
            </a:r>
          </a:p>
        </p:txBody>
      </p:sp>
    </p:spTree>
    <p:extLst>
      <p:ext uri="{BB962C8B-B14F-4D97-AF65-F5344CB8AC3E}">
        <p14:creationId xmlns:p14="http://schemas.microsoft.com/office/powerpoint/2010/main" val="2972637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85235-1501-415D-B33B-4A7795C3E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7980" y="1122363"/>
            <a:ext cx="9070019" cy="477837"/>
          </a:xfrm>
        </p:spPr>
        <p:txBody>
          <a:bodyPr>
            <a:noAutofit/>
          </a:bodyPr>
          <a:lstStyle/>
          <a:p>
            <a:r>
              <a:rPr lang="cs-CZ" sz="3200" dirty="0"/>
              <a:t>Obsahy vědomí - ideje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0754AA-2624-45D2-B80E-4DBCB2BFB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71960" y="1941914"/>
            <a:ext cx="9070019" cy="4094902"/>
          </a:xfrm>
        </p:spPr>
        <p:txBody>
          <a:bodyPr>
            <a:normAutofit/>
          </a:bodyPr>
          <a:lstStyle/>
          <a:p>
            <a:pPr marL="342900" indent="-342900" algn="l">
              <a:buFontTx/>
              <a:buChar char="-"/>
            </a:pPr>
            <a:r>
              <a:rPr lang="cs-CZ" dirty="0"/>
              <a:t>Rozlišuje jednoduché a složené – složité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Při jednoduchých představách se chováme trpně, aktivně (poznávací aktivita) z jednoduchých idejí vytváříme složené i., ideje vztahů (relativní) a abstraktní ideje.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Aktivity: spojování, srovnávání a rozkládání.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Spojováním představ vlastností (prostor, čas, síly, pohyb…) tvoříme představy věcí, čili substance, jež jsou nositelkami vlastností. Vlastnosti tvoří trvalé komplexy, jež drží pohromadě substance (tělesná a duševní). „Tu se naskýtá podivná věc, že totiž sice známe jednotlivé vlastnosti, nemůžeme však říci, co je vlastně substance. Ovšem substance jest cosi neznámého, co vlastně nepoznáváme!“</a:t>
            </a:r>
          </a:p>
        </p:txBody>
      </p:sp>
    </p:spTree>
    <p:extLst>
      <p:ext uri="{BB962C8B-B14F-4D97-AF65-F5344CB8AC3E}">
        <p14:creationId xmlns:p14="http://schemas.microsoft.com/office/powerpoint/2010/main" val="3132440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85235-1501-415D-B33B-4A7795C3E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7837"/>
          </a:xfrm>
        </p:spPr>
        <p:txBody>
          <a:bodyPr>
            <a:noAutofit/>
          </a:bodyPr>
          <a:lstStyle/>
          <a:p>
            <a:r>
              <a:rPr lang="cs-CZ" sz="3200" dirty="0"/>
              <a:t>O platnosti představ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0754AA-2624-45D2-B80E-4DBCB2BFB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26453"/>
            <a:ext cx="9144000" cy="4190261"/>
          </a:xfrm>
        </p:spPr>
        <p:txBody>
          <a:bodyPr/>
          <a:lstStyle/>
          <a:p>
            <a:pPr algn="l"/>
            <a:r>
              <a:rPr lang="cs-CZ" dirty="0"/>
              <a:t>-platnost nezpochybnitelná u jednoduchých představ vznikajících vlivem věcí</a:t>
            </a:r>
          </a:p>
          <a:p>
            <a:pPr algn="l"/>
            <a:r>
              <a:rPr lang="cs-CZ" dirty="0"/>
              <a:t>-problematická u představ, které jsme sami vytvořili (složené, relativní a abstraktní ideje), neboť tehdy na věci pohlížíme jen podle toho, zda souhlasí s ideami – představami, které jsme sami vytvořili, ale nevypovídáme nic o podstatě věcí samotných.  Poznání jest vždy jen pravděpodobné, intuitivní.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J. Locke o dobré lidské přirozenosti – polemika s </a:t>
            </a:r>
            <a:r>
              <a:rPr lang="cs-CZ" dirty="0" err="1"/>
              <a:t>Th</a:t>
            </a:r>
            <a:r>
              <a:rPr lang="cs-CZ" dirty="0"/>
              <a:t>. Hobbesem.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J. Locke o vychování.</a:t>
            </a:r>
          </a:p>
        </p:txBody>
      </p:sp>
    </p:spTree>
    <p:extLst>
      <p:ext uri="{BB962C8B-B14F-4D97-AF65-F5344CB8AC3E}">
        <p14:creationId xmlns:p14="http://schemas.microsoft.com/office/powerpoint/2010/main" val="3230260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D85235-1501-415D-B33B-4A7795C3E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144001" cy="477837"/>
          </a:xfrm>
        </p:spPr>
        <p:txBody>
          <a:bodyPr>
            <a:noAutofit/>
          </a:bodyPr>
          <a:lstStyle/>
          <a:p>
            <a:r>
              <a:rPr lang="cs-CZ" sz="3200" dirty="0"/>
              <a:t>George </a:t>
            </a:r>
            <a:r>
              <a:rPr lang="cs-CZ" sz="3200" dirty="0" err="1"/>
              <a:t>Berkeley</a:t>
            </a:r>
            <a:endParaRPr lang="cs-CZ" sz="32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0754AA-2624-45D2-B80E-4DBCB2BFB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979719"/>
            <a:ext cx="9144001" cy="4083729"/>
          </a:xfrm>
        </p:spPr>
        <p:txBody>
          <a:bodyPr>
            <a:normAutofit lnSpcReduction="10000"/>
          </a:bodyPr>
          <a:lstStyle/>
          <a:p>
            <a:pPr marL="342900" indent="-342900" algn="l">
              <a:buFontTx/>
              <a:buChar char="-"/>
            </a:pPr>
            <a:r>
              <a:rPr lang="cs-CZ" dirty="0"/>
              <a:t>Kritika </a:t>
            </a:r>
            <a:r>
              <a:rPr lang="cs-CZ" dirty="0" err="1"/>
              <a:t>Lockových</a:t>
            </a:r>
            <a:r>
              <a:rPr lang="cs-CZ" dirty="0"/>
              <a:t> abstraktních idejí, návrat k bezprostřední zkušenosti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Můžeme si představit část předmětu bez ostatních částí, ale nemůžeme vytvořit samostatnou ideu – např. představu barvy vůbec nebo prostoru vůbec.   Prostorové představy tvoříme pomocí jednak zraku a jednak hmatu. Který z obou prostorů, jež známe je absolutní, zrakový a nebo hmatový? Nedovedeme si představit něco, co by bylo společné oběma těmto prostorům. A hmota musí sdílet osud prostoru, protože hlavní známka hmoty je rozprostraněnost.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Představa hmoty je analogicky s prvním tvrzením představa klamná.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Co ve skutečnosti existuje, není nějaká tělesná substance, ale jen ideje rozmanitě spojené a uspořádané.</a:t>
            </a:r>
          </a:p>
        </p:txBody>
      </p:sp>
    </p:spTree>
    <p:extLst>
      <p:ext uri="{BB962C8B-B14F-4D97-AF65-F5344CB8AC3E}">
        <p14:creationId xmlns:p14="http://schemas.microsoft.com/office/powerpoint/2010/main" val="17861932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1683</Words>
  <Application>Microsoft Office PowerPoint</Application>
  <PresentationFormat>Širokoúhlá obrazovka</PresentationFormat>
  <Paragraphs>88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Filosofie I. Přednáška 6.</vt:lpstr>
      <vt:lpstr>Francis Bacon – vznik matematické přírodovědy</vt:lpstr>
      <vt:lpstr>Metoda poznání</vt:lpstr>
      <vt:lpstr>Anglický empirismus</vt:lpstr>
      <vt:lpstr>Lockovo Zkoumání o lidském rozumu</vt:lpstr>
      <vt:lpstr>Přirozené představy</vt:lpstr>
      <vt:lpstr>Obsahy vědomí - ideje</vt:lpstr>
      <vt:lpstr>O platnosti představ</vt:lpstr>
      <vt:lpstr>George Berkeley</vt:lpstr>
      <vt:lpstr>Vnímání</vt:lpstr>
      <vt:lpstr>David Hume</vt:lpstr>
      <vt:lpstr>Pojem substance přesahuje veškeré vnímání</vt:lpstr>
      <vt:lpstr>Humova psychologie poznání</vt:lpstr>
      <vt:lpstr>Základy vědy</vt:lpstr>
      <vt:lpstr>Psychologie citů – základ etiky</vt:lpstr>
      <vt:lpstr>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Filosofie I. Přednáška 5.</dc:title>
  <dc:creator>Naděžda Pelcová</dc:creator>
  <cp:lastModifiedBy>Naděžda Pelcová</cp:lastModifiedBy>
  <cp:revision>22</cp:revision>
  <dcterms:created xsi:type="dcterms:W3CDTF">2020-11-11T11:35:45Z</dcterms:created>
  <dcterms:modified xsi:type="dcterms:W3CDTF">2020-11-16T12:19:34Z</dcterms:modified>
</cp:coreProperties>
</file>