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63" r:id="rId5"/>
    <p:sldId id="257" r:id="rId6"/>
    <p:sldId id="268" r:id="rId7"/>
    <p:sldId id="269" r:id="rId8"/>
    <p:sldId id="271" r:id="rId9"/>
    <p:sldId id="274" r:id="rId10"/>
    <p:sldId id="267" r:id="rId11"/>
    <p:sldId id="261" r:id="rId12"/>
    <p:sldId id="272" r:id="rId13"/>
    <p:sldId id="273" r:id="rId14"/>
    <p:sldId id="270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>
      <p:cViewPr varScale="1">
        <p:scale>
          <a:sx n="108" d="100"/>
          <a:sy n="108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D5492-03CF-48A3-832C-B83718CA314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5EBF-C2E6-434D-A7F8-ADE7F70BCA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B5EBF-C2E6-434D-A7F8-ADE7F70BCA3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28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R. Kotková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lekce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9EAD7-9097-44BA-9B77-534D59C9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mluví? Umí (mluvit)…?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46053E-9037-4872-9574-D2FF78A91A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Mluvit + ADV.</a:t>
            </a:r>
          </a:p>
          <a:p>
            <a:r>
              <a:rPr lang="cs-CZ" dirty="0"/>
              <a:t>Rozumět + ADV.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Mluvím česky</a:t>
            </a:r>
          </a:p>
          <a:p>
            <a:r>
              <a:rPr lang="cs-CZ" dirty="0"/>
              <a:t>Ingrid mluví německy.</a:t>
            </a:r>
          </a:p>
          <a:p>
            <a:r>
              <a:rPr lang="cs-CZ" dirty="0"/>
              <a:t>Já neumím německy.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B3AA1E1-6F18-4011-8976-BCEDD3F179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Adj</a:t>
            </a:r>
            <a:r>
              <a:rPr lang="cs-CZ" dirty="0"/>
              <a:t>.            </a:t>
            </a:r>
            <a:r>
              <a:rPr lang="cs-CZ" dirty="0" err="1"/>
              <a:t>Adv</a:t>
            </a:r>
            <a:r>
              <a:rPr lang="cs-CZ" dirty="0"/>
              <a:t>.</a:t>
            </a:r>
          </a:p>
          <a:p>
            <a:r>
              <a:rPr lang="cs-CZ" dirty="0"/>
              <a:t>Česk</a:t>
            </a:r>
            <a:r>
              <a:rPr lang="cs-CZ" dirty="0">
                <a:highlight>
                  <a:srgbClr val="FFFF00"/>
                </a:highlight>
              </a:rPr>
              <a:t>ý</a:t>
            </a:r>
            <a:r>
              <a:rPr lang="cs-CZ" dirty="0"/>
              <a:t>  x  česk</a:t>
            </a:r>
            <a:r>
              <a:rPr lang="cs-CZ" dirty="0">
                <a:highlight>
                  <a:srgbClr val="FFFF00"/>
                </a:highligh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2882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spolužáka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 mluvíš výborně?    - </a:t>
            </a:r>
            <a:r>
              <a:rPr lang="cs-CZ" dirty="0">
                <a:solidFill>
                  <a:srgbClr val="FF0000"/>
                </a:solidFill>
              </a:rPr>
              <a:t>Mluvím výborně francouzsky </a:t>
            </a:r>
          </a:p>
          <a:p>
            <a:r>
              <a:rPr lang="cs-CZ" dirty="0"/>
              <a:t>Jak mluvíš dobře?</a:t>
            </a:r>
          </a:p>
          <a:p>
            <a:r>
              <a:rPr lang="cs-CZ" dirty="0"/>
              <a:t>Jak mluvíš trochu?</a:t>
            </a:r>
          </a:p>
          <a:p>
            <a:r>
              <a:rPr lang="cs-CZ" dirty="0"/>
              <a:t>Rozumíš dobře/ trochu/výborně ....?</a:t>
            </a:r>
          </a:p>
          <a:p>
            <a:r>
              <a:rPr lang="cs-CZ" dirty="0"/>
              <a:t>Umíš (mluvit) trochu ......?    </a:t>
            </a:r>
            <a:r>
              <a:rPr lang="cs-CZ" dirty="0">
                <a:solidFill>
                  <a:srgbClr val="FF0000"/>
                </a:solidFill>
              </a:rPr>
              <a:t>- Vůbec neumím (mluvit)čínsky.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......... mluví výborně ......, </a:t>
            </a:r>
          </a:p>
          <a:p>
            <a:pPr>
              <a:buNone/>
            </a:pPr>
            <a:r>
              <a:rPr lang="cs-CZ" dirty="0"/>
              <a:t>trochu rozumí ......., </a:t>
            </a:r>
          </a:p>
          <a:p>
            <a:pPr>
              <a:buNone/>
            </a:pPr>
            <a:r>
              <a:rPr lang="cs-CZ" dirty="0"/>
              <a:t>vůbec </a:t>
            </a:r>
            <a:r>
              <a:rPr lang="cs-CZ" u="sng" dirty="0"/>
              <a:t>ne</a:t>
            </a:r>
            <a:r>
              <a:rPr lang="cs-CZ" dirty="0"/>
              <a:t>umí ......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697C4-CC26-44E2-9129-6B3B9376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Vyberte sloveso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DBB6D-94C8-43B0-A2ED-48C5437201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6512" y="1412776"/>
            <a:ext cx="8534400" cy="5040560"/>
          </a:xfrm>
        </p:spPr>
        <p:txBody>
          <a:bodyPr>
            <a:normAutofit fontScale="92500"/>
          </a:bodyPr>
          <a:lstStyle/>
          <a:p>
            <a:r>
              <a:rPr lang="cs-CZ" dirty="0"/>
              <a:t>Promiňte, nevím / nerozumím / nevidím, kde je hotel.</a:t>
            </a:r>
          </a:p>
          <a:p>
            <a:r>
              <a:rPr lang="cs-CZ" dirty="0"/>
              <a:t>Promiňte, nevím kde je hotel.</a:t>
            </a:r>
          </a:p>
          <a:p>
            <a:r>
              <a:rPr lang="cs-CZ" dirty="0"/>
              <a:t> Marina mluví/musí/ ví česky. </a:t>
            </a:r>
          </a:p>
          <a:p>
            <a:r>
              <a:rPr lang="cs-CZ" dirty="0"/>
              <a:t> Marina mluví česky. </a:t>
            </a:r>
          </a:p>
          <a:p>
            <a:r>
              <a:rPr lang="cs-CZ" dirty="0"/>
              <a:t>Prosím vás, nevidíte / nevíte / nemusíte, kde je kino Ostrov? </a:t>
            </a:r>
          </a:p>
          <a:p>
            <a:r>
              <a:rPr lang="cs-CZ" dirty="0"/>
              <a:t>Prosím vás, nevíte, kde je kino Ostrov? </a:t>
            </a:r>
          </a:p>
          <a:p>
            <a:r>
              <a:rPr lang="cs-CZ" dirty="0"/>
              <a:t>To je daleko. Musíte / mluvíte / víte jet metrem. </a:t>
            </a:r>
          </a:p>
          <a:p>
            <a:r>
              <a:rPr lang="cs-CZ" dirty="0"/>
              <a:t> To je daleko. Musíte jet metrem. </a:t>
            </a:r>
          </a:p>
          <a:p>
            <a:r>
              <a:rPr lang="cs-CZ" dirty="0"/>
              <a:t>Nevím / nemluvím / nevidím nádraží. </a:t>
            </a:r>
          </a:p>
          <a:p>
            <a:r>
              <a:rPr lang="cs-CZ" dirty="0"/>
              <a:t>Nevidím nádraží. 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7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F9BAC-E818-4C0D-9EF5-59773912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20F57-D1C0-4EF7-B5C4-A56929FBCA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Tom ví / rozumí / hledá obchod. </a:t>
            </a:r>
          </a:p>
          <a:p>
            <a:r>
              <a:rPr lang="cs-CZ" dirty="0"/>
              <a:t>Tom hledá obchod. </a:t>
            </a:r>
          </a:p>
          <a:p>
            <a:r>
              <a:rPr lang="cs-CZ" dirty="0"/>
              <a:t>Hana rozumí / vidí / ví, kde je divadlo.</a:t>
            </a:r>
          </a:p>
          <a:p>
            <a:r>
              <a:rPr lang="cs-CZ" dirty="0"/>
              <a:t>Hana ví, kde je divadlo. </a:t>
            </a:r>
          </a:p>
          <a:p>
            <a:r>
              <a:rPr lang="cs-CZ" dirty="0"/>
              <a:t>Hledám / bydlím / rozumím v Praze. </a:t>
            </a:r>
          </a:p>
          <a:p>
            <a:r>
              <a:rPr lang="cs-CZ" dirty="0"/>
              <a:t>Bydlím v Praze. </a:t>
            </a:r>
          </a:p>
          <a:p>
            <a:r>
              <a:rPr lang="cs-CZ" dirty="0"/>
              <a:t>Hledám / pracuju / rozumím ve škole. </a:t>
            </a:r>
          </a:p>
          <a:p>
            <a:r>
              <a:rPr lang="cs-CZ" dirty="0"/>
              <a:t>Pracuju  ve škole. </a:t>
            </a:r>
          </a:p>
          <a:p>
            <a:r>
              <a:rPr lang="cs-CZ" dirty="0"/>
              <a:t>Studuju / rozumím / vím tady. </a:t>
            </a:r>
          </a:p>
          <a:p>
            <a:r>
              <a:rPr lang="cs-CZ" dirty="0"/>
              <a:t>Studuju tady. 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8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688F5-B396-41CA-9D58-A6F05582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0A3D5F-0DDB-45EC-AC25-D35C5BDEA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268760"/>
            <a:ext cx="4038600" cy="47845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On- pracovat</a:t>
            </a:r>
          </a:p>
          <a:p>
            <a:r>
              <a:rPr lang="cs-CZ" dirty="0"/>
              <a:t>My – hledat</a:t>
            </a:r>
          </a:p>
          <a:p>
            <a:r>
              <a:rPr lang="cs-CZ" dirty="0"/>
              <a:t>Já – mít</a:t>
            </a:r>
          </a:p>
          <a:p>
            <a:r>
              <a:rPr lang="cs-CZ" dirty="0"/>
              <a:t>Ty – vidět</a:t>
            </a:r>
          </a:p>
          <a:p>
            <a:r>
              <a:rPr lang="cs-CZ" dirty="0"/>
              <a:t>Ona – studovat</a:t>
            </a:r>
          </a:p>
          <a:p>
            <a:r>
              <a:rPr lang="cs-CZ" dirty="0"/>
              <a:t>Vy – hledat</a:t>
            </a:r>
          </a:p>
          <a:p>
            <a:r>
              <a:rPr lang="cs-CZ" dirty="0"/>
              <a:t>Já – ne-rozumět</a:t>
            </a:r>
          </a:p>
          <a:p>
            <a:r>
              <a:rPr lang="cs-CZ" dirty="0"/>
              <a:t>Ty – vědět</a:t>
            </a:r>
          </a:p>
          <a:p>
            <a:r>
              <a:rPr lang="cs-CZ" dirty="0"/>
              <a:t>Já – vidět</a:t>
            </a:r>
          </a:p>
          <a:p>
            <a:r>
              <a:rPr lang="cs-CZ" dirty="0"/>
              <a:t>Oni- mít</a:t>
            </a:r>
          </a:p>
          <a:p>
            <a:r>
              <a:rPr lang="cs-CZ" dirty="0"/>
              <a:t>Ty - bydlet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B479A9-E9AD-4B58-A8FE-0439CAF51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Pracuje</a:t>
            </a:r>
          </a:p>
          <a:p>
            <a:r>
              <a:rPr lang="cs-CZ" dirty="0"/>
              <a:t>Hledáme</a:t>
            </a:r>
          </a:p>
          <a:p>
            <a:r>
              <a:rPr lang="cs-CZ" dirty="0"/>
              <a:t>Mám</a:t>
            </a:r>
          </a:p>
          <a:p>
            <a:r>
              <a:rPr lang="cs-CZ" dirty="0"/>
              <a:t>Vidíš</a:t>
            </a:r>
          </a:p>
          <a:p>
            <a:r>
              <a:rPr lang="cs-CZ" dirty="0"/>
              <a:t>Studuje</a:t>
            </a:r>
          </a:p>
          <a:p>
            <a:r>
              <a:rPr lang="cs-CZ" dirty="0"/>
              <a:t>Hledáte</a:t>
            </a:r>
          </a:p>
          <a:p>
            <a:r>
              <a:rPr lang="cs-CZ" dirty="0"/>
              <a:t>Nerozumím</a:t>
            </a:r>
          </a:p>
          <a:p>
            <a:r>
              <a:rPr lang="cs-CZ" dirty="0"/>
              <a:t>Víš</a:t>
            </a:r>
          </a:p>
          <a:p>
            <a:r>
              <a:rPr lang="cs-CZ" dirty="0"/>
              <a:t>Vidím</a:t>
            </a:r>
          </a:p>
          <a:p>
            <a:r>
              <a:rPr lang="cs-CZ" dirty="0"/>
              <a:t>Mají</a:t>
            </a:r>
          </a:p>
          <a:p>
            <a:r>
              <a:rPr lang="cs-CZ" dirty="0"/>
              <a:t>bydlíš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4AFEB-0779-4CB2-8FC9-2B9FB787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Ptejte</a:t>
            </a:r>
            <a:r>
              <a:rPr lang="en-GB" dirty="0"/>
              <a:t> se a </a:t>
            </a:r>
            <a:r>
              <a:rPr lang="en-GB" dirty="0" err="1"/>
              <a:t>odpov</a:t>
            </a:r>
            <a:r>
              <a:rPr lang="cs-CZ" dirty="0" err="1"/>
              <a:t>ídejte</a:t>
            </a:r>
            <a:r>
              <a:rPr lang="cs-CZ" dirty="0"/>
              <a:t>. Ano Já/ ne JÁ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AAE0C1-B44D-444F-B8E1-A28F3D215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18457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Bydlíš v Praze?</a:t>
            </a:r>
          </a:p>
          <a:p>
            <a:pPr marL="0" indent="0">
              <a:buNone/>
            </a:pPr>
            <a:r>
              <a:rPr lang="cs-CZ" dirty="0"/>
              <a:t>Studuješ na univerzitě?</a:t>
            </a:r>
          </a:p>
          <a:p>
            <a:pPr marL="0" indent="0">
              <a:buNone/>
            </a:pPr>
            <a:r>
              <a:rPr lang="cs-CZ" dirty="0"/>
              <a:t>Znáš Karlův most?</a:t>
            </a:r>
          </a:p>
          <a:p>
            <a:pPr marL="0" indent="0">
              <a:buNone/>
            </a:pPr>
            <a:r>
              <a:rPr lang="cs-CZ" dirty="0"/>
              <a:t>Vidíš tabuli?</a:t>
            </a:r>
          </a:p>
          <a:p>
            <a:pPr marL="0" indent="0">
              <a:buNone/>
            </a:pPr>
            <a:r>
              <a:rPr lang="cs-CZ" dirty="0"/>
              <a:t>Rozumíš česky?</a:t>
            </a:r>
          </a:p>
          <a:p>
            <a:pPr marL="0" indent="0">
              <a:buNone/>
            </a:pPr>
            <a:r>
              <a:rPr lang="cs-CZ" dirty="0"/>
              <a:t>Studuješ matematiku?</a:t>
            </a:r>
          </a:p>
          <a:p>
            <a:pPr marL="0" indent="0">
              <a:buNone/>
            </a:pPr>
            <a:r>
              <a:rPr lang="cs-CZ" dirty="0"/>
              <a:t>Umíš čínsky?</a:t>
            </a:r>
          </a:p>
          <a:p>
            <a:pPr marL="0" indent="0">
              <a:buNone/>
            </a:pPr>
            <a:r>
              <a:rPr lang="cs-CZ" dirty="0"/>
              <a:t>Hledáš hotel?</a:t>
            </a:r>
          </a:p>
          <a:p>
            <a:pPr marL="0" indent="0">
              <a:buNone/>
            </a:pPr>
            <a:r>
              <a:rPr lang="cs-CZ" dirty="0"/>
              <a:t>Musíš jet domů tramvají?</a:t>
            </a:r>
          </a:p>
          <a:p>
            <a:pPr marL="0" indent="0">
              <a:buNone/>
            </a:pPr>
            <a:r>
              <a:rPr lang="cs-CZ" dirty="0"/>
              <a:t>Umíš plavat (</a:t>
            </a:r>
            <a:r>
              <a:rPr lang="cs-CZ" dirty="0" err="1"/>
              <a:t>swim</a:t>
            </a:r>
            <a:r>
              <a:rPr lang="cs-CZ" dirty="0"/>
              <a:t>)?</a:t>
            </a:r>
          </a:p>
          <a:p>
            <a:pPr marL="0" indent="0">
              <a:buNone/>
            </a:pPr>
            <a:r>
              <a:rPr lang="cs-CZ" dirty="0"/>
              <a:t>Jmenuješ se Pavel?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4BFDCB-B17B-4F91-889A-CB20FE96E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907160" cy="4424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Ano, bydlím …/ ne nebydlím….</a:t>
            </a:r>
          </a:p>
        </p:txBody>
      </p:sp>
    </p:spTree>
    <p:extLst>
      <p:ext uri="{BB962C8B-B14F-4D97-AF65-F5344CB8AC3E}">
        <p14:creationId xmlns:p14="http://schemas.microsoft.com/office/powerpoint/2010/main" val="351878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DF797-F382-4370-9C4D-F8902A7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896144"/>
          </a:xfrm>
        </p:spPr>
        <p:txBody>
          <a:bodyPr>
            <a:normAutofit fontScale="90000"/>
          </a:bodyPr>
          <a:lstStyle/>
          <a:p>
            <a:r>
              <a:rPr lang="cs-CZ" dirty="0"/>
              <a:t>??  Mluvit   	rozumět      hledat</a:t>
            </a:r>
            <a:br>
              <a:rPr lang="cs-CZ" dirty="0"/>
            </a:br>
            <a:r>
              <a:rPr lang="cs-CZ" dirty="0"/>
              <a:t>  pracovat    studovat/učit se   jít  ??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0FBFC09-2B28-42E7-A7D5-661C44133D0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15816" y="1844824"/>
            <a:ext cx="3090930" cy="19897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9610F-338E-4D6F-AA96-0BB865D96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11883"/>
            <a:ext cx="3193961" cy="20477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966FF1-2E91-4431-A3C6-AF50C7697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25" y="1124744"/>
            <a:ext cx="3487812" cy="2054394"/>
          </a:xfrm>
          <a:prstGeom prst="rect">
            <a:avLst/>
          </a:prstGeom>
        </p:spPr>
      </p:pic>
      <p:pic>
        <p:nvPicPr>
          <p:cNvPr id="1026" name="Picture 2" descr="mluvení, řeč, ikona, hlavička, terapeut. | CanStock">
            <a:extLst>
              <a:ext uri="{FF2B5EF4-FFF2-40B4-BE49-F238E27FC236}">
                <a16:creationId xmlns:a16="http://schemas.microsoft.com/office/drawing/2014/main" id="{B1792216-0753-45D8-AE4E-BF32A69D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71" y="4223141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0F5BE34-9AA9-4619-AAD0-8F3882A308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666"/>
            <a:ext cx="3596640" cy="18714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BCA93A-4CF4-4B38-A235-6A468F939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79" y="36788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DCB8A-CEAC-4000-96AA-C87B634C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  pracovat jít rozumět</a:t>
            </a:r>
            <a:br>
              <a:rPr lang="cs-CZ" dirty="0"/>
            </a:br>
            <a:r>
              <a:rPr lang="cs-CZ" dirty="0"/>
              <a:t>studovat/učit se      Mluvit            hledat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2937E9A-5BA5-4E83-9EC5-0F6242FC8B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45466" y="1374470"/>
            <a:ext cx="3487214" cy="205453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71224ED-28D1-48F1-8096-17B79D466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35022"/>
            <a:ext cx="3193961" cy="2067059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261E9F5D-32A6-4992-AACC-BEA8202B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408234"/>
            <a:ext cx="3090930" cy="19897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99F31A-6787-4CA8-9E65-BD2F8538E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911883"/>
            <a:ext cx="3193961" cy="2047741"/>
          </a:xfrm>
          <a:prstGeom prst="rect">
            <a:avLst/>
          </a:prstGeom>
        </p:spPr>
      </p:pic>
      <p:pic>
        <p:nvPicPr>
          <p:cNvPr id="8" name="Picture 2" descr="mluvení, řeč, ikona, hlavička, terapeut. | CanStock">
            <a:extLst>
              <a:ext uri="{FF2B5EF4-FFF2-40B4-BE49-F238E27FC236}">
                <a16:creationId xmlns:a16="http://schemas.microsoft.com/office/drawing/2014/main" id="{9A1489B8-EF3E-4317-B962-A5D8096D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55" y="4005064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9A3E20-1BDC-4D5B-AE07-B51592F9E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79" y="36788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Slovesa  –</a:t>
            </a:r>
            <a:r>
              <a:rPr lang="cs-CZ" dirty="0" err="1"/>
              <a:t>ovat</a:t>
            </a:r>
            <a:r>
              <a:rPr lang="cs-CZ" dirty="0"/>
              <a:t> 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Jmenovat se                                   Studovat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(já) Jmenuji/u se</a:t>
            </a:r>
          </a:p>
          <a:p>
            <a:r>
              <a:rPr lang="cs-CZ" dirty="0"/>
              <a:t>(Ty) Jmenuješ se </a:t>
            </a:r>
          </a:p>
          <a:p>
            <a:r>
              <a:rPr lang="cs-CZ" dirty="0"/>
              <a:t>(on/ona) Jmenuje se </a:t>
            </a:r>
          </a:p>
          <a:p>
            <a:endParaRPr lang="cs-CZ" dirty="0"/>
          </a:p>
          <a:p>
            <a:r>
              <a:rPr lang="cs-CZ" dirty="0"/>
              <a:t>(My)Jmenujeme se</a:t>
            </a:r>
          </a:p>
          <a:p>
            <a:r>
              <a:rPr lang="cs-CZ" dirty="0"/>
              <a:t>(vy) Jmenujete se</a:t>
            </a:r>
          </a:p>
          <a:p>
            <a:r>
              <a:rPr lang="cs-CZ" dirty="0"/>
              <a:t>(oni) Jmenují/ou se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Studuji/u </a:t>
            </a:r>
          </a:p>
          <a:p>
            <a:r>
              <a:rPr lang="cs-CZ" dirty="0"/>
              <a:t>Studuješ </a:t>
            </a:r>
          </a:p>
          <a:p>
            <a:r>
              <a:rPr lang="cs-CZ" dirty="0"/>
              <a:t>Studuje </a:t>
            </a:r>
          </a:p>
          <a:p>
            <a:endParaRPr lang="cs-CZ" dirty="0"/>
          </a:p>
          <a:p>
            <a:r>
              <a:rPr lang="cs-CZ" dirty="0"/>
              <a:t>Studujeme </a:t>
            </a:r>
          </a:p>
          <a:p>
            <a:r>
              <a:rPr lang="cs-CZ" dirty="0"/>
              <a:t>Studujete </a:t>
            </a:r>
          </a:p>
          <a:p>
            <a:r>
              <a:rPr lang="cs-CZ" dirty="0"/>
              <a:t>Studují/ou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6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96815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Mít   - á- slovesa                 Mluvit    -í- slovesa</a:t>
            </a:r>
            <a:br>
              <a:rPr lang="cs-CZ" dirty="0"/>
            </a:br>
            <a:r>
              <a:rPr lang="cs-CZ" dirty="0"/>
              <a:t>                                                  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42256" cy="4577680"/>
          </a:xfrm>
        </p:spPr>
        <p:txBody>
          <a:bodyPr/>
          <a:lstStyle/>
          <a:p>
            <a:r>
              <a:rPr lang="cs-CZ" dirty="0"/>
              <a:t>M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m, děl</a:t>
            </a:r>
            <a:r>
              <a:rPr lang="cs-CZ" dirty="0">
                <a:solidFill>
                  <a:srgbClr val="C00000"/>
                </a:solidFill>
              </a:rPr>
              <a:t>á</a:t>
            </a:r>
            <a:r>
              <a:rPr lang="cs-CZ" dirty="0"/>
              <a:t>m</a:t>
            </a:r>
          </a:p>
          <a:p>
            <a:r>
              <a:rPr lang="cs-CZ" dirty="0"/>
              <a:t>M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š, děl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š</a:t>
            </a:r>
          </a:p>
          <a:p>
            <a:r>
              <a:rPr lang="cs-CZ" dirty="0"/>
              <a:t>M</a:t>
            </a:r>
            <a:r>
              <a:rPr lang="cs-CZ" dirty="0">
                <a:solidFill>
                  <a:srgbClr val="FF0000"/>
                </a:solidFill>
              </a:rPr>
              <a:t>á, </a:t>
            </a:r>
            <a:r>
              <a:rPr lang="cs-CZ" dirty="0"/>
              <a:t>děl</a:t>
            </a:r>
            <a:r>
              <a:rPr lang="cs-CZ" dirty="0">
                <a:solidFill>
                  <a:srgbClr val="FF0000"/>
                </a:solidFill>
              </a:rPr>
              <a:t>á</a:t>
            </a:r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me, děl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me</a:t>
            </a:r>
          </a:p>
          <a:p>
            <a:r>
              <a:rPr lang="cs-CZ" dirty="0"/>
              <a:t>M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te, děl</a:t>
            </a:r>
            <a:r>
              <a:rPr lang="cs-CZ" dirty="0">
                <a:solidFill>
                  <a:srgbClr val="FF0000"/>
                </a:solidFill>
              </a:rPr>
              <a:t>á</a:t>
            </a:r>
            <a:r>
              <a:rPr lang="cs-CZ" dirty="0"/>
              <a:t>te</a:t>
            </a:r>
          </a:p>
          <a:p>
            <a:r>
              <a:rPr lang="cs-CZ" dirty="0"/>
              <a:t>M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jí, děl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/>
              <a:t>jí                        </a:t>
            </a:r>
            <a:r>
              <a:rPr lang="cs-CZ" sz="2800" dirty="0"/>
              <a:t>!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339208" cy="4640552"/>
          </a:xfrm>
        </p:spPr>
        <p:txBody>
          <a:bodyPr/>
          <a:lstStyle/>
          <a:p>
            <a:r>
              <a:rPr lang="cs-CZ" dirty="0"/>
              <a:t>Mluv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m (talk), um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m (</a:t>
            </a:r>
            <a:r>
              <a:rPr lang="cs-CZ" dirty="0" err="1"/>
              <a:t>can</a:t>
            </a:r>
            <a:r>
              <a:rPr lang="cs-CZ" dirty="0"/>
              <a:t>)</a:t>
            </a:r>
          </a:p>
          <a:p>
            <a:r>
              <a:rPr lang="cs-CZ" dirty="0"/>
              <a:t>Mluv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š, um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š, rozum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š</a:t>
            </a:r>
          </a:p>
          <a:p>
            <a:r>
              <a:rPr lang="cs-CZ" dirty="0"/>
              <a:t>Mluv</a:t>
            </a:r>
            <a:r>
              <a:rPr lang="cs-CZ" dirty="0">
                <a:solidFill>
                  <a:srgbClr val="FF0000"/>
                </a:solidFill>
              </a:rPr>
              <a:t>í, </a:t>
            </a:r>
            <a:r>
              <a:rPr lang="cs-CZ" dirty="0"/>
              <a:t>um</a:t>
            </a:r>
            <a:r>
              <a:rPr lang="cs-CZ" dirty="0">
                <a:solidFill>
                  <a:srgbClr val="FF0000"/>
                </a:solidFill>
              </a:rPr>
              <a:t>í, </a:t>
            </a:r>
            <a:r>
              <a:rPr lang="cs-CZ" dirty="0"/>
              <a:t>rozum</a:t>
            </a:r>
            <a:r>
              <a:rPr lang="cs-CZ" dirty="0">
                <a:solidFill>
                  <a:srgbClr val="FF0000"/>
                </a:solidFill>
              </a:rPr>
              <a:t>í </a:t>
            </a:r>
          </a:p>
          <a:p>
            <a:endParaRPr lang="cs-CZ" dirty="0"/>
          </a:p>
          <a:p>
            <a:r>
              <a:rPr lang="cs-CZ" dirty="0"/>
              <a:t>Mluv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me, um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me</a:t>
            </a:r>
          </a:p>
          <a:p>
            <a:r>
              <a:rPr lang="cs-CZ" dirty="0"/>
              <a:t>Mluv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te, um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te</a:t>
            </a:r>
          </a:p>
          <a:p>
            <a:r>
              <a:rPr lang="cs-CZ" dirty="0"/>
              <a:t>Mluv</a:t>
            </a:r>
            <a:r>
              <a:rPr lang="cs-CZ" dirty="0">
                <a:solidFill>
                  <a:srgbClr val="FF0000"/>
                </a:solidFill>
              </a:rPr>
              <a:t>í</a:t>
            </a:r>
            <a:r>
              <a:rPr lang="cs-CZ" dirty="0"/>
              <a:t>, um</a:t>
            </a:r>
            <a:r>
              <a:rPr lang="cs-CZ" dirty="0">
                <a:solidFill>
                  <a:srgbClr val="FF0000"/>
                </a:solidFill>
              </a:rPr>
              <a:t>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FA4A8-1358-4873-B168-8E3B1B32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SLOVESA  - </a:t>
            </a:r>
            <a:r>
              <a:rPr lang="cs-CZ" dirty="0" err="1"/>
              <a:t>uje</a:t>
            </a:r>
            <a:r>
              <a:rPr lang="cs-CZ" dirty="0"/>
              <a:t>/ -á – í ??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043C0C-8811-40FF-A1E2-A5B8AFC1C2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Studovat</a:t>
            </a:r>
          </a:p>
          <a:p>
            <a:r>
              <a:rPr lang="cs-CZ" dirty="0"/>
              <a:t>Pracovat</a:t>
            </a:r>
          </a:p>
          <a:p>
            <a:r>
              <a:rPr lang="cs-CZ" dirty="0"/>
              <a:t>Rozumět</a:t>
            </a:r>
          </a:p>
          <a:p>
            <a:r>
              <a:rPr lang="cs-CZ" dirty="0"/>
              <a:t>Umět</a:t>
            </a:r>
          </a:p>
          <a:p>
            <a:r>
              <a:rPr lang="cs-CZ" dirty="0"/>
              <a:t>Mluvit</a:t>
            </a:r>
          </a:p>
          <a:p>
            <a:r>
              <a:rPr lang="cs-CZ" dirty="0"/>
              <a:t>Hledat</a:t>
            </a:r>
          </a:p>
          <a:p>
            <a:r>
              <a:rPr lang="cs-CZ" dirty="0"/>
              <a:t>Myslet</a:t>
            </a:r>
          </a:p>
          <a:p>
            <a:r>
              <a:rPr lang="cs-CZ" dirty="0"/>
              <a:t>muset</a:t>
            </a:r>
          </a:p>
          <a:p>
            <a:r>
              <a:rPr lang="cs-CZ" dirty="0"/>
              <a:t>Jmenovat se</a:t>
            </a:r>
          </a:p>
          <a:p>
            <a:r>
              <a:rPr lang="cs-CZ" dirty="0"/>
              <a:t>Mít</a:t>
            </a:r>
          </a:p>
          <a:p>
            <a:r>
              <a:rPr lang="cs-CZ" dirty="0"/>
              <a:t>bydlet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3D2C90-85CE-40EA-822E-0E55A9BD97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</a:t>
            </a:r>
            <a:r>
              <a:rPr lang="cs-CZ" dirty="0" err="1"/>
              <a:t>uje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dirty="0" err="1"/>
              <a:t>uje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-í</a:t>
            </a:r>
          </a:p>
          <a:p>
            <a:pPr marL="0" indent="0">
              <a:buNone/>
            </a:pPr>
            <a:r>
              <a:rPr lang="cs-CZ" dirty="0"/>
              <a:t>-í</a:t>
            </a:r>
          </a:p>
          <a:p>
            <a:pPr marL="0" indent="0">
              <a:buNone/>
            </a:pPr>
            <a:r>
              <a:rPr lang="cs-CZ" dirty="0"/>
              <a:t>-í</a:t>
            </a:r>
          </a:p>
          <a:p>
            <a:pPr marL="0" indent="0">
              <a:buNone/>
            </a:pPr>
            <a:r>
              <a:rPr lang="cs-CZ" dirty="0"/>
              <a:t>-á</a:t>
            </a:r>
          </a:p>
          <a:p>
            <a:pPr marL="0" indent="0">
              <a:buNone/>
            </a:pPr>
            <a:r>
              <a:rPr lang="cs-CZ" dirty="0"/>
              <a:t>-í</a:t>
            </a:r>
          </a:p>
          <a:p>
            <a:pPr marL="0" indent="0">
              <a:buNone/>
            </a:pPr>
            <a:r>
              <a:rPr lang="cs-CZ" dirty="0"/>
              <a:t>-í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dirty="0" err="1"/>
              <a:t>uje</a:t>
            </a:r>
            <a:r>
              <a:rPr lang="cs-CZ" dirty="0"/>
              <a:t> se</a:t>
            </a:r>
          </a:p>
          <a:p>
            <a:pPr marL="0" indent="0">
              <a:buNone/>
            </a:pPr>
            <a:r>
              <a:rPr lang="cs-CZ" dirty="0"/>
              <a:t>-á</a:t>
            </a:r>
          </a:p>
          <a:p>
            <a:pPr marL="0" indent="0">
              <a:buNone/>
            </a:pPr>
            <a:r>
              <a:rPr lang="cs-CZ" dirty="0"/>
              <a:t>-í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9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C0DC7-2987-4600-8B60-CA1FB8E2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7320EA-AC79-498E-BFFC-C9061D1AD2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Studovat</a:t>
            </a:r>
          </a:p>
          <a:p>
            <a:r>
              <a:rPr lang="cs-CZ" dirty="0"/>
              <a:t>Pracovat</a:t>
            </a:r>
          </a:p>
          <a:p>
            <a:r>
              <a:rPr lang="cs-CZ" dirty="0"/>
              <a:t>Rozumět</a:t>
            </a:r>
          </a:p>
          <a:p>
            <a:r>
              <a:rPr lang="cs-CZ" dirty="0"/>
              <a:t>Umět</a:t>
            </a:r>
          </a:p>
          <a:p>
            <a:r>
              <a:rPr lang="cs-CZ" dirty="0"/>
              <a:t>vědět</a:t>
            </a:r>
          </a:p>
          <a:p>
            <a:r>
              <a:rPr lang="cs-CZ" dirty="0"/>
              <a:t>Mluvit</a:t>
            </a:r>
          </a:p>
          <a:p>
            <a:r>
              <a:rPr lang="cs-CZ" dirty="0"/>
              <a:t>Hledat</a:t>
            </a:r>
          </a:p>
          <a:p>
            <a:r>
              <a:rPr lang="cs-CZ" dirty="0"/>
              <a:t>Myslet</a:t>
            </a:r>
          </a:p>
          <a:p>
            <a:r>
              <a:rPr lang="cs-CZ" dirty="0"/>
              <a:t>Mít</a:t>
            </a:r>
          </a:p>
          <a:p>
            <a:r>
              <a:rPr lang="cs-CZ" dirty="0"/>
              <a:t>vidět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2C98EF1-262B-4704-BD55-62920C2849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Studuju</a:t>
            </a:r>
          </a:p>
          <a:p>
            <a:r>
              <a:rPr lang="cs-CZ" dirty="0"/>
              <a:t>Pracuju</a:t>
            </a:r>
          </a:p>
          <a:p>
            <a:r>
              <a:rPr lang="cs-CZ" dirty="0"/>
              <a:t>Rozumím</a:t>
            </a:r>
          </a:p>
          <a:p>
            <a:r>
              <a:rPr lang="cs-CZ" dirty="0"/>
              <a:t>Umím</a:t>
            </a:r>
          </a:p>
          <a:p>
            <a:r>
              <a:rPr lang="cs-CZ" dirty="0"/>
              <a:t>vím</a:t>
            </a:r>
          </a:p>
          <a:p>
            <a:r>
              <a:rPr lang="cs-CZ" dirty="0"/>
              <a:t>Mluvím</a:t>
            </a:r>
          </a:p>
          <a:p>
            <a:r>
              <a:rPr lang="cs-CZ" dirty="0"/>
              <a:t>Hledám</a:t>
            </a:r>
          </a:p>
          <a:p>
            <a:r>
              <a:rPr lang="cs-CZ" dirty="0"/>
              <a:t>Myslím</a:t>
            </a:r>
          </a:p>
          <a:p>
            <a:r>
              <a:rPr lang="cs-CZ" dirty="0"/>
              <a:t>Mám</a:t>
            </a:r>
          </a:p>
          <a:p>
            <a:r>
              <a:rPr lang="cs-CZ" dirty="0"/>
              <a:t>vidím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9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005B5-6BE0-4045-A69F-832FCC19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2B88F8B-8D91-4E34-BAA8-CCB3EE63DE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7475" y="548680"/>
            <a:ext cx="901874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88BFE-FBA8-4CF3-BF89-E917A52F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116BF93-3FB1-4B66-B7ED-CD891D96DE1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9575" y="1016782"/>
            <a:ext cx="8338754" cy="47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4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</TotalTime>
  <Words>547</Words>
  <Application>Microsoft Office PowerPoint</Application>
  <PresentationFormat>Předvádění na obrazovce (4:3)</PresentationFormat>
  <Paragraphs>156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Georgia</vt:lpstr>
      <vt:lpstr>Wingdings</vt:lpstr>
      <vt:lpstr>Wingdings 2</vt:lpstr>
      <vt:lpstr>Administrativní</vt:lpstr>
      <vt:lpstr>II. lekce</vt:lpstr>
      <vt:lpstr>??  Mluvit    rozumět      hledat   pracovat    studovat/učit se   jít  ??</vt:lpstr>
      <vt:lpstr>    pracovat jít rozumět studovat/učit se      Mluvit            hledat</vt:lpstr>
      <vt:lpstr> Slovesa  –ovat   Jmenovat se                                   Studovat</vt:lpstr>
      <vt:lpstr>Mít   - á- slovesa                 Mluvit    -í- slovesa                                                     </vt:lpstr>
      <vt:lpstr>SLOVESA  - uje/ -á – í ??</vt:lpstr>
      <vt:lpstr>JÁ</vt:lpstr>
      <vt:lpstr>Prezentace aplikace PowerPoint</vt:lpstr>
      <vt:lpstr>Prezentace aplikace PowerPoint</vt:lpstr>
      <vt:lpstr>Jak mluví? Umí (mluvit)…?</vt:lpstr>
      <vt:lpstr>Ptejte se spolužáka</vt:lpstr>
      <vt:lpstr>Vyberte sloveso</vt:lpstr>
      <vt:lpstr>Prezentace aplikace PowerPoint</vt:lpstr>
      <vt:lpstr>Prezentace aplikace PowerPoint</vt:lpstr>
      <vt:lpstr>Ptejte se a odpovídejte. Ano Já/ ne JÁ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lekce</dc:title>
  <dc:creator>Radomila Kotková</dc:creator>
  <cp:lastModifiedBy>kotkovar</cp:lastModifiedBy>
  <cp:revision>22</cp:revision>
  <dcterms:created xsi:type="dcterms:W3CDTF">2018-09-25T17:01:04Z</dcterms:created>
  <dcterms:modified xsi:type="dcterms:W3CDTF">2024-10-11T12:56:03Z</dcterms:modified>
</cp:coreProperties>
</file>