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25"/>
  </p:notesMasterIdLst>
  <p:handoutMasterIdLst>
    <p:handoutMasterId r:id="rId26"/>
  </p:handoutMasterIdLst>
  <p:sldIdLst>
    <p:sldId id="282" r:id="rId4"/>
    <p:sldId id="363" r:id="rId5"/>
    <p:sldId id="365" r:id="rId6"/>
    <p:sldId id="374" r:id="rId7"/>
    <p:sldId id="355" r:id="rId8"/>
    <p:sldId id="375" r:id="rId9"/>
    <p:sldId id="376" r:id="rId10"/>
    <p:sldId id="377" r:id="rId11"/>
    <p:sldId id="378" r:id="rId12"/>
    <p:sldId id="379" r:id="rId13"/>
    <p:sldId id="380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81" r:id="rId22"/>
    <p:sldId id="382" r:id="rId23"/>
    <p:sldId id="390" r:id="rId2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64496" autoAdjust="0"/>
  </p:normalViewPr>
  <p:slideViewPr>
    <p:cSldViewPr snapToGrid="0">
      <p:cViewPr varScale="1">
        <p:scale>
          <a:sx n="53" d="100"/>
          <a:sy n="53" d="100"/>
        </p:scale>
        <p:origin x="1766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F2ABBF-518D-4884-86CE-FF081563065C}" type="datetime1">
              <a:rPr lang="cs-CZ" smtClean="0"/>
              <a:t>21.12.2022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7907-2EF3-43DD-AB94-E2AB190773F6}" type="datetime1">
              <a:rPr lang="cs-CZ" smtClean="0"/>
              <a:pPr/>
              <a:t>21.12.2022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777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en-US" sz="1200" dirty="0" smtClean="0"/>
              <a:t>Davis </a:t>
            </a:r>
            <a:r>
              <a:rPr lang="cs-CZ" sz="1200" dirty="0" smtClean="0"/>
              <a:t>a </a:t>
            </a:r>
            <a:r>
              <a:rPr lang="en-US" sz="1200" dirty="0" err="1" smtClean="0"/>
              <a:t>Memmott</a:t>
            </a:r>
            <a:r>
              <a:rPr lang="en-US" sz="1200" dirty="0" smtClean="0"/>
              <a:t> (1983)</a:t>
            </a:r>
            <a:r>
              <a:rPr lang="cs-CZ" sz="1200" dirty="0" smtClean="0"/>
              <a:t>: </a:t>
            </a:r>
            <a:r>
              <a:rPr lang="cs-CZ" sz="1200" b="1" dirty="0" smtClean="0"/>
              <a:t>hypotéza</a:t>
            </a:r>
            <a:r>
              <a:rPr lang="en-US" sz="1200" b="1" dirty="0" smtClean="0"/>
              <a:t> „</a:t>
            </a:r>
            <a:r>
              <a:rPr lang="cs-CZ" sz="1200" b="1" dirty="0" smtClean="0"/>
              <a:t>krajního případu</a:t>
            </a:r>
            <a:r>
              <a:rPr lang="en-US" sz="1200" b="1" dirty="0" smtClean="0"/>
              <a:t>”</a:t>
            </a:r>
            <a:r>
              <a:rPr lang="cs-CZ" sz="1200" b="1" dirty="0" smtClean="0"/>
              <a:t> (last resort)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840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en-US" sz="1200" dirty="0" smtClean="0"/>
              <a:t>Davis </a:t>
            </a:r>
            <a:r>
              <a:rPr lang="cs-CZ" sz="1200" dirty="0" smtClean="0"/>
              <a:t>a </a:t>
            </a:r>
            <a:r>
              <a:rPr lang="en-US" sz="1200" dirty="0" err="1" smtClean="0"/>
              <a:t>Memmott</a:t>
            </a:r>
            <a:r>
              <a:rPr lang="en-US" sz="1200" dirty="0" smtClean="0"/>
              <a:t> (1983)</a:t>
            </a:r>
            <a:r>
              <a:rPr lang="cs-CZ" sz="1200" dirty="0" smtClean="0"/>
              <a:t>: </a:t>
            </a:r>
            <a:r>
              <a:rPr lang="cs-CZ" sz="1200" b="1" dirty="0" smtClean="0"/>
              <a:t>hypotéza</a:t>
            </a:r>
            <a:r>
              <a:rPr lang="en-US" sz="1200" b="1" dirty="0" smtClean="0"/>
              <a:t> „</a:t>
            </a:r>
            <a:r>
              <a:rPr lang="cs-CZ" sz="1200" b="1" dirty="0" smtClean="0"/>
              <a:t>krajního případu</a:t>
            </a:r>
            <a:r>
              <a:rPr lang="en-US" sz="1200" b="1" dirty="0" smtClean="0"/>
              <a:t>”</a:t>
            </a:r>
            <a:r>
              <a:rPr lang="cs-CZ" sz="1200" b="1" dirty="0" smtClean="0"/>
              <a:t> (last resort)</a:t>
            </a:r>
          </a:p>
          <a:p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Subject could pass through the reinforced door</a:t>
            </a:r>
          </a:p>
          <a:p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to rejoin shoal mates in the outer tank (not shown).</a:t>
            </a:r>
            <a:endParaRPr lang="cs-CZ" sz="12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Půlka trénována na 2 prvky, půlka na 3</a:t>
            </a:r>
            <a:endParaRPr lang="cs-CZ" sz="1200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378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883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Each subject's performance on the transfer test provides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unequivocal evidence that monkeys can detect the </a:t>
            </a:r>
            <a:r>
              <a:rPr lang="en-US" sz="12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numerosities</a:t>
            </a:r>
            <a:endParaRPr lang="en-US" sz="12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1-^t and that they deduced the ascending or descending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rule that was common to the training sets</a:t>
            </a:r>
            <a:endParaRPr lang="cs-CZ" sz="12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r>
              <a:rPr lang="cs-CZ" sz="12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The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cs-CZ" sz="12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monkeys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cs-CZ" sz="12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could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cs-CZ" sz="12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have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discriminated exemplars of the four </a:t>
            </a:r>
            <a:r>
              <a:rPr lang="en-US" sz="12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numerosities</a:t>
            </a:r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as nominal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categories (A, B, C, and D) and learned to order them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as they might the stimuli of an arbitrary sequence</a:t>
            </a:r>
            <a:r>
              <a:rPr lang="cs-CZ" sz="1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(A —' B —• C —• D).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81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522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556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161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176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08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855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10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65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78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smtClean="0"/>
              <a:t>Weber, </a:t>
            </a:r>
            <a:r>
              <a:rPr lang="cs-CZ" i="1" dirty="0" err="1" smtClean="0"/>
              <a:t>Fechner</a:t>
            </a:r>
            <a:endParaRPr lang="cs-CZ" i="1" dirty="0" smtClean="0"/>
          </a:p>
          <a:p>
            <a:r>
              <a:rPr lang="cs-CZ" dirty="0" smtClean="0"/>
              <a:t>1860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i="1" dirty="0" smtClean="0"/>
              <a:t>Elemente der </a:t>
            </a:r>
            <a:r>
              <a:rPr lang="cs-CZ" i="1" dirty="0" err="1" smtClean="0"/>
              <a:t>Psychophysik</a:t>
            </a:r>
            <a:r>
              <a:rPr lang="cs-CZ" dirty="0" smtClean="0"/>
              <a:t> (</a:t>
            </a:r>
            <a:r>
              <a:rPr lang="cs-CZ" i="1" dirty="0" err="1" smtClean="0"/>
              <a:t>Elements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Psychophysics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874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9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538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en-US" sz="1200" dirty="0" smtClean="0"/>
              <a:t>Davis </a:t>
            </a:r>
            <a:r>
              <a:rPr lang="cs-CZ" sz="1200" dirty="0" smtClean="0"/>
              <a:t>a </a:t>
            </a:r>
            <a:r>
              <a:rPr lang="en-US" sz="1200" dirty="0" err="1" smtClean="0"/>
              <a:t>Memmott</a:t>
            </a:r>
            <a:r>
              <a:rPr lang="en-US" sz="1200" dirty="0" smtClean="0"/>
              <a:t> (1983)</a:t>
            </a:r>
            <a:r>
              <a:rPr lang="cs-CZ" sz="1200" dirty="0" smtClean="0"/>
              <a:t>: </a:t>
            </a:r>
            <a:r>
              <a:rPr lang="cs-CZ" sz="1200" b="1" dirty="0" smtClean="0"/>
              <a:t>hypotéza</a:t>
            </a:r>
            <a:r>
              <a:rPr lang="en-US" sz="1200" b="1" dirty="0" smtClean="0"/>
              <a:t> „</a:t>
            </a:r>
            <a:r>
              <a:rPr lang="cs-CZ" sz="1200" b="1" dirty="0" smtClean="0"/>
              <a:t>krajního případu</a:t>
            </a:r>
            <a:r>
              <a:rPr lang="en-US" sz="1200" b="1" dirty="0" smtClean="0"/>
              <a:t>”</a:t>
            </a:r>
            <a:r>
              <a:rPr lang="cs-CZ" sz="1200" b="1" dirty="0" smtClean="0"/>
              <a:t> (last resort)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90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pPr lvl="0"/>
            <a:fld id="{C1C2AF55-2B6F-4FFA-94B7-3739CB7856AE}" type="slidenum">
              <a:rPr lang="cs-CZ" smtClean="0"/>
              <a:pPr lvl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6505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302818"/>
            <a:ext cx="5184913" cy="937132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Zadejte titulek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E-mail nebo uživatelské jméno ze sociální sítě</a:t>
            </a:r>
            <a:endParaRPr lang="cs-CZ" dirty="0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Web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4" name="Textové pol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cs-CZ" sz="1600" b="1" spc="-1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cs-CZ" sz="1600" b="1" spc="-10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cs-CZ" sz="1600" b="1" spc="-10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  <a:endParaRPr lang="cs-CZ" sz="1600" b="1" spc="-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Numerická kompetence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Jitka Lindová</a:t>
            </a:r>
            <a:endParaRPr lang="cs-CZ" dirty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75520" y="333873"/>
            <a:ext cx="7673280" cy="886397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l"/>
            <a:r>
              <a:rPr lang="cs-CZ" dirty="0" smtClean="0"/>
              <a:t>Problém faktorů nenumerické kvantity 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775520" y="2478532"/>
            <a:ext cx="3528392" cy="11285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 smtClean="0"/>
              <a:t> sytost</a:t>
            </a:r>
            <a:endParaRPr lang="cs-CZ" sz="2000" dirty="0"/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</a:t>
            </a:r>
            <a:r>
              <a:rPr lang="cs-CZ" sz="2000" dirty="0" smtClean="0"/>
              <a:t>plocha</a:t>
            </a:r>
            <a:endParaRPr lang="cs-CZ" sz="2000" dirty="0"/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</a:t>
            </a:r>
            <a:r>
              <a:rPr lang="cs-CZ" sz="2000" dirty="0" smtClean="0"/>
              <a:t>hustota</a:t>
            </a:r>
            <a:endParaRPr lang="cs-CZ" sz="20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402362" y="1372347"/>
            <a:ext cx="8568952" cy="954107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>
              <a:buClr>
                <a:srgbClr val="000000"/>
              </a:buClr>
              <a:buSzPct val="45000"/>
            </a:pPr>
            <a:r>
              <a:rPr lang="cs-CZ" sz="28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= </a:t>
            </a:r>
            <a:r>
              <a:rPr lang="cs-CZ" sz="2800" dirty="0" smtClean="0"/>
              <a:t>Faktory</a:t>
            </a:r>
            <a:r>
              <a:rPr lang="cs-CZ" sz="2800" dirty="0"/>
              <a:t>, které ovlivňují volbu zvířete, ale nesvědčí o numerických schopnostech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63427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2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76210" y="245644"/>
            <a:ext cx="8712968" cy="886397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l"/>
            <a:r>
              <a:rPr lang="cs-CZ" dirty="0"/>
              <a:t>Numerické schopnosti ryb – bazální kognice obratlovců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653143" y="5217586"/>
            <a:ext cx="9144000" cy="14516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</a:t>
            </a:r>
            <a:r>
              <a:rPr lang="cs-CZ" sz="1800" i="1" dirty="0" err="1"/>
              <a:t>Agrillo</a:t>
            </a:r>
            <a:r>
              <a:rPr lang="cs-CZ" sz="1800" i="1" dirty="0"/>
              <a:t> </a:t>
            </a:r>
            <a:r>
              <a:rPr lang="cs-CZ" sz="1800" i="1" dirty="0" err="1"/>
              <a:t>et</a:t>
            </a:r>
            <a:r>
              <a:rPr lang="cs-CZ" sz="1800" i="1" dirty="0"/>
              <a:t> </a:t>
            </a:r>
            <a:r>
              <a:rPr lang="cs-CZ" sz="1800" i="1" dirty="0" err="1"/>
              <a:t>al</a:t>
            </a:r>
            <a:r>
              <a:rPr lang="cs-CZ" sz="1800" i="1" dirty="0"/>
              <a:t>. 2009</a:t>
            </a:r>
            <a:endParaRPr lang="cs-CZ" sz="2000" i="1" dirty="0"/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>
                <a:latin typeface="+mn-lt"/>
                <a:cs typeface="Arial" pitchFamily="34" charset="0"/>
              </a:rPr>
              <a:t>Když je rozdíl pouze v počtu, odliší 2 a 3</a:t>
            </a:r>
          </a:p>
          <a:p>
            <a:pPr marL="0" lvl="1" indent="0">
              <a:buSzPct val="45000"/>
              <a:buFont typeface="Symbol" pitchFamily="2"/>
              <a:buChar char=""/>
            </a:pPr>
            <a:r>
              <a:rPr lang="cs-CZ" sz="1800" dirty="0">
                <a:latin typeface="+mn-lt"/>
                <a:cs typeface="Arial" pitchFamily="34" charset="0"/>
              </a:rPr>
              <a:t>Podněty se 2 a 3 prvky měly stejnou kumulativní sytost, plochu povrchu a zabraného místa</a:t>
            </a:r>
          </a:p>
          <a:p>
            <a:pPr marL="0" lvl="1" indent="0">
              <a:buSzPct val="45000"/>
              <a:buFont typeface="Symbol" pitchFamily="2"/>
              <a:buChar char=""/>
            </a:pPr>
            <a:r>
              <a:rPr lang="cs-CZ" sz="1800" dirty="0">
                <a:latin typeface="+mn-lt"/>
                <a:cs typeface="Arial" pitchFamily="34" charset="0"/>
              </a:rPr>
              <a:t>Živorodky stejně úspěšné jako při rozdílnosti těchto znaků</a:t>
            </a:r>
            <a:endParaRPr lang="cs-CZ" sz="2400" dirty="0">
              <a:latin typeface="+mn-lt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774034" y="1292232"/>
            <a:ext cx="8568952" cy="523220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>
              <a:spcBef>
                <a:spcPct val="0"/>
              </a:spcBef>
              <a:defRPr/>
            </a:pPr>
            <a:r>
              <a:rPr lang="cs-CZ" sz="28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B) symboly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32694" y="1228770"/>
            <a:ext cx="4131000" cy="395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363204" y="2042229"/>
            <a:ext cx="2880320" cy="290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16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775520" y="1628800"/>
            <a:ext cx="4680520" cy="45756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1800" i="1" dirty="0" err="1"/>
              <a:t>Church</a:t>
            </a:r>
            <a:r>
              <a:rPr lang="cs-CZ" sz="1800" i="1" dirty="0"/>
              <a:t> a </a:t>
            </a:r>
            <a:r>
              <a:rPr lang="cs-CZ" sz="1800" i="1" dirty="0" err="1"/>
              <a:t>Meck</a:t>
            </a:r>
            <a:r>
              <a:rPr lang="cs-CZ" sz="1800" i="1" dirty="0"/>
              <a:t> 1984 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Krysy trénovány, aby mačkaly pravou páčku, když slyší 2 tóny nebo vidí 2 záblesky a levou páčku, když slyší 4 tóny nebo vidí 4 </a:t>
            </a:r>
            <a:r>
              <a:rPr lang="cs-CZ" sz="2000" dirty="0" err="1"/>
              <a:t>záblesky</a:t>
            </a:r>
            <a:r>
              <a:rPr lang="cs-CZ" sz="2000" dirty="0">
                <a:sym typeface="Symbol"/>
              </a:rPr>
              <a:t> vznik silné asociace </a:t>
            </a:r>
            <a:endParaRPr lang="cs-CZ" sz="2000" dirty="0"/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39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19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653320" algn="l"/>
                <a:tab pos="9102599" algn="l"/>
                <a:tab pos="9551880" algn="l"/>
                <a:tab pos="10001160" algn="l"/>
                <a:tab pos="10450440" algn="l"/>
              </a:tabLst>
            </a:pPr>
            <a:r>
              <a:rPr lang="cs-CZ" sz="2000" dirty="0"/>
              <a:t>Když 2x za sebou pustili současně tón a záblesk, krysy mačkaly levou, tj. sčítaly tóny a záblesky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39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19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653320" algn="l"/>
                <a:tab pos="9102599" algn="l"/>
                <a:tab pos="9551880" algn="l"/>
                <a:tab pos="10001160" algn="l"/>
                <a:tab pos="10450440" algn="l"/>
              </a:tabLst>
            </a:pPr>
            <a:r>
              <a:rPr lang="cs-CZ" sz="2000" dirty="0"/>
              <a:t>Tj. nefunguje jako zdvojený podnět asociovaný s pravou páčkou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39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19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653320" algn="l"/>
                <a:tab pos="9102599" algn="l"/>
                <a:tab pos="9551880" algn="l"/>
                <a:tab pos="10001160" algn="l"/>
                <a:tab pos="10450440" algn="l"/>
              </a:tabLst>
            </a:pPr>
            <a:r>
              <a:rPr lang="cs-CZ" sz="2000" dirty="0"/>
              <a:t>X tudíž </a:t>
            </a:r>
            <a:r>
              <a:rPr lang="cs-CZ" sz="2000" b="1" dirty="0"/>
              <a:t>počet reprezentován abstraktně </a:t>
            </a:r>
            <a:r>
              <a:rPr lang="cs-CZ" sz="2000" dirty="0"/>
              <a:t>nezávisle na modalitě (</a:t>
            </a:r>
            <a:r>
              <a:rPr lang="cs-CZ" sz="2000" dirty="0" err="1"/>
              <a:t>auditorní</a:t>
            </a:r>
            <a:r>
              <a:rPr lang="cs-CZ" sz="2000" dirty="0"/>
              <a:t> x vizuální)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39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19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653320" algn="l"/>
                <a:tab pos="9102599" algn="l"/>
                <a:tab pos="9551880" algn="l"/>
                <a:tab pos="10001160" algn="l"/>
                <a:tab pos="10450440" algn="l"/>
              </a:tabLst>
            </a:pPr>
            <a:r>
              <a:rPr lang="cs-CZ" sz="2000" dirty="0"/>
              <a:t>Schopnost </a:t>
            </a:r>
            <a:r>
              <a:rPr lang="cs-CZ" sz="2000" b="1" dirty="0"/>
              <a:t>operace s počty - sčítání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72064" y="1988840"/>
            <a:ext cx="3743280" cy="3438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03512" y="188640"/>
            <a:ext cx="871296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anchor="b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>
              <a:spcBef>
                <a:spcPct val="0"/>
              </a:spcBef>
            </a:pPr>
            <a:r>
              <a:rPr lang="cs-CZ" sz="3200" dirty="0"/>
              <a:t>Numerické schopnosti hlodavců – doklad abstraktní reprezentace počtu u savců</a:t>
            </a:r>
            <a:endParaRPr lang="cs-CZ" sz="3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672064" y="558924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(Ilustrační obrázek – neodpovídá zcela dizajnu)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75520" y="639761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Podobné výsledky na makacích – Jordan et al. 2008</a:t>
            </a:r>
          </a:p>
        </p:txBody>
      </p:sp>
    </p:spTree>
    <p:extLst>
      <p:ext uri="{BB962C8B-B14F-4D97-AF65-F5344CB8AC3E}">
        <p14:creationId xmlns:p14="http://schemas.microsoft.com/office/powerpoint/2010/main" val="1383006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880" y="903283"/>
            <a:ext cx="5652120" cy="356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524000" y="3933056"/>
            <a:ext cx="9144000" cy="29649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Trénováni na řazení stimulů podle počtu vzestupně (1-4)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Počty v různých podobách (stejná plocha, povrch, náhodná velikost, různé tvary...)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Dokázali to i s novými podněty (i novými typy podnětů) </a:t>
            </a:r>
            <a:r>
              <a:rPr lang="cs-CZ" sz="2000" dirty="0">
                <a:sym typeface="Symbol"/>
              </a:rPr>
              <a:t> </a:t>
            </a:r>
            <a:r>
              <a:rPr lang="cs-CZ" sz="2000" b="1" dirty="0">
                <a:sym typeface="Symbol"/>
              </a:rPr>
              <a:t>Dokážou odlišit počet a vyvodit pravidlo řazení počtů</a:t>
            </a:r>
            <a:endParaRPr lang="cs-CZ" sz="2000" b="1" dirty="0"/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Dokázali určit větší počet z jakéhokoli páru </a:t>
            </a:r>
            <a:r>
              <a:rPr lang="cs-CZ" sz="2000" dirty="0">
                <a:sym typeface="Symbol"/>
              </a:rPr>
              <a:t> sled počtů pro ně není arbitrární sekvence , ale </a:t>
            </a:r>
            <a:r>
              <a:rPr lang="cs-CZ" sz="2000" b="1" dirty="0">
                <a:sym typeface="Symbol"/>
              </a:rPr>
              <a:t>sekvence s ordinálními vztahy</a:t>
            </a:r>
            <a:endParaRPr lang="cs-CZ" sz="2000" b="1" dirty="0"/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A to nejen v rámci počtu 1-4, ale i nových podnětů 5-9 (8 a 9 s problémy) </a:t>
            </a:r>
            <a:r>
              <a:rPr lang="cs-CZ" sz="2000" dirty="0">
                <a:sym typeface="Symbol"/>
              </a:rPr>
              <a:t> </a:t>
            </a:r>
            <a:r>
              <a:rPr lang="cs-CZ" sz="2000" b="1" dirty="0">
                <a:sym typeface="Symbol"/>
              </a:rPr>
              <a:t>ordinální pravidlo abstraktním konceptem, schopnost operovat s počty do 7</a:t>
            </a:r>
            <a:endParaRPr lang="cs-CZ" sz="2000" b="1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1703512" y="1124744"/>
            <a:ext cx="3384376" cy="25955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defRPr/>
            </a:pPr>
            <a:r>
              <a:rPr lang="cs-CZ" sz="1600" i="1" dirty="0" err="1"/>
              <a:t>Brannon</a:t>
            </a:r>
            <a:r>
              <a:rPr lang="cs-CZ" sz="1600" i="1" dirty="0"/>
              <a:t> a </a:t>
            </a:r>
            <a:r>
              <a:rPr lang="cs-CZ" sz="1600" i="1" dirty="0" err="1"/>
              <a:t>Terrace</a:t>
            </a:r>
            <a:r>
              <a:rPr lang="cs-CZ" sz="1600" i="1" dirty="0"/>
              <a:t> 1998, 2000, 2002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defRPr/>
            </a:pPr>
            <a:r>
              <a:rPr lang="cs-CZ" sz="2000" dirty="0"/>
              <a:t>Makak </a:t>
            </a:r>
            <a:r>
              <a:rPr lang="cs-CZ" sz="2000" dirty="0" err="1"/>
              <a:t>rhesus</a:t>
            </a:r>
            <a:endParaRPr lang="cs-CZ" sz="2000" dirty="0"/>
          </a:p>
          <a:p>
            <a:pPr marL="0" indent="0">
              <a:buClr>
                <a:srgbClr val="000000"/>
              </a:buClr>
              <a:buSzPct val="45000"/>
              <a:defRPr/>
            </a:pPr>
            <a:r>
              <a:rPr lang="cs-CZ" sz="2000" dirty="0"/>
              <a:t>Cíle: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defRPr/>
            </a:pPr>
            <a:r>
              <a:rPr lang="cs-CZ" sz="2000" dirty="0"/>
              <a:t>Eliminace nenumerických vodítek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defRPr/>
            </a:pPr>
            <a:r>
              <a:rPr lang="cs-CZ" sz="2000" dirty="0"/>
              <a:t>Test nominální i ordinální schopnosti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524000" y="26622"/>
            <a:ext cx="914400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anchor="b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>
              <a:spcBef>
                <a:spcPct val="0"/>
              </a:spcBef>
              <a:defRPr/>
            </a:pPr>
            <a:r>
              <a:rPr lang="cs-CZ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Numerické schopnosti primátů– nominální i ordinální reprezentace počtu</a:t>
            </a:r>
          </a:p>
        </p:txBody>
      </p:sp>
    </p:spTree>
    <p:extLst>
      <p:ext uri="{BB962C8B-B14F-4D97-AF65-F5344CB8AC3E}">
        <p14:creationId xmlns:p14="http://schemas.microsoft.com/office/powerpoint/2010/main" val="3074629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ven pigeons sit atop seven computer screens, each screen displays a set of different shapes in different col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56" y="1294822"/>
            <a:ext cx="4200401" cy="448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63552" y="1268760"/>
            <a:ext cx="345638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/>
              <a:t>Scarf</a:t>
            </a:r>
            <a:r>
              <a:rPr lang="cs-CZ" dirty="0"/>
              <a:t> et al. 2011 – řazení počtů 1-9 třemi holuby</a:t>
            </a:r>
          </a:p>
          <a:p>
            <a:r>
              <a:rPr lang="cs-CZ" dirty="0"/>
              <a:t>- Odvození ordinálního pravidla</a:t>
            </a:r>
          </a:p>
          <a:p>
            <a:r>
              <a:rPr lang="cs-CZ" dirty="0"/>
              <a:t>-kontrola na plochu, sytost atd.</a:t>
            </a:r>
          </a:p>
          <a:p>
            <a:r>
              <a:rPr lang="cs-CZ" dirty="0"/>
              <a:t>-různé tvary, barvy atd. tak, aby holub byl tlačen k tomu, hledat spojitost v počtu, jediné společné charakteristice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063552" y="404665"/>
            <a:ext cx="8136904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600" dirty="0"/>
              <a:t>Numerické schopnosti ptáků – odpovídají primátům</a:t>
            </a:r>
          </a:p>
        </p:txBody>
      </p:sp>
    </p:spTree>
    <p:extLst>
      <p:ext uri="{BB962C8B-B14F-4D97-AF65-F5344CB8AC3E}">
        <p14:creationId xmlns:p14="http://schemas.microsoft.com/office/powerpoint/2010/main" val="20894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80728"/>
            <a:ext cx="8846420" cy="6863786"/>
          </a:xfrm>
          <a:prstGeom prst="rect">
            <a:avLst/>
          </a:prstGeom>
        </p:spPr>
      </p:pic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03512" y="237448"/>
            <a:ext cx="8964488" cy="886397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cs-CZ" dirty="0" smtClean="0"/>
              <a:t>Přirozená reprezentace počtu, bez tréninku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502227" y="908721"/>
            <a:ext cx="3157788" cy="327269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Makaci ve volné přírodě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Experimentátor dával po jednom jablka do dvou kýblů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Opice volily kýbl s více jablky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Zvládly nejvíc 3 : 4, ale ne 4 : 5, 5:6, dokonce ani 3:8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tj. řídí se reprezentací počtu, ne dobou pokládání potravy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19536" y="11967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Hauser, </a:t>
            </a:r>
            <a:r>
              <a:rPr lang="cs-CZ" i="1" dirty="0" err="1"/>
              <a:t>Carey</a:t>
            </a:r>
            <a:r>
              <a:rPr lang="cs-CZ" i="1" dirty="0"/>
              <a:t>, Hauser 2000</a:t>
            </a:r>
          </a:p>
        </p:txBody>
      </p:sp>
    </p:spTree>
    <p:extLst>
      <p:ext uri="{BB962C8B-B14F-4D97-AF65-F5344CB8AC3E}">
        <p14:creationId xmlns:p14="http://schemas.microsoft.com/office/powerpoint/2010/main" val="1565946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Přirozená reprezentace počtu: bez tréninku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4702296" cy="485428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Ujfalussy</a:t>
            </a:r>
            <a:r>
              <a:rPr lang="cs-CZ" dirty="0" smtClean="0"/>
              <a:t> et al. 2014</a:t>
            </a:r>
          </a:p>
          <a:p>
            <a:r>
              <a:rPr lang="cs-CZ" dirty="0" smtClean="0"/>
              <a:t>Kavky vybíraly mezi dvěma miskami s různým množstvím kusů potravy</a:t>
            </a:r>
          </a:p>
          <a:p>
            <a:r>
              <a:rPr lang="cs-CZ" dirty="0" smtClean="0"/>
              <a:t>Misky skryté za zástěnou, experimentátor ukazoval kousky v ruce a postupně vkládal do jedné a pak druhé misky</a:t>
            </a:r>
          </a:p>
          <a:p>
            <a:r>
              <a:rPr lang="cs-CZ" dirty="0" smtClean="0"/>
              <a:t>Bez tréninku</a:t>
            </a:r>
          </a:p>
          <a:p>
            <a:r>
              <a:rPr lang="cs-CZ" dirty="0" smtClean="0"/>
              <a:t>Kontrola </a:t>
            </a:r>
          </a:p>
          <a:p>
            <a:pPr lvl="1"/>
            <a:r>
              <a:rPr lang="cs-CZ" dirty="0" smtClean="0"/>
              <a:t>vizuálních proměnných mimo počtu (vkládání): kavky neviděly obsah misky </a:t>
            </a:r>
          </a:p>
          <a:p>
            <a:pPr lvl="1"/>
            <a:r>
              <a:rPr lang="cs-CZ" dirty="0" smtClean="0"/>
              <a:t>Času vkládání: do misek s menším počtem přidány kamínky do vyrovnání počtu</a:t>
            </a:r>
          </a:p>
          <a:p>
            <a:r>
              <a:rPr lang="cs-CZ" dirty="0" smtClean="0"/>
              <a:t>Výsledky</a:t>
            </a:r>
          </a:p>
          <a:p>
            <a:pPr lvl="1"/>
            <a:r>
              <a:rPr lang="cs-CZ" dirty="0" err="1" smtClean="0"/>
              <a:t>Výbírání</a:t>
            </a:r>
            <a:r>
              <a:rPr lang="cs-CZ" dirty="0" smtClean="0"/>
              <a:t> většího počtu v kombinacích do 3, problémy s 3-4, 3-5 a 4-5</a:t>
            </a:r>
          </a:p>
          <a:p>
            <a:pPr lvl="2"/>
            <a:r>
              <a:rPr lang="cs-CZ" dirty="0" smtClean="0"/>
              <a:t>Weberovo pravidlo</a:t>
            </a:r>
          </a:p>
          <a:p>
            <a:pPr lvl="1"/>
            <a:r>
              <a:rPr lang="cs-CZ" dirty="0" smtClean="0"/>
              <a:t>Ve variantě s odkrytými miskami se řídí plochou potravy (jeden velký kus vybírán stejně často jako 3 malé), ve skryté ale počtem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9" y="3140968"/>
            <a:ext cx="4631463" cy="23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75520" y="305205"/>
            <a:ext cx="8712968" cy="1329595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cs-CZ" dirty="0" smtClean="0"/>
              <a:t>Numerické schopnosti šimpanzů – přirozené operace s počty i používání symbolů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775520" y="2060848"/>
            <a:ext cx="5400600" cy="37548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1800" i="1" dirty="0" err="1"/>
              <a:t>Boysen</a:t>
            </a:r>
            <a:r>
              <a:rPr lang="cs-CZ" sz="1800" i="1" dirty="0"/>
              <a:t> a </a:t>
            </a:r>
            <a:r>
              <a:rPr lang="cs-CZ" sz="1800" i="1" dirty="0" err="1"/>
              <a:t>Berntson</a:t>
            </a:r>
            <a:r>
              <a:rPr lang="cs-CZ" sz="1800" i="1" dirty="0"/>
              <a:t> 1989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 err="1"/>
              <a:t>Šimpanzice</a:t>
            </a:r>
            <a:r>
              <a:rPr lang="cs-CZ" sz="2000" dirty="0"/>
              <a:t> </a:t>
            </a:r>
            <a:r>
              <a:rPr lang="cs-CZ" sz="2000" dirty="0" err="1"/>
              <a:t>Sheba</a:t>
            </a:r>
            <a:r>
              <a:rPr lang="cs-CZ" sz="2000" dirty="0"/>
              <a:t> se naučila počítat pomeranče do 9 a používat k tomu arabské číslice 0-9 –</a:t>
            </a:r>
            <a:r>
              <a:rPr lang="cs-CZ" sz="2000" b="1" dirty="0"/>
              <a:t>symbolická reprezentace počtu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Ve 3 krabicích různé počty pomerančů, uměla je postupně připočíst, tj. sečíst dohromady a vybrat odpovídající číslici (a to bez tréninku) – (přirozená) schopnost </a:t>
            </a:r>
            <a:r>
              <a:rPr lang="cs-CZ" sz="2000" b="1" dirty="0"/>
              <a:t>sčítání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39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19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653320" algn="l"/>
                <a:tab pos="9102599" algn="l"/>
                <a:tab pos="9551880" algn="l"/>
                <a:tab pos="10001160" algn="l"/>
                <a:tab pos="10450440" algn="l"/>
              </a:tabLst>
            </a:pPr>
            <a:r>
              <a:rPr lang="cs-CZ" sz="2000" dirty="0"/>
              <a:t>Uměla sčítat nejen reálné předměty, ale také symboly arabských číslic – </a:t>
            </a:r>
            <a:r>
              <a:rPr lang="cs-CZ" sz="2000" b="1" dirty="0"/>
              <a:t>symbolické početní operace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544272" y="2348881"/>
            <a:ext cx="1905120" cy="2562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518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524000" y="404665"/>
            <a:ext cx="9144000" cy="769441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defPPr lvl="0">
              <a:buNone/>
              <a:defRPr/>
            </a:defPPr>
            <a:lvl1pPr lvl="0"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Papoušek</a:t>
            </a:r>
            <a:endParaRPr lang="cs-CZ" dirty="0"/>
          </a:p>
        </p:txBody>
      </p:sp>
      <p:pic>
        <p:nvPicPr>
          <p:cNvPr id="2050" name="Picture 2" descr="http://graphics8.nytimes.com/images/2007/09/11/us/11parrot-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12776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063552" y="4941169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Slovní pojmenování počtů, číslovky – </a:t>
            </a:r>
            <a:r>
              <a:rPr lang="cs-CZ" b="1" dirty="0"/>
              <a:t>abstraktní reprezentace pojmu</a:t>
            </a:r>
          </a:p>
          <a:p>
            <a:endParaRPr lang="cs-CZ" dirty="0"/>
          </a:p>
          <a:p>
            <a:r>
              <a:rPr lang="cs-CZ" dirty="0"/>
              <a:t>Netriviální vizuální úlohy, netriviální otázky: „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four</a:t>
            </a:r>
            <a:r>
              <a:rPr lang="cs-CZ" dirty="0"/>
              <a:t>?“ „blue </a:t>
            </a:r>
            <a:r>
              <a:rPr lang="cs-CZ" dirty="0" err="1"/>
              <a:t>cork</a:t>
            </a:r>
            <a:r>
              <a:rPr lang="cs-CZ" dirty="0"/>
              <a:t>“ – složité </a:t>
            </a:r>
            <a:r>
              <a:rPr lang="cs-CZ"/>
              <a:t>kognitivní operace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4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31055" y="634909"/>
            <a:ext cx="7772400" cy="44319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cs-CZ" dirty="0" smtClean="0"/>
              <a:t>Zvířata x </a:t>
            </a:r>
            <a:r>
              <a:rPr lang="cs-CZ" dirty="0"/>
              <a:t>děti – kdo lépe </a:t>
            </a:r>
            <a:r>
              <a:rPr lang="cs-CZ" dirty="0" smtClean="0"/>
              <a:t>počítá?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31055" y="1185618"/>
            <a:ext cx="7523945" cy="3229089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Šimpanzi vyžadují mnohaletý trénink (předchozí pokusy)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Děti se učí počítání a čísla (symboly) rychle a spontánně???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NE! Děti také mnohaletý trénink, složitého souboru dovedností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Řada pokusů potvrzujících přirozenou reprezentaci počtu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 smtClean="0"/>
              <a:t>U </a:t>
            </a:r>
            <a:r>
              <a:rPr lang="cs-CZ" sz="2000" dirty="0"/>
              <a:t>dětí podpořeno znalostí jazyka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cs-CZ" sz="2000" dirty="0"/>
              <a:t>I u zvířat možné podpořit znalostí symbolů </a:t>
            </a:r>
          </a:p>
          <a:p>
            <a:pPr marL="399960" lvl="1" indent="0">
              <a:buSzPct val="45000"/>
              <a:buFont typeface="Wingdings" pitchFamily="2"/>
              <a:buChar char=""/>
            </a:pPr>
            <a:r>
              <a:rPr lang="cs-CZ" sz="1800" dirty="0"/>
              <a:t>Alex, </a:t>
            </a:r>
            <a:r>
              <a:rPr lang="cs-CZ" sz="1800" dirty="0" err="1"/>
              <a:t>Sheba</a:t>
            </a:r>
            <a:r>
              <a:rPr lang="cs-CZ" sz="1800" dirty="0"/>
              <a:t>...</a:t>
            </a:r>
          </a:p>
          <a:p>
            <a:pPr marL="331560" indent="-331560"/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14" y="3367314"/>
            <a:ext cx="3490685" cy="34906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857" y="3957014"/>
            <a:ext cx="4844143" cy="29009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8" y="4015429"/>
            <a:ext cx="3403919" cy="277759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14" y="838109"/>
            <a:ext cx="3222171" cy="24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54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dirty="0" smtClean="0"/>
              <a:t>Chytrý hans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305" y="1096228"/>
            <a:ext cx="6187552" cy="3933645"/>
          </a:xfrm>
        </p:spPr>
        <p:txBody>
          <a:bodyPr rtlCol="0"/>
          <a:lstStyle/>
          <a:p>
            <a:pPr rtl="0"/>
            <a:endParaRPr lang="cs-CZ" sz="1200" i="1" dirty="0" smtClean="0"/>
          </a:p>
          <a:p>
            <a:r>
              <a:rPr lang="cs-CZ" sz="2000" i="1" dirty="0" smtClean="0"/>
              <a:t>Van Osten - majitel</a:t>
            </a:r>
          </a:p>
          <a:p>
            <a:r>
              <a:rPr lang="cs-CZ" sz="2000" i="1" dirty="0" smtClean="0"/>
              <a:t>Oskar </a:t>
            </a:r>
            <a:r>
              <a:rPr lang="cs-CZ" sz="2000" i="1" dirty="0" err="1" smtClean="0"/>
              <a:t>Pfungst</a:t>
            </a:r>
            <a:r>
              <a:rPr lang="cs-CZ" sz="2000" i="1" dirty="0" smtClean="0"/>
              <a:t> – autor kritických publikací</a:t>
            </a:r>
            <a:endParaRPr lang="cs-CZ" sz="2000" i="1" dirty="0"/>
          </a:p>
          <a:p>
            <a:r>
              <a:rPr lang="cs-CZ" sz="2000" i="1" dirty="0" smtClean="0"/>
              <a:t>Neverbální signály před cílovým počtem, napětí v publiku</a:t>
            </a:r>
            <a:endParaRPr lang="cs-CZ" sz="2000" i="1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714148" y="2951874"/>
            <a:ext cx="5057640" cy="37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90286" y="243023"/>
            <a:ext cx="9689682" cy="44319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cs-CZ" dirty="0" smtClean="0"/>
              <a:t>Adaptivní funkce numerických schopností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312360" y="4908600"/>
            <a:ext cx="2879640" cy="19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9312360" y="2577146"/>
            <a:ext cx="2857320" cy="1905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text 2"/>
          <p:cNvSpPr txBox="1">
            <a:spLocks/>
          </p:cNvSpPr>
          <p:nvPr/>
        </p:nvSpPr>
        <p:spPr>
          <a:xfrm>
            <a:off x="406400" y="775106"/>
            <a:ext cx="8636000" cy="59093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342900" lvl="1" indent="-342900">
              <a:defRPr/>
            </a:pPr>
            <a:r>
              <a:rPr lang="cs-CZ" sz="2000" dirty="0" smtClean="0"/>
              <a:t>Odhad </a:t>
            </a:r>
            <a:r>
              <a:rPr lang="cs-CZ" sz="2000" dirty="0"/>
              <a:t>množství potravy a hodnocení kvality potravního naleziště – většinou „go </a:t>
            </a:r>
            <a:r>
              <a:rPr lang="cs-CZ" sz="2000" dirty="0" err="1"/>
              <a:t>for</a:t>
            </a:r>
            <a:r>
              <a:rPr lang="cs-CZ" sz="2000" dirty="0"/>
              <a:t> more“</a:t>
            </a:r>
          </a:p>
          <a:p>
            <a:pPr marL="342900" lvl="1" indent="-342900">
              <a:defRPr/>
            </a:pPr>
            <a:r>
              <a:rPr lang="cs-CZ" sz="2000" dirty="0" smtClean="0"/>
              <a:t>Navigace - řídí </a:t>
            </a:r>
            <a:r>
              <a:rPr lang="cs-CZ" sz="2000" dirty="0"/>
              <a:t>se pořadím objektu (při výběru úkrytu, volbě změny směru, hledání potravy…)</a:t>
            </a:r>
          </a:p>
          <a:p>
            <a:pPr marL="342900" lvl="1" indent="-342900">
              <a:defRPr/>
            </a:pPr>
            <a:r>
              <a:rPr lang="cs-CZ" sz="2000" dirty="0"/>
              <a:t>Rozpoznání parazitických vajec</a:t>
            </a:r>
          </a:p>
          <a:p>
            <a:pPr marL="342900" lvl="1" indent="-342900">
              <a:defRPr/>
            </a:pPr>
            <a:r>
              <a:rPr lang="cs-CZ" sz="2000" dirty="0" smtClean="0"/>
              <a:t>Kvorum – min. usnášeníschopný počet</a:t>
            </a:r>
          </a:p>
          <a:p>
            <a:pPr marL="743220" lvl="2" indent="-342900">
              <a:defRPr/>
            </a:pPr>
            <a:r>
              <a:rPr lang="cs-CZ" sz="1600" dirty="0" smtClean="0"/>
              <a:t>Časté u hmyzu – mravenci; ryby – rozhodnutí o migraci, přesunu za potravou; paviání – přesun </a:t>
            </a:r>
          </a:p>
          <a:p>
            <a:pPr marL="743220" lvl="2" indent="-342900">
              <a:defRPr/>
            </a:pPr>
            <a:r>
              <a:rPr lang="cs-CZ" sz="1600" dirty="0" smtClean="0"/>
              <a:t>Určení </a:t>
            </a:r>
            <a:r>
              <a:rPr lang="cs-CZ" sz="1600" dirty="0"/>
              <a:t>a porovnání velikosti skupiny vetřelců a vlastní tlupy u lvů (řev)</a:t>
            </a:r>
          </a:p>
          <a:p>
            <a:pPr marL="342900" lvl="1" indent="-342900">
              <a:defRPr/>
            </a:pPr>
            <a:r>
              <a:rPr lang="cs-CZ" sz="2000" dirty="0" smtClean="0"/>
              <a:t>Obrana vůči predátorům</a:t>
            </a:r>
          </a:p>
          <a:p>
            <a:pPr marL="743220" lvl="2" indent="-342900">
              <a:defRPr/>
            </a:pPr>
            <a:r>
              <a:rPr lang="cs-CZ" sz="1600" dirty="0" smtClean="0"/>
              <a:t>Buďto tak malá skupina, že se predátor nezajímá</a:t>
            </a:r>
          </a:p>
          <a:p>
            <a:pPr marL="743220" lvl="2" indent="-342900">
              <a:defRPr/>
            </a:pPr>
            <a:r>
              <a:rPr lang="cs-CZ" sz="1600" dirty="0" smtClean="0"/>
              <a:t>Nebo tak velká skupina, že se snižuje šance, že predátor uloví mě (ryby – </a:t>
            </a:r>
            <a:r>
              <a:rPr lang="cs-CZ" sz="1600" dirty="0" err="1" smtClean="0"/>
              <a:t>dilution</a:t>
            </a:r>
            <a:r>
              <a:rPr lang="cs-CZ" sz="1600" dirty="0" smtClean="0"/>
              <a:t> </a:t>
            </a:r>
            <a:r>
              <a:rPr lang="cs-CZ" sz="1600" dirty="0" err="1" smtClean="0"/>
              <a:t>effect</a:t>
            </a:r>
            <a:r>
              <a:rPr lang="cs-CZ" sz="1600" dirty="0" smtClean="0"/>
              <a:t>)</a:t>
            </a:r>
          </a:p>
          <a:p>
            <a:pPr marL="743220" lvl="2" indent="-342900">
              <a:defRPr/>
            </a:pPr>
            <a:r>
              <a:rPr lang="cs-CZ" sz="1600" dirty="0" smtClean="0"/>
              <a:t>Nebo </a:t>
            </a:r>
            <a:r>
              <a:rPr lang="cs-CZ" sz="1600" dirty="0" err="1" smtClean="0"/>
              <a:t>mobbing</a:t>
            </a:r>
            <a:r>
              <a:rPr lang="cs-CZ" sz="1600" dirty="0" smtClean="0"/>
              <a:t>, aktivní protiútok</a:t>
            </a:r>
          </a:p>
          <a:p>
            <a:pPr marL="743220" lvl="2" indent="-342900">
              <a:defRPr/>
            </a:pPr>
            <a:r>
              <a:rPr lang="cs-CZ" sz="1600" dirty="0" smtClean="0"/>
              <a:t>Kooperativní obrana teritoria (lvi)</a:t>
            </a:r>
            <a:endParaRPr lang="cs-CZ" sz="1600" dirty="0"/>
          </a:p>
          <a:p>
            <a:pPr marL="342900" lvl="1" indent="-342900">
              <a:defRPr/>
            </a:pPr>
            <a:r>
              <a:rPr lang="cs-CZ" sz="2000" dirty="0" smtClean="0"/>
              <a:t>Kooperativní lov</a:t>
            </a:r>
          </a:p>
          <a:p>
            <a:pPr marL="743220" lvl="2" indent="-342900">
              <a:defRPr/>
            </a:pPr>
            <a:r>
              <a:rPr lang="cs-CZ" sz="1600" dirty="0" smtClean="0"/>
              <a:t>Vlci- optimální velikost skupiny podle typu kořisti – srnec 2-6, bizon 9-13</a:t>
            </a:r>
          </a:p>
          <a:p>
            <a:pPr marL="342900" lvl="1" indent="-342900">
              <a:defRPr/>
            </a:pPr>
            <a:r>
              <a:rPr lang="cs-CZ" sz="2000" dirty="0" smtClean="0"/>
              <a:t>Odhad </a:t>
            </a:r>
            <a:r>
              <a:rPr lang="cs-CZ" sz="2000" dirty="0"/>
              <a:t>množství potenciálních partnerů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24838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898776" y="531056"/>
            <a:ext cx="5501481" cy="44319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cs-CZ" dirty="0"/>
              <a:t>Shrnutí počítání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775520" y="1766889"/>
            <a:ext cx="4176464" cy="3170099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</a:pPr>
            <a:r>
              <a:rPr lang="cs-CZ" sz="2000" dirty="0"/>
              <a:t>Schopnost porovnání množství potřebná a pravděpodobně přirozeně přítomná u všech obratlovců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</a:pPr>
            <a:r>
              <a:rPr lang="cs-CZ" sz="2000" dirty="0"/>
              <a:t>Reprezentace počtu prokázána u mnoha druhů zvířat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</a:pPr>
            <a:r>
              <a:rPr lang="cs-CZ" sz="2000" dirty="0"/>
              <a:t>Nejen po tréninku, ale i bez něj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</a:pPr>
            <a:r>
              <a:rPr lang="cs-CZ" sz="2000" dirty="0"/>
              <a:t>I když pokud jsou k dispozici jiné informace (plocha, velikost), řídí se často spíše jimi</a:t>
            </a: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6096000" y="1772816"/>
            <a:ext cx="4320480" cy="380617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  <a:defRPr/>
            </a:pPr>
            <a:r>
              <a:rPr lang="cs-CZ" sz="2400" dirty="0"/>
              <a:t> </a:t>
            </a:r>
            <a:r>
              <a:rPr lang="cs-CZ" sz="2000" dirty="0"/>
              <a:t>Malé počty (cca 3: ryby – 5: šimpanzi) – zpracovány přesně, vyšší počty odhadovány – čím větší množství, tím větší potřebný rozdíl v počtu pro správné odlišení</a:t>
            </a:r>
            <a:r>
              <a:rPr lang="cs-CZ" sz="2400" dirty="0"/>
              <a:t> </a:t>
            </a:r>
            <a:r>
              <a:rPr lang="cs-CZ" sz="1800" dirty="0"/>
              <a:t>(Weberovo pravidlo)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</a:pPr>
            <a:r>
              <a:rPr lang="cs-CZ" sz="2000" dirty="0"/>
              <a:t>U řady druhů prokázána schopnost abstraktní reprezentace počtu, např. umožňující sčítání</a:t>
            </a:r>
          </a:p>
          <a:p>
            <a:pPr marL="0" indent="0">
              <a:buClr>
                <a:srgbClr val="000000"/>
              </a:buClr>
              <a:buSzPct val="45000"/>
              <a:buFont typeface="Wingdings" pitchFamily="2"/>
              <a:buChar char=""/>
              <a:defRPr/>
            </a:pPr>
            <a:r>
              <a:rPr lang="cs-CZ" sz="2000" dirty="0"/>
              <a:t>A to jak stejných objektů v různých místech, různých časech, tak různých typů podnětů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19536" y="5578987"/>
            <a:ext cx="81369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Lidské matematické schopnosti mají kořeny v bazálním, evolučně starém mozkovém systému pro percepci a manipulaci s přibližnými počty.</a:t>
            </a:r>
          </a:p>
        </p:txBody>
      </p:sp>
    </p:spTree>
    <p:extLst>
      <p:ext uri="{BB962C8B-B14F-4D97-AF65-F5344CB8AC3E}">
        <p14:creationId xmlns:p14="http://schemas.microsoft.com/office/powerpoint/2010/main" val="2654722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ts val="5300"/>
              </a:lnSpc>
            </a:pPr>
            <a:r>
              <a:rPr lang="cs-CZ" dirty="0" smtClean="0"/>
              <a:t>Numerická kompetence a počítání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3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329714" y="2554514"/>
            <a:ext cx="2452914" cy="3288064"/>
          </a:xfrm>
        </p:spPr>
        <p:txBody>
          <a:bodyPr/>
          <a:lstStyle/>
          <a:p>
            <a:r>
              <a:rPr lang="cs-CZ" dirty="0" smtClean="0"/>
              <a:t>Numerická kompetence </a:t>
            </a:r>
          </a:p>
          <a:p>
            <a:r>
              <a:rPr lang="cs-CZ" dirty="0" smtClean="0"/>
              <a:t>Počítání</a:t>
            </a:r>
          </a:p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Numerická kompetence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0883" y="974207"/>
            <a:ext cx="6487886" cy="5348114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Definice – numerická kompetence</a:t>
            </a:r>
            <a:endParaRPr lang="cs-CZ" sz="1200" i="1" dirty="0" smtClean="0"/>
          </a:p>
          <a:p>
            <a:r>
              <a:rPr lang="cs-CZ" i="1" dirty="0" smtClean="0"/>
              <a:t>Kognitivní schopnost </a:t>
            </a:r>
          </a:p>
          <a:p>
            <a:r>
              <a:rPr lang="cs-CZ" i="1" dirty="0" smtClean="0"/>
              <a:t>Odlišování počtu prvků v sadě – početnost</a:t>
            </a:r>
          </a:p>
          <a:p>
            <a:pPr marL="0" indent="0">
              <a:buNone/>
            </a:pPr>
            <a:r>
              <a:rPr lang="cs-CZ" sz="3200" dirty="0" smtClean="0"/>
              <a:t>X Počítání</a:t>
            </a:r>
            <a:endParaRPr lang="cs-CZ" sz="1200" i="1" dirty="0" smtClean="0"/>
          </a:p>
          <a:p>
            <a:r>
              <a:rPr lang="cs-CZ" i="1" dirty="0" smtClean="0"/>
              <a:t>Postupné udělání značek jednotlivostem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i="1" dirty="0" smtClean="0"/>
              <a:t>Zahrnuje 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b="1" dirty="0" smtClean="0"/>
              <a:t>Oddělování</a:t>
            </a:r>
            <a:r>
              <a:rPr lang="cs-CZ" dirty="0" smtClean="0"/>
              <a:t> </a:t>
            </a:r>
            <a:r>
              <a:rPr lang="cs-CZ" dirty="0"/>
              <a:t>jednotlivostí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b="1" dirty="0"/>
              <a:t>Udržování přehledu, </a:t>
            </a:r>
            <a:r>
              <a:rPr lang="cs-CZ" dirty="0"/>
              <a:t>co už bylo počítáno, 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dirty="0"/>
              <a:t>Jedna značka jedné jednotlivosti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b="1" dirty="0"/>
              <a:t>Značení</a:t>
            </a:r>
            <a:r>
              <a:rPr lang="cs-CZ" dirty="0"/>
              <a:t> se vždy opakují </a:t>
            </a:r>
            <a:r>
              <a:rPr lang="cs-CZ" b="1" dirty="0"/>
              <a:t>ta samá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b="1" dirty="0"/>
              <a:t>Poslední</a:t>
            </a:r>
            <a:r>
              <a:rPr lang="cs-CZ" dirty="0"/>
              <a:t> použité </a:t>
            </a:r>
            <a:r>
              <a:rPr lang="cs-CZ" b="1" dirty="0"/>
              <a:t>označení</a:t>
            </a:r>
            <a:r>
              <a:rPr lang="cs-CZ" dirty="0"/>
              <a:t> </a:t>
            </a:r>
            <a:r>
              <a:rPr lang="cs-CZ" b="1" dirty="0"/>
              <a:t>udává</a:t>
            </a:r>
            <a:r>
              <a:rPr lang="cs-CZ" dirty="0"/>
              <a:t> celkový </a:t>
            </a:r>
            <a:r>
              <a:rPr lang="cs-CZ" b="1" dirty="0"/>
              <a:t>počet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dirty="0"/>
              <a:t>Tento postup se dá použít na </a:t>
            </a:r>
            <a:r>
              <a:rPr lang="cs-CZ" b="1" dirty="0"/>
              <a:t>jakékoli jednotlivosti</a:t>
            </a:r>
          </a:p>
          <a:p>
            <a:pPr marL="399960" lvl="1" indent="0">
              <a:buFont typeface="Times New Roman" pitchFamily="18"/>
              <a:buChar char="•"/>
            </a:pPr>
            <a:r>
              <a:rPr lang="cs-CZ" b="1" dirty="0"/>
              <a:t>Nezáleží na pořadí</a:t>
            </a:r>
            <a:r>
              <a:rPr lang="cs-CZ" dirty="0"/>
              <a:t>, ve kterém se věci počítají</a:t>
            </a:r>
          </a:p>
          <a:p>
            <a:pPr lvl="1"/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4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231934" y="974207"/>
            <a:ext cx="2843280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0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Numerická kompetence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7714" y="864000"/>
            <a:ext cx="5312229" cy="3374171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Typy  </a:t>
            </a:r>
            <a:endParaRPr lang="cs-CZ" sz="1200" i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i="1" dirty="0" smtClean="0"/>
              <a:t>Vnitřní </a:t>
            </a:r>
            <a:r>
              <a:rPr lang="cs-CZ" i="1" dirty="0"/>
              <a:t>přibližný numerický </a:t>
            </a:r>
            <a:r>
              <a:rPr lang="cs-CZ" i="1" dirty="0" smtClean="0"/>
              <a:t>systém</a:t>
            </a:r>
          </a:p>
          <a:p>
            <a:pPr marL="342900" indent="-342900">
              <a:buFont typeface="+mj-lt"/>
              <a:buAutoNum type="arabicPeriod"/>
            </a:pPr>
            <a:r>
              <a:rPr lang="cs-CZ" i="1" dirty="0" smtClean="0"/>
              <a:t>Systém sledování objektů</a:t>
            </a:r>
          </a:p>
          <a:p>
            <a:pPr lvl="2"/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335" y="4361499"/>
            <a:ext cx="52101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Numerická kompetence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7714" y="864000"/>
            <a:ext cx="5907315" cy="3374171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Typy  </a:t>
            </a:r>
            <a:endParaRPr lang="cs-CZ" sz="1200" i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i="1" dirty="0" smtClean="0"/>
              <a:t>Vnitřní </a:t>
            </a:r>
            <a:r>
              <a:rPr lang="cs-CZ" i="1" dirty="0"/>
              <a:t>přibližný numerický </a:t>
            </a:r>
            <a:r>
              <a:rPr lang="cs-CZ" i="1" dirty="0" smtClean="0"/>
              <a:t>systém</a:t>
            </a:r>
          </a:p>
          <a:p>
            <a:pPr lvl="1"/>
            <a:r>
              <a:rPr lang="cs-CZ" i="1" dirty="0" smtClean="0"/>
              <a:t>Weberovo</a:t>
            </a:r>
            <a:r>
              <a:rPr lang="cs-CZ" sz="1800" i="1" dirty="0" smtClean="0"/>
              <a:t>(</a:t>
            </a:r>
            <a:r>
              <a:rPr lang="cs-CZ" sz="1800" i="1" dirty="0" err="1" smtClean="0"/>
              <a:t>Fechnerovo</a:t>
            </a:r>
            <a:r>
              <a:rPr lang="cs-CZ" sz="1800" i="1" dirty="0" smtClean="0"/>
              <a:t>)</a:t>
            </a:r>
            <a:r>
              <a:rPr lang="cs-CZ" i="1" dirty="0" smtClean="0"/>
              <a:t> pravidlo = </a:t>
            </a:r>
            <a:r>
              <a:rPr lang="cs-CZ" dirty="0"/>
              <a:t>jsme schopni detekovat konstantní podíl z celkového množství (intenzity)</a:t>
            </a:r>
          </a:p>
          <a:p>
            <a:pPr lvl="2"/>
            <a:r>
              <a:rPr lang="cs-CZ" i="1" dirty="0" smtClean="0"/>
              <a:t>Pravidlo vzdálenosti a velikosti počtu</a:t>
            </a:r>
          </a:p>
          <a:p>
            <a:pPr lvl="3"/>
            <a:r>
              <a:rPr lang="cs-CZ" i="1" dirty="0" smtClean="0"/>
              <a:t>Vzdálenosti – odhad kolem daného počtu</a:t>
            </a:r>
          </a:p>
          <a:p>
            <a:pPr lvl="3"/>
            <a:r>
              <a:rPr lang="cs-CZ" i="1" dirty="0" smtClean="0"/>
              <a:t>Velikosti – čím vyšší číslo, tím nepřesnější</a:t>
            </a:r>
          </a:p>
          <a:p>
            <a:pPr lvl="2"/>
            <a:r>
              <a:rPr lang="cs-CZ" i="1" dirty="0" err="1" smtClean="0"/>
              <a:t>Fechnerovo</a:t>
            </a:r>
            <a:r>
              <a:rPr lang="cs-CZ" i="1" dirty="0" smtClean="0"/>
              <a:t> pravidlo – pravidlo 2 není lineární, ale logaritmické, u vyšších čísel horší odhad</a:t>
            </a:r>
          </a:p>
          <a:p>
            <a:pPr lvl="2"/>
            <a:r>
              <a:rPr lang="cs-CZ" i="1" dirty="0" smtClean="0"/>
              <a:t>Adaptivní odlišovat počty, mezi kterými je větší poměrný rozdíl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0" y="1138420"/>
            <a:ext cx="2381250" cy="34575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469" y="4201463"/>
            <a:ext cx="3146245" cy="257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Numerická kompetence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7714" y="864000"/>
            <a:ext cx="5312229" cy="3374171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Typy  </a:t>
            </a:r>
            <a:endParaRPr lang="cs-CZ" sz="1200" i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i="1" dirty="0" smtClean="0"/>
              <a:t>Vnitřní </a:t>
            </a:r>
            <a:r>
              <a:rPr lang="cs-CZ" i="1" dirty="0"/>
              <a:t>přibližný numerický </a:t>
            </a:r>
            <a:r>
              <a:rPr lang="cs-CZ" i="1" dirty="0" smtClean="0"/>
              <a:t>systém</a:t>
            </a:r>
          </a:p>
          <a:p>
            <a:pPr lvl="1"/>
            <a:r>
              <a:rPr lang="cs-CZ" i="1" dirty="0" smtClean="0"/>
              <a:t>Neurologie </a:t>
            </a:r>
          </a:p>
          <a:p>
            <a:pPr lvl="2"/>
            <a:r>
              <a:rPr lang="cs-CZ" i="1" dirty="0" smtClean="0"/>
              <a:t>Zvířata </a:t>
            </a:r>
            <a:r>
              <a:rPr lang="cs-CZ" i="1" dirty="0"/>
              <a:t>mají vrozený smysl pro počet – neurologicky kódováno</a:t>
            </a:r>
          </a:p>
          <a:p>
            <a:pPr lvl="2"/>
            <a:r>
              <a:rPr lang="cs-CZ" i="1" dirty="0" smtClean="0"/>
              <a:t>„Neurony </a:t>
            </a:r>
            <a:r>
              <a:rPr lang="cs-CZ" i="1" dirty="0"/>
              <a:t>pro </a:t>
            </a:r>
            <a:r>
              <a:rPr lang="cs-CZ" i="1" dirty="0" smtClean="0"/>
              <a:t>počet“ (zjištěno u vran, makaků, lidí)</a:t>
            </a:r>
            <a:endParaRPr lang="cs-CZ" i="1" dirty="0"/>
          </a:p>
          <a:p>
            <a:pPr lvl="2"/>
            <a:r>
              <a:rPr lang="cs-CZ" i="1" dirty="0" smtClean="0"/>
              <a:t>Vzdálenost - neuron pro určitý počet aktivování tím méně, čím větší vzdálenost od „jeho“ preferovaného počtu</a:t>
            </a:r>
          </a:p>
          <a:p>
            <a:pPr lvl="2"/>
            <a:r>
              <a:rPr lang="cs-CZ" i="1" dirty="0" smtClean="0"/>
              <a:t>Velikost - méně specializovaných neuronů pro vyšší počty</a:t>
            </a:r>
          </a:p>
          <a:p>
            <a:pPr lvl="2"/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7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9" y="428171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Numerická kompetence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7714" y="864000"/>
            <a:ext cx="5312229" cy="3374171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Typy  </a:t>
            </a:r>
            <a:endParaRPr lang="cs-CZ" sz="1200" i="1" dirty="0" smtClean="0"/>
          </a:p>
          <a:p>
            <a:pPr marL="0" indent="0">
              <a:buNone/>
            </a:pPr>
            <a:r>
              <a:rPr lang="cs-CZ" i="1" dirty="0" smtClean="0"/>
              <a:t>2. Systém sledování objektů (</a:t>
            </a:r>
            <a:r>
              <a:rPr lang="cs-CZ" i="1" dirty="0" err="1" smtClean="0"/>
              <a:t>object</a:t>
            </a:r>
            <a:r>
              <a:rPr lang="cs-CZ" i="1" dirty="0" smtClean="0"/>
              <a:t> </a:t>
            </a:r>
            <a:r>
              <a:rPr lang="cs-CZ" i="1" dirty="0" err="1" smtClean="0"/>
              <a:t>file</a:t>
            </a:r>
            <a:r>
              <a:rPr lang="cs-CZ" i="1" dirty="0" smtClean="0"/>
              <a:t> </a:t>
            </a:r>
            <a:r>
              <a:rPr lang="cs-CZ" i="1" dirty="0" err="1" smtClean="0"/>
              <a:t>mechanism</a:t>
            </a:r>
            <a:r>
              <a:rPr lang="cs-CZ" i="1" dirty="0" smtClean="0"/>
              <a:t>)</a:t>
            </a:r>
          </a:p>
          <a:p>
            <a:pPr lvl="1"/>
            <a:r>
              <a:rPr lang="cs-CZ" i="1" dirty="0" smtClean="0"/>
              <a:t>Uchovává exaktní a absolutní informaci o max. 4 předmětech</a:t>
            </a:r>
          </a:p>
          <a:p>
            <a:pPr lvl="1"/>
            <a:r>
              <a:rPr lang="cs-CZ" i="1" dirty="0" smtClean="0"/>
              <a:t>Není jasné, jestli jde o samostatný způsob reprezentace počtu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Možný mechanismem </a:t>
            </a:r>
            <a:r>
              <a:rPr lang="cs-CZ" b="1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subitizing</a:t>
            </a:r>
            <a:r>
              <a:rPr lang="cs-CZ" b="1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cs-CZ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(okamžité </a:t>
            </a:r>
            <a:r>
              <a:rPr lang="cs-CZ" dirty="0" err="1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odezření</a:t>
            </a:r>
            <a:r>
              <a:rPr lang="cs-CZ" dirty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počtu) – vizuálně senzorická schopnost</a:t>
            </a:r>
          </a:p>
          <a:p>
            <a:pPr lvl="1"/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8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11" name="Picture 2" descr="http://news.bbc.co.uk/nol/shared/spl/hi/sci_nat/07/chimp_dots/img/dots_access_416i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861048"/>
            <a:ext cx="3962400" cy="2571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1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75520" y="214946"/>
            <a:ext cx="8712968" cy="886397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l"/>
            <a:r>
              <a:rPr lang="cs-CZ" dirty="0"/>
              <a:t>Numerické schopnosti ryb – bazální kognice obratlovců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396713" y="1816684"/>
            <a:ext cx="3528392" cy="46063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defRPr>
            </a:lvl9pPr>
          </a:lstStyle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</a:t>
            </a:r>
            <a:r>
              <a:rPr lang="cs-CZ" sz="1800" i="1" dirty="0" err="1"/>
              <a:t>Agrillo</a:t>
            </a:r>
            <a:r>
              <a:rPr lang="cs-CZ" sz="1800" i="1" dirty="0"/>
              <a:t> </a:t>
            </a:r>
            <a:r>
              <a:rPr lang="cs-CZ" sz="1800" i="1" dirty="0" err="1"/>
              <a:t>et</a:t>
            </a:r>
            <a:r>
              <a:rPr lang="cs-CZ" sz="1800" i="1" dirty="0"/>
              <a:t> </a:t>
            </a:r>
            <a:r>
              <a:rPr lang="cs-CZ" sz="1800" i="1" dirty="0" err="1"/>
              <a:t>al</a:t>
            </a:r>
            <a:r>
              <a:rPr lang="cs-CZ" sz="1800" i="1" dirty="0"/>
              <a:t>. 2008</a:t>
            </a:r>
            <a:endParaRPr lang="cs-CZ" sz="2000" i="1" dirty="0"/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Živorodky schopny vybrat nejpočetnější hejno</a:t>
            </a:r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relativně přesné do počtu 4, nad 4 odhad množství</a:t>
            </a:r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Když jsou k dispozici jiné informace (plocha zabraná hejnem, četnost pohybů), řídí se těmito nenumerickými znaky</a:t>
            </a:r>
          </a:p>
          <a:p>
            <a:pPr marL="0" indent="0">
              <a:buClr>
                <a:srgbClr val="000000"/>
              </a:buClr>
              <a:buSzPct val="45000"/>
              <a:buFont typeface="Symbol" pitchFamily="2"/>
              <a:buChar char=""/>
            </a:pPr>
            <a:r>
              <a:rPr lang="cs-CZ" sz="2000" dirty="0"/>
              <a:t> Když je rozdíl pouze v počtu, dokážou počítat</a:t>
            </a:r>
          </a:p>
          <a:p>
            <a:pPr marL="0" indent="0">
              <a:buClr>
                <a:srgbClr val="000000"/>
              </a:buClr>
              <a:buSzPct val="45000"/>
            </a:pPr>
            <a:r>
              <a:rPr lang="cs-CZ" sz="2000" b="1" dirty="0">
                <a:sym typeface="Symbol"/>
              </a:rPr>
              <a:t></a:t>
            </a:r>
            <a:r>
              <a:rPr lang="cs-CZ" sz="2000" b="1" dirty="0"/>
              <a:t>hypotéza</a:t>
            </a:r>
            <a:r>
              <a:rPr lang="en-US" sz="2000" b="1" dirty="0"/>
              <a:t> „</a:t>
            </a:r>
            <a:r>
              <a:rPr lang="cs-CZ" sz="2000" b="1" dirty="0"/>
              <a:t>krajního případu</a:t>
            </a:r>
            <a:r>
              <a:rPr lang="en-US" sz="2000" b="1" dirty="0"/>
              <a:t>”</a:t>
            </a:r>
            <a:r>
              <a:rPr lang="cs-CZ" sz="2000" b="1" dirty="0"/>
              <a:t> (last resort)</a:t>
            </a:r>
          </a:p>
        </p:txBody>
      </p:sp>
      <p:pic>
        <p:nvPicPr>
          <p:cNvPr id="80900" name="Picture 4" descr="http://cprg.psy.unipd.it/immagini/2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784" y="2283416"/>
            <a:ext cx="5238750" cy="3333750"/>
          </a:xfrm>
          <a:prstGeom prst="rect">
            <a:avLst/>
          </a:prstGeom>
          <a:noFill/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775520" y="1258307"/>
            <a:ext cx="8568952" cy="523220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>
              <a:spcBef>
                <a:spcPct val="0"/>
              </a:spcBef>
              <a:defRPr/>
            </a:pPr>
            <a:r>
              <a:rPr lang="cs-CZ" sz="28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A) přirozené objekty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87984" y="6053741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Davis </a:t>
            </a:r>
            <a:r>
              <a:rPr lang="cs-CZ" i="1" dirty="0"/>
              <a:t>a </a:t>
            </a:r>
            <a:r>
              <a:rPr lang="en-US" i="1" dirty="0" err="1"/>
              <a:t>Memmott</a:t>
            </a:r>
            <a:r>
              <a:rPr lang="en-US" i="1" dirty="0"/>
              <a:t> (1983)</a:t>
            </a:r>
            <a:endParaRPr lang="cs-CZ" i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6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601_TF16411245.potx" id="{8F2666A2-E20D-48E6-809D-C74651785132}" vid="{1CC1227C-285E-41A4-B44B-A8271FF546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61CFE-D4DA-4753-A9A5-D482B9609A35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fb0879af-3eba-417a-a55a-ffe6dcd6ca77"/>
    <ds:schemaRef ds:uri="6dc4bcd6-49db-4c07-9060-8acfc67cef9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Minimalistická barevná prezentace</Template>
  <TotalTime>0</TotalTime>
  <Words>1524</Words>
  <Application>Microsoft Office PowerPoint</Application>
  <PresentationFormat>Širokoúhlá obrazovka</PresentationFormat>
  <Paragraphs>187</Paragraphs>
  <Slides>21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0" baseType="lpstr">
      <vt:lpstr>Microsoft YaHei</vt:lpstr>
      <vt:lpstr>Arial</vt:lpstr>
      <vt:lpstr>Calibri</vt:lpstr>
      <vt:lpstr>Corbel</vt:lpstr>
      <vt:lpstr>Mangal</vt:lpstr>
      <vt:lpstr>Symbol</vt:lpstr>
      <vt:lpstr>Times New Roman</vt:lpstr>
      <vt:lpstr>Wingdings</vt:lpstr>
      <vt:lpstr>Motiv Office</vt:lpstr>
      <vt:lpstr>Numerická kompetence</vt:lpstr>
      <vt:lpstr>Chytrý hans</vt:lpstr>
      <vt:lpstr>Numerická kompetence a počítání</vt:lpstr>
      <vt:lpstr>Numerická kompetence</vt:lpstr>
      <vt:lpstr>Numerická kompetence</vt:lpstr>
      <vt:lpstr>Numerická kompetence</vt:lpstr>
      <vt:lpstr>Numerická kompetence</vt:lpstr>
      <vt:lpstr>Numerická kompetence</vt:lpstr>
      <vt:lpstr>Numerické schopnosti ryb – bazální kognice obratlovců</vt:lpstr>
      <vt:lpstr>Problém faktorů nenumerické kvantity </vt:lpstr>
      <vt:lpstr>Numerické schopnosti ryb – bazální kognice obratlovců</vt:lpstr>
      <vt:lpstr>Prezentace aplikace PowerPoint</vt:lpstr>
      <vt:lpstr>Prezentace aplikace PowerPoint</vt:lpstr>
      <vt:lpstr>Prezentace aplikace PowerPoint</vt:lpstr>
      <vt:lpstr>Přirozená reprezentace počtu, bez tréninku</vt:lpstr>
      <vt:lpstr>Přirozená reprezentace počtu: bez tréninku</vt:lpstr>
      <vt:lpstr>Numerické schopnosti šimpanzů – přirozené operace s počty i používání symbolů</vt:lpstr>
      <vt:lpstr>Prezentace aplikace PowerPoint</vt:lpstr>
      <vt:lpstr>Zvířata x děti – kdo lépe počítá?</vt:lpstr>
      <vt:lpstr>Adaptivní funkce numerických schopností</vt:lpstr>
      <vt:lpstr>Shrnutí počítání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2020-05-13T15:22:42Z</dcterms:created>
  <dcterms:modified xsi:type="dcterms:W3CDTF">2022-12-21T11:20:30Z</dcterms:modified>
</cp:coreProperties>
</file>