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45"/>
  </p:notesMasterIdLst>
  <p:sldIdLst>
    <p:sldId id="256" r:id="rId2"/>
    <p:sldId id="292" r:id="rId3"/>
    <p:sldId id="291" r:id="rId4"/>
    <p:sldId id="293" r:id="rId5"/>
    <p:sldId id="294" r:id="rId6"/>
    <p:sldId id="296" r:id="rId7"/>
    <p:sldId id="297" r:id="rId8"/>
    <p:sldId id="298" r:id="rId9"/>
    <p:sldId id="295" r:id="rId10"/>
    <p:sldId id="301" r:id="rId11"/>
    <p:sldId id="299" r:id="rId12"/>
    <p:sldId id="311" r:id="rId13"/>
    <p:sldId id="310" r:id="rId14"/>
    <p:sldId id="302" r:id="rId15"/>
    <p:sldId id="306" r:id="rId16"/>
    <p:sldId id="304" r:id="rId17"/>
    <p:sldId id="305" r:id="rId18"/>
    <p:sldId id="314" r:id="rId19"/>
    <p:sldId id="315" r:id="rId20"/>
    <p:sldId id="307" r:id="rId21"/>
    <p:sldId id="308" r:id="rId22"/>
    <p:sldId id="317" r:id="rId23"/>
    <p:sldId id="309" r:id="rId24"/>
    <p:sldId id="318" r:id="rId25"/>
    <p:sldId id="319" r:id="rId26"/>
    <p:sldId id="320" r:id="rId27"/>
    <p:sldId id="328" r:id="rId28"/>
    <p:sldId id="329" r:id="rId29"/>
    <p:sldId id="324" r:id="rId30"/>
    <p:sldId id="326" r:id="rId31"/>
    <p:sldId id="321" r:id="rId32"/>
    <p:sldId id="325" r:id="rId33"/>
    <p:sldId id="322" r:id="rId34"/>
    <p:sldId id="323" r:id="rId35"/>
    <p:sldId id="330" r:id="rId36"/>
    <p:sldId id="331" r:id="rId37"/>
    <p:sldId id="300" r:id="rId38"/>
    <p:sldId id="303" r:id="rId39"/>
    <p:sldId id="283" r:id="rId40"/>
    <p:sldId id="316" r:id="rId41"/>
    <p:sldId id="332" r:id="rId42"/>
    <p:sldId id="327" r:id="rId43"/>
    <p:sldId id="261" r:id="rId44"/>
  </p:sldIdLst>
  <p:sldSz cx="9144000" cy="5143500" type="screen16x9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2771" autoAdjust="0"/>
  </p:normalViewPr>
  <p:slideViewPr>
    <p:cSldViewPr>
      <p:cViewPr varScale="1">
        <p:scale>
          <a:sx n="138" d="100"/>
          <a:sy n="138" d="100"/>
        </p:scale>
        <p:origin x="-114" y="-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A8ADFD5B-A66C-449C-B6E8-FB716D07777D}" type="datetimeFigureOut">
              <a:rPr lang="cs-CZ"/>
              <a:pPr/>
              <a:t>23. 3. 2016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24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37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39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42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43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kumimoji="0" lang="cs-CZ" smtClean="0">
                <a:solidFill>
                  <a:srgbClr val="FFFFFF"/>
                </a:solidFill>
              </a:rPr>
              <a:pPr algn="ctr"/>
              <a:t>23. 3. 2016</a:t>
            </a:fld>
            <a:endParaRPr kumimoji="0" lang="cs-CZ" sz="2000" dirty="0">
              <a:solidFill>
                <a:srgbClr val="FFFFFF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kumimoji="0" lang="cs-CZ" dirty="0">
              <a:solidFill>
                <a:schemeClr val="tx2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kumimoji="0" lang="cs-CZ" smtClean="0">
                <a:solidFill>
                  <a:schemeClr val="tx2"/>
                </a:solidFill>
              </a:rPr>
              <a:pPr/>
              <a:t>‹#›</a:t>
            </a:fld>
            <a:endParaRPr kumimoji="0"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4686156"/>
            <a:ext cx="5573483" cy="273844"/>
          </a:xfrm>
        </p:spPr>
        <p:txBody>
          <a:bodyPr/>
          <a:lstStyle/>
          <a:p>
            <a:pPr algn="r"/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 dirty="0">
              <a:solidFill>
                <a:srgbClr val="FFFFFF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 dirty="0">
              <a:solidFill>
                <a:srgbClr val="FFFFFF"/>
              </a:solidFill>
            </a:endParaRPr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kumimoji="0" lang="cs-CZ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cs-CZ" smtClean="0"/>
              <a:pPr/>
              <a:t>23. 3. 2016</a:t>
            </a:fld>
            <a:endParaRPr kumimoji="0"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kumimoji="0" lang="cs-CZ" smtClean="0">
                <a:solidFill>
                  <a:srgbClr val="FFFFFF"/>
                </a:solidFill>
              </a:rPr>
              <a:pPr/>
              <a:t>‹#›</a:t>
            </a:fld>
            <a:endParaRPr kumimoji="0" lang="cs-CZ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cs-CZ" smtClean="0"/>
              <a:pPr/>
              <a:t>23. 3. 2016</a:t>
            </a:fld>
            <a:endParaRPr kumimoji="0"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kumimoji="0" lang="cs-CZ" smtClean="0">
                <a:solidFill>
                  <a:schemeClr val="tx2"/>
                </a:solidFill>
              </a:rPr>
              <a:pPr/>
              <a:t>‹#›</a:t>
            </a:fld>
            <a:endParaRPr kumimoji="0"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cs-CZ" smtClean="0"/>
              <a:pPr/>
              <a:t>23. 3. 2016</a:t>
            </a:fld>
            <a:endParaRPr kumimoji="0"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kumimoji="0" lang="cs-CZ" smtClean="0">
                <a:solidFill>
                  <a:srgbClr val="FFFFFF"/>
                </a:solidFill>
              </a:rPr>
              <a:pPr/>
              <a:t>‹#›</a:t>
            </a:fld>
            <a:endParaRPr kumimoji="0" lang="cs-CZ" dirty="0">
              <a:solidFill>
                <a:srgbClr val="FFFFFF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kumimoji="0" lang="cs-CZ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2800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cs-CZ" smtClean="0"/>
              <a:pPr/>
              <a:t>23. 3. 2016</a:t>
            </a:fld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kumimoji="0" lang="cs-CZ" sz="1400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pages/fond_def_zkra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itace.co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acepro.com/?vyzkouset=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lf2.cuni.cz/studium/vysokoskolskekvalifikacni-prace/bakalarske-a-diplomove-pra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lf2.cuni.cz/wp-content/upload/Priloha-c-1-Formalni-uprava-k-opatreni2010.pdf" TargetMode="External"/><Relationship Id="rId4" Type="http://schemas.openxmlformats.org/officeDocument/2006/relationships/hyperlink" Target="http://www.lf2.cuni.cz/Aktuality/nove/n1934.ht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ool.is.cuni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s.cuni.cz/webapps/zzp/search/?tab_searchas=basic&amp;lang=cs" TargetMode="Externa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411760" y="2571750"/>
            <a:ext cx="6427440" cy="1828800"/>
          </a:xfrm>
        </p:spPr>
        <p:txBody>
          <a:bodyPr>
            <a:normAutofit/>
          </a:bodyPr>
          <a:lstStyle>
            <a:extLst/>
          </a:lstStyle>
          <a:p>
            <a:r>
              <a:rPr lang="cs-CZ" dirty="0" smtClean="0"/>
              <a:t>Základy vědecké práce 2</a:t>
            </a:r>
            <a:endParaRPr lang="cs-CZ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cs-CZ" dirty="0" smtClean="0"/>
              <a:t>Mgr. Kateřina Hajduková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Přímá (doslovná) citace:</a:t>
            </a:r>
          </a:p>
          <a:p>
            <a:pPr lvl="1">
              <a:buNone/>
            </a:pPr>
            <a:r>
              <a:rPr lang="cs-CZ" dirty="0" smtClean="0"/>
              <a:t>Převzatý text ze zdrojového dokumentu ve stejném znění.</a:t>
            </a:r>
          </a:p>
          <a:p>
            <a:pPr lvl="1">
              <a:buNone/>
            </a:pPr>
            <a:r>
              <a:rPr lang="cs-CZ" dirty="0" smtClean="0"/>
              <a:t>V textu práce je vyznačována:</a:t>
            </a:r>
          </a:p>
          <a:p>
            <a:pPr lvl="1">
              <a:buNone/>
            </a:pPr>
            <a:r>
              <a:rPr lang="cs-CZ" dirty="0" smtClean="0"/>
              <a:t>		uvozovkami – méně než 40 slov</a:t>
            </a:r>
          </a:p>
          <a:p>
            <a:pPr lvl="1">
              <a:buNone/>
            </a:pPr>
            <a:r>
              <a:rPr lang="cs-CZ" dirty="0" smtClean="0"/>
              <a:t>		samostatným odstavcem – více než 40 slov</a:t>
            </a:r>
          </a:p>
          <a:p>
            <a:r>
              <a:rPr lang="cs-CZ" dirty="0" smtClean="0"/>
              <a:t>Parafráze</a:t>
            </a:r>
          </a:p>
          <a:p>
            <a:pPr lvl="1"/>
            <a:r>
              <a:rPr lang="cs-CZ" dirty="0" smtClean="0"/>
              <a:t>Vyjádření převzatého textu vlastními slovy</a:t>
            </a:r>
          </a:p>
          <a:p>
            <a:pPr lvl="1"/>
            <a:r>
              <a:rPr lang="cs-CZ" dirty="0" smtClean="0"/>
              <a:t>V textu práce se nijak neoznačuje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Citační styly:</a:t>
            </a:r>
          </a:p>
          <a:p>
            <a:pPr lvl="1"/>
            <a:r>
              <a:rPr lang="cs-CZ" dirty="0" smtClean="0"/>
              <a:t>Harvardský styl – metoda číselných citací</a:t>
            </a:r>
          </a:p>
          <a:p>
            <a:pPr lvl="1"/>
            <a:r>
              <a:rPr lang="cs-CZ" dirty="0" smtClean="0"/>
              <a:t>Chicago styl – metoda poznámek</a:t>
            </a:r>
          </a:p>
          <a:p>
            <a:r>
              <a:rPr lang="cs-CZ" dirty="0" smtClean="0"/>
              <a:t>Oba obsahují: </a:t>
            </a:r>
          </a:p>
          <a:p>
            <a:pPr lvl="1"/>
            <a:r>
              <a:rPr lang="cs-CZ" dirty="0" smtClean="0"/>
              <a:t>Přímá citace</a:t>
            </a:r>
          </a:p>
          <a:p>
            <a:pPr lvl="1"/>
            <a:r>
              <a:rPr lang="cs-CZ" dirty="0" smtClean="0"/>
              <a:t>Parafráze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203598"/>
            <a:ext cx="8784976" cy="337185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cs-CZ" sz="2500" dirty="0" smtClean="0"/>
              <a:t>U přímé citace nebo parafráze uvedeme v textu práce za převzatý zdroj do kulatých závorek nebo do poznámky pod čarou zkrácenou citaci</a:t>
            </a:r>
          </a:p>
          <a:p>
            <a:pPr lvl="1">
              <a:buNone/>
            </a:pPr>
            <a:endParaRPr lang="cs-CZ" sz="1200" dirty="0" smtClean="0"/>
          </a:p>
          <a:p>
            <a:pPr lvl="1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Př. </a:t>
            </a:r>
            <a:r>
              <a:rPr lang="cs-CZ" sz="2500" dirty="0" smtClean="0"/>
              <a:t>Text </a:t>
            </a:r>
            <a:r>
              <a:rPr lang="cs-CZ" sz="2500" dirty="0" smtClean="0"/>
              <a:t>text</a:t>
            </a:r>
            <a:r>
              <a:rPr lang="cs-CZ" sz="2500" dirty="0" smtClean="0"/>
              <a:t> </a:t>
            </a:r>
            <a:r>
              <a:rPr lang="cs-CZ" sz="2500" dirty="0" smtClean="0"/>
              <a:t>text</a:t>
            </a:r>
            <a:r>
              <a:rPr lang="cs-CZ" sz="2500" dirty="0" smtClean="0"/>
              <a:t> </a:t>
            </a:r>
            <a:r>
              <a:rPr lang="cs-CZ" sz="2500" dirty="0" smtClean="0"/>
              <a:t>text</a:t>
            </a:r>
            <a:r>
              <a:rPr lang="cs-CZ" sz="2500" dirty="0" smtClean="0"/>
              <a:t> </a:t>
            </a:r>
            <a:r>
              <a:rPr lang="cs-CZ" sz="2500" dirty="0" smtClean="0"/>
              <a:t>text</a:t>
            </a:r>
            <a:r>
              <a:rPr lang="cs-CZ" sz="2500" dirty="0" smtClean="0"/>
              <a:t> </a:t>
            </a:r>
            <a:r>
              <a:rPr lang="cs-CZ" sz="2500" dirty="0" smtClean="0"/>
              <a:t>text</a:t>
            </a:r>
            <a:r>
              <a:rPr lang="cs-CZ" sz="2500" dirty="0" smtClean="0"/>
              <a:t> </a:t>
            </a:r>
            <a:r>
              <a:rPr lang="cs-CZ" sz="2500" dirty="0" smtClean="0"/>
              <a:t>text</a:t>
            </a:r>
            <a:r>
              <a:rPr lang="cs-CZ" sz="2500" dirty="0" smtClean="0"/>
              <a:t> </a:t>
            </a:r>
            <a:r>
              <a:rPr lang="cs-CZ" sz="2500" dirty="0" smtClean="0"/>
              <a:t>text</a:t>
            </a:r>
            <a:r>
              <a:rPr lang="cs-CZ" sz="2500" dirty="0" smtClean="0"/>
              <a:t> </a:t>
            </a:r>
            <a:r>
              <a:rPr lang="cs-CZ" sz="2500" dirty="0" smtClean="0"/>
              <a:t>text</a:t>
            </a:r>
            <a:r>
              <a:rPr lang="cs-CZ" sz="2500" dirty="0" smtClean="0"/>
              <a:t> (</a:t>
            </a:r>
            <a:r>
              <a:rPr lang="cs-CZ" sz="2500" dirty="0" smtClean="0"/>
              <a:t>Véle</a:t>
            </a:r>
            <a:r>
              <a:rPr lang="cs-CZ" sz="2500" dirty="0" smtClean="0"/>
              <a:t>, 1997, s. 120)</a:t>
            </a:r>
          </a:p>
          <a:p>
            <a:pPr lvl="1">
              <a:buNone/>
            </a:pPr>
            <a:endParaRPr lang="cs-CZ" sz="2500" dirty="0" smtClean="0"/>
          </a:p>
          <a:p>
            <a:pPr lvl="1">
              <a:buNone/>
            </a:pPr>
            <a:r>
              <a:rPr lang="cs-CZ" sz="2500" dirty="0" smtClean="0"/>
              <a:t>V referenčním seznamu je uvedena úplná citace</a:t>
            </a:r>
          </a:p>
          <a:p>
            <a:pPr lvl="1">
              <a:buNone/>
            </a:pPr>
            <a:endParaRPr lang="cs-CZ" sz="1200" dirty="0" smtClean="0"/>
          </a:p>
          <a:p>
            <a:pPr lvl="1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Př. </a:t>
            </a:r>
            <a:r>
              <a:rPr lang="cs-CZ" sz="2400" dirty="0" smtClean="0"/>
              <a:t>VELÉ, František. </a:t>
            </a:r>
            <a:r>
              <a:rPr lang="cs-CZ" sz="2400" i="1" dirty="0" smtClean="0"/>
              <a:t>Kineziologie pro klinickou praxi</a:t>
            </a:r>
            <a:r>
              <a:rPr lang="cs-CZ" sz="2400" dirty="0" smtClean="0"/>
              <a:t>. 1. vyd. Praha  : Grada, 1997. 271 s. ISBN 80-7169-256-5.</a:t>
            </a:r>
            <a:endParaRPr lang="cs-CZ" sz="2500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Referenční seznam:</a:t>
            </a:r>
          </a:p>
          <a:p>
            <a:pPr lvl="1"/>
            <a:r>
              <a:rPr lang="cs-CZ" dirty="0" smtClean="0"/>
              <a:t>Každý odkaz a každá citace v textu musí být uvedeny v referenčním seznamu</a:t>
            </a:r>
          </a:p>
          <a:p>
            <a:pPr lvl="1"/>
            <a:r>
              <a:rPr lang="cs-CZ" dirty="0" smtClean="0"/>
              <a:t>Pořadí v referenčním seznamu se řídí abecedním pořádkem podle příjmení prvního autora</a:t>
            </a:r>
          </a:p>
          <a:p>
            <a:pPr lvl="1"/>
            <a:r>
              <a:rPr lang="cs-CZ" dirty="0" smtClean="0"/>
              <a:t>Nebo podle čísel prvního použití citace v textu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Získávání údajů:</a:t>
            </a:r>
          </a:p>
          <a:p>
            <a:pPr lvl="1"/>
            <a:r>
              <a:rPr lang="cs-CZ" dirty="0" smtClean="0"/>
              <a:t>Monografie, časopisy:</a:t>
            </a:r>
          </a:p>
          <a:p>
            <a:pPr lvl="2"/>
            <a:r>
              <a:rPr lang="cs-CZ" dirty="0" smtClean="0"/>
              <a:t>Titulní list</a:t>
            </a:r>
          </a:p>
          <a:p>
            <a:pPr lvl="2"/>
            <a:r>
              <a:rPr lang="cs-CZ" dirty="0" smtClean="0"/>
              <a:t>Rub titulního listu</a:t>
            </a:r>
          </a:p>
          <a:p>
            <a:pPr lvl="2"/>
            <a:r>
              <a:rPr lang="cs-CZ" dirty="0" smtClean="0"/>
              <a:t>Tiráž</a:t>
            </a:r>
          </a:p>
          <a:p>
            <a:pPr lvl="2"/>
            <a:r>
              <a:rPr lang="cs-CZ" dirty="0" smtClean="0"/>
              <a:t>Obálka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 descr="titulni li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95486"/>
            <a:ext cx="4109913" cy="4948014"/>
          </a:xfrm>
        </p:spPr>
      </p:pic>
      <p:pic>
        <p:nvPicPr>
          <p:cNvPr id="5" name="Obrázek 4" descr="Rub t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5486"/>
            <a:ext cx="3456384" cy="49480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Získávání údajů:</a:t>
            </a:r>
          </a:p>
          <a:p>
            <a:pPr lvl="1"/>
            <a:r>
              <a:rPr lang="cs-CZ" dirty="0" smtClean="0"/>
              <a:t>DVD, CD:</a:t>
            </a:r>
          </a:p>
          <a:p>
            <a:pPr lvl="2"/>
            <a:r>
              <a:rPr lang="cs-CZ" dirty="0" smtClean="0"/>
              <a:t>Potisk disku</a:t>
            </a:r>
          </a:p>
          <a:p>
            <a:pPr lvl="2"/>
            <a:r>
              <a:rPr lang="cs-CZ" dirty="0" smtClean="0"/>
              <a:t>Booklet</a:t>
            </a:r>
          </a:p>
          <a:p>
            <a:pPr lvl="2"/>
            <a:r>
              <a:rPr lang="cs-CZ" dirty="0" smtClean="0"/>
              <a:t>Obal</a:t>
            </a:r>
          </a:p>
          <a:p>
            <a:pPr lvl="2"/>
            <a:r>
              <a:rPr lang="cs-CZ" dirty="0" smtClean="0"/>
              <a:t>Soubory na disku</a:t>
            </a:r>
          </a:p>
        </p:txBody>
      </p:sp>
      <p:pic>
        <p:nvPicPr>
          <p:cNvPr id="4" name="Obrázek 3" descr="DV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03598"/>
            <a:ext cx="3293008" cy="32141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Získávání údajů:</a:t>
            </a:r>
          </a:p>
          <a:p>
            <a:pPr lvl="1"/>
            <a:r>
              <a:rPr lang="cs-CZ" dirty="0" smtClean="0"/>
              <a:t>Webová stránka:</a:t>
            </a:r>
          </a:p>
          <a:p>
            <a:pPr lvl="2"/>
            <a:r>
              <a:rPr lang="cs-CZ" dirty="0" smtClean="0"/>
              <a:t>Údaje v záhlaví</a:t>
            </a:r>
          </a:p>
          <a:p>
            <a:pPr lvl="2"/>
            <a:r>
              <a:rPr lang="cs-CZ" dirty="0" smtClean="0"/>
              <a:t>Titulek</a:t>
            </a:r>
          </a:p>
          <a:p>
            <a:pPr lvl="2"/>
            <a:r>
              <a:rPr lang="cs-CZ" dirty="0" smtClean="0"/>
              <a:t>Údaje v zápatí</a:t>
            </a:r>
          </a:p>
          <a:p>
            <a:pPr lvl="2"/>
            <a:r>
              <a:rPr lang="cs-CZ" dirty="0" smtClean="0"/>
              <a:t>Vlastnosti stránky (zobrazit informace o stránce, zdrojový kód stránky)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 descr="citace-we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408712" cy="516430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 descr="citace-web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156693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cs-CZ" dirty="0" smtClean="0"/>
              <a:t>Základy vědecké práce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275606"/>
            <a:ext cx="7850832" cy="3528392"/>
          </a:xfrm>
        </p:spPr>
        <p:txBody>
          <a:bodyPr anchor="ctr">
            <a:normAutofit fontScale="85000" lnSpcReduction="20000"/>
          </a:bodyPr>
          <a:lstStyle>
            <a:extLst/>
          </a:lstStyle>
          <a:p>
            <a:pPr marL="274320" lvl="1"/>
            <a:endParaRPr lang="cs-CZ" dirty="0" smtClean="0"/>
          </a:p>
          <a:p>
            <a:pPr marL="274320" lvl="1"/>
            <a:endParaRPr lang="cs-CZ" dirty="0" smtClean="0"/>
          </a:p>
          <a:p>
            <a:pPr marL="274320" lvl="1">
              <a:buNone/>
            </a:pPr>
            <a:r>
              <a:rPr lang="cs-CZ" sz="2800" dirty="0" smtClean="0"/>
              <a:t>Co nás čeká:</a:t>
            </a:r>
          </a:p>
          <a:p>
            <a:pPr marL="274320" lvl="1"/>
            <a:r>
              <a:rPr lang="cs-CZ" dirty="0" smtClean="0"/>
              <a:t>Co je to kvalifikační práce</a:t>
            </a:r>
          </a:p>
          <a:p>
            <a:pPr marL="274320" lvl="1"/>
            <a:r>
              <a:rPr lang="cs-CZ" dirty="0" smtClean="0"/>
              <a:t>Zákony</a:t>
            </a:r>
          </a:p>
          <a:p>
            <a:pPr marL="274320" lvl="1"/>
            <a:r>
              <a:rPr lang="cs-CZ" dirty="0" smtClean="0"/>
              <a:t>Jak psát bakalářskou práci</a:t>
            </a:r>
          </a:p>
          <a:p>
            <a:pPr marL="274320" lvl="1"/>
            <a:r>
              <a:rPr lang="cs-CZ" dirty="0" smtClean="0"/>
              <a:t>Vytváření citací</a:t>
            </a:r>
          </a:p>
          <a:p>
            <a:pPr marL="274320" lvl="1"/>
            <a:r>
              <a:rPr lang="cs-CZ" dirty="0" smtClean="0"/>
              <a:t>Formální úprava k opatření děkana</a:t>
            </a:r>
          </a:p>
          <a:p>
            <a:pPr marL="274320" lvl="1"/>
            <a:r>
              <a:rPr lang="cs-CZ" dirty="0" smtClean="0"/>
              <a:t>Způsob odevzdávání</a:t>
            </a:r>
          </a:p>
          <a:p>
            <a:pPr marL="274320" lvl="1"/>
            <a:r>
              <a:rPr lang="cs-CZ" dirty="0" smtClean="0"/>
              <a:t>Repozitář UK</a:t>
            </a:r>
          </a:p>
          <a:p>
            <a:pPr marL="274320" lvl="1">
              <a:buNone/>
            </a:pPr>
            <a:endParaRPr lang="cs-CZ" dirty="0" smtClean="0"/>
          </a:p>
          <a:p>
            <a:pPr marL="274320" lvl="1">
              <a:buNone/>
            </a:pPr>
            <a:endParaRPr lang="cs-CZ" dirty="0" smtClean="0"/>
          </a:p>
          <a:p>
            <a:pPr marL="274320"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Údaj z jiného zdroje:</a:t>
            </a:r>
          </a:p>
          <a:p>
            <a:pPr lvl="1"/>
            <a:r>
              <a:rPr lang="cs-CZ" dirty="0" smtClean="0"/>
              <a:t>V citaci mohu uvést i údaj, který není v dokumentu obsažen</a:t>
            </a:r>
          </a:p>
          <a:p>
            <a:pPr lvl="1"/>
            <a:r>
              <a:rPr lang="cs-CZ" dirty="0" smtClean="0"/>
              <a:t>Mohu použít údaje např. z knihovního katalogu, webové stránky vydavatele </a:t>
            </a:r>
          </a:p>
          <a:p>
            <a:pPr lvl="1"/>
            <a:r>
              <a:rPr lang="cs-CZ" dirty="0" smtClean="0"/>
              <a:t>Údaje musí ovšem být uvedeny v hranatých závorkách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100" dirty="0"/>
              <a:t>Obecná pravidla:</a:t>
            </a:r>
          </a:p>
          <a:p>
            <a:pPr lvl="1"/>
            <a:r>
              <a:rPr lang="cs-CZ" sz="6100" dirty="0" smtClean="0"/>
              <a:t>Přehlednost </a:t>
            </a:r>
            <a:r>
              <a:rPr lang="cs-CZ" sz="6100" dirty="0"/>
              <a:t>a jednotnost údajů</a:t>
            </a:r>
          </a:p>
          <a:p>
            <a:pPr lvl="1"/>
            <a:r>
              <a:rPr lang="cs-CZ" sz="6100" dirty="0" smtClean="0"/>
              <a:t>Přesnost </a:t>
            </a:r>
            <a:r>
              <a:rPr lang="cs-CZ" sz="6100" dirty="0"/>
              <a:t>(zápis citace několika způsoby, vybrat si jeden pro danou práci a držet se jej u všech citací)</a:t>
            </a:r>
          </a:p>
          <a:p>
            <a:pPr lvl="1"/>
            <a:r>
              <a:rPr lang="cs-CZ" sz="6100" dirty="0" smtClean="0"/>
              <a:t>Úplnost </a:t>
            </a:r>
            <a:r>
              <a:rPr lang="cs-CZ" sz="6100" dirty="0"/>
              <a:t>(více údajů pro zpětnou identifikaci – nepřesnosti při přejímané citaci)</a:t>
            </a:r>
          </a:p>
          <a:p>
            <a:pPr lvl="1"/>
            <a:r>
              <a:rPr lang="cs-CZ" sz="6100" dirty="0" smtClean="0"/>
              <a:t>Použití </a:t>
            </a:r>
            <a:r>
              <a:rPr lang="cs-CZ" sz="6100" dirty="0"/>
              <a:t>primárních pramenů (citovat údaje pouze z publikací, které jsme měli v ruce)</a:t>
            </a:r>
          </a:p>
          <a:p>
            <a:pPr lvl="1"/>
            <a:r>
              <a:rPr lang="cs-CZ" sz="6100" dirty="0" smtClean="0"/>
              <a:t>Zkracování slov obsažená </a:t>
            </a:r>
            <a:r>
              <a:rPr lang="cs-CZ" sz="6100" dirty="0"/>
              <a:t>v údajích o citované publikaci (ČSN ISO 4. Informace a dokumentace: pravidla zkracování slov z názvů a názvů dokumentů)</a:t>
            </a:r>
          </a:p>
          <a:p>
            <a:endParaRPr lang="cs-CZ" sz="61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6100" dirty="0"/>
              <a:t>Cizojazyčná literatura - platí zásada zachování pravopisných norem pro daný jazyk (Píšeme názvy, nakladatele v souladu s pravidly pravopisu, v němž je text napsán)</a:t>
            </a:r>
          </a:p>
          <a:p>
            <a:r>
              <a:rPr lang="cs-CZ" sz="6100" dirty="0"/>
              <a:t>Zachování jazyka knihy (nepřekládáme údaje o názvu, autoru, vydání – 1st </a:t>
            </a:r>
            <a:r>
              <a:rPr lang="cs-CZ" sz="6100" dirty="0"/>
              <a:t>edition</a:t>
            </a:r>
            <a:r>
              <a:rPr lang="cs-CZ" sz="6100" dirty="0"/>
              <a:t>, 2nd </a:t>
            </a:r>
            <a:r>
              <a:rPr lang="cs-CZ" sz="6100" dirty="0"/>
              <a:t>ed</a:t>
            </a:r>
            <a:r>
              <a:rPr lang="cs-CZ" sz="6100" dirty="0"/>
              <a:t>., fyzickém popisu 320 p. (</a:t>
            </a:r>
            <a:r>
              <a:rPr lang="cs-CZ" sz="6100" dirty="0"/>
              <a:t>pages</a:t>
            </a:r>
            <a:r>
              <a:rPr lang="cs-CZ" sz="6100" dirty="0"/>
              <a:t>), 320 S. (</a:t>
            </a:r>
            <a:r>
              <a:rPr lang="cs-CZ" sz="6100" dirty="0"/>
              <a:t>Seiten</a:t>
            </a:r>
            <a:r>
              <a:rPr lang="cs-CZ" sz="6100" dirty="0"/>
              <a:t>), jména nakladatelů)</a:t>
            </a:r>
          </a:p>
          <a:p>
            <a:r>
              <a:rPr lang="cs-CZ" sz="6100" dirty="0"/>
              <a:t>Transliterujeme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200" b="1" dirty="0" smtClean="0"/>
              <a:t>Pokud </a:t>
            </a:r>
            <a:r>
              <a:rPr lang="cs-CZ" sz="3200" b="1" dirty="0"/>
              <a:t>některý údaj chybí, vynechává se a pokračuje se následujícím. </a:t>
            </a:r>
            <a:r>
              <a:rPr lang="cs-CZ" sz="3200" dirty="0"/>
              <a:t>V některých případech lze údaj dohledat v jiných zdrojích nebo nahradit zástupnou formulací. </a:t>
            </a:r>
          </a:p>
          <a:p>
            <a:endParaRPr lang="cs-CZ" sz="3200" dirty="0"/>
          </a:p>
          <a:p>
            <a:r>
              <a:rPr lang="cs-CZ" sz="3200" b="1" dirty="0"/>
              <a:t>V případě, že některý z údajů přebíráme z jiného zdroje, uvádíme jej v hranaté závorce. </a:t>
            </a:r>
            <a:r>
              <a:rPr lang="cs-CZ" sz="3200" dirty="0"/>
              <a:t>Jestliže přebíráme nebo odhadujeme více údajů za sebou, sloučíme je do jedné závorky. </a:t>
            </a:r>
            <a:endParaRPr lang="cs-CZ" sz="3200" dirty="0" smtClean="0"/>
          </a:p>
          <a:p>
            <a:pPr lvl="1"/>
            <a:r>
              <a:rPr lang="cs-CZ" dirty="0" smtClean="0"/>
              <a:t>Neznáme </a:t>
            </a:r>
            <a:r>
              <a:rPr lang="cs-CZ" dirty="0"/>
              <a:t>místo vydání (ale jsme schopni ho zjistit): </a:t>
            </a:r>
          </a:p>
          <a:p>
            <a:pPr lvl="2"/>
            <a:r>
              <a:rPr lang="cs-CZ" dirty="0"/>
              <a:t>Zapíšeme [Praha]: </a:t>
            </a:r>
            <a:r>
              <a:rPr lang="cs-CZ" dirty="0"/>
              <a:t>Computer</a:t>
            </a:r>
            <a:r>
              <a:rPr lang="cs-CZ" dirty="0"/>
              <a:t> </a:t>
            </a:r>
            <a:r>
              <a:rPr lang="cs-CZ" dirty="0"/>
              <a:t>Press</a:t>
            </a:r>
            <a:r>
              <a:rPr lang="cs-CZ" dirty="0"/>
              <a:t>, 2008. </a:t>
            </a:r>
          </a:p>
          <a:p>
            <a:pPr lvl="2"/>
            <a:r>
              <a:rPr lang="cs-CZ" dirty="0"/>
              <a:t>V dokumentu uveden rok 1959 (zjevně chybný). Zapíšeme 1959 [1995] </a:t>
            </a:r>
            <a:endParaRPr lang="cs-CZ" dirty="0" smtClean="0"/>
          </a:p>
          <a:p>
            <a:pPr lvl="2"/>
            <a:r>
              <a:rPr lang="cs-CZ" dirty="0" smtClean="0"/>
              <a:t>V dokumentu není uveden celkový počet stran – údaj můžeme odhadnout [259 s.]</a:t>
            </a:r>
          </a:p>
          <a:p>
            <a:pPr lvl="3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718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Základní údaje bibliografické citace:</a:t>
            </a:r>
          </a:p>
          <a:p>
            <a:pPr lvl="2"/>
            <a:r>
              <a:rPr lang="cs-CZ" dirty="0" smtClean="0"/>
              <a:t>Monografie</a:t>
            </a:r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	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Webová stránka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7" name="Obrázek 6" descr="cita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95686"/>
            <a:ext cx="7437120" cy="1377696"/>
          </a:xfrm>
          <a:prstGeom prst="rect">
            <a:avLst/>
          </a:prstGeom>
        </p:spPr>
      </p:pic>
      <p:pic>
        <p:nvPicPr>
          <p:cNvPr id="8" name="Obrázek 7" descr="cit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02380"/>
            <a:ext cx="7559040" cy="1341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- Primární odpovědnost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47864"/>
          </a:xfrm>
        </p:spPr>
        <p:txBody>
          <a:bodyPr>
            <a:noAutofit/>
          </a:bodyPr>
          <a:lstStyle/>
          <a:p>
            <a:r>
              <a:rPr lang="cs-CZ" sz="1400" dirty="0" smtClean="0"/>
              <a:t>Autor</a:t>
            </a:r>
          </a:p>
          <a:p>
            <a:pPr lvl="1"/>
            <a:r>
              <a:rPr lang="cs-CZ" sz="1400" dirty="0" smtClean="0"/>
              <a:t>Invertovaný tvar</a:t>
            </a:r>
          </a:p>
          <a:p>
            <a:r>
              <a:rPr lang="cs-CZ" sz="1400" dirty="0" smtClean="0"/>
              <a:t>Více jak tři autoři</a:t>
            </a:r>
          </a:p>
          <a:p>
            <a:pPr lvl="1"/>
            <a:r>
              <a:rPr lang="cs-CZ" sz="1400" dirty="0" smtClean="0"/>
              <a:t>et al.</a:t>
            </a:r>
          </a:p>
          <a:p>
            <a:r>
              <a:rPr lang="cs-CZ" sz="1400" dirty="0"/>
              <a:t>U dokumentů, které mají mnoho autorů, ale žádný z nich není dominantní (např. encyklopedie, film, konference…), je prvním údajem v citaci název díla.</a:t>
            </a:r>
          </a:p>
          <a:p>
            <a:endParaRPr lang="cs-CZ" sz="1400" dirty="0"/>
          </a:p>
          <a:p>
            <a:r>
              <a:rPr lang="cs-CZ" sz="1400" dirty="0"/>
              <a:t>Doplňky ke jménům </a:t>
            </a:r>
            <a:r>
              <a:rPr lang="cs-CZ" sz="1400" dirty="0" smtClean="0"/>
              <a:t> - uvádějící </a:t>
            </a:r>
            <a:r>
              <a:rPr lang="cs-CZ" sz="1400" dirty="0"/>
              <a:t>hodnost, úřad nebo status </a:t>
            </a:r>
            <a:r>
              <a:rPr lang="cs-CZ" sz="1400" dirty="0" smtClean="0"/>
              <a:t>se ponechávají jako součást jména pouze v případě odlišení dvou autorů stejného jména</a:t>
            </a:r>
          </a:p>
          <a:p>
            <a:pPr marL="365760" lvl="1" indent="0">
              <a:buNone/>
            </a:pPr>
            <a:r>
              <a:rPr lang="cs-CZ" sz="1400" dirty="0" smtClean="0">
                <a:solidFill>
                  <a:srgbClr val="FFC000"/>
                </a:solidFill>
              </a:rPr>
              <a:t>	Př</a:t>
            </a:r>
            <a:r>
              <a:rPr lang="cs-CZ" sz="1400" dirty="0">
                <a:solidFill>
                  <a:srgbClr val="FFC000"/>
                </a:solidFill>
              </a:rPr>
              <a:t>.</a:t>
            </a:r>
            <a:r>
              <a:rPr lang="cs-CZ" sz="1400" dirty="0" smtClean="0"/>
              <a:t> </a:t>
            </a:r>
            <a:r>
              <a:rPr lang="nl-NL" sz="1400" dirty="0"/>
              <a:t>NOVÁK, Jan, Mgr. NOVÁK, Jan, MUDr. </a:t>
            </a:r>
            <a:endParaRPr lang="cs-CZ" sz="1400" dirty="0"/>
          </a:p>
          <a:p>
            <a:r>
              <a:rPr lang="cs-CZ" sz="1400" dirty="0" smtClean="0"/>
              <a:t>Korporace</a:t>
            </a:r>
          </a:p>
          <a:p>
            <a:pPr lvl="1"/>
            <a:r>
              <a:rPr lang="cs-CZ" sz="1400" dirty="0" smtClean="0"/>
              <a:t>K </a:t>
            </a:r>
            <a:r>
              <a:rPr lang="cs-CZ" sz="1400" dirty="0"/>
              <a:t>rozlišení dvou korporací se stejným jménem se přidává sídlo </a:t>
            </a:r>
            <a:r>
              <a:rPr lang="cs-CZ" sz="1400" dirty="0" smtClean="0"/>
              <a:t>korporace</a:t>
            </a:r>
            <a:endParaRPr lang="cs-CZ" sz="1400" dirty="0"/>
          </a:p>
          <a:p>
            <a:pPr marL="685800" lvl="2" indent="0">
              <a:buNone/>
            </a:pPr>
            <a:r>
              <a:rPr lang="cs-CZ" sz="1400" dirty="0" smtClean="0">
                <a:solidFill>
                  <a:srgbClr val="FFC000"/>
                </a:solidFill>
              </a:rPr>
              <a:t>	Př</a:t>
            </a:r>
            <a:r>
              <a:rPr lang="cs-CZ" sz="1400" dirty="0">
                <a:solidFill>
                  <a:srgbClr val="FFC000"/>
                </a:solidFill>
              </a:rPr>
              <a:t>.  </a:t>
            </a:r>
            <a:r>
              <a:rPr lang="cs-CZ" sz="1400" dirty="0" smtClean="0"/>
              <a:t>MCDONALD </a:t>
            </a:r>
            <a:r>
              <a:rPr lang="cs-CZ" sz="1400" dirty="0"/>
              <a:t>[Londýn</a:t>
            </a:r>
            <a:r>
              <a:rPr lang="cs-CZ" sz="1400" dirty="0" smtClean="0"/>
              <a:t>], MCDONALD </a:t>
            </a:r>
            <a:r>
              <a:rPr lang="cs-CZ" sz="1400" dirty="0"/>
              <a:t>[Praha</a:t>
            </a:r>
            <a:r>
              <a:rPr lang="cs-CZ" sz="1400" dirty="0" smtClean="0"/>
              <a:t>]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901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- 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Tak jak je uveden v dokumentu</a:t>
            </a:r>
          </a:p>
          <a:p>
            <a:r>
              <a:rPr lang="cs-CZ" dirty="0" smtClean="0"/>
              <a:t>Více názvů – nejvýraznější</a:t>
            </a:r>
          </a:p>
          <a:p>
            <a:r>
              <a:rPr lang="cs-CZ" dirty="0" smtClean="0"/>
              <a:t>Podnázev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Nejasný název periodika</a:t>
            </a:r>
            <a:endParaRPr lang="cs-CZ" dirty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Př</a:t>
            </a:r>
            <a:r>
              <a:rPr lang="cs-CZ" sz="2500" dirty="0">
                <a:solidFill>
                  <a:srgbClr val="FFC000"/>
                </a:solidFill>
              </a:rPr>
              <a:t>.</a:t>
            </a:r>
            <a:r>
              <a:rPr lang="cs-CZ" dirty="0" smtClean="0"/>
              <a:t> </a:t>
            </a:r>
            <a:r>
              <a:rPr lang="cs-CZ" sz="2600" dirty="0" smtClean="0"/>
              <a:t>National</a:t>
            </a:r>
            <a:r>
              <a:rPr lang="cs-CZ" sz="2600" dirty="0" smtClean="0"/>
              <a:t> </a:t>
            </a:r>
            <a:r>
              <a:rPr lang="cs-CZ" sz="2600" dirty="0"/>
              <a:t>Geographic</a:t>
            </a:r>
            <a:r>
              <a:rPr lang="cs-CZ" sz="2600" dirty="0"/>
              <a:t> (Washington</a:t>
            </a:r>
            <a:r>
              <a:rPr lang="cs-CZ" sz="2600" dirty="0" smtClean="0"/>
              <a:t>)</a:t>
            </a:r>
            <a:r>
              <a:rPr lang="cs-CZ" dirty="0" smtClean="0"/>
              <a:t> </a:t>
            </a:r>
            <a:endParaRPr lang="cs-CZ" dirty="0"/>
          </a:p>
          <a:p>
            <a:pPr marL="365760" lvl="1" indent="0">
              <a:buNone/>
            </a:pPr>
            <a:r>
              <a:rPr lang="cs-CZ" dirty="0" smtClean="0"/>
              <a:t>National</a:t>
            </a:r>
            <a:r>
              <a:rPr lang="cs-CZ" dirty="0" smtClean="0"/>
              <a:t> </a:t>
            </a:r>
            <a:r>
              <a:rPr lang="cs-CZ" dirty="0"/>
              <a:t>Geographic</a:t>
            </a:r>
            <a:r>
              <a:rPr lang="cs-CZ" dirty="0"/>
              <a:t> (Praha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32"/>
            <a:ext cx="3563888" cy="3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0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- 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500" dirty="0"/>
              <a:t>Názvové údaje vícedílného dokumentu</a:t>
            </a:r>
          </a:p>
          <a:p>
            <a:pPr lvl="1"/>
            <a:r>
              <a:rPr lang="cs-CZ" sz="3500" dirty="0"/>
              <a:t>Pokud potřebujeme citovat konkrétní díl vícedílného dokumentu, název (případně i podnázev) celého díla píšeme </a:t>
            </a:r>
            <a:r>
              <a:rPr lang="cs-CZ" sz="3500" dirty="0" smtClean="0"/>
              <a:t>kurzívou</a:t>
            </a:r>
            <a:r>
              <a:rPr lang="cs-CZ" sz="3500" dirty="0"/>
              <a:t>, číslem dílu a názvem dílu. </a:t>
            </a:r>
          </a:p>
          <a:p>
            <a:r>
              <a:rPr lang="cs-CZ" sz="3500" dirty="0"/>
              <a:t>Název příspěvku (článku, stati, kapitoly) musí být typograficky odlišen od názvu zdrojového dokumentu. V názvu zdrojového dokumentu (sborníku, knihy, časopisu…) proto používáme kurzivu. </a:t>
            </a:r>
          </a:p>
          <a:p>
            <a:r>
              <a:rPr lang="cs-CZ" sz="3500" dirty="0"/>
              <a:t>Předložku In: před názvem zdrojového dokumentu příspěvku musíme použít pro příspěvek v monografii – např. ve sborníku. U příspěvků v časopisech je předložka </a:t>
            </a:r>
            <a:r>
              <a:rPr lang="cs-CZ" sz="3500" dirty="0" smtClean="0"/>
              <a:t>In</a:t>
            </a:r>
            <a:r>
              <a:rPr lang="cs-CZ" sz="3500" dirty="0"/>
              <a:t>.</a:t>
            </a:r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459438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– 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Název konference</a:t>
            </a:r>
          </a:p>
          <a:p>
            <a:pPr lvl="1"/>
            <a:r>
              <a:rPr lang="cs-CZ" sz="2400" dirty="0"/>
              <a:t>U konference, která se opakuje pod stejným názvem, je nutné uvádět datum (minimálně rok) a místo konání:</a:t>
            </a:r>
          </a:p>
          <a:p>
            <a:pPr lvl="1"/>
            <a:r>
              <a:rPr lang="cs-CZ" sz="2400" dirty="0"/>
              <a:t>Interspeech</a:t>
            </a:r>
            <a:r>
              <a:rPr lang="cs-CZ" sz="2400" dirty="0"/>
              <a:t> 2006: Pittsburgh, USA</a:t>
            </a:r>
          </a:p>
          <a:p>
            <a:pPr lvl="1"/>
            <a:r>
              <a:rPr lang="cs-CZ" sz="2400" dirty="0"/>
              <a:t>TSD [Text, </a:t>
            </a:r>
            <a:r>
              <a:rPr lang="cs-CZ" sz="2400" dirty="0"/>
              <a:t>speech</a:t>
            </a:r>
            <a:r>
              <a:rPr lang="cs-CZ" sz="2400" dirty="0"/>
              <a:t> and </a:t>
            </a:r>
            <a:r>
              <a:rPr lang="cs-CZ" sz="2400" dirty="0"/>
              <a:t>dialogue</a:t>
            </a:r>
            <a:r>
              <a:rPr lang="cs-CZ" sz="2400" dirty="0"/>
              <a:t>] 2009: </a:t>
            </a:r>
            <a:r>
              <a:rPr lang="cs-CZ" sz="2400" dirty="0"/>
              <a:t>Pilsen</a:t>
            </a:r>
            <a:r>
              <a:rPr lang="cs-CZ" sz="2400" dirty="0"/>
              <a:t>, Czech Republic</a:t>
            </a:r>
          </a:p>
          <a:p>
            <a:pPr lvl="1"/>
            <a:r>
              <a:rPr lang="cs-CZ" sz="2400" dirty="0"/>
              <a:t>SIGMAP [</a:t>
            </a:r>
            <a:r>
              <a:rPr lang="cs-CZ" sz="2400" dirty="0"/>
              <a:t>Conference</a:t>
            </a:r>
            <a:r>
              <a:rPr lang="cs-CZ" sz="2400" dirty="0"/>
              <a:t> on </a:t>
            </a:r>
            <a:r>
              <a:rPr lang="cs-CZ" sz="2400" dirty="0"/>
              <a:t>Signal</a:t>
            </a:r>
            <a:r>
              <a:rPr lang="cs-CZ" sz="2400" dirty="0"/>
              <a:t> </a:t>
            </a:r>
            <a:r>
              <a:rPr lang="cs-CZ" sz="2400" dirty="0"/>
              <a:t>Processing</a:t>
            </a:r>
            <a:r>
              <a:rPr lang="cs-CZ" sz="2400" dirty="0"/>
              <a:t> and </a:t>
            </a:r>
            <a:r>
              <a:rPr lang="cs-CZ" sz="2400" dirty="0"/>
              <a:t>Multimedia</a:t>
            </a:r>
            <a:r>
              <a:rPr lang="cs-CZ" sz="2400" dirty="0"/>
              <a:t> </a:t>
            </a:r>
            <a:r>
              <a:rPr lang="cs-CZ" sz="2400" dirty="0"/>
              <a:t>Applications</a:t>
            </a:r>
            <a:r>
              <a:rPr lang="cs-CZ" sz="2400" dirty="0"/>
              <a:t>] 2010: </a:t>
            </a:r>
            <a:r>
              <a:rPr lang="cs-CZ" sz="2400" dirty="0"/>
              <a:t>Athens</a:t>
            </a:r>
            <a:r>
              <a:rPr lang="cs-CZ" sz="2400" dirty="0"/>
              <a:t>, </a:t>
            </a:r>
            <a:r>
              <a:rPr lang="cs-CZ" sz="2400" dirty="0"/>
              <a:t>Greece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7471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– Podřízená odpovědnost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Další tvůrci – překladatel, ilustrátor, editor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94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– Typ nosiče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 smtClean="0"/>
              <a:t>[</a:t>
            </a:r>
            <a:r>
              <a:rPr lang="cs-CZ" dirty="0"/>
              <a:t>online] </a:t>
            </a:r>
          </a:p>
          <a:p>
            <a:pPr lvl="1"/>
            <a:r>
              <a:rPr lang="cs-CZ" dirty="0"/>
              <a:t>[Braillovo písmo] </a:t>
            </a:r>
          </a:p>
          <a:p>
            <a:pPr lvl="1"/>
            <a:r>
              <a:rPr lang="cs-CZ" dirty="0"/>
              <a:t>[CD] </a:t>
            </a:r>
          </a:p>
          <a:p>
            <a:pPr lvl="1"/>
            <a:r>
              <a:rPr lang="cs-CZ" dirty="0"/>
              <a:t>[DVD] </a:t>
            </a:r>
          </a:p>
          <a:p>
            <a:pPr lvl="1"/>
            <a:r>
              <a:rPr lang="cs-CZ" dirty="0"/>
              <a:t>[</a:t>
            </a:r>
            <a:r>
              <a:rPr lang="cs-CZ" dirty="0"/>
              <a:t>Blu-ray</a:t>
            </a:r>
            <a:r>
              <a:rPr lang="cs-CZ" dirty="0"/>
              <a:t> disk] </a:t>
            </a:r>
          </a:p>
          <a:p>
            <a:pPr lvl="1"/>
            <a:r>
              <a:rPr lang="cs-CZ" dirty="0"/>
              <a:t>[mapa] </a:t>
            </a:r>
          </a:p>
          <a:p>
            <a:pPr lvl="1"/>
            <a:r>
              <a:rPr lang="cs-CZ" dirty="0"/>
              <a:t>[fotografie] </a:t>
            </a:r>
          </a:p>
          <a:p>
            <a:pPr lvl="1"/>
            <a:r>
              <a:rPr lang="cs-CZ" dirty="0"/>
              <a:t>[notový zápis] </a:t>
            </a:r>
          </a:p>
        </p:txBody>
      </p:sp>
    </p:spTree>
    <p:extLst>
      <p:ext uri="{BB962C8B-B14F-4D97-AF65-F5344CB8AC3E}">
        <p14:creationId xmlns:p14="http://schemas.microsoft.com/office/powerpoint/2010/main" val="165023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Závěrečné vysokoškolské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VŠKP - vysokoškolské kvalifikační práce:</a:t>
            </a:r>
          </a:p>
          <a:p>
            <a:pPr lvl="1">
              <a:buNone/>
            </a:pPr>
            <a:r>
              <a:rPr lang="cs-CZ" dirty="0" smtClean="0"/>
              <a:t>bakalářské, diplomové, doktorské a disertační práce</a:t>
            </a:r>
          </a:p>
          <a:p>
            <a:r>
              <a:rPr lang="cs-CZ" dirty="0" smtClean="0"/>
              <a:t>Jsou zařazovány ke specifické skupině dokumentů, tzv. „šedé literatury“, a to zejména vzhledem k jejich špatné dostupnosti, protože nejsou publikována obvyklým způsobem a nejsou dostupná na běžném knižním trhu.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– Vydání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Vydání </a:t>
            </a:r>
            <a:r>
              <a:rPr lang="cs-CZ" sz="2600" dirty="0"/>
              <a:t>se uvádí ve tvaru, v jakém je zapsáno v dokumentu včetně všech </a:t>
            </a:r>
            <a:r>
              <a:rPr lang="cs-CZ" sz="2600" dirty="0" smtClean="0"/>
              <a:t>symbolů</a:t>
            </a:r>
            <a:endParaRPr lang="cs-CZ" sz="2600" dirty="0"/>
          </a:p>
          <a:p>
            <a:pPr lvl="1"/>
            <a:endParaRPr lang="cs-CZ" dirty="0"/>
          </a:p>
          <a:p>
            <a:r>
              <a:rPr lang="cs-CZ" dirty="0"/>
              <a:t>Zkracovat podle </a:t>
            </a:r>
            <a:r>
              <a:rPr lang="cs-CZ" dirty="0" smtClean="0"/>
              <a:t>normy (</a:t>
            </a:r>
            <a:r>
              <a:rPr lang="cs-CZ" dirty="0" smtClean="0">
                <a:hlinkClick r:id="rId2"/>
              </a:rPr>
              <a:t>http://</a:t>
            </a:r>
            <a:r>
              <a:rPr lang="cs-CZ" dirty="0">
                <a:hlinkClick r:id="rId2"/>
              </a:rPr>
              <a:t>www.nkp.cz/</a:t>
            </a:r>
            <a:r>
              <a:rPr lang="cs-CZ" dirty="0">
                <a:hlinkClick r:id="rId2"/>
              </a:rPr>
              <a:t>pages</a:t>
            </a:r>
            <a:r>
              <a:rPr lang="cs-CZ" dirty="0">
                <a:hlinkClick r:id="rId2"/>
              </a:rPr>
              <a:t>/fond_def_zkra.htm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2300" dirty="0" smtClean="0">
                <a:solidFill>
                  <a:srgbClr val="FFC000"/>
                </a:solidFill>
              </a:rPr>
              <a:t>	Př</a:t>
            </a:r>
            <a:r>
              <a:rPr lang="cs-CZ" sz="2300" dirty="0">
                <a:solidFill>
                  <a:srgbClr val="FFC000"/>
                </a:solidFill>
              </a:rPr>
              <a:t>.</a:t>
            </a:r>
            <a:r>
              <a:rPr lang="cs-CZ" dirty="0" smtClean="0"/>
              <a:t> </a:t>
            </a:r>
            <a:r>
              <a:rPr lang="cs-CZ" sz="2400" dirty="0" smtClean="0"/>
              <a:t>3rd </a:t>
            </a:r>
            <a:r>
              <a:rPr lang="cs-CZ" sz="2400" dirty="0"/>
              <a:t>ed</a:t>
            </a:r>
            <a:r>
              <a:rPr lang="cs-CZ" sz="2400" dirty="0"/>
              <a:t>., </a:t>
            </a:r>
            <a:r>
              <a:rPr lang="cs-CZ" sz="2400" dirty="0"/>
              <a:t>revised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r>
              <a:rPr lang="cs-CZ" sz="2400" dirty="0" smtClean="0"/>
              <a:t>	2</a:t>
            </a:r>
            <a:r>
              <a:rPr lang="cs-CZ" sz="2400" dirty="0"/>
              <a:t>. </a:t>
            </a:r>
            <a:r>
              <a:rPr lang="cs-CZ" sz="2400" dirty="0"/>
              <a:t>přeprac</a:t>
            </a:r>
            <a:r>
              <a:rPr lang="cs-CZ" sz="2400" dirty="0"/>
              <a:t>. vyd. </a:t>
            </a:r>
          </a:p>
        </p:txBody>
      </p:sp>
    </p:spTree>
    <p:extLst>
      <p:ext uri="{BB962C8B-B14F-4D97-AF65-F5344CB8AC3E}">
        <p14:creationId xmlns:p14="http://schemas.microsoft.com/office/powerpoint/2010/main" val="4165544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– Nakladatelské údaje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Místo vydání</a:t>
            </a:r>
          </a:p>
          <a:p>
            <a:endParaRPr lang="cs-CZ" dirty="0" smtClean="0"/>
          </a:p>
          <a:p>
            <a:r>
              <a:rPr lang="cs-CZ" dirty="0" smtClean="0"/>
              <a:t>Nakladatel</a:t>
            </a:r>
          </a:p>
          <a:p>
            <a:pPr lvl="1"/>
            <a:r>
              <a:rPr lang="cs-CZ" dirty="0" smtClean="0"/>
              <a:t>Jména </a:t>
            </a:r>
            <a:r>
              <a:rPr lang="cs-CZ" dirty="0"/>
              <a:t>nakladatelů (vydavatelů) se </a:t>
            </a:r>
            <a:r>
              <a:rPr lang="cs-CZ" dirty="0" smtClean="0"/>
              <a:t>zkracují, vynechávají se obchodní zkratky. </a:t>
            </a:r>
          </a:p>
          <a:p>
            <a:pPr marL="365760" lvl="1" indent="0">
              <a:buNone/>
            </a:pPr>
            <a:r>
              <a:rPr lang="cs-CZ" dirty="0" smtClean="0"/>
              <a:t>	</a:t>
            </a:r>
            <a:r>
              <a:rPr lang="cs-CZ" sz="2800" dirty="0">
                <a:solidFill>
                  <a:srgbClr val="FFC000"/>
                </a:solidFill>
              </a:rPr>
              <a:t>Př.</a:t>
            </a:r>
            <a:r>
              <a:rPr lang="cs-CZ" sz="2800" dirty="0" smtClean="0"/>
              <a:t> </a:t>
            </a:r>
            <a:r>
              <a:rPr lang="cs-CZ" sz="2800" dirty="0"/>
              <a:t>Grada </a:t>
            </a:r>
            <a:r>
              <a:rPr lang="cs-CZ" sz="2800" dirty="0"/>
              <a:t>Publishing</a:t>
            </a:r>
            <a:r>
              <a:rPr lang="cs-CZ" sz="2800" dirty="0"/>
              <a:t>, a.s</a:t>
            </a:r>
            <a:r>
              <a:rPr lang="cs-CZ" sz="2800" dirty="0" smtClean="0"/>
              <a:t>. - </a:t>
            </a:r>
            <a:r>
              <a:rPr lang="cs-CZ" sz="2800" dirty="0"/>
              <a:t>Grada 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Datum vydání</a:t>
            </a:r>
          </a:p>
          <a:p>
            <a:pPr lvl="1"/>
            <a:r>
              <a:rPr lang="cs-CZ" dirty="0" smtClean="0"/>
              <a:t>Pokud je některý údaj odhadnut uvádí se v hranatých závorkách</a:t>
            </a:r>
          </a:p>
          <a:p>
            <a:pPr lvl="1"/>
            <a:endParaRPr lang="cs-CZ" dirty="0" smtClean="0"/>
          </a:p>
          <a:p>
            <a:r>
              <a:rPr lang="cs-CZ" sz="3100" dirty="0"/>
              <a:t>Pokud je uvedeno více míst vydání nebo více vydavatelů, stačí uvést jen první</a:t>
            </a:r>
            <a:r>
              <a:rPr lang="cs-CZ" sz="3100" dirty="0" smtClean="0"/>
              <a:t>.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2809758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– Údaj o vydání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Většinou pouze rok </a:t>
            </a:r>
            <a:r>
              <a:rPr lang="cs-CZ" sz="2600" dirty="0"/>
              <a:t>(vždy číslicemi</a:t>
            </a:r>
            <a:r>
              <a:rPr lang="cs-CZ" sz="2600" dirty="0" smtClean="0"/>
              <a:t>) </a:t>
            </a:r>
          </a:p>
          <a:p>
            <a:r>
              <a:rPr lang="cs-CZ" sz="2600" dirty="0" smtClean="0"/>
              <a:t>Elektronické dokumenty, www stránky, televizní </a:t>
            </a:r>
            <a:r>
              <a:rPr lang="cs-CZ" sz="2600" dirty="0"/>
              <a:t>vysílání apod</a:t>
            </a:r>
            <a:r>
              <a:rPr lang="cs-CZ" sz="2600" dirty="0" smtClean="0"/>
              <a:t>. - </a:t>
            </a:r>
            <a:r>
              <a:rPr lang="cs-CZ" sz="2600" dirty="0"/>
              <a:t>je nezbytný též přesný měsíc, den, popř. čas (ten se uvádí zejména u citování z vysílání) a časové </a:t>
            </a:r>
            <a:r>
              <a:rPr lang="cs-CZ" sz="2600" dirty="0" smtClean="0"/>
              <a:t>pásmo</a:t>
            </a:r>
            <a:endParaRPr lang="cs-CZ" sz="2600" dirty="0"/>
          </a:p>
          <a:p>
            <a:r>
              <a:rPr lang="cs-CZ" sz="2600" dirty="0" smtClean="0"/>
              <a:t>Copyright - </a:t>
            </a:r>
            <a:r>
              <a:rPr lang="cs-CZ" sz="2600" dirty="0"/>
              <a:t>píše se před rok značka </a:t>
            </a:r>
            <a:r>
              <a:rPr lang="cs-CZ" sz="2600" dirty="0" smtClean="0"/>
              <a:t>©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dirty="0"/>
              <a:t>Pokud je některý údaj odhadnut uvádí se v hranatých závorkách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397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- rozsah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Poslední tištěné číslo strany</a:t>
            </a:r>
          </a:p>
          <a:p>
            <a:r>
              <a:rPr lang="cs-CZ" dirty="0" smtClean="0"/>
              <a:t>Zkratka v jazyce dokumentu (s., p.)</a:t>
            </a:r>
          </a:p>
          <a:p>
            <a:r>
              <a:rPr lang="cs-CZ" dirty="0" smtClean="0"/>
              <a:t>Údaj lze odhadnout (uvádí se v hranatých závorkách)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811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Citace – Standardní číslo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ISBN</a:t>
            </a:r>
          </a:p>
          <a:p>
            <a:r>
              <a:rPr lang="cs-CZ" dirty="0" smtClean="0"/>
              <a:t>ISSN</a:t>
            </a:r>
          </a:p>
          <a:p>
            <a:r>
              <a:rPr lang="cs-CZ" dirty="0" smtClean="0"/>
              <a:t>ISMN</a:t>
            </a:r>
          </a:p>
          <a:p>
            <a:pPr marL="365760" lvl="1" indent="0">
              <a:buNone/>
            </a:pPr>
            <a:r>
              <a:rPr lang="cs-CZ" dirty="0" smtClean="0"/>
              <a:t>	nebo</a:t>
            </a:r>
          </a:p>
          <a:p>
            <a:r>
              <a:rPr lang="cs-CZ" dirty="0" smtClean="0"/>
              <a:t>DOI</a:t>
            </a:r>
          </a:p>
          <a:p>
            <a:r>
              <a:rPr lang="cs-CZ" dirty="0" smtClean="0"/>
              <a:t>ID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745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hlinkClick r:id="rId2" action="ppaction://hlinkfile"/>
              </a:rPr>
              <a:t>Citace.com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4" y="898889"/>
            <a:ext cx="7197613" cy="42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hlinkClick r:id="rId2"/>
              </a:rPr>
              <a:t>CitacePro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Profesionální pomocník při </a:t>
            </a:r>
            <a:r>
              <a:rPr lang="cs-CZ" dirty="0" smtClean="0"/>
              <a:t>citování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Doplněk do prohlížeče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Doplněk do </a:t>
            </a:r>
            <a:r>
              <a:rPr lang="cs-CZ" dirty="0" smtClean="0"/>
              <a:t>wordu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Více jak 8000 citačních stylů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093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Předpisy na 2. LF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>
                <a:hlinkClick r:id="rId3"/>
              </a:rPr>
              <a:t>Bakalářské a diplomové práce</a:t>
            </a: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Opatření děkana č. 12/2010 – Pravidla pro evidenci, odevzdávání a zveřejňování závěrečných prací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Příloha č. 1 k Opatření č. 12/2010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Formální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Stránka A4 – okraje: levý 3,5 cm a ostatní 2,5 cm</a:t>
            </a:r>
          </a:p>
          <a:p>
            <a:r>
              <a:rPr lang="cs-CZ" dirty="0" smtClean="0"/>
              <a:t>Normalizovaná strana, 30 řádků na stránku a 60 úhozů na řádek (tj. 1800 znaků)</a:t>
            </a:r>
          </a:p>
          <a:p>
            <a:r>
              <a:rPr lang="cs-CZ" dirty="0" smtClean="0"/>
              <a:t>Každá tabulka, obrázek musí mít připojený titulek/popis</a:t>
            </a:r>
          </a:p>
          <a:p>
            <a:r>
              <a:rPr lang="cs-CZ" dirty="0" smtClean="0"/>
              <a:t>Čísla stránek se uvádějí až od úvodu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077200" cy="784448"/>
          </a:xfrm>
        </p:spPr>
        <p:txBody>
          <a:bodyPr anchor="b">
            <a:normAutofit/>
          </a:bodyPr>
          <a:lstStyle>
            <a:extLst/>
          </a:lstStyle>
          <a:p>
            <a:r>
              <a:rPr lang="cs-CZ" sz="3200" dirty="0" smtClean="0"/>
              <a:t>Repozitář Univerzity Karlovy</a:t>
            </a:r>
            <a:endParaRPr lang="cs-CZ" sz="3200" dirty="0"/>
          </a:p>
        </p:txBody>
      </p:sp>
      <p:sp>
        <p:nvSpPr>
          <p:cNvPr id="3" name="Rectangle 2"/>
          <p:cNvSpPr>
            <a:spLocks noGrp="1"/>
          </p:cNvSpPr>
          <p:nvPr>
            <p:ph type="body" idx="2"/>
          </p:nvPr>
        </p:nvSpPr>
        <p:spPr>
          <a:xfrm>
            <a:off x="179512" y="1347614"/>
            <a:ext cx="2520280" cy="648072"/>
          </a:xfrm>
        </p:spPr>
        <p:txBody>
          <a:bodyPr>
            <a:normAutofit fontScale="92500"/>
          </a:bodyPr>
          <a:lstStyle>
            <a:extLst/>
          </a:lstStyle>
          <a:p>
            <a:pPr marL="274320" lvl="1" algn="ctr"/>
            <a:r>
              <a:rPr lang="cs-CZ" sz="2000" dirty="0" smtClean="0">
                <a:hlinkClick r:id="rId3"/>
              </a:rPr>
              <a:t>http://digitool.is.cuni.cz</a:t>
            </a:r>
            <a:endParaRPr lang="cs-CZ" sz="20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203598"/>
            <a:ext cx="61401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Závěrečné vysokoškolské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 smtClean="0"/>
              <a:t>Zákon č. 121/2000 Sb. o právu autorském, o právech souvisejících s právem autorským a o změně některých zákonů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Zákon o vysokých školách a o změně a doplnění dalších zákonů č. 159/2010 Sb.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„Vysoká škola nevýdělečně zveřejňuje disertační, diplomové, bakalářské a rigorózní práce, u kterých proběhla obhajoba, včetně posudků oponentů a výsledků obhajoby prostřednictvím databáze kvalifikačních prací, kterou spravuje. Způsob zveřejnění stanoví vnitřní předpis vysoké školy.“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Opatření děkana č. </a:t>
            </a:r>
            <a:r>
              <a:rPr lang="cs-CZ" sz="2000" b="1" dirty="0" smtClean="0"/>
              <a:t>12/2010 </a:t>
            </a:r>
            <a:r>
              <a:rPr lang="cs-CZ" sz="2000" dirty="0" smtClean="0"/>
              <a:t>o zveřejňování závěrečných prací 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Repozitář </a:t>
            </a:r>
            <a:r>
              <a:rPr lang="cs-CZ" dirty="0" smtClean="0"/>
              <a:t>závěrečných prací UK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Repozitář </a:t>
            </a:r>
            <a:r>
              <a:rPr lang="cs-CZ" dirty="0">
                <a:hlinkClick r:id="rId2"/>
              </a:rPr>
              <a:t>závěrečných prací UK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15566"/>
            <a:ext cx="5760640" cy="4100084"/>
          </a:xfrm>
        </p:spPr>
      </p:pic>
    </p:spTree>
    <p:extLst>
      <p:ext uri="{BB962C8B-B14F-4D97-AF65-F5344CB8AC3E}">
        <p14:creationId xmlns:p14="http://schemas.microsoft.com/office/powerpoint/2010/main" val="449902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1560" y="1347614"/>
            <a:ext cx="8151440" cy="3281536"/>
          </a:xfrm>
        </p:spPr>
        <p:txBody>
          <a:bodyPr/>
          <a:lstStyle/>
          <a:p>
            <a:pPr algn="ctr"/>
            <a:endParaRPr lang="cs-CZ" i="1" dirty="0" smtClean="0"/>
          </a:p>
          <a:p>
            <a:pPr marL="0" indent="0" algn="ctr">
              <a:buNone/>
            </a:pPr>
            <a:r>
              <a:rPr lang="cs-CZ" i="1" dirty="0" smtClean="0"/>
              <a:t>„</a:t>
            </a:r>
            <a:r>
              <a:rPr lang="cs-CZ" i="1" dirty="0"/>
              <a:t>Průměrná disertační práce není nic jiného, než přemisťování kostí z jednoho hrobu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do druhého.“</a:t>
            </a:r>
            <a:r>
              <a:rPr lang="cs-CZ" dirty="0"/>
              <a:t>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/>
              <a:t>J. Frank </a:t>
            </a:r>
            <a:r>
              <a:rPr lang="cs-CZ" dirty="0"/>
              <a:t>Dobie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5125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11560" y="1275606"/>
            <a:ext cx="7922840" cy="3672408"/>
          </a:xfrm>
        </p:spPr>
        <p:txBody>
          <a:bodyPr anchor="ctr">
            <a:noAutofit/>
          </a:bodyPr>
          <a:lstStyle>
            <a:extLst/>
          </a:lstStyle>
          <a:p>
            <a:pPr>
              <a:buNone/>
            </a:pPr>
            <a:r>
              <a:rPr lang="cs-CZ" sz="1600" dirty="0" smtClean="0"/>
              <a:t>IVANOVÁ, Kateřina; JURIČKOVÁ, </a:t>
            </a:r>
            <a:r>
              <a:rPr lang="cs-CZ" sz="1600" dirty="0" smtClean="0"/>
              <a:t>Lubica</a:t>
            </a:r>
            <a:r>
              <a:rPr lang="cs-CZ" sz="1600" dirty="0" smtClean="0"/>
              <a:t>. </a:t>
            </a:r>
            <a:r>
              <a:rPr lang="cs-CZ" sz="1600" i="1" dirty="0" smtClean="0"/>
              <a:t>Písemné práce na vysokých školách se zdravotnickým zaměřením</a:t>
            </a:r>
            <a:r>
              <a:rPr lang="cs-CZ" sz="1600" dirty="0" smtClean="0"/>
              <a:t>. 1. vyd. Olomouc : Univerzita Palackého v Olomouci, 2005. 96 s. Ediční řada - Skripta. ISBN 80-244-0992-5.</a:t>
            </a:r>
          </a:p>
          <a:p>
            <a:pPr>
              <a:buNone/>
            </a:pPr>
            <a:r>
              <a:rPr lang="cs-CZ" sz="1600" dirty="0" smtClean="0"/>
              <a:t>KATUŠČÁK, Dušan; DROBÍKOVÁ, Barbora; PAPÍK, Richard. </a:t>
            </a:r>
            <a:r>
              <a:rPr lang="cs-CZ" sz="1600" i="1" dirty="0" smtClean="0"/>
              <a:t>Jak psát závěrečné a kvalifikační práce</a:t>
            </a:r>
            <a:r>
              <a:rPr lang="cs-CZ" sz="1600" dirty="0" smtClean="0"/>
              <a:t>. 5. vyd., v českém jazyce 1. Nitra : Enigma, 2008. 161 s. ISBN 978-80-89132-70-6.</a:t>
            </a:r>
          </a:p>
          <a:p>
            <a:pPr>
              <a:buNone/>
            </a:pPr>
            <a:r>
              <a:rPr lang="cs-CZ" sz="1600" dirty="0" smtClean="0"/>
              <a:t>MEŠKO, Dušan; KATUŠČÁK, Dušan; FINDRA, Ján. </a:t>
            </a:r>
            <a:r>
              <a:rPr lang="cs-CZ" sz="1600" i="1" dirty="0" smtClean="0"/>
              <a:t>Akademická příručka</a:t>
            </a:r>
            <a:r>
              <a:rPr lang="cs-CZ" sz="1600" dirty="0" smtClean="0"/>
              <a:t>. české, uprav. vyd. Martin : </a:t>
            </a:r>
            <a:r>
              <a:rPr lang="cs-CZ" sz="1600" dirty="0" smtClean="0"/>
              <a:t>Vydavateľstvo</a:t>
            </a:r>
            <a:r>
              <a:rPr lang="cs-CZ" sz="1600" dirty="0" smtClean="0"/>
              <a:t> </a:t>
            </a:r>
            <a:r>
              <a:rPr lang="cs-CZ" sz="1600" dirty="0" smtClean="0"/>
              <a:t>Osveta</a:t>
            </a:r>
            <a:r>
              <a:rPr lang="cs-CZ" sz="1600" dirty="0" smtClean="0"/>
              <a:t>, 2006. 481 s. ISBN 80-8063-219-7.</a:t>
            </a:r>
          </a:p>
          <a:p>
            <a:pPr>
              <a:buNone/>
            </a:pPr>
            <a:r>
              <a:rPr lang="cs-CZ" sz="1600" dirty="0" smtClean="0"/>
              <a:t>SPOUSTA, Vladimír, et al. </a:t>
            </a:r>
            <a:r>
              <a:rPr lang="cs-CZ" sz="1600" i="1" dirty="0" smtClean="0"/>
              <a:t>Vádemekum</a:t>
            </a:r>
            <a:r>
              <a:rPr lang="cs-CZ" sz="1600" i="1" dirty="0" smtClean="0"/>
              <a:t> autora odborné a vědecké práce : se zaměřením na práce pedagogické</a:t>
            </a:r>
            <a:r>
              <a:rPr lang="cs-CZ" sz="1600" dirty="0" smtClean="0"/>
              <a:t>. 1. vyd. Brno : Masarykova univerzita v Brně, 2003. 158 s. ISBN 80-210-2387-2.</a:t>
            </a:r>
          </a:p>
        </p:txBody>
      </p:sp>
    </p:spTree>
    <p:extLst>
      <p:ext uri="{BB962C8B-B14F-4D97-AF65-F5344CB8AC3E}">
        <p14:creationId xmlns:p14="http://schemas.microsoft.com/office/powerpoint/2010/main" val="96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6" name="Zástupný symbol pro obrázek 5" descr="knihanetbook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654" b="156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napsat odborný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Vytvoření úvodu – patří mezi nejčtenější kapitoly</a:t>
            </a:r>
          </a:p>
          <a:p>
            <a:r>
              <a:rPr lang="cs-CZ" dirty="0" smtClean="0"/>
              <a:t>Vytvoření závěru - patří mezi nejčtenější kapitoly</a:t>
            </a:r>
          </a:p>
          <a:p>
            <a:r>
              <a:rPr lang="cs-CZ" dirty="0" smtClean="0"/>
              <a:t>Abstrakt</a:t>
            </a:r>
          </a:p>
          <a:p>
            <a:r>
              <a:rPr lang="cs-CZ" dirty="0" smtClean="0"/>
              <a:t>Titulky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napsat odborný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Úvod</a:t>
            </a:r>
          </a:p>
          <a:p>
            <a:pPr lvl="1"/>
            <a:r>
              <a:rPr lang="cs-CZ" dirty="0" smtClean="0"/>
              <a:t>Nejčastěji píšeme až nakonec</a:t>
            </a:r>
          </a:p>
          <a:p>
            <a:pPr lvl="1"/>
            <a:r>
              <a:rPr lang="cs-CZ" dirty="0" smtClean="0"/>
              <a:t>Neparafrázuje anotaci</a:t>
            </a:r>
          </a:p>
          <a:p>
            <a:pPr lvl="1"/>
            <a:r>
              <a:rPr lang="cs-CZ" dirty="0" smtClean="0"/>
              <a:t>Výstižně a srozumitelně popsat o čem práce je</a:t>
            </a:r>
          </a:p>
          <a:p>
            <a:pPr lvl="1"/>
            <a:r>
              <a:rPr lang="cs-CZ" dirty="0" smtClean="0"/>
              <a:t>Jednoznačně formulovat cíl práce, seznámit s objektem a předmětem práce, vytyčit hypotézu, uvést metody a postupy</a:t>
            </a:r>
          </a:p>
          <a:p>
            <a:pPr lvl="1"/>
            <a:r>
              <a:rPr lang="cs-CZ" dirty="0" smtClean="0"/>
              <a:t>Stručná charakteristika jednotlivých kapitol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napsat odborný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Závěr</a:t>
            </a:r>
          </a:p>
          <a:p>
            <a:pPr lvl="1"/>
            <a:r>
              <a:rPr lang="cs-CZ" dirty="0" smtClean="0"/>
              <a:t>Shrnutí, uvede výsledky výzkumu a poznatky</a:t>
            </a:r>
          </a:p>
          <a:p>
            <a:pPr lvl="1"/>
            <a:r>
              <a:rPr lang="cs-CZ" dirty="0" smtClean="0"/>
              <a:t>Může obsahovat podněty pro další výzkum nebo návrhy pro další zlepšení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napsat odborný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Abstrakt</a:t>
            </a:r>
          </a:p>
          <a:p>
            <a:pPr lvl="1"/>
            <a:r>
              <a:rPr lang="cs-CZ" dirty="0" smtClean="0"/>
              <a:t>Stručné shrnutí obsahu</a:t>
            </a:r>
          </a:p>
          <a:p>
            <a:pPr lvl="1"/>
            <a:r>
              <a:rPr lang="cs-CZ" dirty="0" smtClean="0"/>
              <a:t>Výstižné charakterizování celého dokumentu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napsat odborný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Titulky</a:t>
            </a:r>
          </a:p>
          <a:p>
            <a:pPr lvl="1"/>
            <a:r>
              <a:rPr lang="cs-CZ" dirty="0" smtClean="0"/>
              <a:t>Nadpisy naznačující téma kapitoly</a:t>
            </a:r>
          </a:p>
          <a:p>
            <a:pPr lvl="1"/>
            <a:r>
              <a:rPr lang="cs-CZ" dirty="0" smtClean="0"/>
              <a:t>Nadpisy formulované jako otázky</a:t>
            </a:r>
          </a:p>
          <a:p>
            <a:pPr lvl="1"/>
            <a:r>
              <a:rPr lang="cs-CZ" dirty="0" smtClean="0"/>
              <a:t>Nadpisy obsahující výsledek</a:t>
            </a:r>
          </a:p>
          <a:p>
            <a:pPr lvl="1"/>
            <a:r>
              <a:rPr lang="cs-CZ" dirty="0" smtClean="0"/>
              <a:t>Nadpisy specifické – obsahující citáty a výroky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1335</Words>
  <Application>Microsoft Office PowerPoint</Application>
  <PresentationFormat>Předvádění na obrazovce (16:9)</PresentationFormat>
  <Paragraphs>246</Paragraphs>
  <Slides>43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Medián</vt:lpstr>
      <vt:lpstr>Základy vědecké práce 2</vt:lpstr>
      <vt:lpstr>Základy vědecké práce</vt:lpstr>
      <vt:lpstr>Závěrečné vysokoškolské práce</vt:lpstr>
      <vt:lpstr>Závěrečné vysokoškolské práce</vt:lpstr>
      <vt:lpstr>Jak napsat odborný text</vt:lpstr>
      <vt:lpstr>Jak napsat odborný text</vt:lpstr>
      <vt:lpstr>Jak napsat odborný text</vt:lpstr>
      <vt:lpstr>Jak napsat odborný text</vt:lpstr>
      <vt:lpstr>Jak napsat odborný text</vt:lpstr>
      <vt:lpstr>Citace</vt:lpstr>
      <vt:lpstr>Citace</vt:lpstr>
      <vt:lpstr>Citace</vt:lpstr>
      <vt:lpstr>Citace</vt:lpstr>
      <vt:lpstr>Citace</vt:lpstr>
      <vt:lpstr>Prezentace aplikace PowerPoint</vt:lpstr>
      <vt:lpstr>Citace</vt:lpstr>
      <vt:lpstr>Citace</vt:lpstr>
      <vt:lpstr>Prezentace aplikace PowerPoint</vt:lpstr>
      <vt:lpstr>Prezentace aplikace PowerPoint</vt:lpstr>
      <vt:lpstr>Citace</vt:lpstr>
      <vt:lpstr>Citace</vt:lpstr>
      <vt:lpstr>Citace</vt:lpstr>
      <vt:lpstr>Citace</vt:lpstr>
      <vt:lpstr>Citace - Primární odpovědnost</vt:lpstr>
      <vt:lpstr>Citace - Název</vt:lpstr>
      <vt:lpstr>Citace - název</vt:lpstr>
      <vt:lpstr>Citace – název</vt:lpstr>
      <vt:lpstr>Citace – Podřízená odpovědnost</vt:lpstr>
      <vt:lpstr>Citace – Typ nosiče</vt:lpstr>
      <vt:lpstr>Citace – Vydání</vt:lpstr>
      <vt:lpstr>Citace – Nakladatelské údaje </vt:lpstr>
      <vt:lpstr>Citace – Údaj o vydání</vt:lpstr>
      <vt:lpstr>Citace - rozsah</vt:lpstr>
      <vt:lpstr>Citace – Standardní číslo</vt:lpstr>
      <vt:lpstr>Citace.com</vt:lpstr>
      <vt:lpstr>CitacePro</vt:lpstr>
      <vt:lpstr>Předpisy na 2. LF</vt:lpstr>
      <vt:lpstr>Formální úprava</vt:lpstr>
      <vt:lpstr>Repozitář Univerzity Karlovy</vt:lpstr>
      <vt:lpstr>Repozitář závěrečných prací UK</vt:lpstr>
      <vt:lpstr>Prezentace aplikace PowerPoint</vt:lpstr>
      <vt:lpstr>Použitá literatura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2011-03-23T12:46:35Z</dcterms:created>
  <dcterms:modified xsi:type="dcterms:W3CDTF">2016-03-23T07:40:37Z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1029</vt:i4>
  </property>
  <property fmtid="{D5CDD505-2E9C-101B-9397-08002B2CF9AE}" pid="3" name="_Version">
    <vt:lpwstr>12.0.4518</vt:lpwstr>
  </property>
</Properties>
</file>