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71" r:id="rId11"/>
    <p:sldId id="264" r:id="rId12"/>
    <p:sldId id="268" r:id="rId13"/>
    <p:sldId id="270" r:id="rId14"/>
    <p:sldId id="272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6" y="550544"/>
            <a:ext cx="11782108" cy="59983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9526" y="1771048"/>
            <a:ext cx="6983685" cy="129436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lgerian" panose="04020705040A02060702" pitchFamily="82" charset="0"/>
              </a:rPr>
              <a:t>Kurt </a:t>
            </a:r>
            <a:r>
              <a:rPr lang="cs-CZ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lewin</a:t>
            </a:r>
            <a:r>
              <a:rPr lang="cs-CZ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cs-CZ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cs-CZ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teorie pole</a:t>
            </a:r>
            <a:endParaRPr lang="cs-CZ" sz="32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8674" y="2367092"/>
            <a:ext cx="11826240" cy="4286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buňky vnitřní osoby obsahují: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psychologické a sociální potřeby</a:t>
            </a:r>
          </a:p>
          <a:p>
            <a:pPr marL="0" indent="0">
              <a:buNone/>
            </a:pPr>
            <a:r>
              <a:rPr lang="cs-CZ" dirty="0"/>
              <a:t>• percepční a komunikační schopnosti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/>
              <a:t>2 druhy buněk: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periferní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centrální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° periferní buňky v těsnějším kontaktu s vjemově-pohybovou oblastí než centrální </a:t>
            </a:r>
            <a:r>
              <a:rPr lang="cs-CZ" dirty="0" smtClean="0"/>
              <a:t>buňky</a:t>
            </a:r>
          </a:p>
          <a:p>
            <a:pPr marL="0" indent="0">
              <a:buNone/>
            </a:pPr>
            <a:r>
              <a:rPr lang="cs-CZ" dirty="0" smtClean="0"/>
              <a:t>Mezi </a:t>
            </a:r>
            <a:r>
              <a:rPr lang="cs-CZ" dirty="0" err="1" smtClean="0"/>
              <a:t>buňkamiinterakce</a:t>
            </a:r>
            <a:r>
              <a:rPr lang="cs-CZ" dirty="0" smtClean="0"/>
              <a:t> = </a:t>
            </a:r>
            <a:r>
              <a:rPr lang="cs-CZ" b="1" dirty="0" smtClean="0"/>
              <a:t>komunikace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17" y="2002971"/>
            <a:ext cx="3204753" cy="2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9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vnější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78838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Vnější obal</a:t>
            </a:r>
          </a:p>
          <a:p>
            <a:r>
              <a:rPr lang="cs-CZ" dirty="0" smtClean="0"/>
              <a:t>leží </a:t>
            </a:r>
            <a:r>
              <a:rPr lang="cs-CZ" dirty="0"/>
              <a:t>za hranicemi životního </a:t>
            </a:r>
            <a:r>
              <a:rPr lang="cs-CZ" dirty="0" smtClean="0"/>
              <a:t>prostoru</a:t>
            </a:r>
          </a:p>
          <a:p>
            <a:r>
              <a:rPr lang="cs-CZ" dirty="0" smtClean="0"/>
              <a:t>Permeabilní hranice</a:t>
            </a:r>
            <a:endParaRPr lang="cs-CZ" dirty="0"/>
          </a:p>
          <a:p>
            <a:r>
              <a:rPr lang="cs-CZ" dirty="0" smtClean="0"/>
              <a:t>nemá </a:t>
            </a:r>
            <a:r>
              <a:rPr lang="cs-CZ" dirty="0"/>
              <a:t>přímý vliv na chování </a:t>
            </a:r>
            <a:r>
              <a:rPr lang="cs-CZ" dirty="0" smtClean="0"/>
              <a:t>osoby, pokud něco z něj nevstoupí do ž. </a:t>
            </a:r>
            <a:r>
              <a:rPr lang="cs-CZ" dirty="0" err="1" smtClean="0"/>
              <a:t>prstoru</a:t>
            </a:r>
            <a:endParaRPr lang="cs-CZ" dirty="0"/>
          </a:p>
          <a:p>
            <a:r>
              <a:rPr lang="cs-CZ" dirty="0" smtClean="0"/>
              <a:t>sestává </a:t>
            </a:r>
            <a:r>
              <a:rPr lang="cs-CZ" dirty="0"/>
              <a:t>se z prvků, kterých si osoba není vědoma</a:t>
            </a:r>
          </a:p>
          <a:p>
            <a:r>
              <a:rPr lang="cs-CZ" dirty="0" smtClean="0"/>
              <a:t>některé </a:t>
            </a:r>
            <a:r>
              <a:rPr lang="cs-CZ" dirty="0"/>
              <a:t>prvky mohou ale zapůsobit a přímo ovlivnit </a:t>
            </a:r>
            <a:r>
              <a:rPr lang="cs-CZ" dirty="0" smtClean="0"/>
              <a:t>jednání a naopak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60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dynamika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89760"/>
            <a:ext cx="10363826" cy="4807131"/>
          </a:xfrm>
        </p:spPr>
        <p:txBody>
          <a:bodyPr>
            <a:normAutofit/>
          </a:bodyPr>
          <a:lstStyle/>
          <a:p>
            <a:r>
              <a:rPr lang="cs-CZ" dirty="0"/>
              <a:t>životní prostor je naplněn psychickou </a:t>
            </a:r>
            <a:r>
              <a:rPr lang="cs-CZ" dirty="0" smtClean="0"/>
              <a:t>energií, která prostupuje </a:t>
            </a:r>
            <a:r>
              <a:rPr lang="cs-CZ" dirty="0"/>
              <a:t>osobou a okolím</a:t>
            </a:r>
          </a:p>
          <a:p>
            <a:r>
              <a:rPr lang="cs-CZ" dirty="0" smtClean="0"/>
              <a:t>projevuje se </a:t>
            </a:r>
            <a:r>
              <a:rPr lang="cs-CZ" b="1" dirty="0" smtClean="0"/>
              <a:t>tenzí v osobě</a:t>
            </a:r>
          </a:p>
          <a:p>
            <a:pPr>
              <a:buFontTx/>
              <a:buChar char="-"/>
            </a:pPr>
            <a:r>
              <a:rPr lang="cs-CZ" dirty="0" smtClean="0"/>
              <a:t>Tenzi způsobují přání, potřeby</a:t>
            </a:r>
          </a:p>
          <a:p>
            <a:pPr marL="0" indent="0">
              <a:buNone/>
            </a:pPr>
            <a:r>
              <a:rPr lang="cs-CZ" dirty="0" smtClean="0"/>
              <a:t>- vnitřní </a:t>
            </a:r>
            <a:r>
              <a:rPr lang="cs-CZ" dirty="0"/>
              <a:t>struktura osoby má tendenci k rovnováze, ale stav vyváženosti energie je narušován </a:t>
            </a:r>
            <a:r>
              <a:rPr lang="cs-CZ" dirty="0" smtClean="0"/>
              <a:t>tenzemi</a:t>
            </a:r>
          </a:p>
          <a:p>
            <a:pPr marL="0" indent="0">
              <a:buNone/>
            </a:pPr>
            <a:r>
              <a:rPr lang="cs-CZ" dirty="0" smtClean="0"/>
              <a:t>- Když </a:t>
            </a:r>
            <a:r>
              <a:rPr lang="cs-CZ" dirty="0"/>
              <a:t>potřeba uspokojena – návrat rovnováhy</a:t>
            </a:r>
          </a:p>
          <a:p>
            <a:pPr marL="0" indent="0">
              <a:buNone/>
            </a:pPr>
            <a:r>
              <a:rPr lang="cs-CZ" dirty="0" smtClean="0"/>
              <a:t>- vnitřní </a:t>
            </a:r>
            <a:r>
              <a:rPr lang="cs-CZ" dirty="0"/>
              <a:t>buňky spolu interagují a mohou spolu tenzi </a:t>
            </a:r>
            <a:r>
              <a:rPr lang="cs-CZ" dirty="0" err="1" smtClean="0"/>
              <a:t>sdíle</a:t>
            </a:r>
            <a:endParaRPr lang="cs-CZ" dirty="0"/>
          </a:p>
          <a:p>
            <a:r>
              <a:rPr lang="cs-CZ" dirty="0" smtClean="0"/>
              <a:t>prostřednictvím </a:t>
            </a:r>
            <a:r>
              <a:rPr lang="cs-CZ" b="1" dirty="0" smtClean="0"/>
              <a:t>vektorů v prostředí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53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dynamika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29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° každá oblast pro osobu význam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vyjádřen pozitivní nebo negativní valencí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pozitivní osobu přitahuje, negativní odpuzuje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 závislosti na okamžitém stavu potřeb osoby může přitažlivost některé psychologické </a:t>
            </a:r>
            <a:r>
              <a:rPr lang="cs-CZ" dirty="0" smtClean="0"/>
              <a:t>skutečnosti vzrůst. to </a:t>
            </a:r>
            <a:r>
              <a:rPr lang="cs-CZ" dirty="0"/>
              <a:t>vyvolá sílu, která je znázorněna vektorem</a:t>
            </a:r>
          </a:p>
          <a:p>
            <a:pPr marL="0" indent="0">
              <a:buNone/>
            </a:pPr>
            <a:r>
              <a:rPr lang="cs-CZ" dirty="0"/>
              <a:t>• vektor jako úsečka s šipkou ukazující směr</a:t>
            </a:r>
          </a:p>
          <a:p>
            <a:pPr marL="0" indent="0">
              <a:buNone/>
            </a:pPr>
            <a:r>
              <a:rPr lang="cs-CZ" dirty="0"/>
              <a:t>° délka – ukazuje velikost a intenzitu síly</a:t>
            </a:r>
          </a:p>
          <a:p>
            <a:pPr marL="0" indent="0">
              <a:buNone/>
            </a:pPr>
            <a:r>
              <a:rPr lang="cs-CZ" dirty="0"/>
              <a:t>° šipka – vyznačuje směr působení síly</a:t>
            </a:r>
          </a:p>
          <a:p>
            <a:pPr marL="0" indent="0">
              <a:buNone/>
            </a:pPr>
            <a:r>
              <a:rPr lang="cs-CZ" dirty="0"/>
              <a:t>• tlačí osobu k nějaké psychologické skutečnosti</a:t>
            </a:r>
          </a:p>
          <a:p>
            <a:pPr marL="0" indent="0">
              <a:buNone/>
            </a:pPr>
            <a:r>
              <a:rPr lang="cs-CZ" dirty="0"/>
              <a:t>• někdy se podílí více vektorů na pomoci osobě při jejím postupu psychologickým okolím</a:t>
            </a:r>
          </a:p>
          <a:p>
            <a:pPr marL="0" indent="0">
              <a:buNone/>
            </a:pPr>
            <a:r>
              <a:rPr lang="cs-CZ" dirty="0"/>
              <a:t>• pohyb osoby k žádoucímu cíli </a:t>
            </a:r>
            <a:r>
              <a:rPr lang="cs-CZ" b="1" dirty="0"/>
              <a:t>= lokomoce</a:t>
            </a:r>
          </a:p>
          <a:p>
            <a:pPr marL="0" indent="0">
              <a:buNone/>
            </a:pPr>
            <a:r>
              <a:rPr lang="cs-CZ" dirty="0"/>
              <a:t>° není vždy skutečná událost</a:t>
            </a:r>
          </a:p>
          <a:p>
            <a:pPr marL="0" indent="0">
              <a:buNone/>
            </a:pPr>
            <a:r>
              <a:rPr lang="cs-CZ" dirty="0"/>
              <a:t>° může být </a:t>
            </a:r>
            <a:r>
              <a:rPr lang="cs-CZ" dirty="0" smtClean="0"/>
              <a:t>imaginární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164" y="4145281"/>
            <a:ext cx="3273836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principy událostí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363826" cy="2788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Událost = výsledek interakce mezi 2 a víc fakty</a:t>
            </a:r>
          </a:p>
          <a:p>
            <a:pPr marL="0" indent="0">
              <a:buNone/>
            </a:pPr>
            <a:r>
              <a:rPr lang="cs-CZ" dirty="0" smtClean="0"/>
              <a:t>Principy:</a:t>
            </a:r>
          </a:p>
          <a:p>
            <a:pPr marL="0" indent="0">
              <a:buNone/>
            </a:pPr>
            <a:r>
              <a:rPr lang="cs-CZ" dirty="0" smtClean="0"/>
              <a:t>Vztahovosti  = událost je dána vždy interakcí</a:t>
            </a:r>
          </a:p>
          <a:p>
            <a:pPr marL="0" indent="0">
              <a:buNone/>
            </a:pPr>
            <a:r>
              <a:rPr lang="cs-CZ" dirty="0" smtClean="0"/>
              <a:t>Konkrétnosti= účinek mají pouze fakty, které jsou v životním prostoru</a:t>
            </a:r>
          </a:p>
          <a:p>
            <a:pPr marL="0" indent="0">
              <a:buNone/>
            </a:pPr>
            <a:r>
              <a:rPr lang="cs-CZ" dirty="0" smtClean="0"/>
              <a:t>souběžnosti = současné fakty produkují současné chování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95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Dynamika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363826" cy="41991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 vektory představují směr a sílu tendence ke změně</a:t>
            </a:r>
          </a:p>
          <a:p>
            <a:pPr marL="0" indent="0">
              <a:buNone/>
            </a:pPr>
            <a:r>
              <a:rPr lang="cs-CZ" dirty="0" smtClean="0"/>
              <a:t>Kombinace sil = výsledná síla vede osobu k lokomoci v závislosti na míře valence polí v prostoru</a:t>
            </a:r>
          </a:p>
          <a:p>
            <a:pPr marL="0" indent="0">
              <a:buNone/>
            </a:pPr>
            <a:r>
              <a:rPr lang="cs-CZ" dirty="0" smtClean="0"/>
              <a:t>Druhy sil:</a:t>
            </a:r>
          </a:p>
          <a:p>
            <a:pPr marL="457200" indent="-457200">
              <a:buAutoNum type="arabicParenR"/>
            </a:pPr>
            <a:r>
              <a:rPr lang="cs-CZ" dirty="0" smtClean="0"/>
              <a:t>Hnací síly</a:t>
            </a:r>
          </a:p>
          <a:p>
            <a:pPr marL="457200" indent="-457200">
              <a:buAutoNum type="arabicParenR"/>
            </a:pPr>
            <a:r>
              <a:rPr lang="cs-CZ" dirty="0" smtClean="0"/>
              <a:t>Brzdící síly (</a:t>
            </a:r>
            <a:r>
              <a:rPr lang="cs-CZ" dirty="0" err="1" smtClean="0"/>
              <a:t>fyzykální</a:t>
            </a:r>
            <a:r>
              <a:rPr lang="cs-CZ" dirty="0" smtClean="0"/>
              <a:t> nebo sociální bariéry)</a:t>
            </a:r>
          </a:p>
          <a:p>
            <a:pPr marL="457200" indent="-457200">
              <a:buAutoNum type="arabicParenR"/>
            </a:pPr>
            <a:r>
              <a:rPr lang="cs-CZ" dirty="0" smtClean="0"/>
              <a:t>Indukované síly</a:t>
            </a:r>
          </a:p>
          <a:p>
            <a:pPr marL="457200" indent="-457200">
              <a:buAutoNum type="arabicParenR"/>
            </a:pPr>
            <a:r>
              <a:rPr lang="cs-CZ" dirty="0" smtClean="0"/>
              <a:t>Neosobní síly</a:t>
            </a:r>
          </a:p>
          <a:p>
            <a:pPr marL="0" indent="0">
              <a:buNone/>
            </a:pPr>
            <a:r>
              <a:rPr lang="cs-CZ" dirty="0" smtClean="0"/>
              <a:t>Typy konfliktů:</a:t>
            </a:r>
          </a:p>
          <a:p>
            <a:pPr marL="0" indent="0">
              <a:buNone/>
            </a:pPr>
            <a:r>
              <a:rPr lang="cs-CZ" sz="3900" b="1" dirty="0" smtClean="0"/>
              <a:t>++, - -, +-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AutoNum type="arabicParenR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6" y="4291362"/>
            <a:ext cx="607823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9450" b="28702"/>
          <a:stretch/>
        </p:blipFill>
        <p:spPr>
          <a:xfrm>
            <a:off x="2873829" y="2377440"/>
            <a:ext cx="7419701" cy="20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7506953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75069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Biografie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917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1890 – 1947</a:t>
            </a:r>
          </a:p>
          <a:p>
            <a:r>
              <a:rPr lang="cs-CZ" dirty="0" smtClean="0"/>
              <a:t>Narozen v Polsku, židovská rodina</a:t>
            </a:r>
          </a:p>
          <a:p>
            <a:r>
              <a:rPr lang="cs-CZ" dirty="0" smtClean="0"/>
              <a:t>2005 přesun do Berlína, univerzita v Berlíně – doktorát</a:t>
            </a:r>
          </a:p>
          <a:p>
            <a:pPr>
              <a:buFontTx/>
              <a:buChar char="-"/>
            </a:pPr>
            <a:r>
              <a:rPr lang="cs-CZ" dirty="0" err="1" smtClean="0"/>
              <a:t>Wundtovská</a:t>
            </a:r>
            <a:r>
              <a:rPr lang="cs-CZ" dirty="0" smtClean="0"/>
              <a:t> tradice x gestaltismus</a:t>
            </a:r>
          </a:p>
          <a:p>
            <a:pPr>
              <a:buFontTx/>
              <a:buChar char="-"/>
            </a:pPr>
            <a:r>
              <a:rPr lang="cs-CZ" dirty="0" smtClean="0"/>
              <a:t>Psychologický institut berlínské univerzity (w. Köhler, M </a:t>
            </a:r>
            <a:r>
              <a:rPr lang="cs-CZ" dirty="0" err="1" smtClean="0"/>
              <a:t>Wertheimer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Asociační experimenty, motivace, sociální otázky</a:t>
            </a:r>
          </a:p>
          <a:p>
            <a:pPr marL="0" indent="0">
              <a:buNone/>
            </a:pPr>
            <a:r>
              <a:rPr lang="cs-CZ" dirty="0" smtClean="0"/>
              <a:t>1929 – pozvání do </a:t>
            </a:r>
            <a:r>
              <a:rPr lang="cs-CZ" dirty="0" err="1" smtClean="0"/>
              <a:t>Yale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1932 útěk před Hitlerem do </a:t>
            </a:r>
            <a:r>
              <a:rPr lang="cs-CZ" dirty="0" err="1" smtClean="0"/>
              <a:t>usa</a:t>
            </a:r>
            <a:r>
              <a:rPr lang="cs-CZ" dirty="0" smtClean="0"/>
              <a:t>: Iowa – zůstal</a:t>
            </a:r>
          </a:p>
          <a:p>
            <a:pPr marL="0" indent="0">
              <a:buNone/>
            </a:pPr>
            <a:r>
              <a:rPr lang="cs-CZ" dirty="0" smtClean="0"/>
              <a:t>1944 založil Institut sociální psychologie, výzkumné středisko pro skupinovou dynamiku</a:t>
            </a:r>
          </a:p>
          <a:p>
            <a:pPr marL="0" indent="0">
              <a:buNone/>
            </a:pPr>
            <a:r>
              <a:rPr lang="cs-CZ" dirty="0" smtClean="0"/>
              <a:t>„otec sociální psychologie“ – z institutu se stalo prvotní výcvikové středisko hlavního proudu americké sociální psychologie</a:t>
            </a:r>
          </a:p>
          <a:p>
            <a:pPr marL="0" indent="0">
              <a:buNone/>
            </a:pPr>
            <a:r>
              <a:rPr lang="cs-CZ" dirty="0" smtClean="0"/>
              <a:t>Osobnost = dynamická soustava v silovém poli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09" y="0"/>
            <a:ext cx="4868091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východisko 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2 způsoby myšlení:</a:t>
            </a:r>
          </a:p>
          <a:p>
            <a:r>
              <a:rPr lang="cs-CZ" dirty="0" smtClean="0"/>
              <a:t>Aristotelovský </a:t>
            </a:r>
          </a:p>
          <a:p>
            <a:pPr>
              <a:buFontTx/>
              <a:buChar char="-"/>
            </a:pPr>
            <a:r>
              <a:rPr lang="cs-CZ" dirty="0" smtClean="0"/>
              <a:t>Myšlení v oddělených normativních kategoriích</a:t>
            </a:r>
          </a:p>
          <a:p>
            <a:pPr>
              <a:buFontTx/>
              <a:buChar char="-"/>
            </a:pPr>
            <a:r>
              <a:rPr lang="cs-CZ" dirty="0" smtClean="0"/>
              <a:t>F Antropomorfní a nepřesná </a:t>
            </a:r>
          </a:p>
          <a:p>
            <a:r>
              <a:rPr lang="cs-CZ" dirty="0" smtClean="0"/>
              <a:t>Galileovský</a:t>
            </a:r>
          </a:p>
          <a:p>
            <a:pPr>
              <a:buFontTx/>
              <a:buChar char="-"/>
            </a:pPr>
            <a:r>
              <a:rPr lang="cs-CZ" dirty="0" smtClean="0"/>
              <a:t>Situační podmíněnost jevů, jsou výsledkem všech působících sil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 F Přesná, čisté funkční vztahy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6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základní rysy teorie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cs-CZ" dirty="0" smtClean="0"/>
              <a:t>Konstruktivní metoda</a:t>
            </a:r>
          </a:p>
          <a:p>
            <a:pPr marL="457200" indent="-457200">
              <a:buAutoNum type="arabicParenR"/>
            </a:pPr>
            <a:r>
              <a:rPr lang="cs-CZ" dirty="0" smtClean="0"/>
              <a:t>Dynamický přístup</a:t>
            </a:r>
          </a:p>
          <a:p>
            <a:pPr marL="457200" indent="-457200">
              <a:buAutoNum type="arabicParenR"/>
            </a:pPr>
            <a:r>
              <a:rPr lang="cs-CZ" dirty="0" smtClean="0"/>
              <a:t>Psychologický přístup</a:t>
            </a:r>
          </a:p>
        </p:txBody>
      </p:sp>
    </p:spTree>
    <p:extLst>
      <p:ext uri="{BB962C8B-B14F-4D97-AF65-F5344CB8AC3E}">
        <p14:creationId xmlns:p14="http://schemas.microsoft.com/office/powerpoint/2010/main" val="428223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cs-CZ" dirty="0"/>
              <a:t>Analýza vycházející ze situace jako celku</a:t>
            </a:r>
          </a:p>
          <a:p>
            <a:pPr marL="457200" indent="-457200">
              <a:buAutoNum type="arabicParenR"/>
            </a:pPr>
            <a:r>
              <a:rPr lang="cs-CZ" dirty="0"/>
              <a:t>Chování jako funkce pole v okamžiku, kdy se situace odehrává</a:t>
            </a:r>
          </a:p>
          <a:p>
            <a:pPr marL="457200" indent="-457200">
              <a:buAutoNum type="arabicParenR"/>
            </a:pPr>
            <a:r>
              <a:rPr lang="cs-CZ" dirty="0"/>
              <a:t>Matematické vyjádření psychologických </a:t>
            </a:r>
            <a:r>
              <a:rPr lang="cs-CZ" dirty="0" smtClean="0"/>
              <a:t>situací</a:t>
            </a:r>
          </a:p>
          <a:p>
            <a:pPr marL="0" indent="0">
              <a:buNone/>
            </a:pPr>
            <a:r>
              <a:rPr lang="cs-CZ" dirty="0" smtClean="0"/>
              <a:t>Topologie = odvětví matematiky, geometrická teorie</a:t>
            </a:r>
          </a:p>
          <a:p>
            <a:pPr marL="0" indent="0">
              <a:buNone/>
            </a:pPr>
            <a:r>
              <a:rPr lang="cs-CZ" dirty="0" smtClean="0"/>
              <a:t>Vyjádření pojmů v prostorových výrazech</a:t>
            </a:r>
          </a:p>
          <a:p>
            <a:pPr marL="0" indent="0">
              <a:buNone/>
            </a:pPr>
            <a:r>
              <a:rPr lang="cs-CZ" dirty="0" smtClean="0"/>
              <a:t>Vyjádření vztahu mezi částí a celkem</a:t>
            </a:r>
          </a:p>
          <a:p>
            <a:pPr marL="0" indent="0">
              <a:buNone/>
            </a:pPr>
            <a:r>
              <a:rPr lang="cs-CZ" dirty="0" smtClean="0"/>
              <a:t>Síla, vzdálenost, směr, ne velikost a tvar</a:t>
            </a:r>
          </a:p>
          <a:p>
            <a:pPr marL="0" indent="0">
              <a:buNone/>
            </a:pPr>
            <a:r>
              <a:rPr lang="cs-CZ" dirty="0" smtClean="0"/>
              <a:t>Lze pomocí ní vyjádřit dynamiku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10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50377" y="2499360"/>
            <a:ext cx="2891246" cy="539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/>
              <a:t>B=f(L)=F(P,E)</a:t>
            </a:r>
          </a:p>
          <a:p>
            <a:pPr marL="0" indent="0">
              <a:buNone/>
            </a:pPr>
            <a:r>
              <a:rPr lang="cs-CZ" dirty="0" smtClean="0"/>
              <a:t>b(</a:t>
            </a:r>
            <a:r>
              <a:rPr lang="cs-CZ" dirty="0" err="1" smtClean="0"/>
              <a:t>behaviour</a:t>
            </a:r>
            <a:r>
              <a:rPr lang="cs-CZ" dirty="0" smtClean="0"/>
              <a:t>) = chování</a:t>
            </a:r>
          </a:p>
          <a:p>
            <a:pPr marL="0" indent="0">
              <a:buNone/>
            </a:pPr>
            <a:r>
              <a:rPr lang="cs-CZ" dirty="0" smtClean="0"/>
              <a:t>P(person)=osoba</a:t>
            </a:r>
          </a:p>
          <a:p>
            <a:pPr marL="0" indent="0">
              <a:buNone/>
            </a:pPr>
            <a:r>
              <a:rPr lang="cs-CZ" dirty="0" smtClean="0"/>
              <a:t>L(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)= životní prostor</a:t>
            </a:r>
          </a:p>
          <a:p>
            <a:pPr marL="0" indent="0">
              <a:buNone/>
            </a:pPr>
            <a:r>
              <a:rPr lang="cs-CZ" dirty="0" smtClean="0"/>
              <a:t>E(</a:t>
            </a:r>
            <a:r>
              <a:rPr lang="cs-CZ" dirty="0" err="1" smtClean="0"/>
              <a:t>environment</a:t>
            </a:r>
            <a:r>
              <a:rPr lang="cs-CZ" dirty="0" smtClean="0"/>
              <a:t>)=psychologické prostředí</a:t>
            </a:r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9" y="3738025"/>
            <a:ext cx="5965371" cy="31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6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životní 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Ústřední pojem</a:t>
            </a:r>
          </a:p>
          <a:p>
            <a:pPr>
              <a:buFontTx/>
              <a:buChar char="-"/>
            </a:pPr>
            <a:r>
              <a:rPr lang="cs-CZ" dirty="0" smtClean="0"/>
              <a:t>Tvořená 2 složkami: P a L</a:t>
            </a:r>
          </a:p>
          <a:p>
            <a:pPr>
              <a:buFontTx/>
              <a:buChar char="-"/>
            </a:pPr>
            <a:r>
              <a:rPr lang="cs-CZ" dirty="0" smtClean="0"/>
              <a:t>Neustále se proměňuje</a:t>
            </a:r>
          </a:p>
          <a:p>
            <a:pPr>
              <a:buFontTx/>
              <a:buChar char="-"/>
            </a:pPr>
            <a:r>
              <a:rPr lang="cs-CZ" dirty="0" smtClean="0"/>
              <a:t>Obsahuje vše, co je třeba k porozumění chování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Obsahem jsou: vnímání sebe, potřeby, přání, vzpomínky, představy, pocity = veškerá skutečnost dostupná osobě v daném okamžiku</a:t>
            </a:r>
          </a:p>
          <a:p>
            <a:pPr>
              <a:buFontTx/>
              <a:buChar char="-"/>
            </a:pPr>
            <a:r>
              <a:rPr lang="cs-CZ" dirty="0" smtClean="0"/>
              <a:t>Má tolik oblastí, kolik je faktů (psychologických skutečností)</a:t>
            </a:r>
          </a:p>
          <a:p>
            <a:pPr>
              <a:buFontTx/>
              <a:buChar char="-"/>
            </a:pPr>
            <a:r>
              <a:rPr lang="cs-CZ" dirty="0" smtClean="0"/>
              <a:t>Ovlivňují chování osoby</a:t>
            </a:r>
          </a:p>
          <a:p>
            <a:pPr marL="0" indent="0">
              <a:buNone/>
            </a:pPr>
            <a:r>
              <a:rPr lang="cs-CZ" dirty="0" err="1" smtClean="0"/>
              <a:t>OBLASti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Jsou obklopeny hranicemi různé hustoty, pevnosti, pružnosti</a:t>
            </a:r>
          </a:p>
          <a:p>
            <a:pPr marL="0" indent="0">
              <a:buNone/>
            </a:pPr>
            <a:r>
              <a:rPr lang="cs-CZ" dirty="0" smtClean="0"/>
              <a:t>Jsou různě trvalé nebo proměnlivé</a:t>
            </a:r>
          </a:p>
          <a:p>
            <a:pPr marL="0" indent="0">
              <a:buNone/>
            </a:pPr>
            <a:r>
              <a:rPr lang="cs-CZ" dirty="0" smtClean="0"/>
              <a:t>Mají vůči sobě určitou vzdálenost = blízko, daleko</a:t>
            </a:r>
          </a:p>
          <a:p>
            <a:pPr>
              <a:buFontTx/>
              <a:buChar char="-"/>
            </a:pPr>
            <a:r>
              <a:rPr lang="cs-CZ" dirty="0" smtClean="0"/>
              <a:t>Fakty osoby jsou potřeby</a:t>
            </a:r>
          </a:p>
          <a:p>
            <a:pPr>
              <a:buFontTx/>
              <a:buChar char="-"/>
            </a:pPr>
            <a:r>
              <a:rPr lang="cs-CZ" dirty="0" smtClean="0"/>
              <a:t>Fakty prostředí mají valenci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48" y="4755159"/>
            <a:ext cx="5146765" cy="21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valence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98470"/>
            <a:ext cx="10363826" cy="4807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druh a síla valence nějakého předmětu nebo události přímo závisí na přítomném stavu potřeb</a:t>
            </a:r>
          </a:p>
          <a:p>
            <a:pPr marL="0" indent="0">
              <a:buNone/>
            </a:pPr>
            <a:r>
              <a:rPr lang="cs-CZ" dirty="0" smtClean="0"/>
              <a:t>valence </a:t>
            </a:r>
            <a:r>
              <a:rPr lang="cs-CZ" dirty="0"/>
              <a:t>předmětů v psychologickém okolí a potřeby jedince jsou navzájem souvztažné</a:t>
            </a:r>
          </a:p>
          <a:p>
            <a:pPr marL="0" indent="0">
              <a:buNone/>
            </a:pPr>
            <a:r>
              <a:rPr lang="cs-CZ" dirty="0" smtClean="0"/>
              <a:t>jsou </a:t>
            </a:r>
            <a:r>
              <a:rPr lang="cs-CZ" dirty="0"/>
              <a:t>ukazateli pozitivní a negativní hodnoty, kterou člověk v dané chvíli přičítá </a:t>
            </a:r>
            <a:r>
              <a:rPr lang="cs-CZ" dirty="0" smtClean="0"/>
              <a:t>jednotlivým psychologickým </a:t>
            </a:r>
            <a:r>
              <a:rPr lang="cs-CZ" dirty="0"/>
              <a:t>skutečnostem</a:t>
            </a:r>
          </a:p>
          <a:p>
            <a:pPr marL="0" indent="0">
              <a:buNone/>
            </a:pPr>
            <a:r>
              <a:rPr lang="cs-CZ" dirty="0" smtClean="0"/>
              <a:t>Různá síla valence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91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3773" y="618308"/>
            <a:ext cx="10477037" cy="12017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01574"/>
          </a:xfrm>
        </p:spPr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lewin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Osoba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je diferencovanou a ústřední částí životního prostoru</a:t>
            </a:r>
          </a:p>
          <a:p>
            <a:pPr marL="0" indent="0">
              <a:buNone/>
            </a:pPr>
            <a:r>
              <a:rPr lang="cs-CZ" dirty="0" smtClean="0"/>
              <a:t>hraniční pásmo tvoří </a:t>
            </a:r>
            <a:r>
              <a:rPr lang="cs-CZ" b="1" dirty="0" smtClean="0"/>
              <a:t>vjemově-pohybová oblast</a:t>
            </a:r>
          </a:p>
          <a:p>
            <a:pPr marL="0" indent="0">
              <a:buNone/>
            </a:pPr>
            <a:r>
              <a:rPr lang="cs-CZ" dirty="0" smtClean="0"/>
              <a:t>Má </a:t>
            </a:r>
            <a:r>
              <a:rPr lang="cs-CZ" dirty="0" err="1" smtClean="0"/>
              <a:t>fci</a:t>
            </a:r>
            <a:r>
              <a:rPr lang="cs-CZ" dirty="0" smtClean="0"/>
              <a:t> komunikace mezi osobou a okolím</a:t>
            </a:r>
          </a:p>
          <a:p>
            <a:pPr marL="0" indent="0">
              <a:buNone/>
            </a:pPr>
            <a:r>
              <a:rPr lang="cs-CZ" dirty="0" smtClean="0"/>
              <a:t>každý </a:t>
            </a:r>
            <a:r>
              <a:rPr lang="cs-CZ" dirty="0"/>
              <a:t>vstup z okolí přichází do vnitřní oblasti osoby skrze </a:t>
            </a:r>
            <a:r>
              <a:rPr lang="cs-CZ" dirty="0" smtClean="0"/>
              <a:t>ni, přes </a:t>
            </a:r>
            <a:r>
              <a:rPr lang="cs-CZ" dirty="0" err="1" smtClean="0"/>
              <a:t>nijde</a:t>
            </a:r>
            <a:r>
              <a:rPr lang="cs-CZ" dirty="0" smtClean="0"/>
              <a:t> </a:t>
            </a:r>
            <a:r>
              <a:rPr lang="cs-CZ" dirty="0"/>
              <a:t>i každá </a:t>
            </a:r>
            <a:r>
              <a:rPr lang="cs-CZ" dirty="0" smtClean="0"/>
              <a:t>odezva </a:t>
            </a:r>
            <a:r>
              <a:rPr lang="cs-CZ" dirty="0"/>
              <a:t>osoby</a:t>
            </a:r>
          </a:p>
          <a:p>
            <a:pPr marL="0" indent="0">
              <a:buNone/>
            </a:pPr>
            <a:r>
              <a:rPr lang="cs-CZ" dirty="0" smtClean="0"/>
              <a:t>oblast </a:t>
            </a:r>
            <a:r>
              <a:rPr lang="cs-CZ" dirty="0"/>
              <a:t>je jednotná, nerozdělená na </a:t>
            </a:r>
            <a:r>
              <a:rPr lang="cs-CZ" dirty="0" smtClean="0"/>
              <a:t>buňky</a:t>
            </a:r>
          </a:p>
          <a:p>
            <a:pPr marL="0" indent="0">
              <a:buNone/>
            </a:pPr>
            <a:r>
              <a:rPr lang="cs-CZ" dirty="0" smtClean="0"/>
              <a:t>Vnitřní část = </a:t>
            </a:r>
            <a:r>
              <a:rPr lang="cs-CZ" b="1" dirty="0" smtClean="0"/>
              <a:t>vnitřně-osobní oblast</a:t>
            </a:r>
          </a:p>
          <a:p>
            <a:pPr marL="0" indent="0">
              <a:buNone/>
            </a:pPr>
            <a:r>
              <a:rPr lang="cs-CZ" dirty="0" smtClean="0"/>
              <a:t>diferencovaná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30" y="4210050"/>
            <a:ext cx="538189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84687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206</TotalTime>
  <Words>764</Words>
  <Application>Microsoft Office PowerPoint</Application>
  <PresentationFormat>Širokoúhlá obrazovka</PresentationFormat>
  <Paragraphs>128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Algerian</vt:lpstr>
      <vt:lpstr>Arial</vt:lpstr>
      <vt:lpstr>Tw Cen MT</vt:lpstr>
      <vt:lpstr>Kapka</vt:lpstr>
      <vt:lpstr>Kurt lewin teorie pole</vt:lpstr>
      <vt:lpstr>Kurt lewin  Biografie</vt:lpstr>
      <vt:lpstr>Kurt lewin  východisko  teorie</vt:lpstr>
      <vt:lpstr>Kurt lewin  základní rysy teorie pole</vt:lpstr>
      <vt:lpstr>Kurt lewin  </vt:lpstr>
      <vt:lpstr>Kurt lewin  </vt:lpstr>
      <vt:lpstr>Kurt lewin  životní prostor</vt:lpstr>
      <vt:lpstr>Kurt lewin  valence</vt:lpstr>
      <vt:lpstr>Kurt lewin  osoba</vt:lpstr>
      <vt:lpstr>Kurt lewin  osoba</vt:lpstr>
      <vt:lpstr>Kurt lewin  vnější obal</vt:lpstr>
      <vt:lpstr>Kurt lewin  dynamika osobnosti</vt:lpstr>
      <vt:lpstr>Kurt lewin  dynamika osobnosti</vt:lpstr>
      <vt:lpstr>Kurt lewin  principy událostí </vt:lpstr>
      <vt:lpstr>Kurt lewin  Dynamika konfliktu</vt:lpstr>
      <vt:lpstr>Kurt lewin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Kurt lewin teorie pole</dc:title>
  <dc:creator>Valentova</dc:creator>
  <cp:lastModifiedBy>Valentova</cp:lastModifiedBy>
  <cp:revision>21</cp:revision>
  <dcterms:created xsi:type="dcterms:W3CDTF">2021-01-06T23:09:09Z</dcterms:created>
  <dcterms:modified xsi:type="dcterms:W3CDTF">2021-01-07T02:50:15Z</dcterms:modified>
</cp:coreProperties>
</file>