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2" r:id="rId5"/>
    <p:sldId id="267" r:id="rId6"/>
    <p:sldId id="464" r:id="rId7"/>
    <p:sldId id="307" r:id="rId8"/>
    <p:sldId id="308" r:id="rId9"/>
    <p:sldId id="309" r:id="rId10"/>
    <p:sldId id="310" r:id="rId11"/>
    <p:sldId id="293" r:id="rId12"/>
    <p:sldId id="318" r:id="rId13"/>
    <p:sldId id="311" r:id="rId14"/>
    <p:sldId id="313" r:id="rId15"/>
    <p:sldId id="460" r:id="rId16"/>
    <p:sldId id="312" r:id="rId17"/>
    <p:sldId id="461" r:id="rId18"/>
    <p:sldId id="31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0BEBB-02B8-45AC-B362-8A8B4BDFF242}" v="3" dt="2020-10-31T19:17:36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4660"/>
  </p:normalViewPr>
  <p:slideViewPr>
    <p:cSldViewPr>
      <p:cViewPr varScale="1">
        <p:scale>
          <a:sx n="108" d="100"/>
          <a:sy n="108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C703E-B638-44C1-BA93-AC393D617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22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40DB1-C160-446E-9C99-B9E5BCA8A6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41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F9D94-690B-446C-9221-D1B328BAEC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10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A472C-C2C1-4AE2-9731-83CED09210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14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D741-CF13-4961-9223-AE78323AE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1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AB0DC-1C78-4A62-9831-19A0687C79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3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FD62A-20EB-4C70-9A94-D05606922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23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0FF24-AB4C-4720-85C8-8B89A0FF44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05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C52693-C38A-4262-8D25-574062F8B6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99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FF87E-8675-4AD0-A111-6A086427FB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89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DF590-0112-43AC-8854-99F44FD17B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5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A9C736-F7F2-4BC4-BE89-A01B25E6DC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Teorie vzdělávacích cílů </a:t>
            </a:r>
            <a:br>
              <a:rPr lang="cs-CZ" altLang="cs-CZ" dirty="0"/>
            </a:br>
            <a:r>
              <a:rPr lang="cs-CZ" altLang="cs-CZ" sz="2800" dirty="0"/>
              <a:t>Velké myšlenky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Jana Stará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Velké myšlenky- vlastnosti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defRPr/>
            </a:pPr>
            <a:r>
              <a:rPr lang="cs-CZ" dirty="0"/>
              <a:t>Jsou zásadní pro obor (předmět/vzdělávací oblast, akademickou disciplínu) obecně a jsou zásadní z hlediska hlavních vzdělávacích cílů</a:t>
            </a:r>
          </a:p>
          <a:p>
            <a:pPr>
              <a:defRPr/>
            </a:pPr>
            <a:r>
              <a:rPr lang="cs-CZ" dirty="0"/>
              <a:t>Pomáhají žákům rozvinout propojené porozumění tomu, jak určité aspekty sociálního/přírodního,…/ systému fungují, jak a proč fungovaly v minulosti, jak a proč fungují na různých místech a v různých kulturách a jaké to vše má důsledky pro osobní, sociální a občanské rozhodování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Velké myšlenky - vlastnosti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VM jsou vtělené do sítě znalostí a propojené s dalšími velkými myšlenkami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932C2-7C6C-4E94-B80D-EA02270D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Velké myšlenky týkající se tematické oblasti Voda v přírodě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7E931-D795-4A35-80C4-8E3F81DAE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cs-CZ" dirty="0"/>
              <a:t>Pokuste se vymyslet  velkou myšlenku, která by šla ve škole zprostředkovat dětem na 1. stupni ZŠ.</a:t>
            </a:r>
          </a:p>
        </p:txBody>
      </p:sp>
    </p:spTree>
    <p:extLst>
      <p:ext uri="{BB962C8B-B14F-4D97-AF65-F5344CB8AC3E}">
        <p14:creationId xmlns:p14="http://schemas.microsoft.com/office/powerpoint/2010/main" val="104869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Výuka velkým myšlenkám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r>
              <a:rPr lang="cs-CZ" altLang="cs-CZ"/>
              <a:t>zaměřená na cíl </a:t>
            </a:r>
          </a:p>
          <a:p>
            <a:r>
              <a:rPr lang="cs-CZ" altLang="cs-CZ"/>
              <a:t>Autentické aktivity žáků, které jim umožní myslet kriticky a kreativně – výzkum, řešení problému, rozhodování,…</a:t>
            </a:r>
          </a:p>
          <a:p>
            <a:r>
              <a:rPr lang="cs-CZ" altLang="cs-CZ"/>
              <a:t>Nelze jen změnit aktivity, učitel musí  nejdříve „změnit“ soubor znalostí, nebo jej alespoň doplnit tak, aby zdůrazňoval velké myšlenky. Teprve to mu pak umožní plánovat autentické a pro žáky zajímavé aktivity vedoucí k VM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144FD-7E53-44DC-B0D7-9A143C59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myšlenka               obecný vzdělávací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97F9C-9F8E-42A5-A7AC-46C264F8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cs-CZ" dirty="0"/>
              <a:t>Obecný cíl: Žák zbytečně neplýtvá vodou.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7E53B41-5990-4090-B685-EE1E52D3BAE6}"/>
              </a:ext>
            </a:extLst>
          </p:cNvPr>
          <p:cNvSpPr/>
          <p:nvPr/>
        </p:nvSpPr>
        <p:spPr>
          <a:xfrm>
            <a:off x="6732240" y="131144"/>
            <a:ext cx="978408" cy="758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304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Poole, E. 2002. Ignorance of Our History 'Appalling'; Historian Wants Mandatory Teaching of Achievements in Canadian Classrooms. </a:t>
            </a:r>
            <a:r>
              <a:rPr lang="en-US" i="1" dirty="0"/>
              <a:t>The Windsor Star</a:t>
            </a:r>
            <a:r>
              <a:rPr lang="en-US" dirty="0"/>
              <a:t> (April 15): A8.</a:t>
            </a:r>
            <a:endParaRPr lang="cs-CZ"/>
          </a:p>
          <a:p>
            <a:r>
              <a:rPr lang="cs-CZ" altLang="cs-CZ"/>
              <a:t>Brophy</a:t>
            </a:r>
            <a:r>
              <a:rPr lang="cs-CZ" altLang="cs-CZ" dirty="0"/>
              <a:t>, J., </a:t>
            </a:r>
            <a:r>
              <a:rPr lang="cs-CZ" altLang="cs-CZ" dirty="0" err="1"/>
              <a:t>Alleman</a:t>
            </a:r>
            <a:r>
              <a:rPr lang="cs-CZ" altLang="cs-CZ" dirty="0"/>
              <a:t>,  J., </a:t>
            </a:r>
            <a:r>
              <a:rPr lang="cs-CZ" altLang="cs-CZ" dirty="0" err="1"/>
              <a:t>Halvorsen</a:t>
            </a:r>
            <a:r>
              <a:rPr lang="cs-CZ" altLang="cs-CZ" dirty="0"/>
              <a:t>, A. L. </a:t>
            </a:r>
            <a:r>
              <a:rPr lang="cs-CZ" altLang="cs-CZ" dirty="0" err="1"/>
              <a:t>Powerful</a:t>
            </a:r>
            <a:r>
              <a:rPr lang="cs-CZ" altLang="cs-CZ" dirty="0"/>
              <a:t> </a:t>
            </a:r>
            <a:r>
              <a:rPr lang="cs-CZ" altLang="cs-CZ" dirty="0" err="1"/>
              <a:t>social</a:t>
            </a:r>
            <a:r>
              <a:rPr lang="cs-CZ" altLang="cs-CZ" dirty="0"/>
              <a:t> </a:t>
            </a:r>
            <a:r>
              <a:rPr lang="cs-CZ" altLang="cs-CZ" dirty="0" err="1"/>
              <a:t>Studies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elementary</a:t>
            </a:r>
            <a:r>
              <a:rPr lang="cs-CZ" altLang="cs-CZ" dirty="0"/>
              <a:t> </a:t>
            </a:r>
            <a:r>
              <a:rPr lang="cs-CZ" altLang="cs-CZ" dirty="0" err="1"/>
              <a:t>students</a:t>
            </a:r>
            <a:r>
              <a:rPr lang="cs-CZ" altLang="cs-CZ" dirty="0"/>
              <a:t>. </a:t>
            </a:r>
            <a:r>
              <a:rPr lang="cs-CZ" altLang="cs-CZ" dirty="0" err="1"/>
              <a:t>Wadsworth</a:t>
            </a:r>
            <a:r>
              <a:rPr lang="cs-CZ" altLang="cs-CZ" dirty="0"/>
              <a:t>, </a:t>
            </a:r>
            <a:r>
              <a:rPr lang="cs-CZ" altLang="cs-CZ" dirty="0" err="1"/>
              <a:t>Cengage</a:t>
            </a:r>
            <a:r>
              <a:rPr lang="cs-CZ" altLang="cs-CZ" dirty="0"/>
              <a:t> </a:t>
            </a:r>
            <a:r>
              <a:rPr lang="cs-CZ" altLang="cs-CZ" dirty="0" err="1"/>
              <a:t>Learning</a:t>
            </a:r>
            <a:r>
              <a:rPr lang="cs-CZ" altLang="cs-CZ" dirty="0"/>
              <a:t>, </a:t>
            </a:r>
            <a:r>
              <a:rPr lang="cs-CZ" altLang="cs-CZ" dirty="0" err="1"/>
              <a:t>Belmont</a:t>
            </a:r>
            <a:r>
              <a:rPr lang="cs-CZ" altLang="cs-CZ" dirty="0"/>
              <a:t> 2007.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10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Cílové požadavky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Studenti vysvětlí, co jsou to „velké myšlenky“ a jaký mají význam při plánování výuky.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Studenti budou schopni k přidělenému tematickému celku formulovat „velké“ (hlavní, nosné) myšlenky.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Studenti budou schopni formulovat obecný vzdělávací cíl.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A1A01-2165-4AD6-B408-0F689291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plánování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CC51B5-00D0-4D5D-9488-6ABED3D5C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239908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vím o vládě přemyslovských knížat?   </a:t>
            </a:r>
            <a:r>
              <a:rPr lang="cs-CZ" altLang="cs-CZ" b="1" dirty="0"/>
              <a:t>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16588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Vypište jména prvních vládnoucích Přemyslovců a seřaďte je. V jakém století vládli?</a:t>
            </a:r>
          </a:p>
          <a:p>
            <a:pPr>
              <a:defRPr/>
            </a:pPr>
            <a:r>
              <a:rPr lang="cs-CZ" sz="2800" dirty="0"/>
              <a:t>Kdo je uznáván za zakladatele Přemyslovců podle pověsti? Kdo podle písemných záznamů?</a:t>
            </a:r>
          </a:p>
          <a:p>
            <a:pPr>
              <a:defRPr/>
            </a:pPr>
            <a:r>
              <a:rPr lang="cs-CZ" sz="2800" dirty="0"/>
              <a:t>Co víte o knížeti Bořivojovi a jeho ženě Ludmile?</a:t>
            </a:r>
          </a:p>
          <a:p>
            <a:pPr>
              <a:defRPr/>
            </a:pPr>
            <a:r>
              <a:rPr lang="cs-CZ" sz="2800" dirty="0"/>
              <a:t>Proč byl vyvražděn kmen Slavníkovců? Kdo přežil?</a:t>
            </a:r>
          </a:p>
          <a:p>
            <a:pPr>
              <a:defRPr/>
            </a:pPr>
            <a:r>
              <a:rPr lang="cs-CZ" sz="2800" dirty="0"/>
              <a:t>Jak vyřešil kníže Oldřich svou bezdětnost? Kde získal manželku?</a:t>
            </a:r>
          </a:p>
          <a:p>
            <a:pPr>
              <a:defRPr/>
            </a:pPr>
            <a:r>
              <a:rPr lang="cs-CZ" sz="2800" dirty="0"/>
              <a:t>Co víte o svatém Václavovi?</a:t>
            </a:r>
          </a:p>
          <a:p>
            <a:pPr marL="0" indent="0">
              <a:buNone/>
              <a:defRPr/>
            </a:pPr>
            <a:endParaRPr lang="cs-CZ" sz="2800" dirty="0"/>
          </a:p>
          <a:p>
            <a:pPr marL="0" indent="0">
              <a:buFontTx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vím o vládě přemyslovských knížat?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Jak hodnotíte své znalosti? Proč?</a:t>
            </a:r>
          </a:p>
          <a:p>
            <a:pPr>
              <a:defRPr/>
            </a:pPr>
            <a:r>
              <a:rPr lang="cs-CZ" dirty="0"/>
              <a:t>Co víte o prvních Přemyslovcích a v testu na to nebyla otázka?</a:t>
            </a:r>
          </a:p>
          <a:p>
            <a:pPr>
              <a:defRPr/>
            </a:pPr>
            <a:r>
              <a:rPr lang="cs-CZ" dirty="0"/>
              <a:t>Jaké vlastnosti mají znalosti, které jste si zapamatovali? Jak a k čemu jsou důležité?</a:t>
            </a:r>
          </a:p>
          <a:p>
            <a:pPr marL="0" indent="0">
              <a:buFontTx/>
              <a:buNone/>
              <a:defRPr/>
            </a:pPr>
            <a:r>
              <a:rPr lang="cs-CZ" dirty="0"/>
              <a:t> – sdílení ve dvojicích</a:t>
            </a:r>
          </a:p>
          <a:p>
            <a:pPr>
              <a:buFontTx/>
              <a:buChar char="-"/>
              <a:defRPr/>
            </a:pPr>
            <a:r>
              <a:rPr lang="cs-CZ" dirty="0"/>
              <a:t> diskuse</a:t>
            </a:r>
          </a:p>
          <a:p>
            <a:pPr marL="0" indent="0">
              <a:buFontTx/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Teorie cílů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altLang="cs-CZ" dirty="0"/>
              <a:t>Zapamatování si dějepisných fakt nesouvisí s rozvojem „historického myšlení“ (</a:t>
            </a:r>
            <a:r>
              <a:rPr lang="en-US" altLang="cs-CZ" dirty="0"/>
              <a:t>Poole 2002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V primární škole se děti mohou naučit rozumět důležitým principům, myšlenkám, které jim později umožní zasazovat vědomosti do souvislostí. Zdá se, že v pozdějších obdobích už není pro pochopení určitých principů tolik prostoru. (</a:t>
            </a:r>
            <a:r>
              <a:rPr lang="cs-CZ" altLang="cs-CZ" dirty="0" err="1"/>
              <a:t>Brophy</a:t>
            </a:r>
            <a:r>
              <a:rPr lang="cs-CZ" altLang="cs-CZ" dirty="0"/>
              <a:t>, </a:t>
            </a:r>
            <a:r>
              <a:rPr lang="cs-CZ" altLang="cs-CZ" dirty="0" err="1"/>
              <a:t>Alleman</a:t>
            </a:r>
            <a:r>
              <a:rPr lang="cs-CZ" altLang="cs-CZ" dirty="0"/>
              <a:t>, 2007)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Powerful/Big/Key/Generative ideas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Zaměřenost učiva - důležité x  nedůležité  nebo triviální myšlenky</a:t>
            </a:r>
          </a:p>
          <a:p>
            <a:r>
              <a:rPr lang="cs-CZ" altLang="cs-CZ"/>
              <a:t>Příklad: Když se žáci naučí rozumět do hloubky principu adaptace na přírodní podmínky, naučí se vnímat výskyt a chování živočichů, kterých si dříve nevšímali, zabývat se porovnáváním pozorovaných skutečností a znalostí o adaptaci, vytvářet hypotézy, ověřovat je,…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Velké myšlenky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Myšlenky (generalizace), jejichž pochopení má zásadní význam- pro jedince, pro společnost, ve které jedinec žije a/nebo pro akademickou disciplínu, ke které se učivo vztahuje </a:t>
            </a:r>
          </a:p>
          <a:p>
            <a:pPr eaLnBrk="1" hangingPunct="1"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Příklady VM z oblasti Soužití kultur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„Soužití lidí různých kultur na jednom  místě je v dnešní době běžné.“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„Soužití kultur přináší obohacení.“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„Soužití kultur přináší problémy.“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</a:rPr>
              <a:t>„Když budeme jiným kulturám lépe rozumět, přispěje to k lepšímu soužití.“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/>
          <a:lstStyle/>
          <a:p>
            <a:r>
              <a:rPr lang="cs-CZ" dirty="0"/>
              <a:t>Velké myšlenky společenskovědního učiva rozvíjeného učivem o Přemyslovcích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r>
              <a:rPr lang="cs-CZ" dirty="0"/>
              <a:t>Některé cesty k získání moci užívané dávno již nejsou možné.</a:t>
            </a:r>
          </a:p>
          <a:p>
            <a:r>
              <a:rPr lang="cs-CZ" dirty="0"/>
              <a:t>Historické postavy, které dodnes oslavujeme, měly vlastnosti, kterých si vážíme. </a:t>
            </a:r>
          </a:p>
        </p:txBody>
      </p:sp>
    </p:spTree>
    <p:extLst>
      <p:ext uri="{BB962C8B-B14F-4D97-AF65-F5344CB8AC3E}">
        <p14:creationId xmlns:p14="http://schemas.microsoft.com/office/powerpoint/2010/main" val="333089034"/>
      </p:ext>
    </p:extLst>
  </p:cSld>
  <p:clrMapOvr>
    <a:masterClrMapping/>
  </p:clrMapOvr>
</p:sld>
</file>

<file path=ppt/theme/theme1.xml><?xml version="1.0" encoding="utf-8"?>
<a:theme xmlns:a="http://schemas.openxmlformats.org/drawingml/2006/main" name="Cile_didaktika2013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F564151596BF49A149DE5F325D6ADF" ma:contentTypeVersion="12" ma:contentTypeDescription="Vytvoří nový dokument" ma:contentTypeScope="" ma:versionID="2a9a24489a6353742da2ee074daebe8e">
  <xsd:schema xmlns:xsd="http://www.w3.org/2001/XMLSchema" xmlns:xs="http://www.w3.org/2001/XMLSchema" xmlns:p="http://schemas.microsoft.com/office/2006/metadata/properties" xmlns:ns3="9a765769-b863-49b0-9b0d-e15a8ae50e29" xmlns:ns4="a7d915d1-ff53-4135-9cae-abb963ba8525" targetNamespace="http://schemas.microsoft.com/office/2006/metadata/properties" ma:root="true" ma:fieldsID="173a8022927a57e5eedcbd2ce955e5d2" ns3:_="" ns4:_="">
    <xsd:import namespace="9a765769-b863-49b0-9b0d-e15a8ae50e29"/>
    <xsd:import namespace="a7d915d1-ff53-4135-9cae-abb963ba852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65769-b863-49b0-9b0d-e15a8ae50e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915d1-ff53-4135-9cae-abb963ba8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31AA77-C1B8-402C-AEFA-189F43C4A6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E87C38F-FE84-4457-984B-CBBEEEC66F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7D705-A7A7-4587-9248-17BE8DDF23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765769-b863-49b0-9b0d-e15a8ae50e29"/>
    <ds:schemaRef ds:uri="a7d915d1-ff53-4135-9cae-abb963ba85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Cile_didaktika2013</Template>
  <TotalTime>561</TotalTime>
  <Words>675</Words>
  <Application>Microsoft Office PowerPoint</Application>
  <PresentationFormat>Předvádění na obrazovce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Arial</vt:lpstr>
      <vt:lpstr>Cile_didaktika2013</vt:lpstr>
      <vt:lpstr>Teorie vzdělávacích cílů  Velké myšlenky</vt:lpstr>
      <vt:lpstr>Cílové požadavky</vt:lpstr>
      <vt:lpstr>Smysl plánování výuky</vt:lpstr>
      <vt:lpstr>Co vím o vládě přemyslovských knížat?   Test</vt:lpstr>
      <vt:lpstr>Co vím o vládě přemyslovských knížat?</vt:lpstr>
      <vt:lpstr>Teorie cílů</vt:lpstr>
      <vt:lpstr>Powerful/Big/Key/Generative ideas</vt:lpstr>
      <vt:lpstr>Velké myšlenky</vt:lpstr>
      <vt:lpstr>Velké myšlenky společenskovědního učiva rozvíjeného učivem o Přemyslovcích</vt:lpstr>
      <vt:lpstr>Velké myšlenky- vlastnosti </vt:lpstr>
      <vt:lpstr>Velké myšlenky - vlastnosti</vt:lpstr>
      <vt:lpstr>Velké myšlenky týkající se tematické oblasti Voda v přírodě</vt:lpstr>
      <vt:lpstr>Výuka velkým myšlenkám </vt:lpstr>
      <vt:lpstr>Velká myšlenka               obecný vzdělávací cíl</vt:lpstr>
      <vt:lpstr>Použitá literatura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vzdělávacích cílů</dc:title>
  <dc:creator>Jana Stará</dc:creator>
  <cp:lastModifiedBy>Jana Stará</cp:lastModifiedBy>
  <cp:revision>28</cp:revision>
  <dcterms:created xsi:type="dcterms:W3CDTF">2014-11-03T22:32:22Z</dcterms:created>
  <dcterms:modified xsi:type="dcterms:W3CDTF">2023-11-01T06:09:34Z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0x010100EAF564151596BF49A149DE5F325D6ADF</vt:lpwstr>
  </property>
</Properties>
</file>