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98" r:id="rId3"/>
    <p:sldId id="300" r:id="rId4"/>
    <p:sldId id="299" r:id="rId5"/>
    <p:sldId id="283" r:id="rId6"/>
    <p:sldId id="284" r:id="rId7"/>
    <p:sldId id="291" r:id="rId8"/>
    <p:sldId id="290" r:id="rId9"/>
    <p:sldId id="292" r:id="rId10"/>
    <p:sldId id="301" r:id="rId11"/>
    <p:sldId id="289" r:id="rId12"/>
    <p:sldId id="293" r:id="rId13"/>
    <p:sldId id="294" r:id="rId14"/>
    <p:sldId id="296" r:id="rId15"/>
    <p:sldId id="29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043-80F9-49F7-A380-867E49CCDCD7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D6F25-439B-457F-9082-261F6BB3C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7302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DA17C0-0031-4DB5-AB53-B9FAE1ED2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b="1" i="1" dirty="0" smtClean="0"/>
              <a:t>Všeobecný </a:t>
            </a:r>
            <a:r>
              <a:rPr lang="cs-CZ" sz="2800" b="1" i="1" dirty="0"/>
              <a:t>přehled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cs-CZ" sz="3200" b="1" i="1" dirty="0"/>
              <a:t>Balkánské státy v politice velmocí/bloků po skončení II. světové války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76563"/>
            <a:ext cx="54260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69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Studená válka na Balkáně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Zástupný symbol pro obsah 4" descr="2_Eastern Blo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052736"/>
            <a:ext cx="3634938" cy="5508104"/>
          </a:xfrm>
        </p:spPr>
      </p:pic>
      <p:pic>
        <p:nvPicPr>
          <p:cNvPr id="6" name="Obrázek 5" descr="2_Border chan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3384376" cy="5494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91512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 dirty="0" smtClean="0">
                <a:solidFill>
                  <a:schemeClr val="tx1"/>
                </a:solidFill>
              </a:rPr>
              <a:t>Sovětizace jihovýchodní Evropy</a:t>
            </a:r>
          </a:p>
        </p:txBody>
      </p:sp>
      <p:pic>
        <p:nvPicPr>
          <p:cNvPr id="38915" name="Picture 3" descr="Balkánské státy po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30238"/>
            <a:ext cx="8208962" cy="61690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298704" y="63627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cs-CZ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C678A1E-3433-4748-93ED-2242602056F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6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/>
              <a:t>Sovětizace jihovýchodní Evropy</a:t>
            </a:r>
            <a:endParaRPr lang="cs-CZ" sz="3200" dirty="0"/>
          </a:p>
          <a:p>
            <a:pPr lvl="0"/>
            <a:r>
              <a:rPr lang="cs-CZ" sz="3200" b="1" dirty="0" smtClean="0"/>
              <a:t>vnější </a:t>
            </a:r>
            <a:r>
              <a:rPr lang="cs-CZ" sz="3200" b="1" dirty="0"/>
              <a:t>(zahraniční)</a:t>
            </a:r>
            <a:r>
              <a:rPr lang="cs-CZ" sz="3200" dirty="0"/>
              <a:t> faktory – společné rysy a shodné mechanismy:</a:t>
            </a:r>
          </a:p>
          <a:p>
            <a:pPr lvl="1"/>
            <a:r>
              <a:rPr lang="cs-CZ" sz="3000" dirty="0"/>
              <a:t>na konci IIWW </a:t>
            </a:r>
            <a:r>
              <a:rPr lang="cs-CZ" sz="3000" i="1" dirty="0"/>
              <a:t>sovětský model socialismu </a:t>
            </a:r>
            <a:r>
              <a:rPr lang="cs-CZ" sz="3000" dirty="0"/>
              <a:t>násilně vnucen zemím JV </a:t>
            </a:r>
            <a:r>
              <a:rPr lang="cs-CZ" sz="3000" dirty="0" smtClean="0"/>
              <a:t>Evropy</a:t>
            </a:r>
          </a:p>
          <a:p>
            <a:pPr lvl="1"/>
            <a:endParaRPr lang="cs-CZ" sz="3200" dirty="0" smtClean="0"/>
          </a:p>
          <a:p>
            <a:pPr lvl="1"/>
            <a:r>
              <a:rPr lang="cs-CZ" sz="3200" dirty="0" smtClean="0"/>
              <a:t>přítomnost </a:t>
            </a:r>
            <a:r>
              <a:rPr lang="cs-CZ" sz="3200" dirty="0"/>
              <a:t>okupační Rudé armády </a:t>
            </a:r>
            <a:r>
              <a:rPr lang="cs-CZ" sz="3200" dirty="0" smtClean="0"/>
              <a:t>– kde? </a:t>
            </a:r>
          </a:p>
          <a:p>
            <a:pPr lvl="1"/>
            <a:endParaRPr lang="cs-CZ" sz="3200" dirty="0" smtClean="0"/>
          </a:p>
          <a:p>
            <a:pPr lvl="1"/>
            <a:r>
              <a:rPr lang="cs-CZ" sz="3200" dirty="0" smtClean="0"/>
              <a:t>namísto </a:t>
            </a:r>
            <a:r>
              <a:rPr lang="cs-CZ" sz="3200" i="1" dirty="0"/>
              <a:t>internacionální</a:t>
            </a:r>
            <a:r>
              <a:rPr lang="cs-CZ" sz="3200" dirty="0"/>
              <a:t> politiky </a:t>
            </a:r>
            <a:r>
              <a:rPr lang="cs-CZ" sz="3200" b="1" i="1" dirty="0"/>
              <a:t>Kominterny</a:t>
            </a:r>
            <a:r>
              <a:rPr lang="cs-CZ" sz="3200" dirty="0"/>
              <a:t> (zrušena</a:t>
            </a:r>
            <a:r>
              <a:rPr lang="cs-CZ" sz="3200" b="1" dirty="0"/>
              <a:t> 1943</a:t>
            </a:r>
            <a:r>
              <a:rPr lang="cs-CZ" sz="3200" dirty="0"/>
              <a:t>) nastoupila preference </a:t>
            </a:r>
            <a:r>
              <a:rPr lang="cs-CZ" sz="3200" i="1" dirty="0"/>
              <a:t>národních zájmů</a:t>
            </a:r>
            <a:r>
              <a:rPr lang="cs-CZ" sz="3200" dirty="0"/>
              <a:t> </a:t>
            </a:r>
            <a:r>
              <a:rPr lang="cs-CZ" sz="3200" dirty="0" smtClean="0"/>
              <a:t>slovanských. </a:t>
            </a:r>
            <a:r>
              <a:rPr lang="cs-CZ" sz="3200" dirty="0"/>
              <a:t>národů (</a:t>
            </a:r>
            <a:r>
              <a:rPr lang="cs-CZ" sz="3200" b="1" i="1" dirty="0"/>
              <a:t>Všeslovanský výbor</a:t>
            </a:r>
            <a:r>
              <a:rPr lang="cs-CZ" sz="32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564499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200" b="1" dirty="0"/>
              <a:t>Sovětizace jihovýchodní Evropy</a:t>
            </a:r>
            <a:endParaRPr lang="cs-CZ" sz="3200" dirty="0"/>
          </a:p>
          <a:p>
            <a:pPr lvl="0"/>
            <a:r>
              <a:rPr lang="cs-CZ" sz="3200" dirty="0"/>
              <a:t>Vnější (zahraniční) faktory – společné rysy a shodné mechanismy:</a:t>
            </a:r>
          </a:p>
          <a:p>
            <a:pPr lvl="1"/>
            <a:r>
              <a:rPr lang="cs-CZ" altLang="cs-CZ" sz="3200" b="1" dirty="0" smtClean="0">
                <a:cs typeface="Times New Roman" pitchFamily="18" charset="0"/>
              </a:rPr>
              <a:t>lidové demokracie</a:t>
            </a:r>
          </a:p>
          <a:p>
            <a:pPr lvl="1"/>
            <a:endParaRPr lang="cs-CZ" altLang="cs-CZ" sz="3200" b="1" i="1" dirty="0" smtClean="0">
              <a:cs typeface="Times New Roman" pitchFamily="18" charset="0"/>
            </a:endParaRPr>
          </a:p>
          <a:p>
            <a:pPr lvl="1"/>
            <a:endParaRPr lang="cs-CZ" altLang="cs-CZ" sz="3200" b="1" i="1" dirty="0">
              <a:cs typeface="Times New Roman" pitchFamily="18" charset="0"/>
            </a:endParaRPr>
          </a:p>
          <a:p>
            <a:pPr lvl="1"/>
            <a:endParaRPr lang="cs-CZ" altLang="cs-CZ" sz="3200" b="1" i="1" dirty="0" smtClean="0">
              <a:cs typeface="Times New Roman" pitchFamily="18" charset="0"/>
            </a:endParaRPr>
          </a:p>
          <a:p>
            <a:pPr lvl="1"/>
            <a:endParaRPr lang="cs-CZ" altLang="cs-CZ" sz="3200" b="1" i="1" dirty="0">
              <a:cs typeface="Times New Roman" pitchFamily="18" charset="0"/>
            </a:endParaRPr>
          </a:p>
          <a:p>
            <a:pPr lvl="1"/>
            <a:endParaRPr lang="cs-CZ" altLang="cs-CZ" sz="3200" b="1" i="1" dirty="0">
              <a:cs typeface="Times New Roman" pitchFamily="18" charset="0"/>
            </a:endParaRPr>
          </a:p>
          <a:p>
            <a:pPr lvl="1"/>
            <a:r>
              <a:rPr lang="cs-CZ" sz="3200" b="1" dirty="0"/>
              <a:t>utvoření </a:t>
            </a:r>
            <a:r>
              <a:rPr lang="cs-CZ" sz="3200" b="1" dirty="0" err="1" smtClean="0"/>
              <a:t>Informbyra</a:t>
            </a:r>
            <a:r>
              <a:rPr lang="cs-CZ" sz="3200" b="1" dirty="0" smtClean="0"/>
              <a:t> </a:t>
            </a:r>
          </a:p>
          <a:p>
            <a:pPr lvl="2"/>
            <a:r>
              <a:rPr lang="cs-CZ" sz="2800" i="1" dirty="0" smtClean="0"/>
              <a:t>Informační </a:t>
            </a:r>
            <a:r>
              <a:rPr lang="cs-CZ" sz="2800" i="1" dirty="0"/>
              <a:t>výbor komunistických a dělnických </a:t>
            </a:r>
            <a:r>
              <a:rPr lang="cs-CZ" sz="2800" i="1" dirty="0" smtClean="0"/>
              <a:t>stran</a:t>
            </a:r>
          </a:p>
          <a:p>
            <a:pPr lvl="2"/>
            <a:r>
              <a:rPr lang="cs-CZ" sz="2800" b="1" dirty="0"/>
              <a:t>1947 </a:t>
            </a:r>
            <a:r>
              <a:rPr lang="cs-CZ" sz="2800" dirty="0" err="1"/>
              <a:t>Sklarzská</a:t>
            </a:r>
            <a:r>
              <a:rPr lang="cs-CZ" sz="2800" dirty="0"/>
              <a:t> </a:t>
            </a:r>
            <a:r>
              <a:rPr lang="cs-CZ" sz="2800" dirty="0" err="1" smtClean="0"/>
              <a:t>Poreba</a:t>
            </a:r>
            <a:endParaRPr lang="cs-CZ" sz="2800" dirty="0" smtClean="0"/>
          </a:p>
          <a:p>
            <a:pPr lvl="2"/>
            <a:r>
              <a:rPr lang="cs-CZ" sz="2800" dirty="0"/>
              <a:t>rozpuštěno </a:t>
            </a:r>
            <a:r>
              <a:rPr lang="cs-CZ" sz="2800" b="1" dirty="0"/>
              <a:t>1956</a:t>
            </a:r>
            <a:endParaRPr lang="cs-CZ" altLang="cs-CZ" sz="2600" b="1" i="1" dirty="0" smtClean="0"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5"/>
            <a:ext cx="4680520" cy="3199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493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3121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/>
              <a:t>Sovětizace jihovýchodní Evropy</a:t>
            </a:r>
            <a:endParaRPr lang="cs-CZ" sz="3200" dirty="0"/>
          </a:p>
          <a:p>
            <a:pPr lvl="0"/>
            <a:r>
              <a:rPr lang="cs-CZ" sz="3200" b="1" dirty="0"/>
              <a:t>Vnitřní (domácí) </a:t>
            </a:r>
            <a:r>
              <a:rPr lang="cs-CZ" sz="3200" b="1" dirty="0" smtClean="0"/>
              <a:t>faktory </a:t>
            </a:r>
            <a:r>
              <a:rPr lang="cs-CZ" sz="3200" b="1" dirty="0"/>
              <a:t>– společné rysy a shodné mechanismy</a:t>
            </a:r>
            <a:r>
              <a:rPr lang="cs-CZ" sz="3200" b="1" dirty="0" smtClean="0"/>
              <a:t>:</a:t>
            </a:r>
          </a:p>
          <a:p>
            <a:pPr lvl="0">
              <a:buNone/>
            </a:pPr>
            <a:endParaRPr lang="cs-CZ" sz="1900" b="1" dirty="0" smtClean="0"/>
          </a:p>
          <a:p>
            <a:pPr lvl="1"/>
            <a:r>
              <a:rPr lang="cs-CZ" sz="3000" dirty="0" smtClean="0"/>
              <a:t>„</a:t>
            </a:r>
            <a:r>
              <a:rPr lang="cs-CZ" sz="3000" i="1" dirty="0" smtClean="0"/>
              <a:t>nový duch</a:t>
            </a:r>
            <a:r>
              <a:rPr lang="cs-CZ" sz="3000" dirty="0" smtClean="0"/>
              <a:t>“ – odmítnutí tradičních politicko-společenských pořádků</a:t>
            </a:r>
          </a:p>
          <a:p>
            <a:pPr lvl="1"/>
            <a:r>
              <a:rPr lang="cs-CZ" sz="3000" dirty="0" smtClean="0"/>
              <a:t>touha </a:t>
            </a:r>
            <a:r>
              <a:rPr lang="cs-CZ" sz="3000" dirty="0" smtClean="0"/>
              <a:t>po radikální změně </a:t>
            </a:r>
          </a:p>
          <a:p>
            <a:pPr lvl="1"/>
            <a:r>
              <a:rPr lang="cs-CZ" sz="3000" dirty="0" smtClean="0"/>
              <a:t>tradiční </a:t>
            </a:r>
            <a:r>
              <a:rPr lang="cs-CZ" sz="3000" dirty="0" smtClean="0"/>
              <a:t>proruské sympatie </a:t>
            </a:r>
            <a:r>
              <a:rPr lang="cs-CZ" sz="3000" dirty="0" smtClean="0"/>
              <a:t> (Bulharsko, Srbsko)</a:t>
            </a:r>
            <a:endParaRPr lang="cs-CZ" sz="3000" dirty="0" smtClean="0"/>
          </a:p>
          <a:p>
            <a:pPr lvl="1"/>
            <a:r>
              <a:rPr lang="cs-CZ" sz="3000" dirty="0" smtClean="0"/>
              <a:t>síla </a:t>
            </a:r>
            <a:r>
              <a:rPr lang="cs-CZ" sz="3000" dirty="0" smtClean="0"/>
              <a:t>partyzánských hnutí se v jednotlivých státech </a:t>
            </a:r>
            <a:r>
              <a:rPr lang="cs-CZ" sz="3000" dirty="0" smtClean="0"/>
              <a:t>lišila</a:t>
            </a:r>
            <a:endParaRPr lang="cs-CZ" sz="3000" dirty="0" smtClean="0"/>
          </a:p>
          <a:p>
            <a:pPr lvl="1">
              <a:buNone/>
            </a:pPr>
            <a:endParaRPr lang="cs-CZ" sz="3000" dirty="0" smtClean="0"/>
          </a:p>
          <a:p>
            <a:pPr lvl="1"/>
            <a:endParaRPr lang="cs-CZ" sz="3000" dirty="0" smtClean="0"/>
          </a:p>
          <a:p>
            <a:pPr lvl="1"/>
            <a:r>
              <a:rPr lang="cs-CZ" sz="3000" dirty="0" smtClean="0"/>
              <a:t>zemědělci </a:t>
            </a:r>
            <a:r>
              <a:rPr lang="cs-CZ" sz="3000" dirty="0" smtClean="0"/>
              <a:t>– poprvé dominantní politická síla na </a:t>
            </a:r>
            <a:r>
              <a:rPr lang="cs-CZ" sz="3000" dirty="0" smtClean="0"/>
              <a:t>Balkáně, soukromé vlastnictví půdy</a:t>
            </a:r>
          </a:p>
          <a:p>
            <a:pPr lvl="1"/>
            <a:r>
              <a:rPr lang="cs-CZ" sz="3000" dirty="0" smtClean="0"/>
              <a:t>Role církví</a:t>
            </a:r>
            <a:endParaRPr lang="cs-CZ" sz="3000" dirty="0" smtClean="0"/>
          </a:p>
          <a:p>
            <a:pPr lvl="1"/>
            <a:r>
              <a:rPr lang="cs-CZ" sz="3000" dirty="0" smtClean="0"/>
              <a:t>Slabá dělnická třída</a:t>
            </a:r>
          </a:p>
          <a:p>
            <a:pPr lvl="1"/>
            <a:r>
              <a:rPr lang="cs-CZ" sz="3000" dirty="0" smtClean="0"/>
              <a:t>KS většinou velmi slabé (výjimka Jugoslávie)</a:t>
            </a:r>
            <a:endParaRPr lang="cs-CZ" sz="3000" dirty="0" smtClean="0"/>
          </a:p>
        </p:txBody>
      </p:sp>
      <p:sp>
        <p:nvSpPr>
          <p:cNvPr id="5" name="Násobení 4"/>
          <p:cNvSpPr/>
          <p:nvPr/>
        </p:nvSpPr>
        <p:spPr>
          <a:xfrm>
            <a:off x="611560" y="3717032"/>
            <a:ext cx="914400" cy="914400"/>
          </a:xfrm>
          <a:prstGeom prst="mathMultiply">
            <a:avLst>
              <a:gd name="adj1" fmla="val 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5858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Sovětizace jihovýchodní </a:t>
            </a:r>
            <a:r>
              <a:rPr lang="cs-CZ" sz="3200" b="1" dirty="0" smtClean="0"/>
              <a:t>Evropy - shrnutí</a:t>
            </a:r>
            <a:endParaRPr lang="cs-CZ" sz="3200" dirty="0"/>
          </a:p>
          <a:p>
            <a:pPr lvl="1"/>
            <a:r>
              <a:rPr lang="cs-CZ" altLang="cs-CZ" sz="2800" dirty="0" smtClean="0">
                <a:ea typeface="Arial" charset="0"/>
                <a:cs typeface="Arial" charset="0"/>
              </a:rPr>
              <a:t>nové </a:t>
            </a:r>
            <a:r>
              <a:rPr lang="cs-CZ" altLang="cs-CZ" sz="2800" dirty="0">
                <a:ea typeface="Arial" charset="0"/>
                <a:cs typeface="Arial" charset="0"/>
              </a:rPr>
              <a:t>režimy měly povrchově některé podobnosti s předchozími režimy:</a:t>
            </a:r>
          </a:p>
          <a:p>
            <a:pPr lvl="3"/>
            <a:r>
              <a:rPr lang="cs-CZ" altLang="cs-CZ" sz="2400" dirty="0">
                <a:ea typeface="Arial" charset="0"/>
                <a:cs typeface="Arial" charset="0"/>
              </a:rPr>
              <a:t>ústava, Národní shromáždění</a:t>
            </a:r>
          </a:p>
          <a:p>
            <a:pPr lvl="1"/>
            <a:endParaRPr lang="cs-CZ" altLang="cs-CZ" sz="2800" dirty="0" smtClean="0">
              <a:ea typeface="Arial" charset="0"/>
              <a:cs typeface="Arial" charset="0"/>
            </a:endParaRPr>
          </a:p>
          <a:p>
            <a:pPr lvl="1"/>
            <a:r>
              <a:rPr lang="cs-CZ" altLang="cs-CZ" sz="2800" dirty="0">
                <a:ea typeface="Arial" charset="0"/>
                <a:cs typeface="Arial" charset="0"/>
              </a:rPr>
              <a:t>radikální posun v povaze stranického systému</a:t>
            </a:r>
          </a:p>
          <a:p>
            <a:pPr lvl="1"/>
            <a:endParaRPr lang="cs-CZ" altLang="cs-CZ" sz="2800" dirty="0" smtClean="0">
              <a:ea typeface="Arial" charset="0"/>
              <a:cs typeface="Arial" charset="0"/>
            </a:endParaRPr>
          </a:p>
          <a:p>
            <a:pPr lvl="1"/>
            <a:r>
              <a:rPr lang="cs-CZ" altLang="cs-CZ" sz="2800" dirty="0" smtClean="0">
                <a:ea typeface="Arial" charset="0"/>
                <a:cs typeface="Arial" charset="0"/>
              </a:rPr>
              <a:t>vlády </a:t>
            </a:r>
            <a:r>
              <a:rPr lang="cs-CZ" altLang="cs-CZ" sz="2800" dirty="0">
                <a:ea typeface="Arial" charset="0"/>
                <a:cs typeface="Arial" charset="0"/>
              </a:rPr>
              <a:t>v jednotlivých státech velmi podobné</a:t>
            </a:r>
          </a:p>
          <a:p>
            <a:pPr lvl="2"/>
            <a:r>
              <a:rPr lang="cs-CZ" altLang="cs-CZ" sz="2400" dirty="0">
                <a:ea typeface="Arial" charset="0"/>
                <a:cs typeface="Arial" charset="0"/>
              </a:rPr>
              <a:t>ústavy podle vzoru SSSR</a:t>
            </a:r>
          </a:p>
          <a:p>
            <a:pPr lvl="2"/>
            <a:r>
              <a:rPr lang="cs-CZ" altLang="cs-CZ" sz="2400" dirty="0">
                <a:ea typeface="Arial" charset="0"/>
                <a:cs typeface="Arial" charset="0"/>
              </a:rPr>
              <a:t>národní shromáždění voleno na základě jednotné kandidátky – slabé rozhodovací pravomoci</a:t>
            </a:r>
          </a:p>
          <a:p>
            <a:pPr lvl="1"/>
            <a:endParaRPr lang="cs-CZ" altLang="cs-CZ" sz="2800" dirty="0" smtClean="0">
              <a:ea typeface="Arial" charset="0"/>
              <a:cs typeface="Arial" charset="0"/>
            </a:endParaRPr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="" xmlns:p14="http://schemas.microsoft.com/office/powerpoint/2010/main" val="408666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Autofit/>
          </a:bodyPr>
          <a:lstStyle/>
          <a:p>
            <a:r>
              <a:rPr lang="cs-CZ" sz="2400" b="1" dirty="0" err="1" smtClean="0">
                <a:solidFill>
                  <a:schemeClr val="tx1"/>
                </a:solidFill>
              </a:rPr>
              <a:t>Misha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 err="1" smtClean="0">
                <a:solidFill>
                  <a:schemeClr val="tx1"/>
                </a:solidFill>
              </a:rPr>
              <a:t>Glenny</a:t>
            </a:r>
            <a:r>
              <a:rPr lang="cs-CZ" sz="2400" b="1" dirty="0" smtClean="0">
                <a:solidFill>
                  <a:schemeClr val="tx1"/>
                </a:solidFill>
              </a:rPr>
              <a:t/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Balkans</a:t>
            </a:r>
            <a:r>
              <a:rPr lang="cs-CZ" sz="2000" b="1" dirty="0" smtClean="0">
                <a:solidFill>
                  <a:schemeClr val="tx1"/>
                </a:solidFill>
              </a:rPr>
              <a:t>: </a:t>
            </a:r>
            <a:r>
              <a:rPr lang="cs-CZ" sz="2000" b="1" dirty="0" err="1" smtClean="0">
                <a:solidFill>
                  <a:schemeClr val="tx1"/>
                </a:solidFill>
              </a:rPr>
              <a:t>Nationalism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War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and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the</a:t>
            </a:r>
            <a:r>
              <a:rPr lang="cs-CZ" sz="2000" b="1" dirty="0" smtClean="0">
                <a:solidFill>
                  <a:schemeClr val="tx1"/>
                </a:solidFill>
              </a:rPr>
              <a:t> Great </a:t>
            </a:r>
            <a:r>
              <a:rPr lang="cs-CZ" sz="2000" b="1" dirty="0" err="1" smtClean="0">
                <a:solidFill>
                  <a:schemeClr val="tx1"/>
                </a:solidFill>
              </a:rPr>
              <a:t>Powers</a:t>
            </a:r>
            <a:r>
              <a:rPr lang="cs-CZ" sz="2000" b="1" dirty="0" smtClean="0">
                <a:solidFill>
                  <a:schemeClr val="tx1"/>
                </a:solidFill>
              </a:rPr>
              <a:t>, 1804 – </a:t>
            </a:r>
            <a:r>
              <a:rPr lang="cs-CZ" sz="2000" b="1" dirty="0" smtClean="0">
                <a:solidFill>
                  <a:schemeClr val="tx1"/>
                </a:solidFill>
              </a:rPr>
              <a:t>1999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8" name="Zástupný symbol pro obsah 7" descr="timthum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501008"/>
            <a:ext cx="4104456" cy="2873120"/>
          </a:xfrm>
        </p:spPr>
      </p:pic>
      <p:sp>
        <p:nvSpPr>
          <p:cNvPr id="9" name="TextovéPole 8"/>
          <p:cNvSpPr txBox="1"/>
          <p:nvPr/>
        </p:nvSpPr>
        <p:spPr>
          <a:xfrm>
            <a:off x="467544" y="1196752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Misha</a:t>
            </a:r>
            <a:r>
              <a:rPr lang="cs-CZ" b="1" dirty="0" smtClean="0"/>
              <a:t> </a:t>
            </a:r>
            <a:r>
              <a:rPr lang="cs-CZ" b="1" dirty="0" err="1" smtClean="0"/>
              <a:t>Glenny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* 1958, studoval v Bristolu a na UK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na přelomu 80. a 90. let korespondent pro Střední Evropu pro </a:t>
            </a:r>
            <a:r>
              <a:rPr lang="cs-CZ" dirty="0" err="1" smtClean="0"/>
              <a:t>Guardian</a:t>
            </a:r>
            <a:r>
              <a:rPr lang="cs-CZ" dirty="0" smtClean="0"/>
              <a:t> a v 90. letech válečný reportér v Jugoslávii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Mimo Balkán se zabývá </a:t>
            </a:r>
            <a:r>
              <a:rPr lang="cs-CZ" dirty="0" err="1" smtClean="0"/>
              <a:t>orgnizovaným</a:t>
            </a:r>
            <a:r>
              <a:rPr lang="cs-CZ" dirty="0" smtClean="0"/>
              <a:t> zločinem, </a:t>
            </a:r>
            <a:r>
              <a:rPr lang="cs-CZ" dirty="0" err="1" smtClean="0"/>
              <a:t>kyberbezpečností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Publikace: </a:t>
            </a:r>
            <a:endParaRPr lang="cs-CZ" b="1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321297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GB" i="1" dirty="0" smtClean="0"/>
              <a:t>The Rebirth Of History: Eastern Europe in the Age of Democracy</a:t>
            </a:r>
            <a:r>
              <a:rPr lang="en-GB" dirty="0" smtClean="0"/>
              <a:t> (1991)</a:t>
            </a:r>
          </a:p>
          <a:p>
            <a:pPr>
              <a:buFont typeface="Courier New" pitchFamily="49" charset="0"/>
              <a:buChar char="o"/>
            </a:pPr>
            <a:r>
              <a:rPr lang="en-GB" i="1" dirty="0" smtClean="0"/>
              <a:t>The Fall of Yugoslavia: The Third Balkan War</a:t>
            </a:r>
            <a:r>
              <a:rPr lang="en-GB" dirty="0" smtClean="0"/>
              <a:t> (1992)</a:t>
            </a:r>
          </a:p>
          <a:p>
            <a:pPr>
              <a:buFont typeface="Courier New" pitchFamily="49" charset="0"/>
              <a:buChar char="o"/>
            </a:pPr>
            <a:r>
              <a:rPr lang="en-GB" i="1" dirty="0" smtClean="0"/>
              <a:t>The Balkans: Nationalism, War and the Great Powers, 1804–1999</a:t>
            </a:r>
            <a:r>
              <a:rPr lang="en-GB" dirty="0" smtClean="0"/>
              <a:t> (1999)</a:t>
            </a:r>
          </a:p>
          <a:p>
            <a:pPr>
              <a:buFont typeface="Courier New" pitchFamily="49" charset="0"/>
              <a:buChar char="o"/>
            </a:pPr>
            <a:r>
              <a:rPr lang="en-GB" i="1" dirty="0" err="1" smtClean="0"/>
              <a:t>McMafia</a:t>
            </a:r>
            <a:r>
              <a:rPr lang="en-GB" i="1" dirty="0" smtClean="0"/>
              <a:t>: A Journey Through the Global Criminal Underworld</a:t>
            </a:r>
            <a:r>
              <a:rPr lang="en-GB" dirty="0" smtClean="0"/>
              <a:t> (2008)</a:t>
            </a:r>
          </a:p>
          <a:p>
            <a:pPr>
              <a:buFont typeface="Courier New" pitchFamily="49" charset="0"/>
              <a:buChar char="o"/>
            </a:pPr>
            <a:r>
              <a:rPr lang="en-GB" i="1" dirty="0" err="1" smtClean="0"/>
              <a:t>DarkMarket</a:t>
            </a:r>
            <a:r>
              <a:rPr lang="en-GB" i="1" dirty="0" smtClean="0"/>
              <a:t>: </a:t>
            </a:r>
            <a:r>
              <a:rPr lang="en-GB" i="1" dirty="0" err="1" smtClean="0"/>
              <a:t>Cyberthieves</a:t>
            </a:r>
            <a:r>
              <a:rPr lang="en-GB" i="1" dirty="0" smtClean="0"/>
              <a:t>, </a:t>
            </a:r>
            <a:r>
              <a:rPr lang="en-GB" i="1" dirty="0" err="1" smtClean="0"/>
              <a:t>Cybercops</a:t>
            </a:r>
            <a:r>
              <a:rPr lang="en-GB" i="1" dirty="0" smtClean="0"/>
              <a:t> and You</a:t>
            </a:r>
            <a:r>
              <a:rPr lang="en-GB" dirty="0" smtClean="0"/>
              <a:t> (2011)</a:t>
            </a:r>
          </a:p>
          <a:p>
            <a:pPr>
              <a:buFont typeface="Courier New" pitchFamily="49" charset="0"/>
              <a:buChar char="o"/>
            </a:pPr>
            <a:r>
              <a:rPr lang="en-GB" i="1" dirty="0" smtClean="0"/>
              <a:t>Nemesis: One Man and the Battle for Rio</a:t>
            </a:r>
            <a:r>
              <a:rPr lang="en-GB" dirty="0" smtClean="0"/>
              <a:t> (2015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r>
              <a:rPr lang="cs-CZ" dirty="0" smtClean="0"/>
              <a:t>Cíle knihy a hlavní teze</a:t>
            </a:r>
            <a:endParaRPr lang="en-GB" dirty="0"/>
          </a:p>
        </p:txBody>
      </p:sp>
      <p:pic>
        <p:nvPicPr>
          <p:cNvPr id="8" name="Zástupný symbol pro obsah 7" descr="2018-10-16 14-00_page_1-page-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608512" cy="5132122"/>
          </a:xfrm>
        </p:spPr>
      </p:pic>
      <p:sp>
        <p:nvSpPr>
          <p:cNvPr id="9" name="TextovéPole 8"/>
          <p:cNvSpPr txBox="1"/>
          <p:nvPr/>
        </p:nvSpPr>
        <p:spPr>
          <a:xfrm>
            <a:off x="5148064" y="3068960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Hlavní teze</a:t>
            </a:r>
          </a:p>
          <a:p>
            <a:r>
              <a:rPr lang="en-US" dirty="0" smtClean="0"/>
              <a:t>Str. 661: </a:t>
            </a:r>
            <a:r>
              <a:rPr lang="en-US" i="1" dirty="0" smtClean="0"/>
              <a:t>„This imagined Balkans – a world where people are motivated not by rational considerations but by a mysterious congenital bloodthirstiness – is always invoked when the great powers seek to deny their responsibility for the economic and political difficulties that the region has suffered as a consequence of external interference.“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908720"/>
            <a:ext cx="21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, str. </a:t>
            </a:r>
            <a:r>
              <a:rPr lang="cs-CZ" dirty="0" err="1" smtClean="0"/>
              <a:t>xxv</a:t>
            </a:r>
            <a:r>
              <a:rPr lang="cs-CZ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/>
          <a:lstStyle/>
          <a:p>
            <a:r>
              <a:rPr lang="cs-CZ" dirty="0" smtClean="0"/>
              <a:t>Ohlasy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4608512" cy="4751040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endParaRPr lang="cs-CZ" sz="2800" dirty="0" smtClean="0"/>
          </a:p>
          <a:p>
            <a:pPr marL="0">
              <a:buNone/>
            </a:pPr>
            <a:r>
              <a:rPr lang="en-GB" sz="2800" dirty="0" smtClean="0"/>
              <a:t>"The first comprehensive history of the relationship in the modern era between the great powers and the various Balkan peoples." — </a:t>
            </a:r>
            <a:r>
              <a:rPr lang="en-GB" sz="2800" b="1" dirty="0" smtClean="0"/>
              <a:t>San Francisco Chronicle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cs-CZ" sz="2800" dirty="0" smtClean="0"/>
          </a:p>
          <a:p>
            <a:pPr marL="0">
              <a:buNone/>
            </a:pPr>
            <a:r>
              <a:rPr lang="en-GB" sz="2800" dirty="0" smtClean="0"/>
              <a:t>"A very considerable achievement . . . both heart-rending and beautifully judged." — </a:t>
            </a:r>
            <a:r>
              <a:rPr lang="en-GB" sz="2800" b="1" dirty="0" smtClean="0"/>
              <a:t>David </a:t>
            </a:r>
            <a:r>
              <a:rPr lang="en-GB" sz="2800" b="1" dirty="0" err="1" smtClean="0"/>
              <a:t>Rieff</a:t>
            </a:r>
            <a:r>
              <a:rPr lang="en-GB" sz="2800" b="1" dirty="0" smtClean="0"/>
              <a:t>, Los Angeles Times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cs-CZ" sz="2800" dirty="0" smtClean="0"/>
          </a:p>
          <a:p>
            <a:pPr marL="0">
              <a:buNone/>
            </a:pPr>
            <a:r>
              <a:rPr lang="en-GB" sz="2800" dirty="0" smtClean="0"/>
              <a:t>"</a:t>
            </a:r>
            <a:r>
              <a:rPr lang="en-GB" sz="2800" dirty="0" err="1" smtClean="0"/>
              <a:t>Misha</a:t>
            </a:r>
            <a:r>
              <a:rPr lang="en-GB" sz="2800" dirty="0" smtClean="0"/>
              <a:t> </a:t>
            </a:r>
            <a:r>
              <a:rPr lang="en-GB" sz="2800" dirty="0" err="1" smtClean="0"/>
              <a:t>Glenny</a:t>
            </a:r>
            <a:r>
              <a:rPr lang="en-GB" sz="2800" dirty="0" smtClean="0"/>
              <a:t> is the wisest and most reflective of all the Western journalists who have covered this part of Europe in the past two decades . . . this was an enormously ambitious book to undertake, but it is the book which Europe and America need." — </a:t>
            </a:r>
            <a:r>
              <a:rPr lang="en-GB" sz="2800" b="1" dirty="0" smtClean="0"/>
              <a:t>Neal </a:t>
            </a:r>
            <a:r>
              <a:rPr lang="en-GB" sz="2800" b="1" dirty="0" err="1" smtClean="0"/>
              <a:t>Ascherson</a:t>
            </a:r>
            <a:r>
              <a:rPr lang="en-GB" sz="2800" b="1" dirty="0" smtClean="0"/>
              <a:t>, Observer (UK)</a:t>
            </a:r>
            <a:endParaRPr lang="en-GB" sz="2800" dirty="0" smtClean="0"/>
          </a:p>
          <a:p>
            <a:pPr marL="0">
              <a:buNone/>
            </a:pPr>
            <a:endParaRPr lang="en-GB" dirty="0" smtClean="0"/>
          </a:p>
        </p:txBody>
      </p:sp>
      <p:pic>
        <p:nvPicPr>
          <p:cNvPr id="6" name="Zástupný symbol pro obsah 5" descr="the balkan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08587" y="1447800"/>
            <a:ext cx="3200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78A1E-3433-4748-93ED-2242602056F6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357188"/>
            <a:ext cx="8643938" cy="614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Úvod</a:t>
            </a:r>
            <a:endParaRPr lang="cs-CZ" sz="2800" dirty="0"/>
          </a:p>
          <a:p>
            <a:pPr eaLnBrk="1" hangingPunct="1"/>
            <a:endParaRPr lang="cs-CZ" altLang="cs-CZ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/>
              <a:t>Charakteristika balkánských států před </a:t>
            </a:r>
            <a:r>
              <a:rPr lang="cs-CZ" sz="2800" b="1" dirty="0" err="1" smtClean="0"/>
              <a:t>WWII</a:t>
            </a:r>
            <a:endParaRPr lang="cs-CZ" sz="2800" dirty="0"/>
          </a:p>
          <a:p>
            <a:pPr lvl="0"/>
            <a:r>
              <a:rPr lang="cs-CZ" sz="2400" dirty="0"/>
              <a:t>zaostalost (největší v rámci Evropy), nízký stupeň industrializace</a:t>
            </a:r>
          </a:p>
          <a:p>
            <a:pPr lvl="0"/>
            <a:r>
              <a:rPr lang="cs-CZ" sz="2400" dirty="0"/>
              <a:t>autoritativní formy </a:t>
            </a:r>
            <a:r>
              <a:rPr lang="cs-CZ" sz="2400" dirty="0" smtClean="0"/>
              <a:t>vlád</a:t>
            </a:r>
          </a:p>
          <a:p>
            <a:pPr marL="0" lvl="0" indent="0">
              <a:buNone/>
            </a:pPr>
            <a:endParaRPr lang="cs-CZ" sz="3200" dirty="0"/>
          </a:p>
          <a:p>
            <a:pPr marL="0" lvl="0" indent="0">
              <a:buNone/>
            </a:pPr>
            <a:r>
              <a:rPr lang="cs-CZ" sz="2800" b="1" dirty="0"/>
              <a:t>Velmocenská politika vůči Balkánu na konci </a:t>
            </a:r>
            <a:r>
              <a:rPr lang="cs-CZ" sz="2800" b="1" dirty="0" err="1" smtClean="0"/>
              <a:t>WWII</a:t>
            </a:r>
            <a:endParaRPr lang="cs-CZ" sz="2800" dirty="0"/>
          </a:p>
          <a:p>
            <a:pPr eaLnBrk="1" hangingPunct="1"/>
            <a:r>
              <a:rPr lang="cs-CZ" altLang="cs-CZ" sz="3200" i="1" dirty="0" smtClean="0">
                <a:cs typeface="Times New Roman" pitchFamily="18" charset="0"/>
              </a:rPr>
              <a:t>„bitva </a:t>
            </a:r>
            <a:r>
              <a:rPr lang="cs-CZ" altLang="cs-CZ" sz="3200" i="1" dirty="0" smtClean="0">
                <a:cs typeface="Times New Roman" pitchFamily="18" charset="0"/>
              </a:rPr>
              <a:t>o Balkán</a:t>
            </a:r>
            <a:r>
              <a:rPr lang="cs-CZ" altLang="cs-CZ" sz="3200" i="1" dirty="0" smtClean="0">
                <a:cs typeface="Times New Roman" pitchFamily="18" charset="0"/>
              </a:rPr>
              <a:t>“ </a:t>
            </a:r>
          </a:p>
          <a:p>
            <a:pPr eaLnBrk="1" hangingPunct="1">
              <a:buNone/>
            </a:pPr>
            <a:r>
              <a:rPr lang="cs-CZ" altLang="cs-CZ" sz="3200" i="1" dirty="0" smtClean="0">
                <a:cs typeface="Times New Roman" pitchFamily="18" charset="0"/>
              </a:rPr>
              <a:t>		</a:t>
            </a:r>
            <a:r>
              <a:rPr lang="cs-CZ" altLang="cs-CZ" sz="3200" i="1" dirty="0" err="1" smtClean="0">
                <a:cs typeface="Times New Roman" pitchFamily="18" charset="0"/>
              </a:rPr>
              <a:t>Churchill</a:t>
            </a:r>
            <a:r>
              <a:rPr lang="cs-CZ" altLang="cs-CZ" sz="3200" i="1" dirty="0" smtClean="0">
                <a:cs typeface="Times New Roman" pitchFamily="18" charset="0"/>
              </a:rPr>
              <a:t>	</a:t>
            </a:r>
            <a:r>
              <a:rPr lang="cs-CZ" altLang="cs-CZ" sz="3200" i="1" dirty="0" smtClean="0">
                <a:cs typeface="Times New Roman" pitchFamily="18" charset="0"/>
              </a:rPr>
              <a:t>	</a:t>
            </a:r>
            <a:r>
              <a:rPr lang="cs-CZ" altLang="cs-CZ" sz="3200" i="1" dirty="0" smtClean="0">
                <a:cs typeface="Times New Roman" pitchFamily="18" charset="0"/>
              </a:rPr>
              <a:t>X</a:t>
            </a:r>
            <a:r>
              <a:rPr lang="cs-CZ" altLang="cs-CZ" sz="3200" i="1" dirty="0" smtClean="0">
                <a:cs typeface="Times New Roman" pitchFamily="18" charset="0"/>
              </a:rPr>
              <a:t>	</a:t>
            </a:r>
            <a:r>
              <a:rPr lang="cs-CZ" altLang="cs-CZ" sz="3200" i="1" dirty="0" smtClean="0">
                <a:cs typeface="Times New Roman" pitchFamily="18" charset="0"/>
              </a:rPr>
              <a:t>	</a:t>
            </a:r>
            <a:r>
              <a:rPr lang="cs-CZ" altLang="cs-CZ" sz="3200" i="1" dirty="0" smtClean="0">
                <a:cs typeface="Times New Roman" pitchFamily="18" charset="0"/>
              </a:rPr>
              <a:t>Roosevelt</a:t>
            </a:r>
          </a:p>
          <a:p>
            <a:pPr eaLnBrk="1" hangingPunct="1">
              <a:buNone/>
            </a:pPr>
            <a:r>
              <a:rPr lang="cs-CZ" altLang="cs-CZ" sz="3200" i="1" dirty="0" smtClean="0">
                <a:cs typeface="Times New Roman" pitchFamily="18" charset="0"/>
              </a:rPr>
              <a:t>	</a:t>
            </a:r>
            <a:r>
              <a:rPr lang="cs-CZ" altLang="cs-CZ" sz="3200" i="1" dirty="0" smtClean="0">
                <a:cs typeface="Times New Roman" pitchFamily="18" charset="0"/>
              </a:rPr>
              <a:t>			</a:t>
            </a:r>
          </a:p>
          <a:p>
            <a:pPr eaLnBrk="1" hangingPunct="1">
              <a:buNone/>
            </a:pPr>
            <a:r>
              <a:rPr lang="cs-CZ" altLang="cs-CZ" sz="3200" i="1" dirty="0" smtClean="0">
                <a:cs typeface="Times New Roman" pitchFamily="18" charset="0"/>
              </a:rPr>
              <a:t>	</a:t>
            </a:r>
            <a:r>
              <a:rPr lang="cs-CZ" altLang="cs-CZ" sz="3200" i="1" dirty="0" smtClean="0">
                <a:cs typeface="Times New Roman" pitchFamily="18" charset="0"/>
              </a:rPr>
              <a:t>				Stalin</a:t>
            </a:r>
            <a:endParaRPr lang="cs-CZ" altLang="cs-CZ" sz="3200" i="1" dirty="0" smtClean="0">
              <a:cs typeface="Times New Roman" pitchFamily="18" charset="0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987824" y="4869160"/>
            <a:ext cx="936104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H="1">
            <a:off x="5004048" y="4941168"/>
            <a:ext cx="936104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6470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6113" y="0"/>
            <a:ext cx="5299075" cy="6850063"/>
          </a:xfrm>
        </p:spPr>
      </p:pic>
      <p:sp>
        <p:nvSpPr>
          <p:cNvPr id="10243" name="TextovéPole 4"/>
          <p:cNvSpPr txBox="1">
            <a:spLocks noChangeArrowheads="1"/>
          </p:cNvSpPr>
          <p:nvPr/>
        </p:nvSpPr>
        <p:spPr bwMode="auto">
          <a:xfrm>
            <a:off x="58738" y="79375"/>
            <a:ext cx="8964313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600" b="1" dirty="0">
                <a:latin typeface="+mn-lt"/>
              </a:rPr>
              <a:t>Tzv. Procentová dohoda Churchill – Stalin </a:t>
            </a:r>
            <a:r>
              <a:rPr lang="cs-CZ" altLang="cs-CZ" sz="2600" b="1" dirty="0" smtClean="0">
                <a:latin typeface="+mn-lt"/>
              </a:rPr>
              <a:t>Moskva říjen </a:t>
            </a:r>
            <a:r>
              <a:rPr lang="cs-CZ" altLang="cs-CZ" sz="2600" b="1" dirty="0">
                <a:latin typeface="+mn-lt"/>
              </a:rPr>
              <a:t>1944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2AEB99-851E-8944-8AA1-4BFB78167B6D}" type="slidenum">
              <a:rPr lang="cs-CZ" altLang="cs-CZ">
                <a:solidFill>
                  <a:srgbClr val="FFFFFF"/>
                </a:solidFill>
                <a:latin typeface="Franklin Gothic Book" charset="0"/>
              </a:rPr>
              <a:pPr eaLnBrk="1" hangingPunct="1"/>
              <a:t>6</a:t>
            </a:fld>
            <a:endParaRPr lang="cs-CZ" altLang="cs-CZ">
              <a:solidFill>
                <a:srgbClr val="FFFFFF"/>
              </a:solidFill>
              <a:latin typeface="Franklin Gothic 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0"/>
            <a:ext cx="8922774" cy="6858000"/>
          </a:xfrm>
        </p:spPr>
      </p:pic>
    </p:spTree>
    <p:extLst>
      <p:ext uri="{BB962C8B-B14F-4D97-AF65-F5344CB8AC3E}">
        <p14:creationId xmlns="" xmlns:p14="http://schemas.microsoft.com/office/powerpoint/2010/main" val="3732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7" y="0"/>
            <a:ext cx="7549406" cy="6858000"/>
          </a:xfrm>
        </p:spPr>
      </p:pic>
    </p:spTree>
    <p:extLst>
      <p:ext uri="{BB962C8B-B14F-4D97-AF65-F5344CB8AC3E}">
        <p14:creationId xmlns="" xmlns:p14="http://schemas.microsoft.com/office/powerpoint/2010/main" val="8889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407455" cy="685800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17C0-0031-4DB5-AB53-B9FAE1ED2D88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068960"/>
            <a:ext cx="4643651" cy="388617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292080" y="620688"/>
            <a:ext cx="36663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/>
              <a:t>Truman </a:t>
            </a:r>
            <a:r>
              <a:rPr lang="cs-CZ" sz="2800" b="1" dirty="0" err="1" smtClean="0"/>
              <a:t>Doctrine</a:t>
            </a:r>
            <a:endParaRPr lang="cs-CZ" sz="2800" b="1" dirty="0"/>
          </a:p>
          <a:p>
            <a:endParaRPr lang="cs-CZ" sz="2800" b="1" dirty="0" smtClean="0"/>
          </a:p>
          <a:p>
            <a:r>
              <a:rPr lang="cs-CZ" sz="2800" b="1" dirty="0" err="1" smtClean="0"/>
              <a:t>March</a:t>
            </a:r>
            <a:r>
              <a:rPr lang="cs-CZ" sz="2800" b="1" dirty="0" smtClean="0"/>
              <a:t> </a:t>
            </a:r>
            <a:r>
              <a:rPr lang="cs-CZ" sz="2800" b="1" dirty="0" smtClean="0"/>
              <a:t>1947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14360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oj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1538</TotalTime>
  <Words>367</Words>
  <Application>Microsoft Office PowerPoint</Application>
  <PresentationFormat>Předvádění na obrazovce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Jmění</vt:lpstr>
      <vt:lpstr>Balkánské státy v politice velmocí/bloků po skončení II. světové války</vt:lpstr>
      <vt:lpstr>Misha Glenny The Balkans: Nationalism, War and the Great Powers, 1804 – 1999</vt:lpstr>
      <vt:lpstr>Cíle knihy a hlavní teze</vt:lpstr>
      <vt:lpstr>Ohlasy</vt:lpstr>
      <vt:lpstr>Snímek 5</vt:lpstr>
      <vt:lpstr>Snímek 6</vt:lpstr>
      <vt:lpstr>Snímek 7</vt:lpstr>
      <vt:lpstr>Snímek 8</vt:lpstr>
      <vt:lpstr>Snímek 9</vt:lpstr>
      <vt:lpstr>Studená válka na Balkáně</vt:lpstr>
      <vt:lpstr>Sovětizace jihovýchodní Evropy</vt:lpstr>
      <vt:lpstr>Snímek 12</vt:lpstr>
      <vt:lpstr>Snímek 13</vt:lpstr>
      <vt:lpstr>Snímek 14</vt:lpstr>
      <vt:lpstr>Snímek 15</vt:lpstr>
    </vt:vector>
  </TitlesOfParts>
  <Company>Logos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Ondrej</dc:creator>
  <cp:lastModifiedBy>Barbora Knappová</cp:lastModifiedBy>
  <cp:revision>67</cp:revision>
  <dcterms:created xsi:type="dcterms:W3CDTF">2015-03-02T10:16:04Z</dcterms:created>
  <dcterms:modified xsi:type="dcterms:W3CDTF">2018-10-16T13:18:44Z</dcterms:modified>
</cp:coreProperties>
</file>