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3" r:id="rId5"/>
    <p:sldId id="259" r:id="rId6"/>
    <p:sldId id="260" r:id="rId7"/>
    <p:sldId id="279" r:id="rId8"/>
    <p:sldId id="312" r:id="rId9"/>
    <p:sldId id="293" r:id="rId10"/>
    <p:sldId id="448" r:id="rId11"/>
    <p:sldId id="450" r:id="rId12"/>
    <p:sldId id="294" r:id="rId13"/>
    <p:sldId id="281" r:id="rId14"/>
    <p:sldId id="454" r:id="rId15"/>
    <p:sldId id="270" r:id="rId16"/>
    <p:sldId id="303" r:id="rId17"/>
    <p:sldId id="308" r:id="rId18"/>
    <p:sldId id="271" r:id="rId19"/>
    <p:sldId id="264" r:id="rId20"/>
    <p:sldId id="265" r:id="rId21"/>
    <p:sldId id="266" r:id="rId22"/>
    <p:sldId id="455" r:id="rId23"/>
    <p:sldId id="456" r:id="rId24"/>
    <p:sldId id="457" r:id="rId25"/>
    <p:sldId id="461" r:id="rId26"/>
    <p:sldId id="462" r:id="rId27"/>
    <p:sldId id="261" r:id="rId28"/>
    <p:sldId id="262" r:id="rId29"/>
    <p:sldId id="280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aňová, Tereza" initials="CT" lastIdx="1" clrIdx="0">
    <p:extLst>
      <p:ext uri="{19B8F6BF-5375-455C-9EA6-DF929625EA0E}">
        <p15:presenceInfo xmlns:p15="http://schemas.microsoft.com/office/powerpoint/2012/main" userId="Chlaňová, Tere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D6173-AF46-41DF-AA56-48932520A835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0ED6E-CED8-43A6-9D01-CB58DBCDBA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72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D4ED4-F484-4DFE-9FC6-0E1CA6E164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6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EF1-77E1-45F6-99E9-96EB4C95D0C1}" type="datetimeFigureOut">
              <a:rPr lang="cs-CZ" smtClean="0"/>
              <a:pPr/>
              <a:t>02.05.2023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0787-D395-4E31-B6D4-246CC3F97B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EF1-77E1-45F6-99E9-96EB4C95D0C1}" type="datetimeFigureOut">
              <a:rPr lang="cs-CZ" smtClean="0"/>
              <a:pPr/>
              <a:t>02.05.2023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0787-D395-4E31-B6D4-246CC3F97B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EF1-77E1-45F6-99E9-96EB4C95D0C1}" type="datetimeFigureOut">
              <a:rPr lang="cs-CZ" smtClean="0"/>
              <a:pPr/>
              <a:t>02.05.2023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0787-D395-4E31-B6D4-246CC3F97B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EF1-77E1-45F6-99E9-96EB4C95D0C1}" type="datetimeFigureOut">
              <a:rPr lang="cs-CZ" smtClean="0"/>
              <a:pPr/>
              <a:t>02.05.2023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0787-D395-4E31-B6D4-246CC3F97B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EF1-77E1-45F6-99E9-96EB4C95D0C1}" type="datetimeFigureOut">
              <a:rPr lang="cs-CZ" smtClean="0"/>
              <a:pPr/>
              <a:t>02.05.2023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0787-D395-4E31-B6D4-246CC3F97B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EF1-77E1-45F6-99E9-96EB4C95D0C1}" type="datetimeFigureOut">
              <a:rPr lang="cs-CZ" smtClean="0"/>
              <a:pPr/>
              <a:t>02.05.2023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0787-D395-4E31-B6D4-246CC3F97B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EF1-77E1-45F6-99E9-96EB4C95D0C1}" type="datetimeFigureOut">
              <a:rPr lang="cs-CZ" smtClean="0"/>
              <a:pPr/>
              <a:t>02.05.2023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0787-D395-4E31-B6D4-246CC3F97B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EF1-77E1-45F6-99E9-96EB4C95D0C1}" type="datetimeFigureOut">
              <a:rPr lang="cs-CZ" smtClean="0"/>
              <a:pPr/>
              <a:t>02.05.2023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0787-D395-4E31-B6D4-246CC3F97B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EF1-77E1-45F6-99E9-96EB4C95D0C1}" type="datetimeFigureOut">
              <a:rPr lang="cs-CZ" smtClean="0"/>
              <a:pPr/>
              <a:t>02.05.2023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0787-D395-4E31-B6D4-246CC3F97B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EF1-77E1-45F6-99E9-96EB4C95D0C1}" type="datetimeFigureOut">
              <a:rPr lang="cs-CZ" smtClean="0"/>
              <a:pPr/>
              <a:t>02.05.2023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0787-D395-4E31-B6D4-246CC3F97B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EF1-77E1-45F6-99E9-96EB4C95D0C1}" type="datetimeFigureOut">
              <a:rPr lang="cs-CZ" smtClean="0"/>
              <a:pPr/>
              <a:t>02.05.2023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0787-D395-4E31-B6D4-246CC3F97B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22EF1-77E1-45F6-99E9-96EB4C95D0C1}" type="datetimeFigureOut">
              <a:rPr lang="cs-CZ" smtClean="0"/>
              <a:pPr/>
              <a:t>02.05.2023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C0787-D395-4E31-B6D4-246CC3F97BB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ic.academic.ru/pictures/wiki/files/118/valuev_pyotr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7/74/Alexander_II_of_Russia_(Nikolay_Lavrov_01)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928802"/>
            <a:ext cx="7715304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60. léta (Petrohrad – Osnova, rozvoj literární a kulturní činnosti,  reakce – </a:t>
            </a:r>
            <a:r>
              <a:rPr kumimoji="0" lang="cs-CZ" sz="3200" b="1" i="0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Valujevův</a:t>
            </a:r>
            <a:r>
              <a:rPr kumimoji="0" lang="cs-CZ" sz="3200" b="1" i="0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cirkulář, „</a:t>
            </a:r>
            <a:r>
              <a:rPr kumimoji="0" lang="cs-CZ" sz="3200" b="1" i="0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Емський</a:t>
            </a:r>
            <a:r>
              <a:rPr kumimoji="0" lang="cs-CZ" sz="3200" b="1" i="0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3200" b="1" i="0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указ</a:t>
            </a:r>
            <a:r>
              <a:rPr kumimoji="0" lang="cs-CZ" sz="3200" b="1" i="0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“; odlišný vývoj na  Západní Ukrajině)    </a:t>
            </a:r>
            <a:endParaRPr kumimoji="0" lang="cs-CZ" sz="3200" b="0" i="0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3528" y="332656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Arial" pitchFamily="34" charset="0"/>
              </a:rPr>
              <a:t>Pro počáteční období vzájemných vztahů jsou charakteristické tyto oblasti: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31540" y="1340768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AD7717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snaha ukrajinštinu (maloruštinu) zařadit do systému slovanských jazyků</a:t>
            </a:r>
          </a:p>
        </p:txBody>
      </p:sp>
      <p:sp>
        <p:nvSpPr>
          <p:cNvPr id="8" name="Obdélník 7"/>
          <p:cNvSpPr/>
          <p:nvPr/>
        </p:nvSpPr>
        <p:spPr>
          <a:xfrm>
            <a:off x="611560" y="2198332"/>
            <a:ext cx="193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Pavel Josef Šafařík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2B49FC-FD98-665A-8444-8AEA3EA4A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20" y="2579377"/>
            <a:ext cx="85124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AD7717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zájem o ukrajinskou lidovou slovesnost (a později původní literaturu)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4BD4CC-F6ED-E32F-55A0-D4E7F78F6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450477"/>
            <a:ext cx="80183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Arial" pitchFamily="34" charset="0"/>
              </a:rPr>
              <a:t>Účinným prostředníkem mezi pozvolna se vyvíjejícími česko-ukrajinskými styky se stal jednoznačně 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Arial" pitchFamily="34" charset="0"/>
              </a:rPr>
              <a:t>ukrajinský folklor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Arial" pitchFamily="34" charset="0"/>
              </a:rPr>
              <a:t>, který 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Arial" pitchFamily="34" charset="0"/>
              </a:rPr>
              <a:t>očaroval v průběhu několika let nejen české národní obrozence a jazykovědce, ale doslova celý slovanský svět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Arial" pitchFamily="34" charset="0"/>
              </a:rPr>
              <a:t>Dá se říci, že dominantní složkou českého zájmu o ukrajinskou kulturu byla lidová píseň.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346E9A-F79A-A444-BB33-EF66D4798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5325015"/>
            <a:ext cx="842493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Jen postupně začaly výrazněji do českého prostředí pronikat informace o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umělé ukrajinské literatuře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. Ještě v polovině 19. století byl stále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opomíjen aktuální literární proces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3528" y="260648"/>
            <a:ext cx="8496944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I přes překlady z umělé ukrajinské poezie, i přes určité informace o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Kotljarevském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 a řadě jiných spisovatelů, přijímala se ukrajinská kultura na počátku 40. let stále jen jako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projevy bohatství lidového anonymního podání nebo ji čeští obrozenci viděli skrze romantická podání ruských či polských spisovatelů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Toto chápání se na dlouhou dobu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zakonzervovalo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a nedovolovalo chápat tuto kulturu z hlediska moderního úsilí o svébytnost a nezávislost uměleckého projevu, nýbrž jen jako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svéráznou estetickou variaci lidové tvorby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84A48C-AC55-7E2F-B657-EF791BAD6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93" y="3933056"/>
            <a:ext cx="52469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AD7717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Zájem o ukrajinskou historii, kulturu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0DC37F-B4E9-0907-BCC4-B8CA8E008C25}"/>
              </a:ext>
            </a:extLst>
          </p:cNvPr>
          <p:cNvSpPr/>
          <p:nvPr/>
        </p:nvSpPr>
        <p:spPr>
          <a:xfrm>
            <a:off x="300774" y="4509120"/>
            <a:ext cx="4891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AD7717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Autentická zkušenost s Ukrajinou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C6A48D4-DA7D-AD87-92E1-BD78BB99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1799902" cy="313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67544" y="404664"/>
            <a:ext cx="5753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Karel Havlíček Borovský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 a jeho pobyt v Rusku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Picture 2" descr="Výsledek obrázku pro Karel Havlí&amp;ccaron;ek Borovský Obrazy z 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95759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332656"/>
            <a:ext cx="8496944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Někteří čeští vzdělanci udržovali korespondenční, případně i osobní styk s ukrajinskými vzdělanci.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2817" y="1349186"/>
            <a:ext cx="424847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Právě osobní kontakty s ukrajinským etnikem do značné míry přesvědčily a utvrdily české vzdělance o ukrajinském vlastním jazykovém a kulturním vývoji.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Tento osobní kontakt byl podpořen činností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Osypa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Boďanského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 a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Izmaila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Srezněvského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 v Čechách.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69371" y="3894147"/>
            <a:ext cx="8143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Při svých pobytech v Praze se oba učenci stýkali s 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P.J. Šafaříkem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J. </a:t>
            </a:r>
            <a:r>
              <a:rPr kumimoji="0" lang="cs-CZ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Jungmannem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F. Palackým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F.L. </a:t>
            </a:r>
            <a:r>
              <a:rPr kumimoji="0" lang="cs-CZ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Čelakovským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6" descr="http://ukrcentr.ru/wp-content/uploads/2014/03/%D0%91%D0%BE%D0%B4%D1%8F%D0%BD%D1%81%D1%8C%D0%BA%D0%B8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1714479" cy="2276872"/>
          </a:xfrm>
          <a:prstGeom prst="rect">
            <a:avLst/>
          </a:prstGeom>
          <a:noFill/>
        </p:spPr>
      </p:pic>
      <p:pic>
        <p:nvPicPr>
          <p:cNvPr id="8" name="Picture 8" descr="https://upload.wikimedia.org/wikipedia/commons/8/88/Srezn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12776"/>
            <a:ext cx="1734908" cy="2232248"/>
          </a:xfrm>
          <a:prstGeom prst="rect">
            <a:avLst/>
          </a:prstGeom>
          <a:noFill/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F763C7F-38F0-2A9B-EF94-49191E8644CA}"/>
              </a:ext>
            </a:extLst>
          </p:cNvPr>
          <p:cNvSpPr txBox="1"/>
          <p:nvPr/>
        </p:nvSpPr>
        <p:spPr>
          <a:xfrm>
            <a:off x="269371" y="4654004"/>
            <a:ext cx="8246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Pavel Josef Šafařík a Osyp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Boďanskyj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(21 let korespondence, cca 120 dostupných dopisů)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Pavel Josef Šafařík a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Izmail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Srezněvskij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(21 let korespondence, cca 35 dopisů)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908720"/>
            <a:ext cx="8784976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I přes relativně velký zájem o ukrajinskou kulturu ze strany českých vzdělanců,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nebyl ustálen názor, jak vlastně tuto etnickou skupinu vnímat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, do jaké míry se jedná o samostatný celek, do jaké míry pouze o jakousi etnografickou podskupinu.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2636912"/>
            <a:ext cx="8784976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Běžným rysem úvah českých obrozenců o budoucnosti ukrajinštiny v literatuře je vedle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uznání její odlišnosti ve smyslu etnografick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ém názor, že může jít pouze o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pomocný prostředek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který by neměl ohrozit jednotu ruské literatury, může však naopak přispět k jejímu vnitřnímu obohacení, může poskytnout pomoc ruskému slovu.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9512" y="5013176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Tak se díval na tuto otázku i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Šafařík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 i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Čelakovský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nejaktivnější propagátor ukrajinské slovesnosti v Čechách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03374" y="127085"/>
            <a:ext cx="8230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Neustálený názor na Ukrajince v českém prostředí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188640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Přesun zájmu do politické sféry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Až ve druhé polovině 40. let se začíná zájem Čechů o Ukrajince přesouvat z pole literárního a etnografického i do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politické sféry.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Plné respektování ukrajinské svébytnosti u nás souviselo s 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nutností překonat představu o carském Rusku jako o hegemonu a osvoboditeli slovanských národů. </a:t>
            </a:r>
            <a:endParaRPr kumimoji="0" lang="cs-CZ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23528" y="2564904"/>
            <a:ext cx="8040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marR="0" lvl="0" indent="-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Ukrajinská otázka vyvolávala protichůdné postoje nejen u české inteligence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95536" y="3068960"/>
            <a:ext cx="504056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Politický rozměr ukrajinské otázky rozšířil až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K. H. Borovský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(1821-1856)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2" descr="http://upload.wikimedia.org/wikipedia/commons/thumb/d/de/Jan_Vil%C3%ADmek_-_Karel_Havl%C3%AD%C4%8Dek_Borovsk%C3%BD.jpg/250px-Jan_Vil%C3%ADmek_-_Karel_Havl%C3%AD%C4%8Dek_Borovsk%C3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140968"/>
            <a:ext cx="2720558" cy="3384376"/>
          </a:xfrm>
          <a:prstGeom prst="rect">
            <a:avLst/>
          </a:prstGeom>
          <a:noFill/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DF38057-BF26-49AE-A5BF-0A881B055F9E}"/>
              </a:ext>
            </a:extLst>
          </p:cNvPr>
          <p:cNvSpPr txBox="1"/>
          <p:nvPr/>
        </p:nvSpPr>
        <p:spPr>
          <a:xfrm>
            <a:off x="371856" y="4221088"/>
            <a:ext cx="50642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Během své cesty po Rusku poznal Havlíček slovanský východ jako nikdo z Čechů. Cesta do Ruska změnila jeho uvažování. Havlíček opouští myšlenku slovanské jednoty.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D95560B-6040-48A9-B133-50750E05A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7" y="5589240"/>
            <a:ext cx="5064239" cy="9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marR="0" lvl="0" indent="-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Po poznání ruských poměrů opravil sentimentální romantické všeslovanství českých buditelů, kteří uznávali přednost ruského národa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F60101C-44AA-4A0B-A3FB-D16FCFDADF87}"/>
              </a:ext>
            </a:extLst>
          </p:cNvPr>
          <p:cNvSpPr txBox="1"/>
          <p:nvPr/>
        </p:nvSpPr>
        <p:spPr>
          <a:xfrm>
            <a:off x="215515" y="404664"/>
            <a:ext cx="3780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Stať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Slovan a Čech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Vyšla v </a:t>
            </a:r>
            <a:r>
              <a:rPr kumimoji="0" lang="cs-CZ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Pražských novinách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článek vycházel na pokračování mezi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15. únorem a 12. březnem 1846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Obrázek 8" descr="Obsah obrázku text, noviny&#10;&#10;Popis byl vytvořen automaticky">
            <a:extLst>
              <a:ext uri="{FF2B5EF4-FFF2-40B4-BE49-F238E27FC236}">
                <a16:creationId xmlns:a16="http://schemas.microsoft.com/office/drawing/2014/main" id="{B93E6E54-284C-4602-AF49-2664F9333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43" y="305360"/>
            <a:ext cx="4680520" cy="630638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292C6E-1995-4FAB-A88B-A1C2DD392D8F}"/>
              </a:ext>
            </a:extLst>
          </p:cNvPr>
          <p:cNvSpPr txBox="1"/>
          <p:nvPr/>
        </p:nvSpPr>
        <p:spPr>
          <a:xfrm>
            <a:off x="221420" y="1988840"/>
            <a:ext cx="34923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Havlíček v článku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podrobuje kritice Kollárův panslavismus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Věnuje se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kritice hlavní části celé slovanské vzájemnosti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, totiž myšlence jednoho slovanského národa s jedním společným jazykem.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49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3D7A2943-5E5E-4346-B42B-7D569402A95D}"/>
              </a:ext>
            </a:extLst>
          </p:cNvPr>
          <p:cNvSpPr txBox="1"/>
          <p:nvPr/>
        </p:nvSpPr>
        <p:spPr>
          <a:xfrm>
            <a:off x="2483768" y="24700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Rusové a všeslovanství…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AE7BE2A-039C-46EE-B80C-8D731B029ED5}"/>
              </a:ext>
            </a:extLst>
          </p:cNvPr>
          <p:cNvSpPr txBox="1"/>
          <p:nvPr/>
        </p:nvSpPr>
        <p:spPr>
          <a:xfrm>
            <a:off x="395536" y="908720"/>
            <a:ext cx="8424936" cy="35394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Rusové (…) chopili se idey </a:t>
            </a:r>
            <a:r>
              <a:rPr kumimoji="0" lang="cs-CZ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Všeslovanstva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, jak říkáme, zuby nehty. V celém světě, zvlášť ale v Evropě, jsou Rusové buď nenáviděni, neb opovrženi (…): bylo jim tedy </a:t>
            </a:r>
            <a:r>
              <a:rPr kumimoji="0" lang="cs-CZ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divno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, ale nadmíru </a:t>
            </a:r>
            <a:r>
              <a:rPr kumimoji="0" lang="cs-CZ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příjemno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nalézti přece někde na Západě přátele. I spřátelili se hned a sbratřili s námi i s Ilyry, považujíce se však potají za starší bratry, za poručníky naše. Ruští panslavisté totiž dle svého pošetilého smýšlení i o nás, i o Ilyrech se domnívají, že bychom rádi pod jejich vládou stáli, a pevně jsou přesvědčeni, že jednou všechny slovanské země v moci své míti budou!!! Těší se již, jaká jim porostou v </a:t>
            </a:r>
            <a:r>
              <a:rPr kumimoji="0" lang="cs-CZ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Dalmatsku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vína. </a:t>
            </a:r>
            <a:r>
              <a:rPr kumimoji="0" lang="cs-CZ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Tito pánové počínají všude místo ruský říkati a psáti slovanský, aby pak místo slovanský zas také ruský říci mohli.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7122455-8898-4A33-B9C6-9FE2659973B7}"/>
              </a:ext>
            </a:extLst>
          </p:cNvPr>
          <p:cNvSpPr txBox="1"/>
          <p:nvPr/>
        </p:nvSpPr>
        <p:spPr>
          <a:xfrm>
            <a:off x="395536" y="4725144"/>
            <a:ext cx="8424936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Rusové s ostatními Slovany nikoli bratrsky, nýbrž nepoctivě a </a:t>
            </a:r>
            <a:r>
              <a:rPr kumimoji="0" 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soběcky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smýšlejí. Jak </a:t>
            </a:r>
            <a:r>
              <a:rPr kumimoji="0" 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směšno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, jak neprakticky bylo by tedy s tajným nepřítelem svým, který rouchem bratrským chtivost svou jen zakrývá, </a:t>
            </a:r>
            <a:r>
              <a:rPr kumimoji="0" 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bratrovati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se!!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14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1540" y="260648"/>
            <a:ext cx="838893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K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H.Borovský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uvedl do českého prostředí ukrajinskou otázku jako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závažný politický problém v dějinách východní a střední Evropy, kolem kterého se střetávají zájmy polské a ruské politiky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2F6D1-793B-43BA-907D-AA28E82A15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Ukrajinská území pod Rakouskem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5DA56C-143B-4DC6-B407-0A429B35E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u="sng" dirty="0">
                <a:solidFill>
                  <a:srgbClr val="7030A0"/>
                </a:solidFill>
              </a:rPr>
              <a:t>Revoluce roku 1848 v Haliči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464EAD0-2640-4BFA-8AD6-31C082C866AE}"/>
              </a:ext>
            </a:extLst>
          </p:cNvPr>
          <p:cNvSpPr txBox="1"/>
          <p:nvPr/>
        </p:nvSpPr>
        <p:spPr>
          <a:xfrm>
            <a:off x="457200" y="2132856"/>
            <a:ext cx="8229600" cy="772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 hangingPunc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požadavky politických a sociálně-ekonomických reforem</a:t>
            </a:r>
          </a:p>
          <a:p>
            <a:pPr marL="342900" lvl="0" indent="-342900" algn="just" fontAlgn="base" hangingPunc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požadavky týkající se </a:t>
            </a:r>
            <a:r>
              <a:rPr lang="cs-CZ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národní suverenity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BF05C24-EDC7-47B1-905B-A0ACE09B4913}"/>
              </a:ext>
            </a:extLst>
          </p:cNvPr>
          <p:cNvSpPr txBox="1"/>
          <p:nvPr/>
        </p:nvSpPr>
        <p:spPr>
          <a:xfrm>
            <a:off x="472798" y="304915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rgbClr val="7030A0"/>
                </a:solidFill>
              </a:rPr>
              <a:t>Aktivity Poláků </a:t>
            </a:r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A80ED2F-B82E-4F02-B663-4558ABEC0194}"/>
              </a:ext>
            </a:extLst>
          </p:cNvPr>
          <p:cNvSpPr txBox="1"/>
          <p:nvPr/>
        </p:nvSpPr>
        <p:spPr>
          <a:xfrm>
            <a:off x="462391" y="358110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 </a:t>
            </a:r>
            <a:r>
              <a:rPr lang="cs-CZ" sz="1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Narodowa</a:t>
            </a:r>
            <a:r>
              <a:rPr lang="cs-CZ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Lwowska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F376695-FC45-4574-A1B8-089202F8B339}"/>
              </a:ext>
            </a:extLst>
          </p:cNvPr>
          <p:cNvSpPr txBox="1"/>
          <p:nvPr/>
        </p:nvSpPr>
        <p:spPr>
          <a:xfrm>
            <a:off x="472798" y="411575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rgbClr val="7030A0"/>
                </a:solidFill>
              </a:rPr>
              <a:t>Aktivity Ukrajinců </a:t>
            </a:r>
            <a:endParaRPr lang="cs-CZ" sz="2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66FD05-0DB2-450D-8E6E-9E861626FF53}"/>
              </a:ext>
            </a:extLst>
          </p:cNvPr>
          <p:cNvSpPr txBox="1"/>
          <p:nvPr/>
        </p:nvSpPr>
        <p:spPr>
          <a:xfrm>
            <a:off x="472798" y="468117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Times New Roman" panose="02020603050405020304" pitchFamily="18" charset="0"/>
              </a:rPr>
              <a:t>Головна Руська Рада</a:t>
            </a:r>
            <a: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92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85720" y="285728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ROZVOJ NÁRODNÍHO UVĚDOMĚNÍ PO SMRTI CARA </a:t>
            </a:r>
            <a:r>
              <a:rPr kumimoji="0" lang="cs-CZ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MIKULÁŠE I.</a:t>
            </a:r>
            <a:r>
              <a:rPr kumimoji="0" lang="cs-CZ" sz="28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5720" y="1285860"/>
            <a:ext cx="1672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u="sng" dirty="0"/>
              <a:t>Petrohrad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357158" y="1857364"/>
            <a:ext cx="3301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Vytvořená  tzv. </a:t>
            </a:r>
            <a:r>
              <a:rPr lang="uk-UA" sz="2400" b="1" dirty="0">
                <a:solidFill>
                  <a:srgbClr val="00B0F0"/>
                </a:solidFill>
              </a:rPr>
              <a:t>Громада</a:t>
            </a:r>
            <a:r>
              <a:rPr lang="cs-CZ" sz="2400" dirty="0"/>
              <a:t>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95536" y="2428868"/>
            <a:ext cx="7891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marR="0" lvl="0" indent="-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cs-CZ" sz="2000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rvořadou úlohou této skupiny bylo </a:t>
            </a:r>
            <a:r>
              <a:rPr lang="cs-CZ" sz="2000" b="1" u="sng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zlepšení osudu Ukrajinců a zvláště vesnického obyvatelstva</a:t>
            </a:r>
            <a:r>
              <a:rPr lang="cs-CZ" sz="2000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7158" y="3643314"/>
            <a:ext cx="2707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KYJEVSKÁ </a:t>
            </a:r>
            <a:r>
              <a:rPr kumimoji="0" lang="uk-UA" sz="2400" b="1" i="1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Громада</a:t>
            </a:r>
            <a:endParaRPr kumimoji="0" lang="cs-CZ" sz="2400" b="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28596" y="4143380"/>
            <a:ext cx="5492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cs-CZ" sz="2000" b="1" dirty="0"/>
              <a:t>vznik sítě nedělních škol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cs-CZ" sz="2000" b="1" dirty="0"/>
              <a:t>zakládání „hromad“ i v jiných městech Ukrajiny</a:t>
            </a:r>
            <a:endParaRPr lang="cs-CZ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64FC121-D57E-46FB-89F8-EB7D0388F62D}"/>
              </a:ext>
            </a:extLst>
          </p:cNvPr>
          <p:cNvSpPr txBox="1"/>
          <p:nvPr/>
        </p:nvSpPr>
        <p:spPr>
          <a:xfrm>
            <a:off x="395536" y="4046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dirty="0">
                <a:solidFill>
                  <a:srgbClr val="5482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Times New Roman" panose="02020603050405020304" pitchFamily="18" charset="0"/>
              </a:rPr>
              <a:t>Зоря Галицька</a:t>
            </a:r>
            <a:endParaRPr lang="cs-CZ" dirty="0"/>
          </a:p>
        </p:txBody>
      </p:sp>
      <p:pic>
        <p:nvPicPr>
          <p:cNvPr id="1026" name="Picture 2" descr="Локальна історія - 169 років тому у Львові вийшла перша газета українською  мовою – «Зоря Галицька». Її наклад налічував 4 тисячі примірників, а обсяг  сягав 10 сторінок. У першому номері було надруковане">
            <a:extLst>
              <a:ext uri="{FF2B5EF4-FFF2-40B4-BE49-F238E27FC236}">
                <a16:creationId xmlns:a16="http://schemas.microsoft.com/office/drawing/2014/main" id="{786F1D9B-2588-461D-B699-0CB4B87A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4" y="1052736"/>
            <a:ext cx="470141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98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1C02767-7D9D-420F-88D4-3F1CB6D77E2F}"/>
              </a:ext>
            </a:extLst>
          </p:cNvPr>
          <p:cNvSpPr txBox="1"/>
          <p:nvPr/>
        </p:nvSpPr>
        <p:spPr>
          <a:xfrm>
            <a:off x="323528" y="332656"/>
            <a:ext cx="856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Nárůst politické aktivity Ukrajinců ve východní Haliči vedl k zaostření ukrajinsko-polského antagonismu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55E569-AD9D-46F8-9119-D25692D9ACC0}"/>
              </a:ext>
            </a:extLst>
          </p:cNvPr>
          <p:cNvSpPr txBox="1"/>
          <p:nvPr/>
        </p:nvSpPr>
        <p:spPr>
          <a:xfrm>
            <a:off x="323528" y="11247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Times New Roman" panose="02020603050405020304" pitchFamily="18" charset="0"/>
              </a:rPr>
              <a:t>Руський собор</a:t>
            </a:r>
            <a: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435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720" y="573739"/>
            <a:ext cx="84296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Slovanský sjezd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363" y="1633260"/>
            <a:ext cx="414340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Slovanský sjezd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v Praze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roku 1848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2714620"/>
            <a:ext cx="45005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Provolání k Slovanům a pozvání na Slovanský sjezd bylo posláno i „Ukrajincům“ do Lvova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3903726"/>
            <a:ext cx="5656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Zahájení Slovanského sjezdu se konalo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2. června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na </a:t>
            </a:r>
            <a:r>
              <a:rPr kumimoji="0" lang="cs-CZ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Žofíně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00034" y="4723500"/>
            <a:ext cx="57864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František Palacký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zahájil jednání jako starosta sjezdu řečí, v níž také uvítal zástupce Ukrajinců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977770"/>
            <a:ext cx="1944216" cy="255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15918"/>
            <a:ext cx="3404806" cy="230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bdélník 12"/>
          <p:cNvSpPr/>
          <p:nvPr/>
        </p:nvSpPr>
        <p:spPr>
          <a:xfrm>
            <a:off x="5990969" y="3393710"/>
            <a:ext cx="18630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 Archiv Muzea Vysočiny, </a:t>
            </a:r>
            <a:r>
              <a:rPr kumimoji="0" lang="cs-CZ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Havl</a:t>
            </a: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Brod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02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2E907FD-36F7-31A6-930E-792983E32449}"/>
              </a:ext>
            </a:extLst>
          </p:cNvPr>
          <p:cNvSpPr txBox="1"/>
          <p:nvPr/>
        </p:nvSpPr>
        <p:spPr>
          <a:xfrm>
            <a:off x="179512" y="188640"/>
            <a:ext cx="8712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Haličtí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Ukrajinci, nacházející se na počátku svého národního uvědomění, představovali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malou a špatné organizovanou sílu, která se teprve začal hlásit o svá práva.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Čekali na podporu Čechů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 tomto svém snažení, než aby mohli přispět ke společnému úsilí o práva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slovanskcýh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národů, byť jen v rámci Rakouska.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0512F48-4FA7-F44C-5CBF-FDB8E95EC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08587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Za Ukrajince promluvil na první slavnostní schůzi Slovanského sjezdu delegát Ukrajinské národní rady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Ivan </a:t>
            </a:r>
            <a:r>
              <a:rPr kumimoji="0" lang="cs-CZ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Borysekevyč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24759CE-7B7F-FC0B-93A4-C663CD8CDB76}"/>
              </a:ext>
            </a:extLst>
          </p:cNvPr>
          <p:cNvSpPr/>
          <p:nvPr/>
        </p:nvSpPr>
        <p:spPr>
          <a:xfrm>
            <a:off x="287524" y="234888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„Co jeden řečník přede mnou o svém národu pravil, že jenom jest na papíře, to bohužel ani nemůžeme říci o svém národu maloruském. Náš národ posud ani na papíře nebyl. Ale nyní i on upomíná o svou národnost a prosí Vás, drazí bratři slovanští, abyste jej přijali do své federace (do spolku slovanských národů). My Rusíni neměli jsme posud stejného podílu s ostatními národy. Ale nyní žádáme, abychom i my byli účastní všech svobod a žádáme, aby pod společnou garancí všech národů slovanských stála samostatnost i svoboda naše. My žádáme, aby byl jeden člověk roven druhému a jeden národ roven druhému národu.“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(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F.Zapletal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 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Rusíni a naši buditelé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 Praha 1921, str. 28-29).</a:t>
            </a:r>
          </a:p>
        </p:txBody>
      </p:sp>
    </p:spTree>
    <p:extLst>
      <p:ext uri="{BB962C8B-B14F-4D97-AF65-F5344CB8AC3E}">
        <p14:creationId xmlns:p14="http://schemas.microsoft.com/office/powerpoint/2010/main" val="12817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4315" y="404664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Protiukrajinské politické tendence Poláků na Slovanském sjezdu 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57158" y="1484784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1950" algn="l"/>
              </a:tabLst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Poláci neuznávali Ukrajince za samostatný národ, od čehož se odvíjely vzájemné neshody na politické scéně i mimo ni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B31BE2F-D000-4821-022B-A82526079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15" y="2420888"/>
            <a:ext cx="8501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3" algn="l"/>
              </a:tabLst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Cílem Poláků na nadcházejícím říšském sněmu bylo zajistit co největší autonomii </a:t>
            </a:r>
            <a:r>
              <a:rPr kumimoji="0" lang="cs-CZ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Haliče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v rámci Rakouska a připravovat rakouskou vládu na odtržení </a:t>
            </a:r>
            <a:r>
              <a:rPr kumimoji="0" lang="cs-CZ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Haliče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s cílem včlenit ji popřípadě do obnoveného Polska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60648"/>
            <a:ext cx="850112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Po výjezdech Ukrajinců do Čech v letech 1848–1849 se Ukrajinci vzhlédli v české kultuře a začali kopírovat  kulturní organizace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1700808"/>
            <a:ext cx="84296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Národní noviny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17. prosince 1848 sdělují, že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Ukrajinci ve Lvově zamýšlí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po vzoru pražské měšťanské Besedy 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založit Besedu ukrajinskou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, ve které mají v úmyslu zřídit čítárnu se slovanskými časopisy.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I uspořádání čtvrtletně vydávaného časopisu 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Matice rusínská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je převzato z časopisu Českého muzea.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68883-7E9E-EB90-5935-A115F5905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88640"/>
            <a:ext cx="850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3" algn="l"/>
              </a:tabLst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60. léta</a:t>
            </a: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v Haliči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61BE33-C66B-EDD1-25CE-193F1A0F81A2}"/>
              </a:ext>
            </a:extLst>
          </p:cNvPr>
          <p:cNvSpPr txBox="1"/>
          <p:nvPr/>
        </p:nvSpPr>
        <p:spPr>
          <a:xfrm>
            <a:off x="251520" y="83671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Rusofilové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Narodovci</a:t>
            </a:r>
            <a:endParaRPr lang="cs-CZ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Radikálové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5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86190"/>
            <a:ext cx="2020885" cy="273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Drahomanov_mykhaj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00042"/>
            <a:ext cx="2473090" cy="295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28596" y="357166"/>
            <a:ext cx="5787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Mychajlo</a:t>
            </a:r>
            <a:r>
              <a:rPr kumimoji="0" 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Drahomanov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(1841-1895)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00034" y="1071546"/>
            <a:ext cx="52149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Byl jedním z prvních, kdo se snažil oživit haličskou občanskou společnost a povznést úroveň společenského vědomí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00034" y="2214554"/>
            <a:ext cx="52864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Myšlenky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Drahomanova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 představují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směs liberálně-demokratických, socialistických a ukrajinských patriotických prvků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spolu s 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pozitivistickým filozofickým pozadím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857488" y="3643314"/>
            <a:ext cx="60007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Drahomanov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 prosazoval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nadřazenost občanských práv a svobodných politických institucí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nad ekonomickými třídními zájmy a nadřazoval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univerzální všelidské hodnoty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nad výlučně  národní zájmy.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857488" y="5357826"/>
            <a:ext cx="58579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Nicméně věřil, že národnost je nutným stavebním kamenem lidského společenství.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Slogan: </a:t>
            </a: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„</a:t>
            </a:r>
            <a:r>
              <a:rPr kumimoji="0" lang="cs-CZ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Kosmpolitismus</a:t>
            </a: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 v myšlenkách a cílech, národnost jako stavební kámen a forma.“</a:t>
            </a:r>
            <a:endParaRPr kumimoji="0" lang="cs-CZ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91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Snažil se spojovat ukrajinské hnutí s progresivními trendy současného západního světa. 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85720" y="1000108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Zdůrazňoval 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nutnost soustředit se na demokratizaci a federalizaci Ruského a Rakouského impéria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.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85720" y="1785926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Zároveň měl vizi spojení všech ukrajinských území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(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prozatimní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 centrum mělo být v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000" y="2119513"/>
            <a:ext cx="1099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Haliči</a:t>
            </a: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85720" y="2714620"/>
            <a:ext cx="4304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cs-CZ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Drahomanov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- evolucionista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85720" y="3286124"/>
            <a:ext cx="8643998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cs-CZ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Drahomanov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– federalista</a:t>
            </a:r>
          </a:p>
          <a:p>
            <a:pPr marL="355600" marR="0" lvl="0" indent="-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heslo nezávislosti jako programová teze ukrajinského hnutí pro něj nebylo přijatelné ne proto, že by nesouhlasil s jeho principy: především hovořil o 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slabosti politických sil na Ukrajině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které by mohly podpořit heslo národní státní nezávislosti.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72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1520" y="-26803"/>
            <a:ext cx="864096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  <a:defRPr/>
            </a:pP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cs-CZ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Zdroje: </a:t>
            </a:r>
          </a:p>
          <a:p>
            <a:pPr marL="177800" marR="0" lvl="0" indent="-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Sto padesát let česko-ukrajinských vztahů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Ed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Orest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Zilynskyj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. Praha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1968.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itchFamily="18" charset="0"/>
              <a:cs typeface="+mn-cs"/>
            </a:endParaRPr>
          </a:p>
          <a:p>
            <a:pPr marL="1778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Vladimír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Hostička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. „Slovanský sjezd a Ukrajinci“. 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150 Slovanského sjezdu (1848). Historie a současnost.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Sborník referátů z vědeckého kolokvia 11. června 1998 v Praze. Praha: NK ČR – Slovanská knihovna, 2002,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Ed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. Václav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Veber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Radana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Merzová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Česko-ukrajinské jazykové a literární vztahy od konce 18. do poloviny 19. století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Disertační práce. Olomouc 2012.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B.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Zilynskyj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Česko-ukrajinské vztahy. In Jan Rychlík, Bohdan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Zilynskyj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Paul Robert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Magocsi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Dějiny Ukrajiny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Praha: Lidové nakladatelství, 2015. 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Michaela Kolářová. Diplomová práce.  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Karel Havlíček Borovský a Rusko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Západočeská univerzita v Plzni, fakulta pedagogická, Katedra českého jazyka a literatury, Plzeň, 2016. 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Slovanský sjezd v Praze roku 1848. Sbírka dokumentů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Praha: Nakladatelství  ČSAV, 1958. K vydání připravil a seznam členů a jiných účastníků sjezdu zpracoval Václav Žáček s použitím materiálu sebraného společně se Zdeňkem Tobolkou; úvod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naps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a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bibliogr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sest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Václav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Čejchan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778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B575170C-B3E5-0D01-3304-C875A75D4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04" y="2996952"/>
            <a:ext cx="8229600" cy="4525963"/>
          </a:xfrm>
        </p:spPr>
        <p:txBody>
          <a:bodyPr>
            <a:normAutofit/>
          </a:bodyPr>
          <a:lstStyle/>
          <a:p>
            <a:pPr marL="176213" indent="-176213"/>
            <a:r>
              <a:rPr lang="uk-UA" sz="1400" dirty="0">
                <a:latin typeface="Arial Narrow" panose="020B0606020202030204" pitchFamily="34" charset="0"/>
              </a:rPr>
              <a:t>Дмитро Чижевський</a:t>
            </a:r>
            <a:r>
              <a:rPr lang="uk-UA" sz="1400" i="1" dirty="0">
                <a:latin typeface="Arial Narrow" panose="020B0606020202030204" pitchFamily="34" charset="0"/>
              </a:rPr>
              <a:t>. Історія української літератури</a:t>
            </a:r>
            <a:r>
              <a:rPr lang="uk-UA" sz="1400" dirty="0">
                <a:latin typeface="Arial Narrow" panose="020B0606020202030204" pitchFamily="34" charset="0"/>
              </a:rPr>
              <a:t>. Київ </a:t>
            </a:r>
            <a:r>
              <a:rPr lang="cs-CZ" sz="1400" dirty="0">
                <a:latin typeface="Arial Narrow" panose="020B0606020202030204" pitchFamily="34" charset="0"/>
              </a:rPr>
              <a:t>2003.</a:t>
            </a:r>
          </a:p>
          <a:p>
            <a:pPr marL="176213" indent="-176213"/>
            <a:r>
              <a:rPr lang="cs-CZ" sz="1400" dirty="0" err="1">
                <a:latin typeface="Arial Narrow" panose="020B0606020202030204" pitchFamily="34" charset="0"/>
              </a:rPr>
              <a:t>George</a:t>
            </a:r>
            <a:r>
              <a:rPr lang="cs-CZ" sz="1400" dirty="0">
                <a:latin typeface="Arial Narrow" panose="020B0606020202030204" pitchFamily="34" charset="0"/>
              </a:rPr>
              <a:t> G. </a:t>
            </a:r>
            <a:r>
              <a:rPr lang="cs-CZ" sz="1400" dirty="0" err="1">
                <a:latin typeface="Arial Narrow" panose="020B0606020202030204" pitchFamily="34" charset="0"/>
              </a:rPr>
              <a:t>Grabowicz</a:t>
            </a:r>
            <a:r>
              <a:rPr lang="cs-CZ" sz="1400" dirty="0">
                <a:latin typeface="Arial Narrow" panose="020B0606020202030204" pitchFamily="34" charset="0"/>
              </a:rPr>
              <a:t>. </a:t>
            </a:r>
            <a:r>
              <a:rPr lang="cs-CZ" sz="1400" i="1" dirty="0" err="1">
                <a:latin typeface="Arial Narrow" panose="020B0606020202030204" pitchFamily="34" charset="0"/>
              </a:rPr>
              <a:t>Toward</a:t>
            </a:r>
            <a:r>
              <a:rPr lang="cs-CZ" sz="1400" i="1" dirty="0">
                <a:latin typeface="Arial Narrow" panose="020B0606020202030204" pitchFamily="34" charset="0"/>
              </a:rPr>
              <a:t> a </a:t>
            </a:r>
            <a:r>
              <a:rPr lang="cs-CZ" sz="1400" i="1" dirty="0" err="1">
                <a:latin typeface="Arial Narrow" panose="020B0606020202030204" pitchFamily="34" charset="0"/>
              </a:rPr>
              <a:t>History</a:t>
            </a:r>
            <a:r>
              <a:rPr lang="cs-CZ" sz="1400" i="1" dirty="0">
                <a:latin typeface="Arial Narrow" panose="020B0606020202030204" pitchFamily="34" charset="0"/>
              </a:rPr>
              <a:t> </a:t>
            </a:r>
            <a:r>
              <a:rPr lang="cs-CZ" sz="1400" i="1" dirty="0" err="1">
                <a:latin typeface="Arial Narrow" panose="020B0606020202030204" pitchFamily="34" charset="0"/>
              </a:rPr>
              <a:t>of</a:t>
            </a:r>
            <a:r>
              <a:rPr lang="cs-CZ" sz="1400" i="1" dirty="0">
                <a:latin typeface="Arial Narrow" panose="020B0606020202030204" pitchFamily="34" charset="0"/>
              </a:rPr>
              <a:t> </a:t>
            </a:r>
            <a:r>
              <a:rPr lang="cs-CZ" sz="1400" i="1" dirty="0" err="1">
                <a:latin typeface="Arial Narrow" panose="020B0606020202030204" pitchFamily="34" charset="0"/>
              </a:rPr>
              <a:t>Ukrainian</a:t>
            </a:r>
            <a:r>
              <a:rPr lang="cs-CZ" sz="1400" i="1" dirty="0">
                <a:latin typeface="Arial Narrow" panose="020B0606020202030204" pitchFamily="34" charset="0"/>
              </a:rPr>
              <a:t> </a:t>
            </a:r>
            <a:r>
              <a:rPr lang="cs-CZ" sz="1400" i="1" dirty="0" err="1">
                <a:latin typeface="Arial Narrow" panose="020B0606020202030204" pitchFamily="34" charset="0"/>
              </a:rPr>
              <a:t>Literature</a:t>
            </a:r>
            <a:r>
              <a:rPr lang="cs-CZ" sz="1400" dirty="0">
                <a:latin typeface="Arial Narrow" panose="020B0606020202030204" pitchFamily="34" charset="0"/>
              </a:rPr>
              <a:t>. Cambridge 1981.</a:t>
            </a:r>
          </a:p>
          <a:p>
            <a:pPr marL="176213" indent="-176213"/>
            <a:r>
              <a:rPr lang="uk-UA" sz="1400" dirty="0">
                <a:latin typeface="Arial Narrow" panose="020B0606020202030204" pitchFamily="34" charset="0"/>
              </a:rPr>
              <a:t>Ярoслав Пoлiщук. </a:t>
            </a:r>
            <a:r>
              <a:rPr lang="uk-UA" sz="1400" i="1" dirty="0">
                <a:latin typeface="Arial Narrow" panose="020B0606020202030204" pitchFamily="34" charset="0"/>
              </a:rPr>
              <a:t>Лiтeратура як гeoкультурник прoeкт</a:t>
            </a:r>
            <a:r>
              <a:rPr lang="uk-UA" sz="1400" dirty="0">
                <a:latin typeface="Arial Narrow" panose="020B0606020202030204" pitchFamily="34" charset="0"/>
              </a:rPr>
              <a:t>. Kиїв 2008.</a:t>
            </a:r>
            <a:endParaRPr lang="cs-CZ" sz="1400" dirty="0">
              <a:latin typeface="Arial Narrow" panose="020B0606020202030204" pitchFamily="34" charset="0"/>
            </a:endParaRPr>
          </a:p>
          <a:p>
            <a:pPr marL="176213" indent="-176213"/>
            <a:r>
              <a:rPr lang="cs-CZ" sz="1400" dirty="0">
                <a:latin typeface="Arial Narrow" panose="020B0606020202030204" pitchFamily="34" charset="0"/>
              </a:rPr>
              <a:t>a další….</a:t>
            </a:r>
          </a:p>
        </p:txBody>
      </p:sp>
    </p:spTree>
    <p:extLst>
      <p:ext uri="{BB962C8B-B14F-4D97-AF65-F5344CB8AC3E}">
        <p14:creationId xmlns:p14="http://schemas.microsoft.com/office/powerpoint/2010/main" val="154482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00034" y="2786058"/>
            <a:ext cx="23150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CHLOPOMANÉ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00034" y="3500438"/>
            <a:ext cx="5072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cs-CZ" sz="2000" b="1" dirty="0"/>
              <a:t>počátek 60. let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cs-CZ" sz="2000" b="1" dirty="0"/>
              <a:t>skupina mezi polskou a popolštěnou šlechtou </a:t>
            </a:r>
            <a:r>
              <a:rPr lang="cs-CZ" sz="2000" b="1" dirty="0" err="1"/>
              <a:t>Pravobřeží</a:t>
            </a:r>
            <a:r>
              <a:rPr lang="cs-CZ" sz="2000" dirty="0"/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642910" y="4714884"/>
            <a:ext cx="4656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u="sng" dirty="0" err="1">
                <a:solidFill>
                  <a:srgbClr val="FF0000"/>
                </a:solidFill>
              </a:rPr>
              <a:t>Wołodymyr</a:t>
            </a:r>
            <a:r>
              <a:rPr lang="cs-CZ" sz="2400" b="1" u="sng" dirty="0">
                <a:solidFill>
                  <a:srgbClr val="FF0000"/>
                </a:solidFill>
              </a:rPr>
              <a:t> </a:t>
            </a:r>
            <a:r>
              <a:rPr lang="cs-CZ" sz="2400" b="1" u="sng" dirty="0" err="1">
                <a:solidFill>
                  <a:srgbClr val="FF0000"/>
                </a:solidFill>
              </a:rPr>
              <a:t>Antonowycz</a:t>
            </a:r>
            <a:r>
              <a:rPr lang="cs-CZ" sz="2400" b="1" u="sng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(1834-1908)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824308"/>
            <a:ext cx="2252660" cy="303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85720" y="357166"/>
            <a:ext cx="27895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UKRAJINOFILOVÉ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8596" y="4714884"/>
            <a:ext cx="364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357158" y="1000108"/>
            <a:ext cx="5286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cs-CZ" sz="2000" b="1" dirty="0"/>
              <a:t>kult kozáctva</a:t>
            </a:r>
            <a:r>
              <a:rPr lang="cs-CZ" sz="2000" dirty="0"/>
              <a:t>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cs-CZ" sz="2000" b="1" dirty="0"/>
              <a:t>romantické zabarvení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cs-CZ" sz="2000" b="1" dirty="0"/>
              <a:t>spojení idealismu, narodnictví a klanění se všemu ukrajinskému</a:t>
            </a:r>
            <a:r>
              <a:rPr lang="cs-CZ" sz="2000" dirty="0"/>
              <a:t> 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00042"/>
            <a:ext cx="1857376" cy="292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7" grpId="0"/>
      <p:bldP spid="8" grpId="0"/>
      <p:bldP spid="378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7166"/>
            <a:ext cx="3643338" cy="612080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214282" y="428604"/>
            <a:ext cx="4352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u="sng" dirty="0">
                <a:solidFill>
                  <a:srgbClr val="00B050"/>
                </a:solidFill>
                <a:sym typeface="Times New Roman"/>
              </a:rPr>
              <a:t>1861</a:t>
            </a:r>
            <a:r>
              <a:rPr lang="cs-CZ" sz="2400" b="1" u="sng" dirty="0">
                <a:sym typeface="Times New Roman"/>
              </a:rPr>
              <a:t>: založení časopisu </a:t>
            </a:r>
            <a:r>
              <a:rPr lang="uk-UA" sz="2800" b="1" i="1" u="sng" dirty="0">
                <a:solidFill>
                  <a:schemeClr val="accent3">
                    <a:lumMod val="75000"/>
                  </a:schemeClr>
                </a:solidFill>
                <a:sym typeface="Times New Roman"/>
              </a:rPr>
              <a:t>Основа</a:t>
            </a:r>
            <a:endParaRPr lang="cs-CZ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57158" y="1142984"/>
            <a:ext cx="4429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cs-CZ" sz="2000" dirty="0"/>
              <a:t>první ukrajinský časopis v Ruském impériu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cs-CZ" sz="2000" dirty="0"/>
              <a:t>Existoval 22 měsíců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Портрет">
            <a:hlinkClick r:id="rId2" tooltip="Портрет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28604"/>
            <a:ext cx="21980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6500826" y="3357562"/>
            <a:ext cx="2391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err="1"/>
              <a:t>Пётр</a:t>
            </a:r>
            <a:r>
              <a:rPr lang="cs-CZ" sz="1400" b="1" dirty="0"/>
              <a:t> </a:t>
            </a:r>
            <a:r>
              <a:rPr lang="cs-CZ" sz="1400" b="1" dirty="0" err="1"/>
              <a:t>Александрович</a:t>
            </a:r>
            <a:r>
              <a:rPr lang="cs-CZ" sz="1400" b="1" dirty="0"/>
              <a:t> </a:t>
            </a:r>
            <a:r>
              <a:rPr lang="cs-CZ" sz="1400" b="1" dirty="0" err="1"/>
              <a:t>Валуев</a:t>
            </a:r>
            <a:endParaRPr lang="cs-CZ" sz="1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642918"/>
            <a:ext cx="57150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18.7.</a:t>
            </a:r>
            <a:r>
              <a:rPr kumimoji="0" lang="cs-CZ" sz="2400" b="1" i="0" u="sng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kumimoji="0" lang="cs-CZ" sz="2400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863</a:t>
            </a:r>
            <a:r>
              <a:rPr kumimoji="0" lang="cs-CZ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000" i="0" strike="noStrik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sym typeface="Times New Roman" pitchFamily="18" charset="0"/>
              </a:rPr>
              <a:t>Ministr vnitra </a:t>
            </a:r>
            <a:r>
              <a:rPr kumimoji="0" lang="cs-CZ" sz="2400" b="1" i="0" u="sng" strike="noStrik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sym typeface="Times New Roman" pitchFamily="18" charset="0"/>
              </a:rPr>
              <a:t>Valujev</a:t>
            </a:r>
            <a:r>
              <a:rPr kumimoji="0" lang="cs-CZ" sz="2000" i="0" strike="noStrik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sym typeface="Times New Roman" pitchFamily="18" charset="0"/>
              </a:rPr>
              <a:t> vydal tajný </a:t>
            </a:r>
            <a:r>
              <a:rPr kumimoji="0" lang="cs-CZ" sz="2000" i="0" strike="noStrik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oběžník o </a:t>
            </a:r>
            <a:r>
              <a:rPr kumimoji="0" lang="cs-CZ" sz="2000" b="1" i="0" u="sng" strike="noStrik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zákazu ukrajinských vědeckých,</a:t>
            </a:r>
            <a:r>
              <a:rPr kumimoji="0" lang="cs-CZ" sz="2000" b="1" i="0" u="sng" strike="noStrike" normalizeH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náboženských a zvláště pedagogických publikací</a:t>
            </a:r>
            <a:r>
              <a:rPr kumimoji="0" lang="cs-CZ" sz="2000" i="0" strike="noStrik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000" b="1" i="0" u="sng" strike="noStrike" normalizeH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Bylo dovoleno vydávat díla krásné literatury. </a:t>
            </a:r>
            <a:r>
              <a:rPr kumimoji="0" lang="cs-CZ" sz="2000" b="1" i="0" u="sng" strike="noStrik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EB13106-0CF3-6AD8-A523-AC2A37ED7184}"/>
              </a:ext>
            </a:extLst>
          </p:cNvPr>
          <p:cNvSpPr txBox="1"/>
          <p:nvPr/>
        </p:nvSpPr>
        <p:spPr>
          <a:xfrm>
            <a:off x="256519" y="368889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  <a:sym typeface="Times New Roman" pitchFamily="18" charset="0"/>
              </a:rPr>
              <a:t>Zajímavost: Rok 1863 je zároveň rokem, kdy vznikla ukrajinská národní hymna. </a:t>
            </a:r>
            <a:endParaRPr lang="cs-CZ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82E8D93-D4F8-B485-6E7A-00E8318CD562}"/>
              </a:ext>
            </a:extLst>
          </p:cNvPr>
          <p:cNvSpPr txBox="1"/>
          <p:nvPr/>
        </p:nvSpPr>
        <p:spPr>
          <a:xfrm>
            <a:off x="254559" y="4368677"/>
            <a:ext cx="8638011" cy="2119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 algn="just">
              <a:lnSpc>
                <a:spcPct val="150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cs-C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Ukrajina ještě nezemřela (</a:t>
            </a:r>
            <a:r>
              <a:rPr lang="cs-CZ" sz="1800" b="1" i="1" dirty="0" err="1">
                <a:solidFill>
                  <a:schemeClr val="accent3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Ще</a:t>
            </a:r>
            <a:r>
              <a:rPr lang="cs-CZ" sz="1800" b="1" i="1" dirty="0">
                <a:solidFill>
                  <a:schemeClr val="accent3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cs-CZ" sz="1800" b="1" i="1" dirty="0" err="1">
                <a:solidFill>
                  <a:schemeClr val="accent3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не</a:t>
            </a:r>
            <a:r>
              <a:rPr lang="cs-CZ" sz="1800" b="1" i="1" dirty="0">
                <a:solidFill>
                  <a:schemeClr val="accent3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cs-CZ" sz="1800" b="1" i="1" dirty="0" err="1">
                <a:solidFill>
                  <a:schemeClr val="accent3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вмерла</a:t>
            </a:r>
            <a:r>
              <a:rPr lang="cs-CZ" sz="1800" b="1" i="1" dirty="0">
                <a:solidFill>
                  <a:schemeClr val="accent3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cs-CZ" sz="1800" b="1" i="1" dirty="0" err="1">
                <a:solidFill>
                  <a:schemeClr val="accent3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Україн</a:t>
            </a:r>
            <a:r>
              <a:rPr lang="uk-UA" sz="1800" b="1" i="1" dirty="0">
                <a:solidFill>
                  <a:schemeClr val="accent3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а</a:t>
            </a:r>
            <a:r>
              <a:rPr lang="cs-C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) je píseň, která se stala v době Ukrajinské lidové republiky ukrajinskou státní hymnou. Slova napsal v roce </a:t>
            </a:r>
            <a:r>
              <a:rPr lang="cs-CZ" sz="1800" dirty="0">
                <a:solidFill>
                  <a:srgbClr val="00B05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1862 </a:t>
            </a:r>
            <a:r>
              <a:rPr lang="cs-CZ" sz="1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Pavlo </a:t>
            </a:r>
            <a:r>
              <a:rPr lang="cs-CZ" sz="18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Čubynskyj</a:t>
            </a:r>
            <a:r>
              <a:rPr lang="cs-CZ" sz="1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(1839</a:t>
            </a:r>
            <a:r>
              <a:rPr lang="cs-CZ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–</a:t>
            </a:r>
            <a:r>
              <a:rPr lang="cs-C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1884), ukrajinský etnolog, folklorista a básník, v následujícím roce báseň zhudebnil </a:t>
            </a:r>
            <a:r>
              <a:rPr lang="cs-CZ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Mychajlo </a:t>
            </a:r>
            <a:r>
              <a:rPr lang="cs-CZ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Verbyckyj</a:t>
            </a:r>
            <a:r>
              <a:rPr lang="cs-CZ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(1815</a:t>
            </a:r>
            <a:r>
              <a:rPr lang="cs-CZ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–</a:t>
            </a:r>
            <a:r>
              <a:rPr lang="cs-C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1870), ukrajinský hudební skladatel a sborový dirigent. Píseň je současnou ukrajinskou státní hymnou.  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4282" y="285728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1" i="0" u="sng" strike="noStrike" normalizeH="0" dirty="0">
                <a:ln>
                  <a:noFill/>
                </a:ln>
                <a:solidFill>
                  <a:srgbClr val="00B05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Na počátku 70. let</a:t>
            </a:r>
            <a:r>
              <a:rPr kumimoji="0" lang="cs-CZ" sz="2400" b="1" i="0" u="sng" strike="noStrik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xenofobie roku 1863 začala ustupovat, cenzura začínala slábnout a Kyjevané začínali postupně obnovovat svou činnost. </a:t>
            </a:r>
            <a:endParaRPr kumimoji="0" lang="cs-CZ" sz="2400" b="0" i="0" u="none" strike="noStrik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5720" y="1643050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u="sng" dirty="0">
                <a:sym typeface="Times New Roman"/>
              </a:rPr>
              <a:t>Стара громада</a:t>
            </a:r>
            <a:r>
              <a:rPr lang="cs-CZ" sz="2000" dirty="0"/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720" y="2071678"/>
            <a:ext cx="4601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u="sng" dirty="0">
                <a:solidFill>
                  <a:srgbClr val="00B050"/>
                </a:solidFill>
              </a:rPr>
              <a:t>1873</a:t>
            </a:r>
            <a:r>
              <a:rPr lang="uk-UA" sz="2000" b="1" u="sng" dirty="0">
                <a:solidFill>
                  <a:srgbClr val="00B050"/>
                </a:solidFill>
              </a:rPr>
              <a:t>: </a:t>
            </a:r>
            <a:r>
              <a:rPr lang="uk-UA" sz="2000" b="1" u="sng" dirty="0">
                <a:solidFill>
                  <a:srgbClr val="00B0F0"/>
                </a:solidFill>
              </a:rPr>
              <a:t>Російське географічне товариство</a:t>
            </a:r>
            <a:endParaRPr lang="cs-CZ" sz="2000" dirty="0">
              <a:solidFill>
                <a:srgbClr val="00B0F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7158" y="2857496"/>
            <a:ext cx="2857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Times New Roman" pitchFamily="18" charset="0"/>
              </a:rPr>
              <a:t>Емський указ </a:t>
            </a:r>
            <a:r>
              <a:rPr kumimoji="0" lang="cs-CZ" sz="2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u="sng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  <a:sym typeface="Times New Roman" pitchFamily="18" charset="0"/>
              </a:rPr>
              <a:t>18.5. </a:t>
            </a:r>
            <a:r>
              <a:rPr lang="cs-CZ" sz="2400" b="1" u="sng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1876 </a:t>
            </a:r>
            <a:endParaRPr lang="cs-CZ" sz="2400" b="1" u="sng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28596" y="3786190"/>
            <a:ext cx="5000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Wingdings" pitchFamily="2" charset="2"/>
              <a:buChar char="q"/>
            </a:pPr>
            <a:r>
              <a:rPr lang="cs-CZ" sz="2000" b="1" dirty="0"/>
              <a:t>Úplný zákaz dovozu a publikace ukrajinských vydání</a:t>
            </a:r>
          </a:p>
          <a:p>
            <a:pPr marL="365125" indent="-365125">
              <a:buFont typeface="Wingdings" pitchFamily="2" charset="2"/>
              <a:buChar char="q"/>
            </a:pPr>
            <a:r>
              <a:rPr lang="cs-CZ" sz="2000" b="1" dirty="0"/>
              <a:t>Zákaz používat ukrajinštinu na scéně</a:t>
            </a:r>
          </a:p>
          <a:p>
            <a:pPr marL="365125" indent="-365125">
              <a:buFont typeface="Wingdings" pitchFamily="2" charset="2"/>
              <a:buChar char="q"/>
            </a:pPr>
            <a:r>
              <a:rPr lang="cs-CZ" sz="2000" b="1" dirty="0"/>
              <a:t>Zákaz vyučování v ukrajinštině atd.</a:t>
            </a:r>
          </a:p>
        </p:txBody>
      </p:sp>
      <p:pic>
        <p:nvPicPr>
          <p:cNvPr id="8" name="Picture 8" descr="Файл:Alexander II of Russia (Nikolay Lavrov 0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071810"/>
            <a:ext cx="2621299" cy="3071834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6143636" y="6215082"/>
            <a:ext cx="139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365125"/>
            <a:r>
              <a:rPr lang="cs-CZ" dirty="0"/>
              <a:t>Alexandr II.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404664"/>
            <a:ext cx="648072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Arial" pitchFamily="34" charset="0"/>
              </a:rPr>
              <a:t>Česko-ukrajinské vztahy v 19. století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EFA5912-FE65-E551-FF3F-3986A83B3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8" b="-2"/>
          <a:stretch/>
        </p:blipFill>
        <p:spPr>
          <a:xfrm>
            <a:off x="827584" y="1196752"/>
            <a:ext cx="7092280" cy="5319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1989D6-D02D-C5C6-9641-FD498E4F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79" y="1124744"/>
            <a:ext cx="8424936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Arial" pitchFamily="34" charset="0"/>
              </a:rPr>
              <a:t>Zpočátku – zájem ze strany českých vzdělanců, který pramenil z obecného zájmu o studium jazyků a kultury jednotlivých národů, zvláště pak národů slovanských.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+mn-cs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Arial" pitchFamily="34" charset="0"/>
              </a:rPr>
              <a:t>Důležitá - celistvost – tedy Slovanstvo, jehož síla tkvěla v jednotě.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64B3A89-DF88-C03D-03C3-9E665662B4A6}"/>
              </a:ext>
            </a:extLst>
          </p:cNvPr>
          <p:cNvSpPr txBox="1"/>
          <p:nvPr/>
        </p:nvSpPr>
        <p:spPr>
          <a:xfrm>
            <a:off x="491879" y="5486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Arial" pitchFamily="34" charset="0"/>
              </a:rPr>
              <a:t>Vztahy s českými zeměmi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6B050C-C457-AA12-034B-B02BA18DD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63" y="2951946"/>
            <a:ext cx="8712968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Arial" pitchFamily="34" charset="0"/>
              </a:rPr>
              <a:t>Velkou roli při vzájemném sbližování sehrála  „slovanská myšlenka“ – tzn. „myšlenka slovanské vzájemnosti“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94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39552" y="321386"/>
            <a:ext cx="7579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Arial" pitchFamily="34" charset="0"/>
              </a:rPr>
              <a:t>Vztah ukrajinských vzdělanců k českému obrození, příklady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40635" y="1021840"/>
            <a:ext cx="275107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Arial" pitchFamily="34" charset="0"/>
              </a:rPr>
              <a:t>Vliv na haličské Ukrajince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02283" y="1660739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1" u="sng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Arial" pitchFamily="34" charset="0"/>
              </a:rPr>
              <a:t>Rusalka </a:t>
            </a:r>
            <a:r>
              <a:rPr kumimoji="0" lang="cs-CZ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Arial" pitchFamily="34" charset="0"/>
              </a:rPr>
              <a:t>Dněstrová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2" name="Picture 3" descr="http://fs148.www.ex.ua/show/21172201/21172201.jpg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288" y="2361193"/>
            <a:ext cx="2722421" cy="4152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2036</Words>
  <Application>Microsoft Office PowerPoint</Application>
  <PresentationFormat>Předvádění na obrazovce (4:3)</PresentationFormat>
  <Paragraphs>141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Monotype Corsiva</vt:lpstr>
      <vt:lpstr>Symbol</vt:lpstr>
      <vt:lpstr>Times New Roman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Ukrajinská území pod Rakouskem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Tereza Chlaňová</dc:creator>
  <cp:lastModifiedBy>Chlaňová, Tereza</cp:lastModifiedBy>
  <cp:revision>22</cp:revision>
  <dcterms:created xsi:type="dcterms:W3CDTF">2011-05-09T12:40:07Z</dcterms:created>
  <dcterms:modified xsi:type="dcterms:W3CDTF">2023-05-02T19:29:22Z</dcterms:modified>
</cp:coreProperties>
</file>