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308" r:id="rId3"/>
    <p:sldId id="309" r:id="rId4"/>
    <p:sldId id="324" r:id="rId5"/>
    <p:sldId id="310" r:id="rId6"/>
    <p:sldId id="311" r:id="rId7"/>
    <p:sldId id="312" r:id="rId8"/>
    <p:sldId id="316" r:id="rId9"/>
    <p:sldId id="317" r:id="rId10"/>
    <p:sldId id="320" r:id="rId11"/>
    <p:sldId id="321" r:id="rId12"/>
    <p:sldId id="322" r:id="rId13"/>
    <p:sldId id="323" r:id="rId14"/>
    <p:sldId id="318" r:id="rId15"/>
    <p:sldId id="31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A9FCA-AB4F-4E9F-83F0-E88003763556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14E0B-3E98-44F5-96F9-B8C52A4451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512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85148-E068-4358-92B6-20D166C60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F1C4B9-6C0B-46B8-95F0-D34B569B95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5B746B-A0AD-4F23-A3E1-7E34CF138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86AD-D7CB-4041-8639-614B2EA86B30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EFB3CF-8620-4E84-A63D-E5BA3F4F2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D7AA72-2AFE-4504-A313-220A4E2AD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B64E7-1AC5-46B5-AF7A-193758E300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53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20485-5D95-40A6-8B18-F4EB9EA8F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374A7F-793C-4183-9BE9-268F2B01D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9FB6C2-5AE3-434C-833F-74B47EB3C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86AD-D7CB-4041-8639-614B2EA86B30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996344-23EF-4B93-A11F-AF258EE37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145257-91BA-49D0-B5DD-E1868F4F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B64E7-1AC5-46B5-AF7A-193758E300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179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F579B48-BF56-4445-A406-8F9D64D2F3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351F1C-CB1B-464C-808F-C38CF69A6D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1007A5-D7AE-4FC9-9C97-D3310F1D2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86AD-D7CB-4041-8639-614B2EA86B30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B1B945-E181-4674-8104-BB1023E5D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A1BDCB-D398-4822-A1E1-FE89EAE4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B64E7-1AC5-46B5-AF7A-193758E300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31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ECFA65-F02D-48A3-A931-EEE264DB9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5D8F8E-390A-4244-93D9-E270E4F61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B23E72-2E95-4B04-B71A-1AEA20FE7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86AD-D7CB-4041-8639-614B2EA86B30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601DD9-CF64-4499-9628-1FEDA6CC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7D2C70-2A5F-414E-A570-016F227B3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B64E7-1AC5-46B5-AF7A-193758E300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87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06DB2-7752-4554-BCC8-EEC571A5C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96B3C67-6E34-4E39-B4F6-0E5AD61CB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519559-EE5C-466E-985F-D80B4593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86AD-D7CB-4041-8639-614B2EA86B30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DD27F0-E974-40FB-9DFF-A1312897F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72C367-4426-408A-9E69-B9352747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B64E7-1AC5-46B5-AF7A-193758E300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41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0D400-1451-4A5A-919C-4F7F0CDD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CDEFE0-D480-4826-AFF9-56672A296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F8CC566-9D6D-4FCD-86DD-9FBAE4CA0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E41855-7F21-45BA-A258-B4B35A5D3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86AD-D7CB-4041-8639-614B2EA86B30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5D9EEA-F0D1-4605-A7EA-A886686EC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B0D2EB-68F8-4E87-A733-F31DE2525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B64E7-1AC5-46B5-AF7A-193758E300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43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CCF78-B028-4DA0-965E-C82D7B9A9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CFFB1FD-DCBD-48CA-94F0-666CE4620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96687E2-A550-47B5-9CB9-C222B215C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C523A97-0457-4611-8B98-A01D6D2846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395ACAD-846D-4283-B23E-444A1CEBF2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417226F-B94D-4E06-9754-BD58FF1EC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86AD-D7CB-4041-8639-614B2EA86B30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C92E9D2-FED8-4660-92A5-4BF6D7638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81BE81-C916-47D7-9042-D0D0A4AFE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B64E7-1AC5-46B5-AF7A-193758E300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68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EEA70A-F538-4A76-824C-CD0A76AFE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485C92A-068A-45C7-BB1F-AE7538268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86AD-D7CB-4041-8639-614B2EA86B30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4F5A695-E34C-4CF1-9E06-EC69E4D12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F864927-9EE4-47C9-A7D7-F82A2C9B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B64E7-1AC5-46B5-AF7A-193758E300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175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B9A8CB0-273D-4681-B0C0-D37BA834C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86AD-D7CB-4041-8639-614B2EA86B30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F687129-C7D6-498A-9B68-78A1B0663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DCF6E2-80D1-4023-A5B0-036335F22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B64E7-1AC5-46B5-AF7A-193758E300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93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79624-0331-42E0-9401-5788C5BE7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61AEDA-8189-4883-9A5F-4B793CDB5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8493E16-0774-4E0D-87A2-A7645BA5E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458630-FFEE-4F94-99AE-27349477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86AD-D7CB-4041-8639-614B2EA86B30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F38123-2652-4063-B231-F108661CE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0E9295-BF51-4F91-95B8-9647476AE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B64E7-1AC5-46B5-AF7A-193758E300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60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EEFCC-8ACF-482F-B3D1-58D3E754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A7A94D6-A148-494B-8370-7E73A68480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276E4D3-C83B-47B0-A8BA-50FC6E489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C8E290-A944-45C0-B566-6B4E6B92F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86AD-D7CB-4041-8639-614B2EA86B30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7563BC-7FB0-49D5-BCA8-2B3DE482A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28CEC2-1EBD-4161-969E-EAD2A7C5F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B64E7-1AC5-46B5-AF7A-193758E300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36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C0350CC-EABD-4CFB-B59E-BA9B3FDCB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484F3A-6CD7-45D1-9CF9-6A513CA4B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0C72B1-5A9F-480E-BF48-724A5DF65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086AD-D7CB-4041-8639-614B2EA86B30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9C6EF6-5802-4253-8483-1D6A31CD0F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7F4558-1E5D-48BE-8B07-BDAB09ADD9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B64E7-1AC5-46B5-AF7A-193758E300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5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zpravy.idnes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00098D-D754-4793-B062-E4F66AFA55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Úvodní jazykový seminář</a:t>
            </a:r>
            <a:br>
              <a:rPr lang="cs-CZ" sz="4000" b="1" dirty="0"/>
            </a:br>
            <a:r>
              <a:rPr lang="cs-CZ" sz="2800" b="1" dirty="0"/>
              <a:t>morfologie: gramatické kategorie sloves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42507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86"/>
    </mc:Choice>
    <mc:Fallback xmlns="">
      <p:transition spd="slow" advTm="788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4775" y="365660"/>
            <a:ext cx="9134577" cy="1051509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+mn-lt"/>
              </a:rPr>
              <a:t>prézentní třídy + vzory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1145" y="1447308"/>
            <a:ext cx="11030552" cy="4729179"/>
          </a:xfrm>
        </p:spPr>
        <p:txBody>
          <a:bodyPr>
            <a:normAutofit lnSpcReduction="10000"/>
          </a:bodyPr>
          <a:lstStyle/>
          <a:p>
            <a:pPr marL="1828800" lvl="4" indent="0">
              <a:buNone/>
            </a:pPr>
            <a:r>
              <a:rPr lang="cs-CZ" sz="2800" dirty="0"/>
              <a:t>1.	-e-: nese, bere, peče, maže, tře</a:t>
            </a:r>
          </a:p>
          <a:p>
            <a:pPr marL="1828800" lvl="4" indent="0">
              <a:buNone/>
            </a:pPr>
            <a:r>
              <a:rPr lang="cs-CZ" sz="2800" dirty="0"/>
              <a:t>2.	-ne-: tiskne, hrne, začne</a:t>
            </a:r>
          </a:p>
          <a:p>
            <a:pPr marL="1828800" lvl="4" indent="0">
              <a:buNone/>
            </a:pPr>
            <a:r>
              <a:rPr lang="cs-CZ" sz="2800" dirty="0"/>
              <a:t>3.	-(u)je-: kryje, kupuje</a:t>
            </a:r>
          </a:p>
          <a:p>
            <a:pPr marL="1828800" lvl="4" indent="0">
              <a:buNone/>
            </a:pPr>
            <a:r>
              <a:rPr lang="cs-CZ" sz="2800" dirty="0"/>
              <a:t>4.	-í-: prosí, trpí, sází</a:t>
            </a:r>
          </a:p>
          <a:p>
            <a:pPr marL="1828800" lvl="4" indent="0">
              <a:buNone/>
            </a:pPr>
            <a:r>
              <a:rPr lang="cs-CZ" sz="2800" dirty="0"/>
              <a:t>5.	-á-: dělá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neřadíme do žádné prézentní třídy:</a:t>
            </a:r>
          </a:p>
          <a:p>
            <a:pPr marL="0" indent="0">
              <a:buNone/>
            </a:pPr>
            <a:r>
              <a:rPr lang="cs-CZ" dirty="0"/>
              <a:t>atematická slovesa (pamatujete z morfematiky!): </a:t>
            </a:r>
            <a:r>
              <a:rPr lang="cs-CZ" i="1" dirty="0"/>
              <a:t>být</a:t>
            </a:r>
            <a:r>
              <a:rPr lang="cs-CZ" dirty="0"/>
              <a:t>, </a:t>
            </a:r>
            <a:r>
              <a:rPr lang="cs-CZ" i="1" dirty="0"/>
              <a:t>vědět</a:t>
            </a:r>
            <a:r>
              <a:rPr lang="cs-CZ" dirty="0"/>
              <a:t>, </a:t>
            </a:r>
            <a:r>
              <a:rPr lang="cs-CZ" i="1" dirty="0"/>
              <a:t>jíst</a:t>
            </a:r>
            <a:r>
              <a:rPr lang="cs-CZ" dirty="0"/>
              <a:t> a deriváty</a:t>
            </a:r>
          </a:p>
          <a:p>
            <a:pPr marL="0" indent="0">
              <a:buNone/>
            </a:pPr>
            <a:r>
              <a:rPr lang="cs-CZ" dirty="0"/>
              <a:t>+</a:t>
            </a:r>
            <a:r>
              <a:rPr lang="cs-CZ" i="1" dirty="0"/>
              <a:t> chtít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(× budu, budeš, buďme – „nese“)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E9480514-82C3-4F69-83D2-A7029C352D14}"/>
              </a:ext>
            </a:extLst>
          </p:cNvPr>
          <p:cNvSpPr/>
          <p:nvPr/>
        </p:nvSpPr>
        <p:spPr>
          <a:xfrm>
            <a:off x="2396691" y="1270535"/>
            <a:ext cx="5996538" cy="2348564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89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198"/>
    </mc:Choice>
    <mc:Fallback xmlns="">
      <p:transition spd="slow" advTm="19419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1" y="365658"/>
            <a:ext cx="7886701" cy="110174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morfologický rozbor sloves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915813" y="1582662"/>
          <a:ext cx="8449202" cy="803728"/>
        </p:xfrm>
        <a:graphic>
          <a:graphicData uri="http://schemas.openxmlformats.org/drawingml/2006/table">
            <a:tbl>
              <a:tblPr firstRow="1" firstCol="1" bandRow="1"/>
              <a:tblGrid>
                <a:gridCol w="924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93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8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53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29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4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01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74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03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Times New Roman"/>
                        </a:rPr>
                        <a:t>VF/</a:t>
                      </a:r>
                      <a:r>
                        <a:rPr lang="cs-CZ" sz="2000" dirty="0" err="1">
                          <a:effectLst/>
                          <a:latin typeface="Calibri"/>
                          <a:ea typeface="Times New Roman"/>
                        </a:rPr>
                        <a:t>Vinf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8" marR="68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Times New Roman"/>
                        </a:rPr>
                        <a:t>osoba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8" marR="68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Times New Roman"/>
                        </a:rPr>
                        <a:t>číslo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8" marR="68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Times New Roman"/>
                        </a:rPr>
                        <a:t>způsob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8" marR="68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Times New Roman"/>
                        </a:rPr>
                        <a:t>čas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8" marR="68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Times New Roman"/>
                        </a:rPr>
                        <a:t>slovesný rod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8" marR="68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Times New Roman"/>
                        </a:rPr>
                        <a:t>vid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8" marR="68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Times New Roman"/>
                        </a:rPr>
                        <a:t>jmenný rod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8" marR="68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Times New Roman"/>
                        </a:rPr>
                        <a:t>třída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8" marR="68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Times New Roman"/>
                        </a:rPr>
                        <a:t>vzor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8" marR="68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915813" y="1582662"/>
            <a:ext cx="7816264" cy="4523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Co určujeme dohromady?</a:t>
            </a:r>
          </a:p>
          <a:p>
            <a:pPr marL="285693" indent="-285693">
              <a:buFont typeface="Arial" panose="020B0604020202020204" pitchFamily="34" charset="0"/>
              <a:buChar char="•"/>
            </a:pPr>
            <a:r>
              <a:rPr lang="cs-CZ" dirty="0"/>
              <a:t>pracoval jsem (× ve 3. os. </a:t>
            </a:r>
            <a:r>
              <a:rPr lang="cs-CZ" dirty="0" err="1"/>
              <a:t>sg</a:t>
            </a:r>
            <a:r>
              <a:rPr lang="cs-CZ" dirty="0"/>
              <a:t>./pl. není pomocné sloveso být)</a:t>
            </a:r>
          </a:p>
          <a:p>
            <a:pPr marL="285693" indent="-285693">
              <a:buFont typeface="Arial" panose="020B0604020202020204" pitchFamily="34" charset="0"/>
              <a:buChar char="•"/>
            </a:pPr>
            <a:r>
              <a:rPr lang="cs-CZ" dirty="0"/>
              <a:t>budu pracovat</a:t>
            </a:r>
          </a:p>
          <a:p>
            <a:pPr marL="285693" indent="-285693">
              <a:buFont typeface="Arial" panose="020B0604020202020204" pitchFamily="34" charset="0"/>
              <a:buChar char="•"/>
            </a:pPr>
            <a:r>
              <a:rPr lang="cs-CZ" dirty="0"/>
              <a:t>upracovat se</a:t>
            </a:r>
          </a:p>
          <a:p>
            <a:pPr marL="285693" indent="-285693">
              <a:buFont typeface="Arial" panose="020B0604020202020204" pitchFamily="34" charset="0"/>
              <a:buChar char="•"/>
            </a:pPr>
            <a:r>
              <a:rPr lang="cs-CZ" dirty="0"/>
              <a:t>být viděn</a:t>
            </a:r>
          </a:p>
          <a:p>
            <a:pPr marL="285693" indent="-285693">
              <a:buFont typeface="Arial" panose="020B0604020202020204" pitchFamily="34" charset="0"/>
              <a:buChar char="•"/>
            </a:pPr>
            <a:r>
              <a:rPr lang="cs-CZ" dirty="0"/>
              <a:t>byl jsem viděn</a:t>
            </a:r>
          </a:p>
          <a:p>
            <a:endParaRPr lang="cs-CZ" dirty="0"/>
          </a:p>
          <a:p>
            <a:r>
              <a:rPr lang="cs-CZ" b="1" dirty="0"/>
              <a:t>Co určujeme zvlášť?</a:t>
            </a:r>
          </a:p>
          <a:p>
            <a:pPr marL="285693" indent="-285693">
              <a:buFont typeface="Arial" panose="020B0604020202020204" pitchFamily="34" charset="0"/>
              <a:buChar char="•"/>
            </a:pPr>
            <a:r>
              <a:rPr lang="cs-CZ" dirty="0"/>
              <a:t>chci – pracovat</a:t>
            </a:r>
          </a:p>
          <a:p>
            <a:pPr marL="285693" indent="-285693">
              <a:buFont typeface="Arial" panose="020B0604020202020204" pitchFamily="34" charset="0"/>
              <a:buChar char="•"/>
            </a:pPr>
            <a:r>
              <a:rPr lang="cs-CZ" dirty="0"/>
              <a:t>musím – pracovat</a:t>
            </a:r>
          </a:p>
          <a:p>
            <a:pPr marL="285693" indent="-285693">
              <a:buFont typeface="Arial" panose="020B0604020202020204" pitchFamily="34" charset="0"/>
              <a:buChar char="•"/>
            </a:pPr>
            <a:r>
              <a:rPr lang="cs-CZ" dirty="0"/>
              <a:t>mohl by – pracovat</a:t>
            </a:r>
          </a:p>
          <a:p>
            <a:pPr marL="285693" indent="-285693">
              <a:buFont typeface="Arial" panose="020B0604020202020204" pitchFamily="34" charset="0"/>
              <a:buChar char="•"/>
            </a:pPr>
            <a:r>
              <a:rPr lang="cs-CZ" dirty="0"/>
              <a:t>mohl by – být viděn</a:t>
            </a:r>
          </a:p>
        </p:txBody>
      </p:sp>
    </p:spTree>
    <p:extLst>
      <p:ext uri="{BB962C8B-B14F-4D97-AF65-F5344CB8AC3E}">
        <p14:creationId xmlns:p14="http://schemas.microsoft.com/office/powerpoint/2010/main" val="124189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4089"/>
    </mc:Choice>
    <mc:Fallback xmlns="">
      <p:transition spd="slow" advTm="17408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accent1"/>
                </a:solidFill>
              </a:rPr>
              <a:t>změňte kategorii:</a:t>
            </a:r>
            <a:endParaRPr lang="cs-CZ" sz="32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3276" y="1568918"/>
            <a:ext cx="10410524" cy="4608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být překvapen </a:t>
            </a:r>
            <a:r>
              <a:rPr lang="cs-CZ" dirty="0">
                <a:solidFill>
                  <a:schemeClr val="accent1"/>
                </a:solidFill>
              </a:rPr>
              <a:t>	slovesný rod		?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čtu</a:t>
            </a:r>
            <a:r>
              <a:rPr lang="cs-CZ" dirty="0">
                <a:solidFill>
                  <a:schemeClr val="accent1"/>
                </a:solidFill>
              </a:rPr>
              <a:t>			čas			?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splácej</a:t>
            </a:r>
            <a:r>
              <a:rPr lang="cs-CZ" dirty="0">
                <a:solidFill>
                  <a:schemeClr val="accent1"/>
                </a:solidFill>
              </a:rPr>
              <a:t>		vid			?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nepochopíme</a:t>
            </a:r>
            <a:r>
              <a:rPr lang="cs-CZ" dirty="0">
                <a:solidFill>
                  <a:schemeClr val="accent1"/>
                </a:solidFill>
              </a:rPr>
              <a:t>	osoba			?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rozbila bys		</a:t>
            </a:r>
            <a:r>
              <a:rPr lang="cs-CZ" dirty="0">
                <a:solidFill>
                  <a:schemeClr val="accent1"/>
                </a:solidFill>
              </a:rPr>
              <a:t>způsob	</a:t>
            </a:r>
            <a:r>
              <a:rPr lang="cs-CZ" i="1" dirty="0">
                <a:solidFill>
                  <a:schemeClr val="accent1"/>
                </a:solidFill>
              </a:rPr>
              <a:t>	?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pláču			</a:t>
            </a:r>
            <a:r>
              <a:rPr lang="cs-CZ" dirty="0">
                <a:solidFill>
                  <a:schemeClr val="accent1"/>
                </a:solidFill>
              </a:rPr>
              <a:t>číslo			?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vyzdvihnuv</a:t>
            </a:r>
            <a:r>
              <a:rPr lang="cs-CZ" dirty="0">
                <a:solidFill>
                  <a:schemeClr val="accent1"/>
                </a:solidFill>
              </a:rPr>
              <a:t>		jmenný rod		?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97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442"/>
    </mc:Choice>
    <mc:Fallback xmlns="">
      <p:transition spd="slow" advTm="51442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accent1"/>
                </a:solidFill>
              </a:rPr>
              <a:t>změňte kategorii:</a:t>
            </a:r>
            <a:endParaRPr lang="cs-CZ" sz="32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7409" y="1600201"/>
            <a:ext cx="959308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být překvapen </a:t>
            </a:r>
            <a:r>
              <a:rPr lang="cs-CZ" dirty="0">
                <a:solidFill>
                  <a:schemeClr val="accent1"/>
                </a:solidFill>
              </a:rPr>
              <a:t>	slovesný rod	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cs-CZ" b="1" i="1" dirty="0">
                <a:solidFill>
                  <a:srgbClr val="00B050"/>
                </a:solidFill>
              </a:rPr>
              <a:t>překvapit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čtu</a:t>
            </a:r>
            <a:r>
              <a:rPr lang="cs-CZ" dirty="0">
                <a:solidFill>
                  <a:schemeClr val="accent1"/>
                </a:solidFill>
              </a:rPr>
              <a:t>			čas	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	</a:t>
            </a:r>
            <a:r>
              <a:rPr lang="cs-CZ" b="1" i="1" dirty="0">
                <a:solidFill>
                  <a:srgbClr val="00B050"/>
                </a:solidFill>
              </a:rPr>
              <a:t>četl/a/o jsem </a:t>
            </a:r>
            <a:r>
              <a:rPr lang="cs-CZ" b="1" dirty="0">
                <a:solidFill>
                  <a:srgbClr val="00B050"/>
                </a:solidFill>
              </a:rPr>
              <a:t>+ </a:t>
            </a:r>
            <a:r>
              <a:rPr lang="cs-CZ" b="1" i="1" dirty="0">
                <a:solidFill>
                  <a:srgbClr val="00B050"/>
                </a:solidFill>
              </a:rPr>
              <a:t>budu číst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splácej</a:t>
            </a:r>
            <a:r>
              <a:rPr lang="cs-CZ" dirty="0">
                <a:solidFill>
                  <a:schemeClr val="accent1"/>
                </a:solidFill>
              </a:rPr>
              <a:t>		vid	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	</a:t>
            </a:r>
            <a:r>
              <a:rPr lang="cs-CZ" b="1" i="1" dirty="0">
                <a:solidFill>
                  <a:srgbClr val="00B050"/>
                </a:solidFill>
              </a:rPr>
              <a:t>splať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nepochopíme</a:t>
            </a:r>
            <a:r>
              <a:rPr lang="cs-CZ" dirty="0">
                <a:solidFill>
                  <a:schemeClr val="accent1"/>
                </a:solidFill>
              </a:rPr>
              <a:t>	osoba	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	</a:t>
            </a:r>
            <a:r>
              <a:rPr lang="cs-CZ" b="1" i="1" dirty="0">
                <a:solidFill>
                  <a:srgbClr val="00B050"/>
                </a:solidFill>
              </a:rPr>
              <a:t>nepochopíte, nepochopí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rozbila bys		</a:t>
            </a:r>
            <a:r>
              <a:rPr lang="cs-CZ" dirty="0">
                <a:solidFill>
                  <a:schemeClr val="accent1"/>
                </a:solidFill>
              </a:rPr>
              <a:t>způsob</a:t>
            </a:r>
            <a:r>
              <a:rPr lang="cs-CZ" i="1" dirty="0">
                <a:solidFill>
                  <a:schemeClr val="accent1"/>
                </a:solidFill>
              </a:rPr>
              <a:t>		</a:t>
            </a:r>
            <a:r>
              <a:rPr lang="cs-CZ" b="1" i="1" dirty="0">
                <a:solidFill>
                  <a:srgbClr val="00B050"/>
                </a:solidFill>
              </a:rPr>
              <a:t>rozbiješ, </a:t>
            </a:r>
            <a:r>
              <a:rPr lang="cs-CZ" b="1" i="1">
                <a:solidFill>
                  <a:srgbClr val="00B050"/>
                </a:solidFill>
              </a:rPr>
              <a:t>rozbila jsi, rozbij, 						byla bys rozbila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pláču			</a:t>
            </a:r>
            <a:r>
              <a:rPr lang="cs-CZ" dirty="0">
                <a:solidFill>
                  <a:schemeClr val="accent1"/>
                </a:solidFill>
              </a:rPr>
              <a:t>číslo	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	</a:t>
            </a:r>
            <a:r>
              <a:rPr lang="cs-CZ" b="1" i="1" dirty="0">
                <a:solidFill>
                  <a:srgbClr val="00B050"/>
                </a:solidFill>
              </a:rPr>
              <a:t>pláčeme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vyzdvihnuv</a:t>
            </a:r>
            <a:r>
              <a:rPr lang="cs-CZ" dirty="0">
                <a:solidFill>
                  <a:schemeClr val="accent1"/>
                </a:solidFill>
              </a:rPr>
              <a:t>		jmenný rod	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cs-CZ" b="1" i="1" dirty="0">
                <a:solidFill>
                  <a:srgbClr val="00B050"/>
                </a:solidFill>
              </a:rPr>
              <a:t>vyzdvihnuvši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33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348"/>
    </mc:Choice>
    <mc:Fallback xmlns="">
      <p:transition spd="slow" advTm="187348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morfologický rozbor sloves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783957" cy="45354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Celkově byly magistrátu ohlášeny tři desítky shromáždění. Ta se budou konat například na Klárově a náměstí Jana Palacha. Už dříve magistrát zakázal průvod „Nezapomínáme“, který by se právě s těmito místy křížil.</a:t>
            </a:r>
          </a:p>
          <a:p>
            <a:pPr marL="0" indent="0" algn="r">
              <a:buNone/>
            </a:pPr>
            <a:r>
              <a:rPr lang="cs-CZ" sz="2000" dirty="0"/>
              <a:t>Zdroj: </a:t>
            </a:r>
            <a:r>
              <a:rPr lang="cs-CZ" sz="2000" dirty="0">
                <a:hlinkClick r:id="rId2"/>
              </a:rPr>
              <a:t>http://zpravy.idnes.cz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2022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668"/>
    </mc:Choice>
    <mc:Fallback xmlns="">
      <p:transition spd="slow" advTm="25668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morfologický rozbor sloves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byly ohlášeny</a:t>
            </a:r>
            <a:r>
              <a:rPr lang="cs-CZ" dirty="0">
                <a:solidFill>
                  <a:schemeClr val="accent1"/>
                </a:solidFill>
              </a:rPr>
              <a:t>: VF, slož., 3. os. </a:t>
            </a:r>
            <a:r>
              <a:rPr lang="cs-CZ" dirty="0" err="1">
                <a:solidFill>
                  <a:schemeClr val="accent1"/>
                </a:solidFill>
              </a:rPr>
              <a:t>pl</a:t>
            </a:r>
            <a:r>
              <a:rPr lang="cs-CZ" dirty="0">
                <a:solidFill>
                  <a:schemeClr val="accent1"/>
                </a:solidFill>
              </a:rPr>
              <a:t>., indikativ, </a:t>
            </a:r>
            <a:r>
              <a:rPr lang="cs-CZ" dirty="0" err="1">
                <a:solidFill>
                  <a:schemeClr val="accent1"/>
                </a:solidFill>
              </a:rPr>
              <a:t>prét</a:t>
            </a:r>
            <a:r>
              <a:rPr lang="cs-CZ" dirty="0">
                <a:solidFill>
                  <a:schemeClr val="accent1"/>
                </a:solidFill>
              </a:rPr>
              <a:t>., </a:t>
            </a:r>
            <a:r>
              <a:rPr lang="cs-CZ" dirty="0" err="1">
                <a:solidFill>
                  <a:schemeClr val="accent1"/>
                </a:solidFill>
              </a:rPr>
              <a:t>perf</a:t>
            </a:r>
            <a:r>
              <a:rPr lang="cs-CZ" dirty="0">
                <a:solidFill>
                  <a:schemeClr val="accent1"/>
                </a:solidFill>
              </a:rPr>
              <a:t>., pas., </a:t>
            </a:r>
            <a:r>
              <a:rPr lang="cs-CZ" dirty="0" err="1">
                <a:solidFill>
                  <a:schemeClr val="accent1"/>
                </a:solidFill>
              </a:rPr>
              <a:t>fem</a:t>
            </a:r>
            <a:r>
              <a:rPr lang="cs-CZ" dirty="0">
                <a:solidFill>
                  <a:schemeClr val="accent1"/>
                </a:solidFill>
              </a:rPr>
              <a:t>., IV./prosit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se budou konat</a:t>
            </a:r>
            <a:r>
              <a:rPr lang="cs-CZ" dirty="0">
                <a:solidFill>
                  <a:schemeClr val="accent1"/>
                </a:solidFill>
              </a:rPr>
              <a:t>: VF, slož., 3. os. </a:t>
            </a:r>
            <a:r>
              <a:rPr lang="cs-CZ" dirty="0" err="1">
                <a:solidFill>
                  <a:schemeClr val="accent1"/>
                </a:solidFill>
              </a:rPr>
              <a:t>pl</a:t>
            </a:r>
            <a:r>
              <a:rPr lang="cs-CZ" dirty="0">
                <a:solidFill>
                  <a:schemeClr val="accent1"/>
                </a:solidFill>
              </a:rPr>
              <a:t>., indikativ, </a:t>
            </a:r>
            <a:r>
              <a:rPr lang="cs-CZ" dirty="0" err="1">
                <a:solidFill>
                  <a:schemeClr val="accent1"/>
                </a:solidFill>
              </a:rPr>
              <a:t>fut</a:t>
            </a:r>
            <a:r>
              <a:rPr lang="cs-CZ" dirty="0">
                <a:solidFill>
                  <a:schemeClr val="accent1"/>
                </a:solidFill>
              </a:rPr>
              <a:t>., </a:t>
            </a:r>
            <a:r>
              <a:rPr lang="cs-CZ" dirty="0" err="1">
                <a:solidFill>
                  <a:schemeClr val="accent1"/>
                </a:solidFill>
              </a:rPr>
              <a:t>imperf</a:t>
            </a:r>
            <a:r>
              <a:rPr lang="cs-CZ" dirty="0">
                <a:solidFill>
                  <a:schemeClr val="accent1"/>
                </a:solidFill>
              </a:rPr>
              <a:t>., akt., V./dělat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zakázal</a:t>
            </a:r>
            <a:r>
              <a:rPr lang="cs-CZ" dirty="0">
                <a:solidFill>
                  <a:schemeClr val="accent1"/>
                </a:solidFill>
              </a:rPr>
              <a:t>: VF, slož., 3. os. </a:t>
            </a:r>
            <a:r>
              <a:rPr lang="cs-CZ" dirty="0" err="1">
                <a:solidFill>
                  <a:schemeClr val="accent1"/>
                </a:solidFill>
              </a:rPr>
              <a:t>sg</a:t>
            </a:r>
            <a:r>
              <a:rPr lang="cs-CZ" dirty="0">
                <a:solidFill>
                  <a:schemeClr val="accent1"/>
                </a:solidFill>
              </a:rPr>
              <a:t>., indikativ, </a:t>
            </a:r>
            <a:r>
              <a:rPr lang="cs-CZ" dirty="0" err="1">
                <a:solidFill>
                  <a:schemeClr val="accent1"/>
                </a:solidFill>
              </a:rPr>
              <a:t>prét</a:t>
            </a:r>
            <a:r>
              <a:rPr lang="cs-CZ" dirty="0">
                <a:solidFill>
                  <a:schemeClr val="accent1"/>
                </a:solidFill>
              </a:rPr>
              <a:t>., </a:t>
            </a:r>
            <a:r>
              <a:rPr lang="cs-CZ" dirty="0" err="1">
                <a:solidFill>
                  <a:schemeClr val="accent1"/>
                </a:solidFill>
              </a:rPr>
              <a:t>perf</a:t>
            </a:r>
            <a:r>
              <a:rPr lang="cs-CZ" dirty="0">
                <a:solidFill>
                  <a:schemeClr val="accent1"/>
                </a:solidFill>
              </a:rPr>
              <a:t>., akt., </a:t>
            </a:r>
            <a:r>
              <a:rPr lang="cs-CZ" dirty="0" err="1">
                <a:solidFill>
                  <a:schemeClr val="accent1"/>
                </a:solidFill>
              </a:rPr>
              <a:t>mask</a:t>
            </a:r>
            <a:r>
              <a:rPr lang="cs-CZ" dirty="0">
                <a:solidFill>
                  <a:schemeClr val="accent1"/>
                </a:solidFill>
              </a:rPr>
              <a:t>. </a:t>
            </a:r>
            <a:r>
              <a:rPr lang="cs-CZ" dirty="0" err="1">
                <a:solidFill>
                  <a:schemeClr val="accent1"/>
                </a:solidFill>
              </a:rPr>
              <a:t>inan</a:t>
            </a:r>
            <a:r>
              <a:rPr lang="cs-CZ" dirty="0">
                <a:solidFill>
                  <a:schemeClr val="accent1"/>
                </a:solidFill>
              </a:rPr>
              <a:t>., I./mazat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nezapomínáme</a:t>
            </a:r>
            <a:r>
              <a:rPr lang="cs-CZ" dirty="0">
                <a:solidFill>
                  <a:schemeClr val="accent1"/>
                </a:solidFill>
              </a:rPr>
              <a:t>: VF, </a:t>
            </a:r>
            <a:r>
              <a:rPr lang="cs-CZ" dirty="0" err="1">
                <a:solidFill>
                  <a:schemeClr val="accent1"/>
                </a:solidFill>
              </a:rPr>
              <a:t>jedn</a:t>
            </a:r>
            <a:r>
              <a:rPr lang="cs-CZ" dirty="0">
                <a:solidFill>
                  <a:schemeClr val="accent1"/>
                </a:solidFill>
              </a:rPr>
              <a:t>., 1. os. </a:t>
            </a:r>
            <a:r>
              <a:rPr lang="cs-CZ" dirty="0" err="1">
                <a:solidFill>
                  <a:schemeClr val="accent1"/>
                </a:solidFill>
              </a:rPr>
              <a:t>pl</a:t>
            </a:r>
            <a:r>
              <a:rPr lang="cs-CZ" dirty="0">
                <a:solidFill>
                  <a:schemeClr val="accent1"/>
                </a:solidFill>
              </a:rPr>
              <a:t>., indikativ, </a:t>
            </a:r>
            <a:r>
              <a:rPr lang="cs-CZ">
                <a:solidFill>
                  <a:schemeClr val="accent1"/>
                </a:solidFill>
              </a:rPr>
              <a:t>préz., </a:t>
            </a:r>
            <a:r>
              <a:rPr lang="cs-CZ" dirty="0" err="1">
                <a:solidFill>
                  <a:schemeClr val="accent1"/>
                </a:solidFill>
              </a:rPr>
              <a:t>imperf</a:t>
            </a:r>
            <a:r>
              <a:rPr lang="cs-CZ" dirty="0">
                <a:solidFill>
                  <a:schemeClr val="accent1"/>
                </a:solidFill>
              </a:rPr>
              <a:t>., akt., V./dělat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by se křížil</a:t>
            </a:r>
            <a:r>
              <a:rPr lang="cs-CZ" dirty="0">
                <a:solidFill>
                  <a:schemeClr val="accent1"/>
                </a:solidFill>
              </a:rPr>
              <a:t>: VF, slož., 3. os. </a:t>
            </a:r>
            <a:r>
              <a:rPr lang="cs-CZ" dirty="0" err="1">
                <a:solidFill>
                  <a:schemeClr val="accent1"/>
                </a:solidFill>
              </a:rPr>
              <a:t>sg</a:t>
            </a:r>
            <a:r>
              <a:rPr lang="cs-CZ" dirty="0">
                <a:solidFill>
                  <a:schemeClr val="accent1"/>
                </a:solidFill>
              </a:rPr>
              <a:t>., kondicionál přítomný, </a:t>
            </a:r>
            <a:r>
              <a:rPr lang="cs-CZ" dirty="0" err="1">
                <a:solidFill>
                  <a:schemeClr val="accent1"/>
                </a:solidFill>
              </a:rPr>
              <a:t>imperf</a:t>
            </a:r>
            <a:r>
              <a:rPr lang="cs-CZ" dirty="0">
                <a:solidFill>
                  <a:schemeClr val="accent1"/>
                </a:solidFill>
              </a:rPr>
              <a:t>., akt., </a:t>
            </a:r>
            <a:r>
              <a:rPr lang="cs-CZ" dirty="0" err="1">
                <a:solidFill>
                  <a:schemeClr val="accent1"/>
                </a:solidFill>
              </a:rPr>
              <a:t>mask</a:t>
            </a:r>
            <a:r>
              <a:rPr lang="cs-CZ" dirty="0">
                <a:solidFill>
                  <a:schemeClr val="accent1"/>
                </a:solidFill>
              </a:rPr>
              <a:t>. </a:t>
            </a:r>
            <a:r>
              <a:rPr lang="cs-CZ" dirty="0" err="1">
                <a:solidFill>
                  <a:schemeClr val="accent1"/>
                </a:solidFill>
              </a:rPr>
              <a:t>inanim</a:t>
            </a:r>
            <a:r>
              <a:rPr lang="cs-CZ" dirty="0">
                <a:solidFill>
                  <a:schemeClr val="accent1"/>
                </a:solidFill>
              </a:rPr>
              <a:t>., IV./prosit</a:t>
            </a:r>
          </a:p>
          <a:p>
            <a:pPr marL="0" indent="0" algn="r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9825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771"/>
    </mc:Choice>
    <mc:Fallback xmlns="">
      <p:transition spd="slow" advTm="16977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VERBA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VF i </a:t>
            </a:r>
            <a:r>
              <a:rPr lang="cs-CZ"/>
              <a:t>VInf</a:t>
            </a:r>
            <a:r>
              <a:rPr lang="cs-CZ" dirty="0"/>
              <a:t> vyjadřují: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slovesný rod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aktivum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pasivum</a:t>
            </a:r>
          </a:p>
          <a:p>
            <a:r>
              <a:rPr lang="cs-CZ" dirty="0"/>
              <a:t>vid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perfektivum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imperfektivum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096000" y="1350962"/>
            <a:ext cx="5183188" cy="968167"/>
          </a:xfrm>
        </p:spPr>
        <p:txBody>
          <a:bodyPr>
            <a:normAutofit/>
          </a:bodyPr>
          <a:lstStyle/>
          <a:p>
            <a:r>
              <a:rPr lang="cs-CZ" dirty="0"/>
              <a:t>VF navíc vyjadřují gramatické kategorie: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69026" y="2441575"/>
            <a:ext cx="4041775" cy="368458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osoba</a:t>
            </a:r>
          </a:p>
          <a:p>
            <a:r>
              <a:rPr lang="cs-CZ" dirty="0"/>
              <a:t>číslo</a:t>
            </a:r>
          </a:p>
          <a:p>
            <a:r>
              <a:rPr lang="cs-CZ" dirty="0"/>
              <a:t>způsob</a:t>
            </a:r>
          </a:p>
          <a:p>
            <a:r>
              <a:rPr lang="cs-CZ" dirty="0"/>
              <a:t>čas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 imperativ: </a:t>
            </a:r>
            <a:r>
              <a:rPr lang="cs-CZ" i="1" dirty="0"/>
              <a:t>pomoz</a:t>
            </a:r>
            <a:r>
              <a:rPr lang="cs-CZ" dirty="0"/>
              <a:t>, </a:t>
            </a:r>
            <a:r>
              <a:rPr lang="cs-CZ" i="1" dirty="0"/>
              <a:t>sedněte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 kondicionál minulý a kondicionál přítomný</a:t>
            </a:r>
          </a:p>
          <a:p>
            <a:r>
              <a:rPr lang="cs-CZ" dirty="0"/>
              <a:t>jmenný rod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69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423"/>
    </mc:Choice>
    <mc:Fallback xmlns="">
      <p:transition spd="slow" advTm="10842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způsob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8800"/>
            <a:ext cx="9650288" cy="4824536"/>
          </a:xfrm>
        </p:spPr>
        <p:txBody>
          <a:bodyPr>
            <a:normAutofit/>
          </a:bodyPr>
          <a:lstStyle/>
          <a:p>
            <a:r>
              <a:rPr lang="cs-CZ" dirty="0"/>
              <a:t>indikativ</a:t>
            </a:r>
          </a:p>
          <a:p>
            <a:r>
              <a:rPr lang="cs-CZ" dirty="0"/>
              <a:t>imperativ</a:t>
            </a:r>
          </a:p>
          <a:p>
            <a:r>
              <a:rPr lang="cs-CZ" dirty="0"/>
              <a:t>kondicionál přítomný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vyjadřuje potenciální děj 				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i="1" dirty="0"/>
              <a:t>Kdybych se učila, ten test bych snad napsala.		</a:t>
            </a:r>
            <a:r>
              <a:rPr lang="cs-CZ" sz="2200" b="1" dirty="0"/>
              <a:t>nevyjadřují čas!</a:t>
            </a:r>
          </a:p>
          <a:p>
            <a:r>
              <a:rPr lang="cs-CZ" dirty="0"/>
              <a:t>kondicionál minulý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vyjadřuje nereálný děj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i="1" dirty="0"/>
              <a:t>Kdybych se byla učila, byla bych ten test napsala.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marL="0" indent="0">
              <a:buNone/>
            </a:pPr>
            <a:r>
              <a:rPr lang="cs-CZ" sz="2400" dirty="0"/>
              <a:t>tzv. transpozice způsobu</a:t>
            </a:r>
          </a:p>
          <a:p>
            <a:pPr lvl="1"/>
            <a:r>
              <a:rPr lang="cs-CZ" sz="2000" dirty="0">
                <a:solidFill>
                  <a:schemeClr val="accent1"/>
                </a:solidFill>
              </a:rPr>
              <a:t>např. </a:t>
            </a:r>
            <a:r>
              <a:rPr lang="cs-CZ" sz="2000" i="1" dirty="0">
                <a:solidFill>
                  <a:schemeClr val="accent1"/>
                </a:solidFill>
              </a:rPr>
              <a:t>Podáš mi prosím skleničku</a:t>
            </a:r>
            <a:r>
              <a:rPr lang="cs-CZ" sz="2000" dirty="0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4" name="Pravá složená závorka 3"/>
          <p:cNvSpPr/>
          <p:nvPr/>
        </p:nvSpPr>
        <p:spPr>
          <a:xfrm>
            <a:off x="7196878" y="2168860"/>
            <a:ext cx="648072" cy="2520280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41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7659"/>
    </mc:Choice>
    <mc:Fallback xmlns="">
      <p:transition spd="slow" advTm="37765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065FD1-381F-4C42-BB9A-CEB211727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156"/>
            <a:ext cx="10515600" cy="5050807"/>
          </a:xfrm>
        </p:spPr>
        <p:txBody>
          <a:bodyPr/>
          <a:lstStyle/>
          <a:p>
            <a:pPr marL="0" indent="0" algn="ctr">
              <a:buNone/>
            </a:pPr>
            <a:r>
              <a:rPr lang="cs-CZ" i="1" dirty="0">
                <a:solidFill>
                  <a:schemeClr val="accent1"/>
                </a:solidFill>
              </a:rPr>
              <a:t>Protřepat, nemíchat.</a:t>
            </a:r>
          </a:p>
          <a:p>
            <a:pPr marL="0" indent="0" algn="ctr">
              <a:buNone/>
            </a:pPr>
            <a:endParaRPr lang="cs-CZ" i="1" dirty="0"/>
          </a:p>
          <a:p>
            <a:pPr marL="0" indent="0" algn="ctr">
              <a:buNone/>
            </a:pPr>
            <a:endParaRPr lang="cs-CZ" i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039DF38-9F41-4C81-A94D-A6E22EA05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7972" y="2110739"/>
            <a:ext cx="4136056" cy="4136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91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13"/>
    </mc:Choice>
    <mc:Fallback xmlns="">
      <p:transition spd="slow" advTm="2181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čas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600201"/>
            <a:ext cx="10413733" cy="4525963"/>
          </a:xfrm>
        </p:spPr>
        <p:txBody>
          <a:bodyPr/>
          <a:lstStyle/>
          <a:p>
            <a:r>
              <a:rPr lang="cs-CZ" dirty="0"/>
              <a:t>zařazení predikátu na časové ose ve vztahu k momentu promluvy (absolutní čas)</a:t>
            </a:r>
          </a:p>
          <a:p>
            <a:endParaRPr lang="cs-CZ" dirty="0"/>
          </a:p>
          <a:p>
            <a:r>
              <a:rPr lang="cs-CZ" dirty="0"/>
              <a:t>Mohou vyjadřovat i relativní čas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Viděla jsem ho, jak nakupuje.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Říkal, že večer bude číst knížku. Ale pak zase jen </a:t>
            </a:r>
            <a:r>
              <a:rPr lang="cs-CZ" i="1" dirty="0" err="1"/>
              <a:t>prokrastinoval</a:t>
            </a:r>
            <a:r>
              <a:rPr lang="cs-CZ" i="1" dirty="0"/>
              <a:t> na internetu.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Vždy u přechodníků: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Poslouchajíc rádio, připravovala jsem si věci na druhý den.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Usednuv do křesla, usmál se na svou vnučku.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8732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9020"/>
    </mc:Choice>
    <mc:Fallback xmlns="">
      <p:transition spd="slow" advTm="24902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8545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vid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285461"/>
            <a:ext cx="10855497" cy="52074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						</a:t>
            </a:r>
            <a:r>
              <a:rPr lang="cs-CZ" sz="2400" dirty="0"/>
              <a:t>opisné/analytické/</a:t>
            </a:r>
            <a:r>
              <a:rPr lang="cs-CZ" sz="2400" dirty="0" err="1"/>
              <a:t>perifrastické</a:t>
            </a:r>
            <a:r>
              <a:rPr lang="cs-CZ" sz="2400" dirty="0"/>
              <a:t> futurum</a:t>
            </a:r>
          </a:p>
          <a:p>
            <a:r>
              <a:rPr lang="cs-CZ" dirty="0"/>
              <a:t>dokonavé sloveso: perfektivum			</a:t>
            </a:r>
          </a:p>
          <a:p>
            <a:r>
              <a:rPr lang="cs-CZ" dirty="0"/>
              <a:t>nedokonavé: imperfektivum</a:t>
            </a:r>
          </a:p>
          <a:p>
            <a:endParaRPr lang="cs-CZ" dirty="0"/>
          </a:p>
          <a:p>
            <a:pPr marL="400050" lvl="1" indent="0" algn="r">
              <a:buNone/>
            </a:pPr>
            <a:r>
              <a:rPr lang="cs-CZ" dirty="0"/>
              <a:t>formálně tvořeno jako prézens</a:t>
            </a:r>
          </a:p>
          <a:p>
            <a:pPr marL="400050" lvl="1" indent="0" algn="r">
              <a:buNone/>
            </a:pPr>
            <a:r>
              <a:rPr lang="cs-CZ" dirty="0"/>
              <a:t>významově futurum</a:t>
            </a:r>
          </a:p>
          <a:p>
            <a:pPr marL="0" indent="0">
              <a:buNone/>
            </a:pPr>
            <a:r>
              <a:rPr lang="cs-CZ" b="1" dirty="0"/>
              <a:t>vidový protiklad</a:t>
            </a:r>
          </a:p>
          <a:p>
            <a:r>
              <a:rPr lang="cs-CZ" dirty="0"/>
              <a:t>jen u sloves mutačních (označujících události)</a:t>
            </a:r>
          </a:p>
          <a:p>
            <a:r>
              <a:rPr lang="cs-CZ" dirty="0"/>
              <a:t>imperfektivum je bezpříznakové: je schopno vyjádřit i bod ukončenosti děje</a:t>
            </a:r>
          </a:p>
          <a:p>
            <a:pPr lvl="1"/>
            <a:r>
              <a:rPr lang="cs-CZ" i="1" dirty="0"/>
              <a:t>Pane vrchní, platím!</a:t>
            </a:r>
          </a:p>
          <a:p>
            <a:pPr lvl="1"/>
            <a:r>
              <a:rPr lang="cs-CZ" i="1" dirty="0"/>
              <a:t>Amadea točil Forman.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666650" y="2002447"/>
          <a:ext cx="6027046" cy="97606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956780">
                  <a:extLst>
                    <a:ext uri="{9D8B030D-6E8A-4147-A177-3AD203B41FA5}">
                      <a16:colId xmlns:a16="http://schemas.microsoft.com/office/drawing/2014/main" val="3730235098"/>
                    </a:ext>
                  </a:extLst>
                </a:gridCol>
                <a:gridCol w="2035133">
                  <a:extLst>
                    <a:ext uri="{9D8B030D-6E8A-4147-A177-3AD203B41FA5}">
                      <a16:colId xmlns:a16="http://schemas.microsoft.com/office/drawing/2014/main" val="1348532814"/>
                    </a:ext>
                  </a:extLst>
                </a:gridCol>
                <a:gridCol w="2035133">
                  <a:extLst>
                    <a:ext uri="{9D8B030D-6E8A-4147-A177-3AD203B41FA5}">
                      <a16:colId xmlns:a16="http://schemas.microsoft.com/office/drawing/2014/main" val="5414065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cs-CZ" sz="2400" dirty="0"/>
                        <a:t>četla jsem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čtu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budu číst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809676"/>
                  </a:ext>
                </a:extLst>
              </a:tr>
              <a:tr h="518868">
                <a:tc>
                  <a:txBody>
                    <a:bodyPr/>
                    <a:lstStyle/>
                    <a:p>
                      <a:r>
                        <a:rPr lang="cs-CZ" sz="2400" b="1" dirty="0"/>
                        <a:t>přečetla jsem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přečtu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695579"/>
                  </a:ext>
                </a:extLst>
              </a:tr>
            </a:tbl>
          </a:graphicData>
        </a:graphic>
      </p:graphicFrame>
      <p:cxnSp>
        <p:nvCxnSpPr>
          <p:cNvPr id="6" name="Přímá spojnice se šipkou 5"/>
          <p:cNvCxnSpPr>
            <a:cxnSpLocks/>
          </p:cNvCxnSpPr>
          <p:nvPr/>
        </p:nvCxnSpPr>
        <p:spPr>
          <a:xfrm>
            <a:off x="8680174" y="1685765"/>
            <a:ext cx="1311965" cy="421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>
            <a:cxnSpLocks/>
          </p:cNvCxnSpPr>
          <p:nvPr/>
        </p:nvCxnSpPr>
        <p:spPr>
          <a:xfrm flipV="1">
            <a:off x="8998226" y="2845992"/>
            <a:ext cx="1086678" cy="384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74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8974"/>
    </mc:Choice>
    <mc:Fallback xmlns="">
      <p:transition spd="slow" advTm="30897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vid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slovesa </a:t>
            </a:r>
            <a:r>
              <a:rPr lang="cs-CZ" sz="2400" b="1" dirty="0" err="1"/>
              <a:t>obouvidá</a:t>
            </a:r>
            <a:r>
              <a:rPr lang="cs-CZ" sz="2400" b="1" dirty="0"/>
              <a:t>/obouvidová</a:t>
            </a:r>
          </a:p>
          <a:p>
            <a:r>
              <a:rPr lang="cs-CZ" sz="2400" i="1" dirty="0"/>
              <a:t>explodovat</a:t>
            </a:r>
            <a:r>
              <a:rPr lang="cs-CZ" sz="2400" dirty="0"/>
              <a:t>, </a:t>
            </a:r>
            <a:r>
              <a:rPr lang="cs-CZ" sz="2400" i="1" dirty="0"/>
              <a:t>absolvovat</a:t>
            </a:r>
            <a:r>
              <a:rPr lang="cs-CZ" sz="2400" dirty="0"/>
              <a:t>, </a:t>
            </a:r>
            <a:r>
              <a:rPr lang="cs-CZ" sz="2400" i="1" dirty="0"/>
              <a:t>aplikovat</a:t>
            </a:r>
          </a:p>
          <a:p>
            <a:r>
              <a:rPr lang="cs-CZ" sz="2400" i="1" dirty="0"/>
              <a:t>jmenovat</a:t>
            </a:r>
            <a:r>
              <a:rPr lang="cs-CZ" sz="2400" dirty="0"/>
              <a:t>, </a:t>
            </a:r>
            <a:r>
              <a:rPr lang="cs-CZ" sz="2400" i="1" dirty="0"/>
              <a:t>svatořečit</a:t>
            </a:r>
            <a:r>
              <a:rPr lang="cs-CZ" sz="2400" dirty="0"/>
              <a:t>, </a:t>
            </a:r>
            <a:r>
              <a:rPr lang="cs-CZ" sz="2400" i="1" dirty="0"/>
              <a:t>věnovat (se)</a:t>
            </a:r>
          </a:p>
          <a:p>
            <a:r>
              <a:rPr lang="cs-CZ" sz="2400" i="1" dirty="0"/>
              <a:t>Věnuju se psaní. </a:t>
            </a:r>
            <a:r>
              <a:rPr lang="cs-CZ" sz="2400" dirty="0"/>
              <a:t>×</a:t>
            </a:r>
            <a:r>
              <a:rPr lang="cs-CZ" sz="2400" i="1" dirty="0"/>
              <a:t> Tatínkovi věnuju bačkory.</a:t>
            </a:r>
          </a:p>
          <a:p>
            <a:endParaRPr lang="cs-CZ" i="1" dirty="0"/>
          </a:p>
          <a:p>
            <a:endParaRPr lang="cs-CZ" i="1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6C3C34B-714B-4850-98B4-04DAFB2AFE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24" y="4046483"/>
            <a:ext cx="11591929" cy="2130480"/>
          </a:xfrm>
          <a:prstGeom prst="rect">
            <a:avLst/>
          </a:prstGeom>
        </p:spPr>
      </p:pic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E0829835-35D3-4946-8BFE-56B22DD66EAB}"/>
              </a:ext>
            </a:extLst>
          </p:cNvPr>
          <p:cNvCxnSpPr/>
          <p:nvPr/>
        </p:nvCxnSpPr>
        <p:spPr>
          <a:xfrm>
            <a:off x="452063" y="4582274"/>
            <a:ext cx="181852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53664E85-AB19-49D4-B462-0145A9AB986C}"/>
              </a:ext>
            </a:extLst>
          </p:cNvPr>
          <p:cNvCxnSpPr>
            <a:cxnSpLocks/>
          </p:cNvCxnSpPr>
          <p:nvPr/>
        </p:nvCxnSpPr>
        <p:spPr>
          <a:xfrm>
            <a:off x="8710773" y="5111723"/>
            <a:ext cx="2313398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66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355"/>
    </mc:Choice>
    <mc:Fallback xmlns="">
      <p:transition spd="slow" advTm="13735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slovesný 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9624"/>
            <a:ext cx="9372600" cy="46736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aktivum</a:t>
            </a:r>
          </a:p>
          <a:p>
            <a:pPr marL="0" indent="0">
              <a:buNone/>
            </a:pPr>
            <a:r>
              <a:rPr lang="cs-CZ" b="1" dirty="0"/>
              <a:t>opisné pasivum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pomocné sloveso BÝT + trpné příčestí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vyjadřuje jmenný rod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V té knize je ukryta moudrost.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Výstava bude zahájena proslovem.</a:t>
            </a:r>
          </a:p>
          <a:p>
            <a:pPr marL="457200" lvl="1" indent="0">
              <a:buNone/>
            </a:pPr>
            <a:r>
              <a:rPr lang="cs-CZ" i="1" dirty="0"/>
              <a:t>→ </a:t>
            </a:r>
            <a:r>
              <a:rPr lang="cs-CZ" dirty="0"/>
              <a:t>odvozená ADJ: </a:t>
            </a:r>
            <a:r>
              <a:rPr lang="cs-CZ" i="1" dirty="0"/>
              <a:t>auto bylo rozbito </a:t>
            </a:r>
            <a:r>
              <a:rPr lang="cs-CZ" dirty="0"/>
              <a:t>× </a:t>
            </a:r>
            <a:r>
              <a:rPr lang="cs-CZ" i="1" dirty="0"/>
              <a:t>auto bylo rozbité</a:t>
            </a:r>
          </a:p>
          <a:p>
            <a:pPr marL="0" indent="0">
              <a:buNone/>
            </a:pPr>
            <a:r>
              <a:rPr lang="cs-CZ" b="1" dirty="0"/>
              <a:t>zvratné pasivum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pomocí zvratného 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netvoří se od reflexiv tantum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Dneska se nehraje.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Právě se rozhoduje o rozpočtu na příští rok.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Zubní pasta se nepapá!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97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552"/>
    </mc:Choice>
    <mc:Fallback xmlns="">
      <p:transition spd="slow" advTm="130552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slovesný 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9624"/>
            <a:ext cx="9372600" cy="4673673"/>
          </a:xfrm>
        </p:spPr>
        <p:txBody>
          <a:bodyPr>
            <a:normAutofit/>
          </a:bodyPr>
          <a:lstStyle/>
          <a:p>
            <a:r>
              <a:rPr lang="cs-CZ" dirty="0"/>
              <a:t>volba slovesného rodu je zásadní zejména z hlediska syntaxe a významu textu, pragmatiky</a:t>
            </a:r>
          </a:p>
          <a:p>
            <a:endParaRPr lang="cs-CZ" dirty="0"/>
          </a:p>
          <a:p>
            <a:r>
              <a:rPr lang="cs-CZ" dirty="0"/>
              <a:t>subjektová </a:t>
            </a:r>
            <a:r>
              <a:rPr lang="cs-CZ" dirty="0" err="1"/>
              <a:t>diateze</a:t>
            </a:r>
            <a:r>
              <a:rPr lang="cs-CZ" dirty="0"/>
              <a:t> primární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činitel děje je v pozici podmětu</a:t>
            </a:r>
          </a:p>
          <a:p>
            <a:pPr lvl="2"/>
            <a:r>
              <a:rPr lang="cs-CZ" i="1" dirty="0"/>
              <a:t>Jaroslav jí koblihu.</a:t>
            </a:r>
          </a:p>
          <a:p>
            <a:r>
              <a:rPr lang="cs-CZ" dirty="0"/>
              <a:t>subjektová </a:t>
            </a:r>
            <a:r>
              <a:rPr lang="cs-CZ" dirty="0" err="1"/>
              <a:t>diateze</a:t>
            </a:r>
            <a:r>
              <a:rPr lang="cs-CZ" dirty="0"/>
              <a:t> sekundární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činitel děje není v pozici podmětu</a:t>
            </a:r>
          </a:p>
          <a:p>
            <a:pPr lvl="2"/>
            <a:r>
              <a:rPr lang="cs-CZ" dirty="0"/>
              <a:t>v pozici PU původce děje: </a:t>
            </a:r>
            <a:r>
              <a:rPr lang="cs-CZ" i="1" dirty="0"/>
              <a:t>Papír byl vynalezen Číňany.</a:t>
            </a:r>
          </a:p>
          <a:p>
            <a:pPr lvl="2"/>
            <a:r>
              <a:rPr lang="cs-CZ" dirty="0"/>
              <a:t>není vyjádřen vůbec: </a:t>
            </a:r>
            <a:r>
              <a:rPr lang="cs-CZ" i="1" dirty="0"/>
              <a:t>Na závěr se koláčky pokapou rumem.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deagentizace</a:t>
            </a:r>
            <a:r>
              <a:rPr lang="cs-CZ" dirty="0"/>
              <a:t>: upozadění nebo odsunutí agentu (u zvratných pasiv)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527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920"/>
    </mc:Choice>
    <mc:Fallback xmlns="">
      <p:transition spd="slow" advTm="223920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8768</TotalTime>
  <Words>887</Words>
  <Application>Microsoft Office PowerPoint</Application>
  <PresentationFormat>Širokoúhlá obrazovka</PresentationFormat>
  <Paragraphs>154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Motiv Office</vt:lpstr>
      <vt:lpstr>Úvodní jazykový seminář morfologie: gramatické kategorie sloves</vt:lpstr>
      <vt:lpstr>VERBA</vt:lpstr>
      <vt:lpstr>způsob</vt:lpstr>
      <vt:lpstr>Prezentace aplikace PowerPoint</vt:lpstr>
      <vt:lpstr>čas</vt:lpstr>
      <vt:lpstr>vid</vt:lpstr>
      <vt:lpstr>vid</vt:lpstr>
      <vt:lpstr>slovesný rod</vt:lpstr>
      <vt:lpstr>slovesný rod</vt:lpstr>
      <vt:lpstr>prézentní třídy + vzory</vt:lpstr>
      <vt:lpstr>morfologický rozbor sloves</vt:lpstr>
      <vt:lpstr>změňte kategorii:</vt:lpstr>
      <vt:lpstr>změňte kategorii:</vt:lpstr>
      <vt:lpstr>morfologický rozbor sloves</vt:lpstr>
      <vt:lpstr>morfologický rozbor sloves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Lingvistická analýza pro učitele</dc:title>
  <dc:creator>Hana Prokšová</dc:creator>
  <cp:lastModifiedBy>Andrlová Fidlerová, Alena</cp:lastModifiedBy>
  <cp:revision>38</cp:revision>
  <dcterms:created xsi:type="dcterms:W3CDTF">2018-03-18T11:59:59Z</dcterms:created>
  <dcterms:modified xsi:type="dcterms:W3CDTF">2024-10-29T14:43:07Z</dcterms:modified>
</cp:coreProperties>
</file>