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83" r:id="rId2"/>
    <p:sldId id="257" r:id="rId3"/>
    <p:sldId id="258" r:id="rId4"/>
    <p:sldId id="262" r:id="rId5"/>
    <p:sldId id="259" r:id="rId6"/>
    <p:sldId id="267" r:id="rId7"/>
    <p:sldId id="260" r:id="rId8"/>
    <p:sldId id="288" r:id="rId9"/>
    <p:sldId id="286" r:id="rId10"/>
    <p:sldId id="263" r:id="rId11"/>
    <p:sldId id="264" r:id="rId12"/>
    <p:sldId id="272" r:id="rId13"/>
    <p:sldId id="297" r:id="rId14"/>
    <p:sldId id="279" r:id="rId15"/>
    <p:sldId id="287" r:id="rId16"/>
    <p:sldId id="270" r:id="rId17"/>
    <p:sldId id="265" r:id="rId18"/>
    <p:sldId id="294" r:id="rId19"/>
    <p:sldId id="266" r:id="rId20"/>
    <p:sldId id="274" r:id="rId21"/>
    <p:sldId id="282" r:id="rId22"/>
    <p:sldId id="273" r:id="rId23"/>
    <p:sldId id="295" r:id="rId24"/>
    <p:sldId id="296" r:id="rId25"/>
    <p:sldId id="277" r:id="rId26"/>
    <p:sldId id="299" r:id="rId27"/>
    <p:sldId id="290" r:id="rId28"/>
    <p:sldId id="298" r:id="rId29"/>
    <p:sldId id="291" r:id="rId30"/>
    <p:sldId id="293" r:id="rId31"/>
    <p:sldId id="289" r:id="rId32"/>
    <p:sldId id="280" r:id="rId33"/>
    <p:sldId id="281" r:id="rId34"/>
    <p:sldId id="275" r:id="rId35"/>
    <p:sldId id="276" r:id="rId36"/>
    <p:sldId id="284" r:id="rId37"/>
    <p:sldId id="268" r:id="rId38"/>
    <p:sldId id="269" r:id="rId39"/>
    <p:sldId id="28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p:cViewPr varScale="1">
        <p:scale>
          <a:sx n="55" d="100"/>
          <a:sy n="55" d="100"/>
        </p:scale>
        <p:origin x="10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B0104-13EA-480F-8356-748434D28023}" type="datetimeFigureOut">
              <a:rPr lang="en-GB" smtClean="0"/>
              <a:t>24/11/2023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5D7608-3AB4-4F8E-B2F9-34217B78E1FD}" type="slidenum">
              <a:rPr lang="en-GB" smtClean="0"/>
              <a:t>‹#›</a:t>
            </a:fld>
            <a:endParaRPr lang="en-GB"/>
          </a:p>
        </p:txBody>
      </p:sp>
    </p:spTree>
    <p:extLst>
      <p:ext uri="{BB962C8B-B14F-4D97-AF65-F5344CB8AC3E}">
        <p14:creationId xmlns:p14="http://schemas.microsoft.com/office/powerpoint/2010/main" val="358806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5D7608-3AB4-4F8E-B2F9-34217B78E1FD}" type="slidenum">
              <a:rPr lang="en-GB" smtClean="0"/>
              <a:t>29</a:t>
            </a:fld>
            <a:endParaRPr lang="en-GB"/>
          </a:p>
        </p:txBody>
      </p:sp>
    </p:spTree>
    <p:extLst>
      <p:ext uri="{BB962C8B-B14F-4D97-AF65-F5344CB8AC3E}">
        <p14:creationId xmlns:p14="http://schemas.microsoft.com/office/powerpoint/2010/main" val="608908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24B6F-F417-47C3-8B33-297CB5639CFA}"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133259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24B6F-F417-47C3-8B33-297CB5639CFA}"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1341665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24B6F-F417-47C3-8B33-297CB5639CFA}"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358856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24B6F-F417-47C3-8B33-297CB5639CFA}"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89332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D224B6F-F417-47C3-8B33-297CB5639CFA}"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377678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24B6F-F417-47C3-8B33-297CB5639CFA}" type="datetimeFigureOut">
              <a:rPr lang="en-GB" smtClean="0"/>
              <a:t>24/11/2023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245031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24B6F-F417-47C3-8B33-297CB5639CFA}" type="datetimeFigureOut">
              <a:rPr lang="en-GB" smtClean="0"/>
              <a:t>24/11/2023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157313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24B6F-F417-47C3-8B33-297CB5639CFA}" type="datetimeFigureOut">
              <a:rPr lang="en-GB" smtClean="0"/>
              <a:t>24/11/2023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1463138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24B6F-F417-47C3-8B33-297CB5639CFA}" type="datetimeFigureOut">
              <a:rPr lang="en-GB" smtClean="0"/>
              <a:t>24/11/2023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183029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224B6F-F417-47C3-8B33-297CB5639CFA}" type="datetimeFigureOut">
              <a:rPr lang="en-GB" smtClean="0"/>
              <a:t>24/11/2023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2716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224B6F-F417-47C3-8B33-297CB5639CFA}" type="datetimeFigureOut">
              <a:rPr lang="en-GB" smtClean="0"/>
              <a:t>24/11/2023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2F1190-41B5-426F-974D-D9435C47A50A}" type="slidenum">
              <a:rPr lang="en-GB" smtClean="0"/>
              <a:t>‹#›</a:t>
            </a:fld>
            <a:endParaRPr lang="en-GB"/>
          </a:p>
        </p:txBody>
      </p:sp>
    </p:spTree>
    <p:extLst>
      <p:ext uri="{BB962C8B-B14F-4D97-AF65-F5344CB8AC3E}">
        <p14:creationId xmlns:p14="http://schemas.microsoft.com/office/powerpoint/2010/main" val="277488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24B6F-F417-47C3-8B33-297CB5639CFA}" type="datetimeFigureOut">
              <a:rPr lang="en-GB" smtClean="0"/>
              <a:t>24/11/2023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F1190-41B5-426F-974D-D9435C47A50A}" type="slidenum">
              <a:rPr lang="en-GB" smtClean="0"/>
              <a:t>‹#›</a:t>
            </a:fld>
            <a:endParaRPr lang="en-GB"/>
          </a:p>
        </p:txBody>
      </p:sp>
    </p:spTree>
    <p:extLst>
      <p:ext uri="{BB962C8B-B14F-4D97-AF65-F5344CB8AC3E}">
        <p14:creationId xmlns:p14="http://schemas.microsoft.com/office/powerpoint/2010/main" val="398288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0"/>
            <a:ext cx="12192000" cy="6858000"/>
          </a:xfrm>
          <a:blipFill dpi="0" rotWithShape="1">
            <a:blip r:embed="rId2">
              <a:alphaModFix amt="0"/>
            </a:blip>
            <a:srcRect/>
            <a:tile tx="0" ty="0" sx="100000" sy="100000" flip="none" algn="tl"/>
          </a:blipFill>
        </p:spPr>
        <p:txBody>
          <a:bodyPr>
            <a:normAutofit/>
          </a:bodyPr>
          <a:lstStyle/>
          <a:p>
            <a:pPr marL="0" indent="0" algn="ctr">
              <a:buNone/>
            </a:pPr>
            <a:endParaRPr lang="cs-CZ" sz="8000" b="1" dirty="0">
              <a:latin typeface="Garamond" panose="02020404030301010803" pitchFamily="18" charset="0"/>
            </a:endParaRPr>
          </a:p>
          <a:p>
            <a:pPr marL="0" indent="0" algn="ctr">
              <a:buNone/>
            </a:pPr>
            <a:r>
              <a:rPr lang="cs-CZ" sz="8000" b="1" dirty="0">
                <a:latin typeface="Garamond" panose="02020404030301010803" pitchFamily="18" charset="0"/>
              </a:rPr>
              <a:t>Příběh</a:t>
            </a:r>
            <a:r>
              <a:rPr lang="cs-CZ" sz="8000" b="1" dirty="0">
                <a:solidFill>
                  <a:schemeClr val="accent6">
                    <a:lumMod val="50000"/>
                  </a:schemeClr>
                </a:solidFill>
                <a:latin typeface="Garamond" panose="02020404030301010803" pitchFamily="18" charset="0"/>
              </a:rPr>
              <a:t> </a:t>
            </a:r>
            <a:r>
              <a:rPr lang="cs-CZ" sz="8000" b="1" dirty="0">
                <a:latin typeface="Garamond" panose="02020404030301010803" pitchFamily="18" charset="0"/>
              </a:rPr>
              <a:t>mysli v moderní filosofii</a:t>
            </a:r>
          </a:p>
          <a:p>
            <a:pPr marL="0" indent="0" algn="ctr">
              <a:buNone/>
            </a:pPr>
            <a:r>
              <a:rPr lang="en-GB" sz="8000" b="1" dirty="0">
                <a:latin typeface="Garamond" panose="02020404030301010803" pitchFamily="18" charset="0"/>
              </a:rPr>
              <a:t>8</a:t>
            </a:r>
            <a:endParaRPr lang="cs-CZ" sz="8000" b="1" dirty="0">
              <a:latin typeface="Garamond" panose="02020404030301010803" pitchFamily="18" charset="0"/>
            </a:endParaRPr>
          </a:p>
          <a:p>
            <a:pPr marL="0" indent="0" algn="ctr">
              <a:buNone/>
            </a:pPr>
            <a:r>
              <a:rPr lang="en-GB" sz="6600" b="1" dirty="0">
                <a:latin typeface="Garamond" panose="02020404030301010803" pitchFamily="18" charset="0"/>
              </a:rPr>
              <a:t>Arthur Schopenhauer</a:t>
            </a:r>
            <a:endParaRPr lang="cs-CZ" sz="6600" dirty="0">
              <a:latin typeface="Garamond" panose="02020404030301010803" pitchFamily="18" charset="0"/>
            </a:endParaRPr>
          </a:p>
        </p:txBody>
      </p:sp>
    </p:spTree>
    <p:extLst>
      <p:ext uri="{BB962C8B-B14F-4D97-AF65-F5344CB8AC3E}">
        <p14:creationId xmlns:p14="http://schemas.microsoft.com/office/powerpoint/2010/main" val="3806912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65522" y="527171"/>
            <a:ext cx="10515600" cy="1325563"/>
          </a:xfrm>
        </p:spPr>
        <p:txBody>
          <a:bodyPr>
            <a:normAutofit/>
          </a:bodyPr>
          <a:lstStyle/>
          <a:p>
            <a:r>
              <a:rPr lang="cs-CZ" sz="3600" b="1" dirty="0">
                <a:solidFill>
                  <a:srgbClr val="C00000"/>
                </a:solidFill>
                <a:latin typeface="Garamond" panose="02020404030301010803" pitchFamily="18" charset="0"/>
              </a:rPr>
              <a:t>Svět je má představa (</a:t>
            </a:r>
            <a:r>
              <a:rPr lang="cs-CZ" sz="3600" b="1" i="1" dirty="0" err="1">
                <a:solidFill>
                  <a:srgbClr val="C00000"/>
                </a:solidFill>
                <a:latin typeface="Garamond" panose="02020404030301010803" pitchFamily="18" charset="0"/>
              </a:rPr>
              <a:t>Vorstellung</a:t>
            </a:r>
            <a:r>
              <a:rPr lang="cs-CZ" sz="3600" b="1" dirty="0">
                <a:solidFill>
                  <a:srgbClr val="C00000"/>
                </a:solidFill>
                <a:latin typeface="Garamond" panose="02020404030301010803" pitchFamily="18" charset="0"/>
              </a:rPr>
              <a:t>)</a:t>
            </a:r>
          </a:p>
        </p:txBody>
      </p:sp>
      <p:sp>
        <p:nvSpPr>
          <p:cNvPr id="3" name="Zástupný symbol pro obsah 2"/>
          <p:cNvSpPr>
            <a:spLocks noGrp="1"/>
          </p:cNvSpPr>
          <p:nvPr>
            <p:ph idx="1"/>
          </p:nvPr>
        </p:nvSpPr>
        <p:spPr>
          <a:xfrm>
            <a:off x="1156771" y="1609666"/>
            <a:ext cx="10767646" cy="4351338"/>
          </a:xfrm>
        </p:spPr>
        <p:txBody>
          <a:bodyPr>
            <a:normAutofit lnSpcReduction="10000"/>
          </a:bodyPr>
          <a:lstStyle/>
          <a:p>
            <a:pPr marL="0" indent="0">
              <a:buNone/>
            </a:pPr>
            <a:r>
              <a:rPr lang="cs-CZ" i="1" dirty="0">
                <a:latin typeface="Garamond" panose="02020404030301010803" pitchFamily="18" charset="0"/>
              </a:rPr>
              <a:t>„Svět je má představa </a:t>
            </a:r>
            <a:r>
              <a:rPr lang="cs-CZ" dirty="0">
                <a:latin typeface="Garamond" panose="02020404030301010803" pitchFamily="18" charset="0"/>
              </a:rPr>
              <a:t>--- to je pravda, jež platí o každé živé a poznávající bytosti, ačkoli pouze člověk si ji může reflektivně a abstraktně uvědomit. Když to učiní, nastalo u něho filosofické přemýšlení. Pak pro něho bude jasné a jisté, že nezná žádné slunce, žádnou zemi, nýbrž vždy jen oko, které vidí slunce, ruku, jež cítí zemi, že svět, který jej obklopuje, je tu jen jako představa, tj. jen ve vztahu k něčemu jinému, co si jej představuje --- což je on sám. ….Tato pravda není nijak nová. Byla obsažena již ve skeptických úvahách, z nichž vyšel Descartes. První, kdo ji rozhodně vyslovil, byl však </a:t>
            </a:r>
            <a:r>
              <a:rPr lang="cs-CZ" dirty="0" err="1">
                <a:latin typeface="Garamond" panose="02020404030301010803" pitchFamily="18" charset="0"/>
              </a:rPr>
              <a:t>Berkeley</a:t>
            </a:r>
            <a:r>
              <a:rPr lang="cs-CZ" dirty="0">
                <a:latin typeface="Garamond" panose="02020404030301010803" pitchFamily="18" charset="0"/>
              </a:rPr>
              <a:t>. Tím se získal nesmrtelnou zásluhu o filosofii, ačkoli zbytek z jeho učení nemůže obstát.“</a:t>
            </a:r>
          </a:p>
          <a:p>
            <a:pPr marL="0" indent="0">
              <a:buNone/>
            </a:pPr>
            <a:r>
              <a:rPr lang="cs-CZ" i="1" dirty="0">
                <a:latin typeface="Garamond" panose="02020404030301010803" pitchFamily="18" charset="0"/>
              </a:rPr>
              <a:t>Svět jako vůle a představa</a:t>
            </a:r>
            <a:r>
              <a:rPr lang="cs-CZ" dirty="0">
                <a:latin typeface="Garamond" panose="02020404030301010803" pitchFamily="18" charset="0"/>
              </a:rPr>
              <a:t> §1</a:t>
            </a:r>
          </a:p>
        </p:txBody>
      </p:sp>
    </p:spTree>
    <p:extLst>
      <p:ext uri="{BB962C8B-B14F-4D97-AF65-F5344CB8AC3E}">
        <p14:creationId xmlns:p14="http://schemas.microsoft.com/office/powerpoint/2010/main" val="93182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3394" y="723940"/>
            <a:ext cx="10515600" cy="1325563"/>
          </a:xfrm>
        </p:spPr>
        <p:txBody>
          <a:bodyPr>
            <a:normAutofit/>
          </a:bodyPr>
          <a:lstStyle/>
          <a:p>
            <a:r>
              <a:rPr lang="cs-CZ" sz="3600" b="1" dirty="0">
                <a:solidFill>
                  <a:srgbClr val="C00000"/>
                </a:solidFill>
                <a:latin typeface="Garamond" panose="02020404030301010803" pitchFamily="18" charset="0"/>
              </a:rPr>
              <a:t>Indická védská filosofie</a:t>
            </a:r>
          </a:p>
        </p:txBody>
      </p:sp>
      <p:sp>
        <p:nvSpPr>
          <p:cNvPr id="3" name="Zástupný symbol pro obsah 2"/>
          <p:cNvSpPr>
            <a:spLocks noGrp="1"/>
          </p:cNvSpPr>
          <p:nvPr>
            <p:ph idx="1"/>
          </p:nvPr>
        </p:nvSpPr>
        <p:spPr>
          <a:xfrm>
            <a:off x="1128722" y="1690688"/>
            <a:ext cx="10515600" cy="4351338"/>
          </a:xfrm>
        </p:spPr>
        <p:txBody>
          <a:bodyPr/>
          <a:lstStyle/>
          <a:p>
            <a:pPr marL="0" indent="0">
              <a:buNone/>
            </a:pPr>
            <a:r>
              <a:rPr lang="cs-CZ" dirty="0">
                <a:latin typeface="Garamond" panose="02020404030301010803" pitchFamily="18" charset="0"/>
              </a:rPr>
              <a:t>„Jak dávno ... tuto základní pravdu poznali indičtí mudrci, jelikož vystupuje jako základní věta vé</a:t>
            </a:r>
            <a:r>
              <a:rPr lang="en-GB" dirty="0">
                <a:latin typeface="Garamond" panose="02020404030301010803" pitchFamily="18" charset="0"/>
              </a:rPr>
              <a:t>d</a:t>
            </a:r>
            <a:r>
              <a:rPr lang="cs-CZ" dirty="0">
                <a:latin typeface="Garamond" panose="02020404030301010803" pitchFamily="18" charset="0"/>
              </a:rPr>
              <a:t>ské filosofie. ... Základní dogma védské školy nespočívalo v popírání existence hmoty, tj. její pevnosti, neprostupnosti, rozprostraněnosti (což popírat by bylo bláhové), ale korekci jejího obvyklého pojetí tvrzením, že nemůže existovat nezávisle na mentální percepci: existence a vnímání jsou tedy konvertibilní pojmy.“</a:t>
            </a:r>
          </a:p>
          <a:p>
            <a:pPr marL="0" indent="0">
              <a:buNone/>
            </a:pPr>
            <a:r>
              <a:rPr lang="cs-CZ" i="1" dirty="0">
                <a:latin typeface="Garamond" panose="02020404030301010803" pitchFamily="18" charset="0"/>
              </a:rPr>
              <a:t>Svět jako vůle a představa </a:t>
            </a:r>
            <a:r>
              <a:rPr lang="cs-CZ" dirty="0">
                <a:latin typeface="Garamond" panose="02020404030301010803" pitchFamily="18" charset="0"/>
              </a:rPr>
              <a:t>§1</a:t>
            </a:r>
          </a:p>
        </p:txBody>
      </p:sp>
    </p:spTree>
    <p:extLst>
      <p:ext uri="{BB962C8B-B14F-4D97-AF65-F5344CB8AC3E}">
        <p14:creationId xmlns:p14="http://schemas.microsoft.com/office/powerpoint/2010/main" val="2216189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376" y="692857"/>
            <a:ext cx="12123506" cy="1325563"/>
          </a:xfrm>
        </p:spPr>
        <p:txBody>
          <a:bodyPr>
            <a:normAutofit/>
          </a:bodyPr>
          <a:lstStyle/>
          <a:p>
            <a:r>
              <a:rPr lang="cs-CZ" sz="3600" b="1" dirty="0">
                <a:solidFill>
                  <a:srgbClr val="C00000"/>
                </a:solidFill>
                <a:latin typeface="Garamond" panose="02020404030301010803" pitchFamily="18" charset="0"/>
              </a:rPr>
              <a:t>Empirická věda mluví jenom</a:t>
            </a:r>
            <a:r>
              <a:rPr lang="en-GB" sz="3600" b="1" dirty="0">
                <a:solidFill>
                  <a:srgbClr val="C00000"/>
                </a:solidFill>
                <a:latin typeface="Garamond" panose="02020404030301010803" pitchFamily="18" charset="0"/>
              </a:rPr>
              <a:t> </a:t>
            </a:r>
            <a:r>
              <a:rPr lang="cs-CZ" sz="3600" b="1" dirty="0">
                <a:solidFill>
                  <a:srgbClr val="C00000"/>
                </a:solidFill>
                <a:latin typeface="Garamond" panose="02020404030301010803" pitchFamily="18" charset="0"/>
              </a:rPr>
              <a:t>o zákonech představ</a:t>
            </a:r>
            <a:endParaRPr lang="en-GB" sz="36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977771" y="1690688"/>
            <a:ext cx="10515600" cy="4351338"/>
          </a:xfrm>
        </p:spPr>
        <p:txBody>
          <a:bodyPr/>
          <a:lstStyle/>
          <a:p>
            <a:pPr marL="0" indent="0">
              <a:buNone/>
            </a:pPr>
            <a:r>
              <a:rPr lang="cs-CZ" dirty="0">
                <a:latin typeface="Garamond" panose="02020404030301010803" pitchFamily="18" charset="0"/>
              </a:rPr>
              <a:t>„Veškerá věda ve vlastním slova smyslu, čímž rozumím systematické poznávání podle vodítka věty o důvodu, nikdy nemůže dosáhnout posledního cíle, ani podat plně dostačující vysvětlení. Nikdy totiž nezasáhne nejniternější podstatu světa, nikdy nemůže překročit představu, naopak v podstatě nemůže učinit nic jiného než poznat poměr jedné představy k jiné.“</a:t>
            </a:r>
            <a:r>
              <a:rPr lang="en-GB" dirty="0">
                <a:latin typeface="Garamond" panose="02020404030301010803" pitchFamily="18" charset="0"/>
              </a:rPr>
              <a:t> </a:t>
            </a:r>
            <a:endParaRPr lang="cs-CZ" dirty="0">
              <a:latin typeface="Garamond" panose="02020404030301010803" pitchFamily="18" charset="0"/>
            </a:endParaRPr>
          </a:p>
          <a:p>
            <a:pPr marL="0" indent="0">
              <a:buNone/>
            </a:pPr>
            <a:r>
              <a:rPr lang="cs-CZ" i="1" dirty="0">
                <a:latin typeface="Garamond" panose="02020404030301010803" pitchFamily="18" charset="0"/>
              </a:rPr>
              <a:t>Svět jako vůle a představa </a:t>
            </a:r>
            <a:r>
              <a:rPr lang="cs-CZ" dirty="0">
                <a:latin typeface="Garamond" panose="02020404030301010803" pitchFamily="18" charset="0"/>
              </a:rPr>
              <a:t>§7</a:t>
            </a:r>
            <a:endParaRPr lang="en-GB" dirty="0">
              <a:latin typeface="Garamond" panose="02020404030301010803" pitchFamily="18" charset="0"/>
            </a:endParaRPr>
          </a:p>
        </p:txBody>
      </p:sp>
    </p:spTree>
    <p:extLst>
      <p:ext uri="{BB962C8B-B14F-4D97-AF65-F5344CB8AC3E}">
        <p14:creationId xmlns:p14="http://schemas.microsoft.com/office/powerpoint/2010/main" val="3643992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85271-1234-4032-A1AE-79A837580814}"/>
              </a:ext>
            </a:extLst>
          </p:cNvPr>
          <p:cNvSpPr>
            <a:spLocks noGrp="1"/>
          </p:cNvSpPr>
          <p:nvPr>
            <p:ph type="title"/>
          </p:nvPr>
        </p:nvSpPr>
        <p:spPr>
          <a:xfrm>
            <a:off x="988671" y="573469"/>
            <a:ext cx="10515600" cy="1325563"/>
          </a:xfrm>
        </p:spPr>
        <p:txBody>
          <a:bodyPr>
            <a:normAutofit/>
          </a:bodyPr>
          <a:lstStyle/>
          <a:p>
            <a:r>
              <a:rPr lang="cs-CZ" sz="3600" b="1" dirty="0">
                <a:solidFill>
                  <a:srgbClr val="C00000"/>
                </a:solidFill>
                <a:latin typeface="Garamond" panose="02020404030301010803" pitchFamily="18" charset="0"/>
              </a:rPr>
              <a:t>Věc o sobě</a:t>
            </a:r>
          </a:p>
        </p:txBody>
      </p:sp>
      <p:sp>
        <p:nvSpPr>
          <p:cNvPr id="3" name="Content Placeholder 2">
            <a:extLst>
              <a:ext uri="{FF2B5EF4-FFF2-40B4-BE49-F238E27FC236}">
                <a16:creationId xmlns:a16="http://schemas.microsoft.com/office/drawing/2014/main" id="{B7995333-3006-4F66-90BE-1EF9B66F6148}"/>
              </a:ext>
            </a:extLst>
          </p:cNvPr>
          <p:cNvSpPr>
            <a:spLocks noGrp="1"/>
          </p:cNvSpPr>
          <p:nvPr>
            <p:ph idx="1"/>
          </p:nvPr>
        </p:nvSpPr>
        <p:spPr>
          <a:xfrm>
            <a:off x="1151905" y="1557124"/>
            <a:ext cx="10515600" cy="4351338"/>
          </a:xfrm>
        </p:spPr>
        <p:txBody>
          <a:bodyPr/>
          <a:lstStyle/>
          <a:p>
            <a:pPr marL="0" indent="0">
              <a:buNone/>
            </a:pPr>
            <a:r>
              <a:rPr lang="en-GB" dirty="0">
                <a:latin typeface="Garamond" panose="02020404030301010803" pitchFamily="18" charset="0"/>
              </a:rPr>
              <a:t>V</a:t>
            </a:r>
            <a:r>
              <a:rPr lang="cs-CZ" dirty="0" err="1">
                <a:latin typeface="Garamond" panose="02020404030301010803" pitchFamily="18" charset="0"/>
              </a:rPr>
              <a:t>ěc</a:t>
            </a:r>
            <a:r>
              <a:rPr lang="cs-CZ" dirty="0">
                <a:latin typeface="Garamond" panose="02020404030301010803" pitchFamily="18" charset="0"/>
              </a:rPr>
              <a:t> o sobě znamená to, co se vyskytuje nezávisle na našem vnímání, tedy to vlastně jsoucí. </a:t>
            </a:r>
            <a:r>
              <a:rPr lang="cs-CZ" dirty="0" err="1">
                <a:latin typeface="Garamond" panose="02020404030301010803" pitchFamily="18" charset="0"/>
              </a:rPr>
              <a:t>Démokritovi</a:t>
            </a:r>
            <a:r>
              <a:rPr lang="cs-CZ" dirty="0">
                <a:latin typeface="Garamond" panose="02020404030301010803" pitchFamily="18" charset="0"/>
              </a:rPr>
              <a:t> tím byla zformovaná hmota, Lockovi v zásadě ještě totéž, Kantovi pak x, mně </a:t>
            </a:r>
            <a:r>
              <a:rPr lang="cs-CZ" i="1" dirty="0">
                <a:latin typeface="Garamond" panose="02020404030301010803" pitchFamily="18" charset="0"/>
              </a:rPr>
              <a:t>vůle</a:t>
            </a:r>
            <a:r>
              <a:rPr lang="cs-CZ" dirty="0">
                <a:latin typeface="Garamond" panose="02020404030301010803" pitchFamily="18" charset="0"/>
              </a:rPr>
              <a:t>.</a:t>
            </a:r>
          </a:p>
          <a:p>
            <a:pPr marL="0" indent="0">
              <a:buNone/>
            </a:pPr>
            <a:r>
              <a:rPr lang="cs-CZ" dirty="0">
                <a:latin typeface="Garamond" panose="02020404030301010803" pitchFamily="18" charset="0"/>
              </a:rPr>
              <a:t>A. Schopenhauer, </a:t>
            </a:r>
            <a:r>
              <a:rPr lang="cs-CZ" i="1" dirty="0">
                <a:latin typeface="Garamond" panose="02020404030301010803" pitchFamily="18" charset="0"/>
              </a:rPr>
              <a:t>Parerga a </a:t>
            </a:r>
            <a:r>
              <a:rPr lang="cs-CZ" i="1" dirty="0" err="1">
                <a:latin typeface="Garamond" panose="02020404030301010803" pitchFamily="18" charset="0"/>
              </a:rPr>
              <a:t>Paralipomena</a:t>
            </a:r>
            <a:r>
              <a:rPr lang="cs-CZ" dirty="0">
                <a:latin typeface="Garamond" panose="02020404030301010803" pitchFamily="18" charset="0"/>
              </a:rPr>
              <a:t>, 2. svazek, str. 56.</a:t>
            </a:r>
          </a:p>
        </p:txBody>
      </p:sp>
    </p:spTree>
    <p:extLst>
      <p:ext uri="{BB962C8B-B14F-4D97-AF65-F5344CB8AC3E}">
        <p14:creationId xmlns:p14="http://schemas.microsoft.com/office/powerpoint/2010/main" val="2531207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060" y="446148"/>
            <a:ext cx="10723880" cy="1325563"/>
          </a:xfrm>
        </p:spPr>
        <p:txBody>
          <a:bodyPr>
            <a:normAutofit/>
          </a:bodyPr>
          <a:lstStyle/>
          <a:p>
            <a:r>
              <a:rPr lang="cs-CZ" sz="3600" b="1" dirty="0">
                <a:solidFill>
                  <a:srgbClr val="C00000"/>
                </a:solidFill>
                <a:latin typeface="Garamond" panose="02020404030301010803" pitchFamily="18" charset="0"/>
              </a:rPr>
              <a:t>Dvě úrovně skutečnost</a:t>
            </a:r>
            <a:r>
              <a:rPr lang="en-GB" sz="3600" b="1" dirty="0" err="1">
                <a:solidFill>
                  <a:srgbClr val="C00000"/>
                </a:solidFill>
                <a:latin typeface="Garamond" panose="02020404030301010803" pitchFamily="18" charset="0"/>
              </a:rPr>
              <a:t>i</a:t>
            </a:r>
            <a:endParaRPr lang="en-GB" sz="36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957386" y="1619568"/>
            <a:ext cx="11648048" cy="4043363"/>
          </a:xfrm>
        </p:spPr>
        <p:txBody>
          <a:bodyPr/>
          <a:lstStyle/>
          <a:p>
            <a:pPr marL="0" indent="0">
              <a:buNone/>
            </a:pPr>
            <a:r>
              <a:rPr lang="cs-CZ" sz="3600" dirty="0">
                <a:latin typeface="Garamond" panose="02020404030301010803" pitchFamily="18" charset="0"/>
              </a:rPr>
              <a:t>1.Představa, věci v prostoru a čase---zdání a pomíjivost</a:t>
            </a:r>
          </a:p>
          <a:p>
            <a:pPr marL="0" indent="0">
              <a:buNone/>
            </a:pPr>
            <a:r>
              <a:rPr lang="cs-CZ" sz="3600" dirty="0">
                <a:latin typeface="Garamond" panose="02020404030301010803" pitchFamily="18" charset="0"/>
              </a:rPr>
              <a:t>2. Vůle---věc o sobě a realita</a:t>
            </a:r>
          </a:p>
          <a:p>
            <a:endParaRPr lang="en-GB" dirty="0"/>
          </a:p>
        </p:txBody>
      </p:sp>
    </p:spTree>
    <p:extLst>
      <p:ext uri="{BB962C8B-B14F-4D97-AF65-F5344CB8AC3E}">
        <p14:creationId xmlns:p14="http://schemas.microsoft.com/office/powerpoint/2010/main" val="165109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2003932"/>
            <a:ext cx="10515600" cy="1325563"/>
          </a:xfrm>
        </p:spPr>
        <p:txBody>
          <a:bodyPr/>
          <a:lstStyle/>
          <a:p>
            <a:r>
              <a:rPr lang="cs-CZ" sz="6000" b="1" dirty="0">
                <a:latin typeface="Garamond" panose="02020404030301010803" pitchFamily="18" charset="0"/>
              </a:rPr>
              <a:t>2. Svět jako vůle</a:t>
            </a:r>
            <a:endParaRPr lang="en-GB" sz="6000" b="1" dirty="0">
              <a:latin typeface="Garamond" panose="02020404030301010803" pitchFamily="18" charset="0"/>
            </a:endParaRPr>
          </a:p>
        </p:txBody>
      </p:sp>
    </p:spTree>
    <p:extLst>
      <p:ext uri="{BB962C8B-B14F-4D97-AF65-F5344CB8AC3E}">
        <p14:creationId xmlns:p14="http://schemas.microsoft.com/office/powerpoint/2010/main" val="2065780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6544" y="874411"/>
            <a:ext cx="10515600" cy="1325563"/>
          </a:xfrm>
        </p:spPr>
        <p:txBody>
          <a:bodyPr>
            <a:normAutofit/>
          </a:bodyPr>
          <a:lstStyle/>
          <a:p>
            <a:r>
              <a:rPr lang="cs-CZ" sz="3600" b="1" dirty="0">
                <a:solidFill>
                  <a:srgbClr val="C00000"/>
                </a:solidFill>
                <a:latin typeface="Garamond" panose="02020404030301010803" pitchFamily="18" charset="0"/>
              </a:rPr>
              <a:t>Dva aspekty těla</a:t>
            </a:r>
          </a:p>
        </p:txBody>
      </p:sp>
      <p:sp>
        <p:nvSpPr>
          <p:cNvPr id="3" name="Zástupný symbol pro obsah 2"/>
          <p:cNvSpPr>
            <a:spLocks noGrp="1"/>
          </p:cNvSpPr>
          <p:nvPr>
            <p:ph idx="1"/>
          </p:nvPr>
        </p:nvSpPr>
        <p:spPr>
          <a:xfrm>
            <a:off x="1189892" y="1871003"/>
            <a:ext cx="10515600" cy="3137095"/>
          </a:xfrm>
        </p:spPr>
        <p:txBody>
          <a:bodyPr>
            <a:normAutofit lnSpcReduction="10000"/>
          </a:bodyPr>
          <a:lstStyle/>
          <a:p>
            <a:pPr marL="0" indent="0">
              <a:buNone/>
            </a:pPr>
            <a:r>
              <a:rPr lang="cs-CZ" sz="3200" dirty="0">
                <a:latin typeface="Garamond" panose="02020404030301010803" pitchFamily="18" charset="0"/>
              </a:rPr>
              <a:t>„Subjektu poznání, který prostřednictvím své identity s tělem vystupuje jako individuum, je toto tělo dáno dvěma zcela rozdílnými způsoby: jednou jako představa v rozvažujícím nazírání, jako objekt mezi objekty podřízený jejich zákonům; zároveň ale také zcela jiným způsobem, totiž jako to každému bezprostředně známé, co se označuje slovem </a:t>
            </a:r>
            <a:r>
              <a:rPr lang="cs-CZ" sz="3200" i="1" dirty="0">
                <a:latin typeface="Garamond" panose="02020404030301010803" pitchFamily="18" charset="0"/>
              </a:rPr>
              <a:t>vůle</a:t>
            </a:r>
            <a:r>
              <a:rPr lang="cs-CZ" sz="3200" dirty="0">
                <a:latin typeface="Garamond" panose="02020404030301010803" pitchFamily="18" charset="0"/>
              </a:rPr>
              <a:t>.“ </a:t>
            </a:r>
          </a:p>
          <a:p>
            <a:pPr marL="0" indent="0">
              <a:buNone/>
            </a:pPr>
            <a:r>
              <a:rPr lang="cs-CZ" sz="3200" i="1" dirty="0">
                <a:latin typeface="Garamond" panose="02020404030301010803" pitchFamily="18" charset="0"/>
              </a:rPr>
              <a:t>Svět jako vůle a představa</a:t>
            </a:r>
            <a:r>
              <a:rPr lang="cs-CZ" sz="3200" dirty="0">
                <a:latin typeface="Garamond" panose="02020404030301010803" pitchFamily="18" charset="0"/>
              </a:rPr>
              <a:t> §18</a:t>
            </a:r>
          </a:p>
        </p:txBody>
      </p:sp>
    </p:spTree>
    <p:extLst>
      <p:ext uri="{BB962C8B-B14F-4D97-AF65-F5344CB8AC3E}">
        <p14:creationId xmlns:p14="http://schemas.microsoft.com/office/powerpoint/2010/main" val="2176968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15596"/>
            <a:ext cx="10664483" cy="1325563"/>
          </a:xfrm>
        </p:spPr>
        <p:txBody>
          <a:bodyPr>
            <a:normAutofit/>
          </a:bodyPr>
          <a:lstStyle/>
          <a:p>
            <a:r>
              <a:rPr lang="en-US" sz="3600" b="1" dirty="0">
                <a:solidFill>
                  <a:srgbClr val="C00000"/>
                </a:solidFill>
                <a:latin typeface="Garamond" panose="02020404030301010803" pitchFamily="18" charset="0"/>
              </a:rPr>
              <a:t>V</a:t>
            </a:r>
            <a:r>
              <a:rPr lang="cs-CZ" sz="3600" b="1" dirty="0">
                <a:solidFill>
                  <a:srgbClr val="C00000"/>
                </a:solidFill>
                <a:latin typeface="Garamond" panose="02020404030301010803" pitchFamily="18" charset="0"/>
              </a:rPr>
              <a:t>ůle je nitro člověka</a:t>
            </a:r>
          </a:p>
        </p:txBody>
      </p:sp>
      <p:sp>
        <p:nvSpPr>
          <p:cNvPr id="3" name="Zástupný symbol pro obsah 2"/>
          <p:cNvSpPr>
            <a:spLocks noGrp="1"/>
          </p:cNvSpPr>
          <p:nvPr>
            <p:ph idx="1"/>
          </p:nvPr>
        </p:nvSpPr>
        <p:spPr>
          <a:xfrm>
            <a:off x="987083" y="1454382"/>
            <a:ext cx="10515600" cy="4351338"/>
          </a:xfrm>
        </p:spPr>
        <p:txBody>
          <a:bodyPr>
            <a:normAutofit/>
          </a:bodyPr>
          <a:lstStyle/>
          <a:p>
            <a:pPr marL="0" indent="0">
              <a:buNone/>
            </a:pPr>
            <a:r>
              <a:rPr lang="cs-CZ" sz="3200" dirty="0">
                <a:latin typeface="Garamond" panose="02020404030301010803" pitchFamily="18" charset="0"/>
              </a:rPr>
              <a:t>„Pojem vůle je jediný mezi všemi možnými, který svůj původ nemá v jevu, v pouhé názorné představě, nýbrž vychází z nitra, z </a:t>
            </a:r>
            <a:r>
              <a:rPr lang="cs-CZ" sz="3200" dirty="0" err="1">
                <a:latin typeface="Garamond" panose="02020404030301010803" pitchFamily="18" charset="0"/>
              </a:rPr>
              <a:t>nejbezprostřednějšího</a:t>
            </a:r>
            <a:r>
              <a:rPr lang="cs-CZ" sz="3200" dirty="0">
                <a:latin typeface="Garamond" panose="02020404030301010803" pitchFamily="18" charset="0"/>
              </a:rPr>
              <a:t> vědomí jednoho každého, v němž se on poznává jako vlastní individuum, podle své podstaty, bezprostředně, bez vší formy, dokonce bez subjektu a objektu, jimiž je zároveň, neboť zde poznávající a poznávaný spadají v jedno.“</a:t>
            </a:r>
            <a:r>
              <a:rPr lang="en-US" sz="3200" dirty="0">
                <a:latin typeface="Garamond" panose="02020404030301010803" pitchFamily="18" charset="0"/>
              </a:rPr>
              <a:t> </a:t>
            </a:r>
            <a:endParaRPr lang="cs-CZ" sz="3200" dirty="0">
              <a:latin typeface="Garamond" panose="02020404030301010803" pitchFamily="18" charset="0"/>
            </a:endParaRPr>
          </a:p>
          <a:p>
            <a:pPr marL="0" indent="0">
              <a:buNone/>
            </a:pPr>
            <a:r>
              <a:rPr lang="cs-CZ" sz="3200" i="1" dirty="0">
                <a:latin typeface="Garamond" panose="02020404030301010803" pitchFamily="18" charset="0"/>
              </a:rPr>
              <a:t>Svět jako vůle a představa</a:t>
            </a:r>
            <a:r>
              <a:rPr lang="cs-CZ" sz="3200" dirty="0">
                <a:latin typeface="Garamond" panose="02020404030301010803" pitchFamily="18" charset="0"/>
              </a:rPr>
              <a:t> §22</a:t>
            </a:r>
          </a:p>
        </p:txBody>
      </p:sp>
    </p:spTree>
    <p:extLst>
      <p:ext uri="{BB962C8B-B14F-4D97-AF65-F5344CB8AC3E}">
        <p14:creationId xmlns:p14="http://schemas.microsoft.com/office/powerpoint/2010/main" val="3499567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818" y="580800"/>
            <a:ext cx="10847363" cy="1325563"/>
          </a:xfrm>
        </p:spPr>
        <p:txBody>
          <a:bodyPr>
            <a:normAutofit/>
          </a:bodyPr>
          <a:lstStyle/>
          <a:p>
            <a:r>
              <a:rPr lang="cs-CZ" sz="3600" b="1" dirty="0">
                <a:solidFill>
                  <a:srgbClr val="C00000"/>
                </a:solidFill>
                <a:latin typeface="Garamond" panose="02020404030301010803" pitchFamily="18" charset="0"/>
              </a:rPr>
              <a:t>Vůle je </a:t>
            </a:r>
            <a:r>
              <a:rPr lang="cs-CZ" sz="3600" b="1" i="1" dirty="0">
                <a:solidFill>
                  <a:srgbClr val="C00000"/>
                </a:solidFill>
                <a:latin typeface="Garamond" panose="02020404030301010803" pitchFamily="18" charset="0"/>
              </a:rPr>
              <a:t>denominatio a potiori</a:t>
            </a:r>
            <a:endParaRPr lang="en-GB" sz="3600" b="1" i="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1163320" y="1577330"/>
            <a:ext cx="10356361" cy="4351338"/>
          </a:xfrm>
        </p:spPr>
        <p:txBody>
          <a:bodyPr/>
          <a:lstStyle/>
          <a:p>
            <a:pPr marL="0" indent="0">
              <a:buNone/>
            </a:pPr>
            <a:r>
              <a:rPr lang="cs-CZ" sz="3600" dirty="0">
                <a:latin typeface="Garamond" panose="02020404030301010803" pitchFamily="18" charset="0"/>
              </a:rPr>
              <a:t>„Až do nynějška se však nepoznala identita podstaty každé jakkoli usilující a působící síly v přírodě s vůlí, a proto ... nemohlo být žádné slovo k označení pojmu tohoto genus. Pojmenoval jsem tedy genus podle jeho nejpřednější species, jímž nás bezprostřední poznání vede k zprostředkovanému poznání všeho jiného.“</a:t>
            </a:r>
          </a:p>
          <a:p>
            <a:pPr marL="0" indent="0">
              <a:buNone/>
            </a:pPr>
            <a:r>
              <a:rPr lang="cs-CZ" sz="3600" i="1" dirty="0">
                <a:latin typeface="Garamond" panose="02020404030301010803" pitchFamily="18" charset="0"/>
              </a:rPr>
              <a:t>Svět jako vůle a představa</a:t>
            </a:r>
            <a:r>
              <a:rPr lang="cs-CZ" sz="3600" dirty="0">
                <a:latin typeface="Garamond" panose="02020404030301010803" pitchFamily="18" charset="0"/>
              </a:rPr>
              <a:t> §22, str. 102</a:t>
            </a:r>
            <a:endParaRPr lang="en-GB" dirty="0"/>
          </a:p>
        </p:txBody>
      </p:sp>
    </p:spTree>
    <p:extLst>
      <p:ext uri="{BB962C8B-B14F-4D97-AF65-F5344CB8AC3E}">
        <p14:creationId xmlns:p14="http://schemas.microsoft.com/office/powerpoint/2010/main" val="2930675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686175" y="1825625"/>
            <a:ext cx="8505825" cy="4351338"/>
          </a:xfrm>
        </p:spPr>
        <p:txBody>
          <a:bodyPr>
            <a:normAutofit/>
          </a:bodyPr>
          <a:lstStyle/>
          <a:p>
            <a:pPr marL="0" indent="0">
              <a:buNone/>
            </a:pPr>
            <a:r>
              <a:rPr lang="cs-CZ" sz="4800" b="1" i="1" dirty="0" err="1">
                <a:solidFill>
                  <a:srgbClr val="C00000"/>
                </a:solidFill>
                <a:latin typeface="Garamond" panose="02020404030301010803" pitchFamily="18" charset="0"/>
              </a:rPr>
              <a:t>Wirklichkeit</a:t>
            </a:r>
            <a:endParaRPr lang="cs-CZ" sz="4800" b="1" i="1" dirty="0">
              <a:solidFill>
                <a:srgbClr val="C00000"/>
              </a:solidFill>
              <a:latin typeface="Garamond" panose="02020404030301010803" pitchFamily="18" charset="0"/>
            </a:endParaRPr>
          </a:p>
          <a:p>
            <a:pPr marL="0" indent="0">
              <a:buNone/>
            </a:pPr>
            <a:r>
              <a:rPr lang="cs-CZ" sz="4800" i="1" dirty="0" err="1">
                <a:latin typeface="Garamond" panose="02020404030301010803" pitchFamily="18" charset="0"/>
              </a:rPr>
              <a:t>Wirken</a:t>
            </a:r>
            <a:r>
              <a:rPr lang="cs-CZ" sz="4800" b="1" dirty="0">
                <a:latin typeface="Garamond" panose="02020404030301010803" pitchFamily="18" charset="0"/>
              </a:rPr>
              <a:t> </a:t>
            </a:r>
            <a:r>
              <a:rPr lang="cs-CZ" sz="4800" dirty="0">
                <a:latin typeface="Garamond" panose="02020404030301010803" pitchFamily="18" charset="0"/>
              </a:rPr>
              <a:t>= působit</a:t>
            </a:r>
          </a:p>
        </p:txBody>
      </p:sp>
    </p:spTree>
    <p:extLst>
      <p:ext uri="{BB962C8B-B14F-4D97-AF65-F5344CB8AC3E}">
        <p14:creationId xmlns:p14="http://schemas.microsoft.com/office/powerpoint/2010/main" val="1047395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a/a2/Schopenhauer_portrai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0652" y="703118"/>
            <a:ext cx="4825219" cy="578182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4294967295"/>
          </p:nvPr>
        </p:nvSpPr>
        <p:spPr>
          <a:xfrm>
            <a:off x="6019800" y="987425"/>
            <a:ext cx="6172200" cy="4873625"/>
          </a:xfrm>
        </p:spPr>
        <p:txBody>
          <a:bodyPr/>
          <a:lstStyle/>
          <a:p>
            <a:pPr marL="0" indent="0">
              <a:buNone/>
            </a:pPr>
            <a:r>
              <a:rPr lang="cs-CZ" dirty="0">
                <a:latin typeface="Garamond" panose="02020404030301010803" pitchFamily="18" charset="0"/>
              </a:rPr>
              <a:t>                          </a:t>
            </a:r>
          </a:p>
          <a:p>
            <a:pPr marL="0" indent="0">
              <a:buNone/>
            </a:pPr>
            <a:endParaRPr lang="cs-CZ" dirty="0">
              <a:latin typeface="Garamond" panose="02020404030301010803" pitchFamily="18" charset="0"/>
            </a:endParaRPr>
          </a:p>
          <a:p>
            <a:pPr marL="0" indent="0">
              <a:buNone/>
            </a:pPr>
            <a:endParaRPr lang="cs-CZ" dirty="0">
              <a:latin typeface="Garamond" panose="02020404030301010803" pitchFamily="18" charset="0"/>
            </a:endParaRPr>
          </a:p>
          <a:p>
            <a:pPr marL="0" indent="0">
              <a:buNone/>
            </a:pPr>
            <a:r>
              <a:rPr lang="cs-CZ" dirty="0">
                <a:latin typeface="Garamond" panose="02020404030301010803" pitchFamily="18" charset="0"/>
              </a:rPr>
              <a:t>                                 </a:t>
            </a:r>
            <a:r>
              <a:rPr lang="cs-CZ" sz="3600" dirty="0">
                <a:latin typeface="Garamond" panose="02020404030301010803" pitchFamily="18" charset="0"/>
              </a:rPr>
              <a:t>1788-1860</a:t>
            </a:r>
            <a:endParaRPr lang="en-GB" sz="3600" dirty="0">
              <a:latin typeface="Garamond" panose="02020404030301010803" pitchFamily="18" charset="0"/>
            </a:endParaRPr>
          </a:p>
          <a:p>
            <a:endParaRPr lang="en-GB" dirty="0"/>
          </a:p>
        </p:txBody>
      </p:sp>
      <p:sp>
        <p:nvSpPr>
          <p:cNvPr id="6" name="Text Placeholder 5"/>
          <p:cNvSpPr>
            <a:spLocks noGrp="1"/>
          </p:cNvSpPr>
          <p:nvPr>
            <p:ph type="body" sz="half" idx="4294967295"/>
          </p:nvPr>
        </p:nvSpPr>
        <p:spPr>
          <a:xfrm>
            <a:off x="379828" y="2057400"/>
            <a:ext cx="3552410" cy="4427538"/>
          </a:xfrm>
        </p:spPr>
        <p:txBody>
          <a:bodyPr>
            <a:normAutofit/>
          </a:bodyPr>
          <a:lstStyle/>
          <a:p>
            <a:pPr marL="0" indent="0">
              <a:buNone/>
            </a:pPr>
            <a:r>
              <a:rPr lang="cs-CZ" sz="3600" dirty="0">
                <a:latin typeface="Garamond" panose="02020404030301010803" pitchFamily="18" charset="0"/>
              </a:rPr>
              <a:t>Arthur Schopenhauer</a:t>
            </a:r>
          </a:p>
        </p:txBody>
      </p:sp>
    </p:spTree>
    <p:extLst>
      <p:ext uri="{BB962C8B-B14F-4D97-AF65-F5344CB8AC3E}">
        <p14:creationId xmlns:p14="http://schemas.microsoft.com/office/powerpoint/2010/main" val="2796271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1021" y="619769"/>
            <a:ext cx="10515600" cy="1325563"/>
          </a:xfrm>
        </p:spPr>
        <p:txBody>
          <a:bodyPr>
            <a:normAutofit/>
          </a:bodyPr>
          <a:lstStyle/>
          <a:p>
            <a:r>
              <a:rPr lang="cs-CZ" sz="4000" b="1" dirty="0">
                <a:solidFill>
                  <a:srgbClr val="C00000"/>
                </a:solidFill>
                <a:latin typeface="Garamond" panose="02020404030301010803" pitchFamily="18" charset="0"/>
              </a:rPr>
              <a:t>Co je Vůle?</a:t>
            </a:r>
            <a:endParaRPr lang="en-GB" sz="40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1521524" y="1690688"/>
            <a:ext cx="9651608" cy="3715117"/>
          </a:xfrm>
        </p:spPr>
        <p:txBody>
          <a:bodyPr>
            <a:normAutofit/>
          </a:bodyPr>
          <a:lstStyle/>
          <a:p>
            <a:r>
              <a:rPr lang="cs-CZ" sz="4400" dirty="0">
                <a:latin typeface="Garamond" panose="02020404030301010803" pitchFamily="18" charset="0"/>
              </a:rPr>
              <a:t>Metafyzický pojem, věc o sobě</a:t>
            </a:r>
          </a:p>
          <a:p>
            <a:r>
              <a:rPr lang="cs-CZ" sz="4400" dirty="0">
                <a:latin typeface="Garamond" panose="02020404030301010803" pitchFamily="18" charset="0"/>
              </a:rPr>
              <a:t>Vnitřní zkušenost je zdroj poznání vůle</a:t>
            </a:r>
          </a:p>
          <a:p>
            <a:r>
              <a:rPr lang="cs-CZ" sz="4400" dirty="0">
                <a:latin typeface="Garamond" panose="02020404030301010803" pitchFamily="18" charset="0"/>
              </a:rPr>
              <a:t>Úsilí, slepé snažení</a:t>
            </a:r>
          </a:p>
          <a:p>
            <a:r>
              <a:rPr lang="cs-CZ" sz="4400" dirty="0">
                <a:latin typeface="Garamond" panose="02020404030301010803" pitchFamily="18" charset="0"/>
              </a:rPr>
              <a:t>Bez cíle či konce</a:t>
            </a:r>
            <a:endParaRPr lang="en-GB" sz="4400" dirty="0">
              <a:latin typeface="Garamond" panose="02020404030301010803" pitchFamily="18" charset="0"/>
            </a:endParaRPr>
          </a:p>
        </p:txBody>
      </p:sp>
    </p:spTree>
    <p:extLst>
      <p:ext uri="{BB962C8B-B14F-4D97-AF65-F5344CB8AC3E}">
        <p14:creationId xmlns:p14="http://schemas.microsoft.com/office/powerpoint/2010/main" val="126928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096" y="422998"/>
            <a:ext cx="10515600" cy="1325563"/>
          </a:xfrm>
        </p:spPr>
        <p:txBody>
          <a:bodyPr>
            <a:normAutofit/>
          </a:bodyPr>
          <a:lstStyle/>
          <a:p>
            <a:r>
              <a:rPr lang="cs-CZ" sz="3600" b="1" dirty="0">
                <a:solidFill>
                  <a:srgbClr val="C00000"/>
                </a:solidFill>
                <a:latin typeface="Garamond" panose="02020404030301010803" pitchFamily="18" charset="0"/>
              </a:rPr>
              <a:t>Gravitační síla</a:t>
            </a:r>
            <a:endParaRPr lang="en-GB" sz="36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1163350" y="1526301"/>
            <a:ext cx="10550770" cy="4351338"/>
          </a:xfrm>
        </p:spPr>
        <p:txBody>
          <a:bodyPr>
            <a:normAutofit lnSpcReduction="10000"/>
          </a:bodyPr>
          <a:lstStyle/>
          <a:p>
            <a:pPr marL="0" indent="0">
              <a:buNone/>
            </a:pPr>
            <a:r>
              <a:rPr lang="cs-CZ" dirty="0">
                <a:latin typeface="Garamond" panose="02020404030301010803" pitchFamily="18" charset="0"/>
              </a:rPr>
              <a:t>„Euler viděl, že podstata gravitace musí být v posledku převedena na tělesům vlastní „sklon a žádostivost“ (tedy vůli). Právě toto ho vůbec odklonilo od pojmu gravitace, jak stojí u Newtona, a on měl tendenci pokusit se o jeho modifikaci podle dřívější karteziánské teorie, tedy odvodit gravitaci z úderů éteru na tělesa. To je však právě uměrné jen mrtvému náhledu na přírodu, který, jako korelát imateriální duše, vládl v Eulerově době. Samo je to však pozoruhodné v ohledu na mnou zjištěnou základní pravdu, kterou již tenkrát jeho hlava viděla prosvítat v dálce, spěchala se obrátit a tu, ve strachu ... </a:t>
            </a:r>
            <a:r>
              <a:rPr lang="en-GB" dirty="0">
                <a:latin typeface="Garamond" panose="02020404030301010803" pitchFamily="18" charset="0"/>
              </a:rPr>
              <a:t>h</a:t>
            </a:r>
            <a:r>
              <a:rPr lang="cs-CZ" dirty="0">
                <a:latin typeface="Garamond" panose="02020404030301010803" pitchFamily="18" charset="0"/>
              </a:rPr>
              <a:t>ledala východisko u starého a už překonaného absurdního úsudku.“</a:t>
            </a:r>
            <a:r>
              <a:rPr lang="en-GB" dirty="0">
                <a:latin typeface="Garamond" panose="02020404030301010803" pitchFamily="18" charset="0"/>
              </a:rPr>
              <a:t> </a:t>
            </a:r>
            <a:endParaRPr lang="cs-CZ" dirty="0">
              <a:latin typeface="Garamond" panose="02020404030301010803" pitchFamily="18" charset="0"/>
            </a:endParaRPr>
          </a:p>
          <a:p>
            <a:pPr marL="0" indent="0">
              <a:buNone/>
            </a:pPr>
            <a:r>
              <a:rPr lang="cs-CZ" i="1" dirty="0">
                <a:latin typeface="Garamond" panose="02020404030301010803" pitchFamily="18" charset="0"/>
              </a:rPr>
              <a:t>Svět jako vůle a představa</a:t>
            </a:r>
            <a:r>
              <a:rPr lang="cs-CZ" dirty="0">
                <a:latin typeface="Garamond" panose="02020404030301010803" pitchFamily="18" charset="0"/>
              </a:rPr>
              <a:t> §24</a:t>
            </a:r>
            <a:endParaRPr lang="en-GB" dirty="0">
              <a:latin typeface="Garamond" panose="02020404030301010803" pitchFamily="18" charset="0"/>
            </a:endParaRPr>
          </a:p>
        </p:txBody>
      </p:sp>
    </p:spTree>
    <p:extLst>
      <p:ext uri="{BB962C8B-B14F-4D97-AF65-F5344CB8AC3E}">
        <p14:creationId xmlns:p14="http://schemas.microsoft.com/office/powerpoint/2010/main" val="698977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03375" y="504825"/>
            <a:ext cx="10588625" cy="1062038"/>
          </a:xfrm>
        </p:spPr>
        <p:txBody>
          <a:bodyPr anchor="b">
            <a:normAutofit/>
          </a:bodyPr>
          <a:lstStyle/>
          <a:p>
            <a:r>
              <a:rPr lang="cs-CZ" sz="3600" b="1" dirty="0">
                <a:solidFill>
                  <a:srgbClr val="C00000"/>
                </a:solidFill>
                <a:latin typeface="Garamond" panose="02020404030301010803" pitchFamily="18" charset="0"/>
              </a:rPr>
              <a:t>Stupně objektivace vůle v přírodě</a:t>
            </a:r>
            <a:endParaRPr lang="en-GB" sz="3600" b="1" dirty="0">
              <a:solidFill>
                <a:srgbClr val="C00000"/>
              </a:solidFill>
              <a:latin typeface="Garamond" panose="02020404030301010803" pitchFamily="18" charset="0"/>
            </a:endParaRPr>
          </a:p>
        </p:txBody>
      </p:sp>
      <p:sp>
        <p:nvSpPr>
          <p:cNvPr id="3" name="Content Placeholder 2"/>
          <p:cNvSpPr>
            <a:spLocks noGrp="1"/>
          </p:cNvSpPr>
          <p:nvPr>
            <p:ph idx="4294967295"/>
          </p:nvPr>
        </p:nvSpPr>
        <p:spPr>
          <a:xfrm>
            <a:off x="3587596" y="1796166"/>
            <a:ext cx="6281737" cy="4202112"/>
          </a:xfrm>
        </p:spPr>
        <p:txBody>
          <a:bodyPr>
            <a:normAutofit fontScale="92500" lnSpcReduction="10000"/>
          </a:bodyPr>
          <a:lstStyle/>
          <a:p>
            <a:r>
              <a:rPr lang="cs-CZ" sz="3200" dirty="0">
                <a:latin typeface="Garamond" panose="02020404030301010803" pitchFamily="18" charset="0"/>
              </a:rPr>
              <a:t>Lidské motivace, touha a chtění</a:t>
            </a:r>
          </a:p>
          <a:p>
            <a:r>
              <a:rPr lang="cs-CZ" sz="3200" dirty="0">
                <a:latin typeface="Garamond" panose="02020404030301010803" pitchFamily="18" charset="0"/>
              </a:rPr>
              <a:t>Živočišné pudy (sebezáchova a pohlavní pud)</a:t>
            </a:r>
          </a:p>
          <a:p>
            <a:r>
              <a:rPr lang="cs-CZ" sz="3200" dirty="0">
                <a:latin typeface="Garamond" panose="02020404030301010803" pitchFamily="18" charset="0"/>
              </a:rPr>
              <a:t>Rostlinný život (růst a sebeorganizace) </a:t>
            </a:r>
          </a:p>
          <a:p>
            <a:r>
              <a:rPr lang="cs-CZ" sz="3200" dirty="0">
                <a:latin typeface="Garamond" panose="02020404030301010803" pitchFamily="18" charset="0"/>
              </a:rPr>
              <a:t>Kapilární síla</a:t>
            </a:r>
          </a:p>
          <a:p>
            <a:r>
              <a:rPr lang="cs-CZ" sz="3200" dirty="0">
                <a:latin typeface="Garamond" panose="02020404030301010803" pitchFamily="18" charset="0"/>
              </a:rPr>
              <a:t>Elektrické a chemické síly (např. krystalizace)</a:t>
            </a:r>
          </a:p>
          <a:p>
            <a:r>
              <a:rPr lang="cs-CZ" sz="3200" dirty="0">
                <a:latin typeface="Garamond" panose="02020404030301010803" pitchFamily="18" charset="0"/>
              </a:rPr>
              <a:t>Gravitační přitažlivost, odpor, neprostupnost</a:t>
            </a:r>
          </a:p>
          <a:p>
            <a:endParaRPr lang="cs-CZ" sz="2400" dirty="0"/>
          </a:p>
        </p:txBody>
      </p:sp>
      <p:pic>
        <p:nvPicPr>
          <p:cNvPr id="5" name="Graphic 4" descr="Arrow Up with solid fill">
            <a:extLst>
              <a:ext uri="{FF2B5EF4-FFF2-40B4-BE49-F238E27FC236}">
                <a16:creationId xmlns:a16="http://schemas.microsoft.com/office/drawing/2014/main" id="{D8806130-0866-4A30-A47D-4E6D0036BC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32009" y="2409893"/>
            <a:ext cx="1571759" cy="2480083"/>
          </a:xfrm>
          <a:prstGeom prst="rect">
            <a:avLst/>
          </a:prstGeom>
        </p:spPr>
      </p:pic>
    </p:spTree>
    <p:extLst>
      <p:ext uri="{BB962C8B-B14F-4D97-AF65-F5344CB8AC3E}">
        <p14:creationId xmlns:p14="http://schemas.microsoft.com/office/powerpoint/2010/main" val="2646909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672994" y="2506663"/>
            <a:ext cx="10515600" cy="4351337"/>
          </a:xfrm>
        </p:spPr>
        <p:txBody>
          <a:bodyPr>
            <a:normAutofit/>
          </a:bodyPr>
          <a:lstStyle/>
          <a:p>
            <a:pPr marL="0" indent="0">
              <a:buNone/>
            </a:pPr>
            <a:r>
              <a:rPr lang="cs-CZ" sz="6000" b="1" dirty="0">
                <a:latin typeface="Garamond" panose="02020404030301010803" pitchFamily="18" charset="0"/>
              </a:rPr>
              <a:t>3. Lidská mysl</a:t>
            </a:r>
            <a:endParaRPr lang="en-GB" sz="6000" b="1" dirty="0">
              <a:latin typeface="Garamond" panose="02020404030301010803" pitchFamily="18" charset="0"/>
            </a:endParaRPr>
          </a:p>
        </p:txBody>
      </p:sp>
    </p:spTree>
    <p:extLst>
      <p:ext uri="{BB962C8B-B14F-4D97-AF65-F5344CB8AC3E}">
        <p14:creationId xmlns:p14="http://schemas.microsoft.com/office/powerpoint/2010/main" val="4055315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325" y="527170"/>
            <a:ext cx="10777025" cy="1325563"/>
          </a:xfrm>
        </p:spPr>
        <p:txBody>
          <a:bodyPr>
            <a:normAutofit/>
          </a:bodyPr>
          <a:lstStyle/>
          <a:p>
            <a:r>
              <a:rPr lang="cs-CZ" sz="3600" b="1" dirty="0">
                <a:solidFill>
                  <a:srgbClr val="C00000"/>
                </a:solidFill>
                <a:latin typeface="Garamond" panose="02020404030301010803" pitchFamily="18" charset="0"/>
              </a:rPr>
              <a:t>Intelekt není podstatou lidské mysli</a:t>
            </a:r>
            <a:endParaRPr lang="en-GB" sz="36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982038" y="1507126"/>
            <a:ext cx="10515600" cy="4351338"/>
          </a:xfrm>
        </p:spPr>
        <p:txBody>
          <a:bodyPr>
            <a:normAutofit/>
          </a:bodyPr>
          <a:lstStyle/>
          <a:p>
            <a:pPr marL="0" indent="0">
              <a:lnSpc>
                <a:spcPct val="107000"/>
              </a:lnSpc>
              <a:spcAft>
                <a:spcPts val="0"/>
              </a:spcAft>
              <a:buNone/>
            </a:pPr>
            <a:r>
              <a:rPr lang="cs-CZ" i="1" dirty="0">
                <a:latin typeface="Garamond" panose="02020404030301010803" pitchFamily="18" charset="0"/>
                <a:ea typeface="Calibri" panose="020F0502020204030204" pitchFamily="34" charset="0"/>
                <a:cs typeface="Times New Roman" panose="02020603050405020304" pitchFamily="18" charset="0"/>
              </a:rPr>
              <a:t>„Základní omyl všech filosofů</a:t>
            </a:r>
            <a:r>
              <a:rPr lang="cs-CZ" dirty="0">
                <a:latin typeface="Garamond" panose="02020404030301010803" pitchFamily="18" charset="0"/>
                <a:ea typeface="Calibri" panose="020F0502020204030204" pitchFamily="34" charset="0"/>
                <a:cs typeface="Times New Roman" panose="02020603050405020304" pitchFamily="18" charset="0"/>
              </a:rPr>
              <a:t>: brali za to podstatné a primární takzvanou duši, tj. vnitřní či duchovní život člověka, myšlení, avšak chtění jako jeho pouhý výsledek, teprve sekundárně přidaný a následný.“</a:t>
            </a:r>
          </a:p>
          <a:p>
            <a:pPr marL="0" indent="0">
              <a:lnSpc>
                <a:spcPct val="107000"/>
              </a:lnSpc>
              <a:spcAft>
                <a:spcPts val="0"/>
              </a:spcAft>
              <a:buNone/>
            </a:pPr>
            <a:r>
              <a:rPr lang="cs-CZ" i="1" dirty="0">
                <a:latin typeface="Garamond" panose="02020404030301010803" pitchFamily="18" charset="0"/>
                <a:ea typeface="Calibri" panose="020F0502020204030204" pitchFamily="34" charset="0"/>
                <a:cs typeface="Times New Roman" panose="02020603050405020304" pitchFamily="18" charset="0"/>
              </a:rPr>
              <a:t>Svět jako vůle a představa</a:t>
            </a:r>
            <a:r>
              <a:rPr lang="cs-CZ" dirty="0">
                <a:latin typeface="Garamond" panose="02020404030301010803" pitchFamily="18" charset="0"/>
                <a:ea typeface="Calibri" panose="020F0502020204030204" pitchFamily="34" charset="0"/>
                <a:cs typeface="Times New Roman" panose="02020603050405020304" pitchFamily="18" charset="0"/>
              </a:rPr>
              <a:t> II, xix, str. 148</a:t>
            </a:r>
            <a:endParaRPr lang="en-GB" dirty="0">
              <a:latin typeface="Garamond" panose="02020404030301010803" pitchFamily="18"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205368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772" y="573469"/>
            <a:ext cx="11690253" cy="1325563"/>
          </a:xfrm>
        </p:spPr>
        <p:txBody>
          <a:bodyPr>
            <a:normAutofit/>
          </a:bodyPr>
          <a:lstStyle/>
          <a:p>
            <a:r>
              <a:rPr lang="cs-CZ" sz="3600" b="1" dirty="0" err="1">
                <a:solidFill>
                  <a:srgbClr val="C00000"/>
                </a:solidFill>
                <a:latin typeface="Garamond" panose="02020404030301010803" pitchFamily="18" charset="0"/>
              </a:rPr>
              <a:t>Schopenhauerovo</a:t>
            </a:r>
            <a:r>
              <a:rPr lang="cs-CZ" sz="3600" b="1" dirty="0">
                <a:solidFill>
                  <a:srgbClr val="C00000"/>
                </a:solidFill>
                <a:latin typeface="Garamond" panose="02020404030301010803" pitchFamily="18" charset="0"/>
              </a:rPr>
              <a:t> voluntaristické pojetí člověka</a:t>
            </a:r>
            <a:r>
              <a:rPr lang="en-GB" sz="3600" b="1" dirty="0">
                <a:solidFill>
                  <a:srgbClr val="C00000"/>
                </a:solidFill>
                <a:latin typeface="Garamond" panose="02020404030301010803" pitchFamily="18" charset="0"/>
              </a:rPr>
              <a:t> </a:t>
            </a:r>
          </a:p>
        </p:txBody>
      </p:sp>
      <p:sp>
        <p:nvSpPr>
          <p:cNvPr id="3" name="Content Placeholder 2"/>
          <p:cNvSpPr>
            <a:spLocks noGrp="1"/>
          </p:cNvSpPr>
          <p:nvPr>
            <p:ph idx="1"/>
          </p:nvPr>
        </p:nvSpPr>
        <p:spPr>
          <a:xfrm>
            <a:off x="1125876" y="1690688"/>
            <a:ext cx="10515600" cy="5032375"/>
          </a:xfrm>
        </p:spPr>
        <p:txBody>
          <a:bodyPr>
            <a:normAutofit/>
          </a:bodyPr>
          <a:lstStyle/>
          <a:p>
            <a:r>
              <a:rPr lang="cs-CZ" sz="3600" dirty="0">
                <a:latin typeface="Garamond" panose="02020404030301010803" pitchFamily="18" charset="0"/>
              </a:rPr>
              <a:t>Lidská mysl je konstituována vůlí.</a:t>
            </a:r>
          </a:p>
          <a:p>
            <a:r>
              <a:rPr lang="cs-CZ" sz="3600" dirty="0">
                <a:latin typeface="Garamond" panose="02020404030301010803" pitchFamily="18" charset="0"/>
              </a:rPr>
              <a:t>Intelekt má sekundární roli. Je služebníkem vůle.</a:t>
            </a:r>
            <a:endParaRPr lang="en-GB" sz="3600" dirty="0">
              <a:latin typeface="Garamond" panose="02020404030301010803" pitchFamily="18" charset="0"/>
            </a:endParaRPr>
          </a:p>
        </p:txBody>
      </p:sp>
    </p:spTree>
    <p:extLst>
      <p:ext uri="{BB962C8B-B14F-4D97-AF65-F5344CB8AC3E}">
        <p14:creationId xmlns:p14="http://schemas.microsoft.com/office/powerpoint/2010/main" val="31024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3B0F96-A93D-4505-9563-81EB44FEEB2F}"/>
              </a:ext>
            </a:extLst>
          </p:cNvPr>
          <p:cNvSpPr>
            <a:spLocks noGrp="1"/>
          </p:cNvSpPr>
          <p:nvPr>
            <p:ph idx="4294967295"/>
          </p:nvPr>
        </p:nvSpPr>
        <p:spPr>
          <a:xfrm>
            <a:off x="2035996" y="1795178"/>
            <a:ext cx="10515600" cy="4351337"/>
          </a:xfrm>
        </p:spPr>
        <p:txBody>
          <a:bodyPr numCol="2">
            <a:normAutofit fontScale="47500" lnSpcReduction="20000"/>
          </a:bodyPr>
          <a:lstStyle/>
          <a:p>
            <a:pPr marL="0" indent="0">
              <a:buNone/>
            </a:pPr>
            <a:r>
              <a:rPr lang="cs-CZ" sz="5100" b="1" dirty="0">
                <a:solidFill>
                  <a:srgbClr val="C00000"/>
                </a:solidFill>
                <a:latin typeface="Garamond" panose="02020404030301010803" pitchFamily="18" charset="0"/>
              </a:rPr>
              <a:t>Vůle</a:t>
            </a:r>
            <a:r>
              <a:rPr lang="cs-CZ" sz="5100" dirty="0">
                <a:latin typeface="Garamond" panose="02020404030301010803" pitchFamily="18" charset="0"/>
              </a:rPr>
              <a:t> </a:t>
            </a:r>
            <a:r>
              <a:rPr lang="cs-CZ" sz="4000" dirty="0">
                <a:latin typeface="Garamond" panose="02020404030301010803" pitchFamily="18" charset="0"/>
              </a:rPr>
              <a:t> </a:t>
            </a:r>
          </a:p>
          <a:p>
            <a:pPr marL="0" indent="0">
              <a:buNone/>
            </a:pPr>
            <a:endParaRPr lang="cs-CZ" sz="4000" dirty="0">
              <a:latin typeface="Garamond" panose="02020404030301010803" pitchFamily="18" charset="0"/>
            </a:endParaRPr>
          </a:p>
          <a:p>
            <a:pPr marL="0" indent="0">
              <a:buNone/>
            </a:pPr>
            <a:r>
              <a:rPr lang="cs-CZ" sz="4000" dirty="0">
                <a:latin typeface="Garamond" panose="02020404030301010803" pitchFamily="18" charset="0"/>
              </a:rPr>
              <a:t>Metafyzická                          vs.</a:t>
            </a:r>
          </a:p>
          <a:p>
            <a:pPr marL="0" indent="0">
              <a:buNone/>
            </a:pPr>
            <a:r>
              <a:rPr lang="cs-CZ" sz="4000" dirty="0">
                <a:latin typeface="Garamond" panose="02020404030301010803" pitchFamily="18" charset="0"/>
              </a:rPr>
              <a:t>Látka                                    vs.</a:t>
            </a:r>
          </a:p>
          <a:p>
            <a:pPr marL="0" indent="0">
              <a:buNone/>
            </a:pPr>
            <a:r>
              <a:rPr lang="cs-CZ" sz="4000" dirty="0">
                <a:latin typeface="Garamond" panose="02020404030301010803" pitchFamily="18" charset="0"/>
              </a:rPr>
              <a:t>Srdce                                    vs.</a:t>
            </a:r>
          </a:p>
          <a:p>
            <a:pPr marL="0" indent="0">
              <a:buNone/>
            </a:pPr>
            <a:r>
              <a:rPr lang="cs-CZ" sz="4000" dirty="0">
                <a:latin typeface="Garamond" panose="02020404030301010803" pitchFamily="18" charset="0"/>
              </a:rPr>
              <a:t>Teplo                                    vs.</a:t>
            </a:r>
          </a:p>
          <a:p>
            <a:pPr marL="0" indent="0">
              <a:buNone/>
            </a:pPr>
            <a:r>
              <a:rPr lang="cs-CZ" sz="4000" dirty="0">
                <a:latin typeface="Garamond" panose="02020404030301010803" pitchFamily="18" charset="0"/>
              </a:rPr>
              <a:t>Vibrující struna                     vs.</a:t>
            </a:r>
          </a:p>
          <a:p>
            <a:endParaRPr lang="cs-CZ" sz="4000" dirty="0">
              <a:latin typeface="Garamond" panose="02020404030301010803" pitchFamily="18" charset="0"/>
            </a:endParaRPr>
          </a:p>
          <a:p>
            <a:endParaRPr lang="cs-CZ" sz="4000" dirty="0">
              <a:latin typeface="Garamond" panose="02020404030301010803" pitchFamily="18" charset="0"/>
            </a:endParaRPr>
          </a:p>
          <a:p>
            <a:endParaRPr lang="cs-CZ" sz="4000" dirty="0">
              <a:latin typeface="Garamond" panose="02020404030301010803" pitchFamily="18" charset="0"/>
            </a:endParaRPr>
          </a:p>
          <a:p>
            <a:endParaRPr lang="cs-CZ" sz="4000" dirty="0">
              <a:latin typeface="Garamond" panose="02020404030301010803" pitchFamily="18" charset="0"/>
            </a:endParaRPr>
          </a:p>
          <a:p>
            <a:pPr marL="0" indent="0">
              <a:buNone/>
            </a:pPr>
            <a:endParaRPr lang="cs-CZ" sz="4000" b="1" dirty="0">
              <a:latin typeface="Garamond" panose="02020404030301010803" pitchFamily="18" charset="0"/>
            </a:endParaRPr>
          </a:p>
          <a:p>
            <a:pPr marL="0" indent="0">
              <a:buNone/>
            </a:pPr>
            <a:r>
              <a:rPr lang="cs-CZ" sz="5900" b="1" dirty="0">
                <a:solidFill>
                  <a:srgbClr val="C00000"/>
                </a:solidFill>
                <a:latin typeface="Garamond" panose="02020404030301010803" pitchFamily="18" charset="0"/>
              </a:rPr>
              <a:t>Intelekt</a:t>
            </a:r>
          </a:p>
          <a:p>
            <a:pPr marL="0" indent="0">
              <a:buNone/>
            </a:pPr>
            <a:endParaRPr lang="cs-CZ" sz="4000" dirty="0">
              <a:latin typeface="Garamond" panose="02020404030301010803" pitchFamily="18" charset="0"/>
            </a:endParaRPr>
          </a:p>
          <a:p>
            <a:pPr marL="0" indent="0">
              <a:buNone/>
            </a:pPr>
            <a:r>
              <a:rPr lang="cs-CZ" sz="4000" dirty="0">
                <a:latin typeface="Garamond" panose="02020404030301010803" pitchFamily="18" charset="0"/>
              </a:rPr>
              <a:t>Fyzický</a:t>
            </a:r>
          </a:p>
          <a:p>
            <a:pPr marL="0" indent="0">
              <a:buNone/>
            </a:pPr>
            <a:r>
              <a:rPr lang="cs-CZ" sz="4000" dirty="0">
                <a:latin typeface="Garamond" panose="02020404030301010803" pitchFamily="18" charset="0"/>
              </a:rPr>
              <a:t>Forma</a:t>
            </a:r>
          </a:p>
          <a:p>
            <a:pPr marL="0" indent="0">
              <a:buNone/>
            </a:pPr>
            <a:r>
              <a:rPr lang="cs-CZ" sz="4000" dirty="0">
                <a:latin typeface="Garamond" panose="02020404030301010803" pitchFamily="18" charset="0"/>
              </a:rPr>
              <a:t>Mozek</a:t>
            </a:r>
          </a:p>
          <a:p>
            <a:pPr marL="0" indent="0">
              <a:buNone/>
            </a:pPr>
            <a:r>
              <a:rPr lang="cs-CZ" sz="4000" dirty="0">
                <a:latin typeface="Garamond" panose="02020404030301010803" pitchFamily="18" charset="0"/>
              </a:rPr>
              <a:t>Světlo</a:t>
            </a:r>
          </a:p>
          <a:p>
            <a:pPr marL="0" indent="0">
              <a:buNone/>
            </a:pPr>
            <a:r>
              <a:rPr lang="cs-CZ" sz="4000" dirty="0">
                <a:latin typeface="Garamond" panose="02020404030301010803" pitchFamily="18" charset="0"/>
              </a:rPr>
              <a:t>Tón</a:t>
            </a:r>
          </a:p>
          <a:p>
            <a:pPr marL="0" indent="0">
              <a:buNone/>
            </a:pPr>
            <a:endParaRPr lang="cs-CZ" sz="4000" dirty="0">
              <a:latin typeface="Garamond" panose="02020404030301010803" pitchFamily="18" charset="0"/>
            </a:endParaRP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305784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694" y="596619"/>
            <a:ext cx="10515600" cy="1325563"/>
          </a:xfrm>
        </p:spPr>
        <p:txBody>
          <a:bodyPr>
            <a:normAutofit/>
          </a:bodyPr>
          <a:lstStyle/>
          <a:p>
            <a:r>
              <a:rPr lang="cs-CZ" sz="3600" b="1" dirty="0">
                <a:solidFill>
                  <a:srgbClr val="C00000"/>
                </a:solidFill>
                <a:latin typeface="Garamond" panose="02020404030301010803" pitchFamily="18" charset="0"/>
              </a:rPr>
              <a:t>Nevědomí</a:t>
            </a:r>
            <a:endParaRPr lang="en-GB" sz="36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1186375" y="1558608"/>
            <a:ext cx="10803988" cy="5047736"/>
          </a:xfrm>
        </p:spPr>
        <p:txBody>
          <a:bodyPr>
            <a:normAutofit/>
          </a:bodyPr>
          <a:lstStyle/>
          <a:p>
            <a:pPr marL="0" indent="0">
              <a:buNone/>
            </a:pPr>
            <a:r>
              <a:rPr lang="cs-CZ" dirty="0">
                <a:latin typeface="Garamond" panose="02020404030301010803" pitchFamily="18" charset="0"/>
              </a:rPr>
              <a:t>„Srovnáme-li naše vědomí s vodou o nějaké hloubce, tak naše zřetelně vědomé myšlenky jsou pouze hladinou: masa je naproti tomu nezřetelná, pocity, vjemy názorného a zakoušeného vůbec se přemisťují podle vlastního naladění naší vůle, která je jádrem naši bytosti. Tato masa celého vědomí je nyní, více či méně ... ve stálém pohybu, a to, co v důsledku toho vystoupá na hladinu, jsou jasné obrazy fantazie, nebo zřetelné, vědomé, ve slovech vyjádřené myšlenky a závěry vůle ... často si o vzniku našich nejhlubších myšlenek nemůžeme dát žádnou zprávu: zrodily se z našeho tajuplného nitra. Soudy, nápady, závěry vystupují neočekávaně a k našemu vlastnímu podivu z oné hlubiny.“ </a:t>
            </a:r>
          </a:p>
          <a:p>
            <a:pPr marL="0" indent="0">
              <a:buNone/>
            </a:pPr>
            <a:r>
              <a:rPr lang="en-GB" i="1" dirty="0" err="1">
                <a:latin typeface="Garamond" panose="02020404030301010803" pitchFamily="18" charset="0"/>
              </a:rPr>
              <a:t>Sv</a:t>
            </a:r>
            <a:r>
              <a:rPr lang="cs-CZ" i="1" dirty="0">
                <a:latin typeface="Garamond" panose="02020404030301010803" pitchFamily="18" charset="0"/>
              </a:rPr>
              <a:t>ět</a:t>
            </a:r>
            <a:r>
              <a:rPr lang="en-GB" i="1" dirty="0">
                <a:latin typeface="Garamond" panose="02020404030301010803" pitchFamily="18" charset="0"/>
              </a:rPr>
              <a:t> </a:t>
            </a:r>
            <a:r>
              <a:rPr lang="en-GB" i="1" dirty="0" err="1">
                <a:latin typeface="Garamond" panose="02020404030301010803" pitchFamily="18" charset="0"/>
              </a:rPr>
              <a:t>jako</a:t>
            </a:r>
            <a:r>
              <a:rPr lang="en-GB" i="1" dirty="0">
                <a:latin typeface="Garamond" panose="02020404030301010803" pitchFamily="18" charset="0"/>
              </a:rPr>
              <a:t> v</a:t>
            </a:r>
            <a:r>
              <a:rPr lang="cs-CZ" i="1" dirty="0">
                <a:latin typeface="Garamond" panose="02020404030301010803" pitchFamily="18" charset="0"/>
              </a:rPr>
              <a:t>ůle a představa, </a:t>
            </a:r>
            <a:r>
              <a:rPr lang="cs-CZ" dirty="0">
                <a:latin typeface="Garamond" panose="02020404030301010803" pitchFamily="18" charset="0"/>
              </a:rPr>
              <a:t>II, xiv, str. 99</a:t>
            </a:r>
            <a:endParaRPr lang="en-GB" dirty="0">
              <a:latin typeface="Garamond" panose="02020404030301010803" pitchFamily="18" charset="0"/>
            </a:endParaRPr>
          </a:p>
          <a:p>
            <a:endParaRPr lang="en-GB" dirty="0"/>
          </a:p>
        </p:txBody>
      </p:sp>
    </p:spTree>
    <p:extLst>
      <p:ext uri="{BB962C8B-B14F-4D97-AF65-F5344CB8AC3E}">
        <p14:creationId xmlns:p14="http://schemas.microsoft.com/office/powerpoint/2010/main" val="2906344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scontent.fprg1-1.fna.fbcdn.net/v/t1.0-0/p480x480/18118535_808249119330143_5615182673807398191_n.jpg?oh=7381205ecc451a3d2516596599d63210&amp;oe=597DE9AC"/>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4206240" y="0"/>
            <a:ext cx="4332288" cy="6858000"/>
          </a:xfrm>
          <a:prstGeom prst="rect">
            <a:avLst/>
          </a:prstGeom>
          <a:noFill/>
          <a:ln>
            <a:noFill/>
          </a:ln>
        </p:spPr>
      </p:pic>
    </p:spTree>
    <p:extLst>
      <p:ext uri="{BB962C8B-B14F-4D97-AF65-F5344CB8AC3E}">
        <p14:creationId xmlns:p14="http://schemas.microsoft.com/office/powerpoint/2010/main" val="193948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2905" r="17050"/>
          <a:stretch/>
        </p:blipFill>
        <p:spPr>
          <a:xfrm>
            <a:off x="9072112" y="3513763"/>
            <a:ext cx="2217125" cy="3213476"/>
          </a:xfrm>
          <a:prstGeom prst="rect">
            <a:avLst/>
          </a:prstGeom>
          <a:effectLst/>
        </p:spPr>
      </p:pic>
      <p:sp>
        <p:nvSpPr>
          <p:cNvPr id="2" name="Title 1"/>
          <p:cNvSpPr>
            <a:spLocks noGrp="1"/>
          </p:cNvSpPr>
          <p:nvPr>
            <p:ph type="title" idx="4294967295"/>
          </p:nvPr>
        </p:nvSpPr>
        <p:spPr>
          <a:xfrm>
            <a:off x="140676" y="0"/>
            <a:ext cx="10868025" cy="946565"/>
          </a:xfrm>
        </p:spPr>
        <p:txBody>
          <a:bodyPr vert="horz" lIns="91440" tIns="45720" rIns="91440" bIns="45720" rtlCol="0" anchor="b">
            <a:normAutofit/>
          </a:bodyPr>
          <a:lstStyle/>
          <a:p>
            <a:r>
              <a:rPr lang="en-US" sz="3600" b="1" dirty="0" err="1">
                <a:solidFill>
                  <a:srgbClr val="C00000"/>
                </a:solidFill>
                <a:latin typeface="Garamond" panose="02020404030301010803" pitchFamily="18" charset="0"/>
              </a:rPr>
              <a:t>Vytěsnění</a:t>
            </a:r>
            <a:endParaRPr lang="en-US" sz="3600" b="1" dirty="0">
              <a:solidFill>
                <a:srgbClr val="C00000"/>
              </a:solidFill>
              <a:latin typeface="Garamond" panose="02020404030301010803" pitchFamily="18" charset="0"/>
            </a:endParaRPr>
          </a:p>
        </p:txBody>
      </p:sp>
      <p:sp>
        <p:nvSpPr>
          <p:cNvPr id="3" name="Content Placeholder 2"/>
          <p:cNvSpPr>
            <a:spLocks noGrp="1"/>
          </p:cNvSpPr>
          <p:nvPr>
            <p:ph idx="4294967295"/>
          </p:nvPr>
        </p:nvSpPr>
        <p:spPr>
          <a:xfrm>
            <a:off x="140676" y="1051790"/>
            <a:ext cx="8539090" cy="5675448"/>
          </a:xfrm>
        </p:spPr>
        <p:txBody>
          <a:bodyPr vert="horz" lIns="91440" tIns="45720" rIns="91440" bIns="45720" rtlCol="0">
            <a:normAutofit fontScale="85000" lnSpcReduction="20000"/>
          </a:bodyPr>
          <a:lstStyle/>
          <a:p>
            <a:pPr marL="0" indent="0">
              <a:spcBef>
                <a:spcPts val="0"/>
              </a:spcBef>
              <a:buNone/>
            </a:pPr>
            <a:r>
              <a:rPr lang="cs-CZ" sz="3300" dirty="0">
                <a:latin typeface="Garamond" panose="02020404030301010803" pitchFamily="18" charset="0"/>
              </a:rPr>
              <a:t>„</a:t>
            </a:r>
            <a:r>
              <a:rPr lang="en-US" sz="3300" dirty="0" err="1">
                <a:latin typeface="Garamond" panose="02020404030301010803" pitchFamily="18" charset="0"/>
              </a:rPr>
              <a:t>Pokud</a:t>
            </a:r>
            <a:r>
              <a:rPr lang="en-US" sz="3300" dirty="0">
                <a:latin typeface="Garamond" panose="02020404030301010803" pitchFamily="18" charset="0"/>
              </a:rPr>
              <a:t> … v </a:t>
            </a:r>
            <a:r>
              <a:rPr lang="en-US" sz="3300" dirty="0" err="1">
                <a:latin typeface="Garamond" panose="02020404030301010803" pitchFamily="18" charset="0"/>
              </a:rPr>
              <a:t>jednotlivém</a:t>
            </a:r>
            <a:r>
              <a:rPr lang="en-US" sz="3300" dirty="0">
                <a:latin typeface="Garamond" panose="02020404030301010803" pitchFamily="18" charset="0"/>
              </a:rPr>
              <a:t> </a:t>
            </a:r>
            <a:r>
              <a:rPr lang="en-US" sz="3300" dirty="0" err="1">
                <a:latin typeface="Garamond" panose="02020404030301010803" pitchFamily="18" charset="0"/>
              </a:rPr>
              <a:t>případě</a:t>
            </a:r>
            <a:r>
              <a:rPr lang="en-US" sz="3300" dirty="0">
                <a:latin typeface="Garamond" panose="02020404030301010803" pitchFamily="18" charset="0"/>
              </a:rPr>
              <a:t> </a:t>
            </a:r>
            <a:r>
              <a:rPr lang="en-US" sz="3300" dirty="0" err="1">
                <a:latin typeface="Garamond" panose="02020404030301010803" pitchFamily="18" charset="0"/>
              </a:rPr>
              <a:t>odpor</a:t>
            </a:r>
            <a:r>
              <a:rPr lang="en-US" sz="3300" dirty="0">
                <a:latin typeface="Garamond" panose="02020404030301010803" pitchFamily="18" charset="0"/>
              </a:rPr>
              <a:t> a </a:t>
            </a:r>
            <a:r>
              <a:rPr lang="en-US" sz="3300" dirty="0" err="1">
                <a:latin typeface="Garamond" panose="02020404030301010803" pitchFamily="18" charset="0"/>
              </a:rPr>
              <a:t>vzpírání</a:t>
            </a:r>
            <a:r>
              <a:rPr lang="en-US" sz="3300" dirty="0">
                <a:latin typeface="Garamond" panose="02020404030301010803" pitchFamily="18" charset="0"/>
              </a:rPr>
              <a:t> se </a:t>
            </a:r>
            <a:r>
              <a:rPr lang="en-US" sz="3300" dirty="0" err="1">
                <a:latin typeface="Garamond" panose="02020404030301010803" pitchFamily="18" charset="0"/>
              </a:rPr>
              <a:t>vůle</a:t>
            </a:r>
            <a:r>
              <a:rPr lang="en-US" sz="3300" dirty="0">
                <a:latin typeface="Garamond" panose="02020404030301010803" pitchFamily="18" charset="0"/>
              </a:rPr>
              <a:t> </a:t>
            </a:r>
            <a:r>
              <a:rPr lang="en-US" sz="3300" dirty="0" err="1">
                <a:latin typeface="Garamond" panose="02020404030301010803" pitchFamily="18" charset="0"/>
              </a:rPr>
              <a:t>proti</a:t>
            </a:r>
            <a:r>
              <a:rPr lang="en-US" sz="3300" dirty="0">
                <a:latin typeface="Garamond" panose="02020404030301010803" pitchFamily="18" charset="0"/>
              </a:rPr>
              <a:t> </a:t>
            </a:r>
            <a:r>
              <a:rPr lang="en-US" sz="3300" dirty="0" err="1">
                <a:latin typeface="Garamond" panose="02020404030301010803" pitchFamily="18" charset="0"/>
              </a:rPr>
              <a:t>přijetí</a:t>
            </a:r>
            <a:r>
              <a:rPr lang="en-US" sz="3300" dirty="0">
                <a:latin typeface="Garamond" panose="02020404030301010803" pitchFamily="18" charset="0"/>
              </a:rPr>
              <a:t> </a:t>
            </a:r>
            <a:r>
              <a:rPr lang="en-US" sz="3300" dirty="0" err="1">
                <a:latin typeface="Garamond" panose="02020404030301010803" pitchFamily="18" charset="0"/>
              </a:rPr>
              <a:t>nějakého</a:t>
            </a:r>
            <a:r>
              <a:rPr lang="en-US" sz="3300" dirty="0">
                <a:latin typeface="Garamond" panose="02020404030301010803" pitchFamily="18" charset="0"/>
              </a:rPr>
              <a:t> </a:t>
            </a:r>
            <a:r>
              <a:rPr lang="en-US" sz="3300" dirty="0" err="1">
                <a:latin typeface="Garamond" panose="02020404030301010803" pitchFamily="18" charset="0"/>
              </a:rPr>
              <a:t>poznání</a:t>
            </a:r>
            <a:r>
              <a:rPr lang="en-US" sz="3300" dirty="0">
                <a:latin typeface="Garamond" panose="02020404030301010803" pitchFamily="18" charset="0"/>
              </a:rPr>
              <a:t> </a:t>
            </a:r>
            <a:r>
              <a:rPr lang="en-US" sz="3300" dirty="0" err="1">
                <a:latin typeface="Garamond" panose="02020404030301010803" pitchFamily="18" charset="0"/>
              </a:rPr>
              <a:t>dosáhnou</a:t>
            </a:r>
            <a:r>
              <a:rPr lang="en-US" sz="3300" dirty="0">
                <a:latin typeface="Garamond" panose="02020404030301010803" pitchFamily="18" charset="0"/>
              </a:rPr>
              <a:t> </a:t>
            </a:r>
            <a:r>
              <a:rPr lang="en-US" sz="3300" dirty="0" err="1">
                <a:latin typeface="Garamond" panose="02020404030301010803" pitchFamily="18" charset="0"/>
              </a:rPr>
              <a:t>stupně</a:t>
            </a:r>
            <a:r>
              <a:rPr lang="en-US" sz="3300" dirty="0">
                <a:latin typeface="Garamond" panose="02020404030301010803" pitchFamily="18" charset="0"/>
              </a:rPr>
              <a:t>, </a:t>
            </a:r>
            <a:r>
              <a:rPr lang="en-US" sz="3300" dirty="0" err="1">
                <a:latin typeface="Garamond" panose="02020404030301010803" pitchFamily="18" charset="0"/>
              </a:rPr>
              <a:t>že</a:t>
            </a:r>
            <a:r>
              <a:rPr lang="en-US" sz="3300" dirty="0">
                <a:latin typeface="Garamond" panose="02020404030301010803" pitchFamily="18" charset="0"/>
              </a:rPr>
              <a:t> </a:t>
            </a:r>
            <a:r>
              <a:rPr lang="en-US" sz="3300" dirty="0" err="1">
                <a:latin typeface="Garamond" panose="02020404030301010803" pitchFamily="18" charset="0"/>
              </a:rPr>
              <a:t>ona</a:t>
            </a:r>
            <a:r>
              <a:rPr lang="en-US" sz="3300" dirty="0">
                <a:latin typeface="Garamond" panose="02020404030301010803" pitchFamily="18" charset="0"/>
              </a:rPr>
              <a:t> </a:t>
            </a:r>
            <a:r>
              <a:rPr lang="en-US" sz="3300" dirty="0" err="1">
                <a:latin typeface="Garamond" panose="02020404030301010803" pitchFamily="18" charset="0"/>
              </a:rPr>
              <a:t>operace</a:t>
            </a:r>
            <a:r>
              <a:rPr lang="en-US" sz="3300" dirty="0">
                <a:latin typeface="Garamond" panose="02020404030301010803" pitchFamily="18" charset="0"/>
              </a:rPr>
              <a:t> </a:t>
            </a:r>
            <a:r>
              <a:rPr lang="en-US" sz="3300" dirty="0" err="1">
                <a:latin typeface="Garamond" panose="02020404030301010803" pitchFamily="18" charset="0"/>
              </a:rPr>
              <a:t>není</a:t>
            </a:r>
            <a:r>
              <a:rPr lang="en-US" sz="3300" dirty="0">
                <a:latin typeface="Garamond" panose="02020404030301010803" pitchFamily="18" charset="0"/>
              </a:rPr>
              <a:t> </a:t>
            </a:r>
            <a:r>
              <a:rPr lang="en-US" sz="3300" dirty="0" err="1">
                <a:latin typeface="Garamond" panose="02020404030301010803" pitchFamily="18" charset="0"/>
              </a:rPr>
              <a:t>provedena</a:t>
            </a:r>
            <a:r>
              <a:rPr lang="en-US" sz="3300" dirty="0">
                <a:latin typeface="Garamond" panose="02020404030301010803" pitchFamily="18" charset="0"/>
              </a:rPr>
              <a:t> </a:t>
            </a:r>
            <a:r>
              <a:rPr lang="en-US" sz="3300" dirty="0" err="1">
                <a:latin typeface="Garamond" panose="02020404030301010803" pitchFamily="18" charset="0"/>
              </a:rPr>
              <a:t>čistě</a:t>
            </a:r>
            <a:r>
              <a:rPr lang="en-US" sz="3300" dirty="0">
                <a:latin typeface="Garamond" panose="02020404030301010803" pitchFamily="18" charset="0"/>
              </a:rPr>
              <a:t>, </a:t>
            </a:r>
            <a:r>
              <a:rPr lang="en-US" sz="3300" dirty="0" err="1">
                <a:latin typeface="Garamond" panose="02020404030301010803" pitchFamily="18" charset="0"/>
              </a:rPr>
              <a:t>pak</a:t>
            </a:r>
            <a:r>
              <a:rPr lang="en-US" sz="3300" dirty="0">
                <a:latin typeface="Garamond" panose="02020404030301010803" pitchFamily="18" charset="0"/>
              </a:rPr>
              <a:t> </a:t>
            </a:r>
            <a:r>
              <a:rPr lang="en-US" sz="3300" dirty="0" err="1">
                <a:latin typeface="Garamond" panose="02020404030301010803" pitchFamily="18" charset="0"/>
              </a:rPr>
              <a:t>budou</a:t>
            </a:r>
            <a:r>
              <a:rPr lang="en-US" sz="3300" dirty="0">
                <a:latin typeface="Garamond" panose="02020404030301010803" pitchFamily="18" charset="0"/>
              </a:rPr>
              <a:t> </a:t>
            </a:r>
            <a:r>
              <a:rPr lang="en-US" sz="3300" dirty="0" err="1">
                <a:latin typeface="Garamond" panose="02020404030301010803" pitchFamily="18" charset="0"/>
              </a:rPr>
              <a:t>intelektu</a:t>
            </a:r>
            <a:r>
              <a:rPr lang="en-US" sz="3300" dirty="0">
                <a:latin typeface="Garamond" panose="02020404030301010803" pitchFamily="18" charset="0"/>
              </a:rPr>
              <a:t> </a:t>
            </a:r>
            <a:r>
              <a:rPr lang="en-US" sz="3300" dirty="0" err="1">
                <a:latin typeface="Garamond" panose="02020404030301010803" pitchFamily="18" charset="0"/>
              </a:rPr>
              <a:t>jisté</a:t>
            </a:r>
            <a:r>
              <a:rPr lang="en-US" sz="3300" dirty="0">
                <a:latin typeface="Garamond" panose="02020404030301010803" pitchFamily="18" charset="0"/>
              </a:rPr>
              <a:t> </a:t>
            </a:r>
            <a:r>
              <a:rPr lang="en-US" sz="3300" dirty="0" err="1">
                <a:latin typeface="Garamond" panose="02020404030301010803" pitchFamily="18" charset="0"/>
              </a:rPr>
              <a:t>události</a:t>
            </a:r>
            <a:r>
              <a:rPr lang="en-US" sz="3300" dirty="0">
                <a:latin typeface="Garamond" panose="02020404030301010803" pitchFamily="18" charset="0"/>
              </a:rPr>
              <a:t> </a:t>
            </a:r>
            <a:r>
              <a:rPr lang="en-US" sz="3300" dirty="0" err="1">
                <a:latin typeface="Garamond" panose="02020404030301010803" pitchFamily="18" charset="0"/>
              </a:rPr>
              <a:t>nebo</a:t>
            </a:r>
            <a:r>
              <a:rPr lang="en-US" sz="3300" dirty="0">
                <a:latin typeface="Garamond" panose="02020404030301010803" pitchFamily="18" charset="0"/>
              </a:rPr>
              <a:t> </a:t>
            </a:r>
            <a:r>
              <a:rPr lang="en-US" sz="3300" dirty="0" err="1">
                <a:latin typeface="Garamond" panose="02020404030301010803" pitchFamily="18" charset="0"/>
              </a:rPr>
              <a:t>okolnosti</a:t>
            </a:r>
            <a:r>
              <a:rPr lang="en-US" sz="3300" dirty="0">
                <a:latin typeface="Garamond" panose="02020404030301010803" pitchFamily="18" charset="0"/>
              </a:rPr>
              <a:t> </a:t>
            </a:r>
            <a:r>
              <a:rPr lang="en-US" sz="3300" dirty="0" err="1">
                <a:latin typeface="Garamond" panose="02020404030301010803" pitchFamily="18" charset="0"/>
              </a:rPr>
              <a:t>plně</a:t>
            </a:r>
            <a:r>
              <a:rPr lang="en-US" sz="3300" dirty="0">
                <a:latin typeface="Garamond" panose="02020404030301010803" pitchFamily="18" charset="0"/>
              </a:rPr>
              <a:t> </a:t>
            </a:r>
            <a:r>
              <a:rPr lang="en-US" sz="3300" dirty="0" err="1">
                <a:latin typeface="Garamond" panose="02020404030301010803" pitchFamily="18" charset="0"/>
              </a:rPr>
              <a:t>zatajeny</a:t>
            </a:r>
            <a:r>
              <a:rPr lang="en-US" sz="3300" dirty="0">
                <a:latin typeface="Garamond" panose="02020404030301010803" pitchFamily="18" charset="0"/>
              </a:rPr>
              <a:t>, </a:t>
            </a:r>
            <a:r>
              <a:rPr lang="en-US" sz="3300" dirty="0" err="1">
                <a:latin typeface="Garamond" panose="02020404030301010803" pitchFamily="18" charset="0"/>
              </a:rPr>
              <a:t>protože</a:t>
            </a:r>
            <a:r>
              <a:rPr lang="en-US" sz="3300" dirty="0">
                <a:latin typeface="Garamond" panose="02020404030301010803" pitchFamily="18" charset="0"/>
              </a:rPr>
              <a:t> </a:t>
            </a:r>
            <a:r>
              <a:rPr lang="en-US" sz="3300" dirty="0" err="1">
                <a:latin typeface="Garamond" panose="02020404030301010803" pitchFamily="18" charset="0"/>
              </a:rPr>
              <a:t>vůle</a:t>
            </a:r>
            <a:r>
              <a:rPr lang="en-US" sz="3300" dirty="0">
                <a:latin typeface="Garamond" panose="02020404030301010803" pitchFamily="18" charset="0"/>
              </a:rPr>
              <a:t> </a:t>
            </a:r>
            <a:r>
              <a:rPr lang="en-US" sz="3300" dirty="0" err="1">
                <a:latin typeface="Garamond" panose="02020404030301010803" pitchFamily="18" charset="0"/>
              </a:rPr>
              <a:t>nemůže</a:t>
            </a:r>
            <a:r>
              <a:rPr lang="en-US" sz="3300" dirty="0">
                <a:latin typeface="Garamond" panose="02020404030301010803" pitchFamily="18" charset="0"/>
              </a:rPr>
              <a:t> </a:t>
            </a:r>
            <a:r>
              <a:rPr lang="en-US" sz="3300" dirty="0" err="1">
                <a:latin typeface="Garamond" panose="02020404030301010803" pitchFamily="18" charset="0"/>
              </a:rPr>
              <a:t>snést</a:t>
            </a:r>
            <a:r>
              <a:rPr lang="en-US" sz="3300" dirty="0">
                <a:latin typeface="Garamond" panose="02020404030301010803" pitchFamily="18" charset="0"/>
              </a:rPr>
              <a:t> </a:t>
            </a:r>
            <a:r>
              <a:rPr lang="en-US" sz="3300" dirty="0" err="1">
                <a:latin typeface="Garamond" panose="02020404030301010803" pitchFamily="18" charset="0"/>
              </a:rPr>
              <a:t>pohled</a:t>
            </a:r>
            <a:r>
              <a:rPr lang="en-US" sz="3300" dirty="0">
                <a:latin typeface="Garamond" panose="02020404030301010803" pitchFamily="18" charset="0"/>
              </a:rPr>
              <a:t> </a:t>
            </a:r>
            <a:r>
              <a:rPr lang="en-US" sz="3300" dirty="0" err="1">
                <a:latin typeface="Garamond" panose="02020404030301010803" pitchFamily="18" charset="0"/>
              </a:rPr>
              <a:t>na</a:t>
            </a:r>
            <a:r>
              <a:rPr lang="en-US" sz="3300" dirty="0">
                <a:latin typeface="Garamond" panose="02020404030301010803" pitchFamily="18" charset="0"/>
              </a:rPr>
              <a:t> </a:t>
            </a:r>
            <a:r>
              <a:rPr lang="en-US" sz="3300" dirty="0" err="1">
                <a:latin typeface="Garamond" panose="02020404030301010803" pitchFamily="18" charset="0"/>
              </a:rPr>
              <a:t>ně</a:t>
            </a:r>
            <a:r>
              <a:rPr lang="en-US" sz="3300" dirty="0">
                <a:latin typeface="Garamond" panose="02020404030301010803" pitchFamily="18" charset="0"/>
              </a:rPr>
              <a:t>; </a:t>
            </a:r>
            <a:r>
              <a:rPr lang="en-US" sz="3300" dirty="0" err="1">
                <a:latin typeface="Garamond" panose="02020404030301010803" pitchFamily="18" charset="0"/>
              </a:rPr>
              <a:t>takto</a:t>
            </a:r>
            <a:r>
              <a:rPr lang="en-US" sz="3300" dirty="0">
                <a:latin typeface="Garamond" panose="02020404030301010803" pitchFamily="18" charset="0"/>
              </a:rPr>
              <a:t> </a:t>
            </a:r>
            <a:r>
              <a:rPr lang="en-US" sz="3300" dirty="0" err="1">
                <a:latin typeface="Garamond" panose="02020404030301010803" pitchFamily="18" charset="0"/>
              </a:rPr>
              <a:t>vzniklý</a:t>
            </a:r>
            <a:r>
              <a:rPr lang="en-US" sz="3300" dirty="0">
                <a:latin typeface="Garamond" panose="02020404030301010803" pitchFamily="18" charset="0"/>
              </a:rPr>
              <a:t> </a:t>
            </a:r>
            <a:r>
              <a:rPr lang="en-US" sz="3300" dirty="0" err="1">
                <a:latin typeface="Garamond" panose="02020404030301010803" pitchFamily="18" charset="0"/>
              </a:rPr>
              <a:t>otvor</a:t>
            </a:r>
            <a:r>
              <a:rPr lang="en-US" sz="3300" dirty="0">
                <a:latin typeface="Garamond" panose="02020404030301010803" pitchFamily="18" charset="0"/>
              </a:rPr>
              <a:t> </a:t>
            </a:r>
            <a:r>
              <a:rPr lang="en-US" sz="3300" dirty="0" err="1">
                <a:latin typeface="Garamond" panose="02020404030301010803" pitchFamily="18" charset="0"/>
              </a:rPr>
              <a:t>pak</a:t>
            </a:r>
            <a:r>
              <a:rPr lang="en-US" sz="3300" dirty="0">
                <a:latin typeface="Garamond" panose="02020404030301010803" pitchFamily="18" charset="0"/>
              </a:rPr>
              <a:t> </a:t>
            </a:r>
            <a:r>
              <a:rPr lang="en-US" sz="3300" dirty="0" err="1">
                <a:latin typeface="Garamond" panose="02020404030301010803" pitchFamily="18" charset="0"/>
              </a:rPr>
              <a:t>bude</a:t>
            </a:r>
            <a:r>
              <a:rPr lang="en-US" sz="3300" dirty="0">
                <a:latin typeface="Garamond" panose="02020404030301010803" pitchFamily="18" charset="0"/>
              </a:rPr>
              <a:t> </a:t>
            </a:r>
            <a:r>
              <a:rPr lang="en-US" sz="3300" dirty="0" err="1">
                <a:latin typeface="Garamond" panose="02020404030301010803" pitchFamily="18" charset="0"/>
              </a:rPr>
              <a:t>kvůli</a:t>
            </a:r>
            <a:r>
              <a:rPr lang="en-US" sz="3300" dirty="0">
                <a:latin typeface="Garamond" panose="02020404030301010803" pitchFamily="18" charset="0"/>
              </a:rPr>
              <a:t> </a:t>
            </a:r>
            <a:r>
              <a:rPr lang="en-US" sz="3300" dirty="0" err="1">
                <a:latin typeface="Garamond" panose="02020404030301010803" pitchFamily="18" charset="0"/>
              </a:rPr>
              <a:t>nutné</a:t>
            </a:r>
            <a:r>
              <a:rPr lang="en-US" sz="3300" dirty="0">
                <a:latin typeface="Garamond" panose="02020404030301010803" pitchFamily="18" charset="0"/>
              </a:rPr>
              <a:t> </a:t>
            </a:r>
            <a:r>
              <a:rPr lang="en-US" sz="3300" dirty="0" err="1">
                <a:latin typeface="Garamond" panose="02020404030301010803" pitchFamily="18" charset="0"/>
              </a:rPr>
              <a:t>souvislosti</a:t>
            </a:r>
            <a:r>
              <a:rPr lang="en-US" sz="3300" dirty="0">
                <a:latin typeface="Garamond" panose="02020404030301010803" pitchFamily="18" charset="0"/>
              </a:rPr>
              <a:t> </a:t>
            </a:r>
            <a:r>
              <a:rPr lang="en-US" sz="3300" dirty="0" err="1">
                <a:latin typeface="Garamond" panose="02020404030301010803" pitchFamily="18" charset="0"/>
              </a:rPr>
              <a:t>libovolně</a:t>
            </a:r>
            <a:r>
              <a:rPr lang="en-US" sz="3300" dirty="0">
                <a:latin typeface="Garamond" panose="02020404030301010803" pitchFamily="18" charset="0"/>
              </a:rPr>
              <a:t> </a:t>
            </a:r>
            <a:r>
              <a:rPr lang="en-US" sz="3300" dirty="0" err="1">
                <a:latin typeface="Garamond" panose="02020404030301010803" pitchFamily="18" charset="0"/>
              </a:rPr>
              <a:t>vyplněn</a:t>
            </a:r>
            <a:r>
              <a:rPr lang="en-US" sz="3300" dirty="0">
                <a:latin typeface="Garamond" panose="02020404030301010803" pitchFamily="18" charset="0"/>
              </a:rPr>
              <a:t> </a:t>
            </a:r>
            <a:r>
              <a:rPr lang="en-US" sz="3300" dirty="0" err="1">
                <a:latin typeface="Garamond" panose="02020404030301010803" pitchFamily="18" charset="0"/>
              </a:rPr>
              <a:t>něčím</a:t>
            </a:r>
            <a:r>
              <a:rPr lang="en-US" sz="3300" dirty="0">
                <a:latin typeface="Garamond" panose="02020404030301010803" pitchFamily="18" charset="0"/>
              </a:rPr>
              <a:t> </a:t>
            </a:r>
            <a:r>
              <a:rPr lang="en-US" sz="3300" dirty="0" err="1">
                <a:latin typeface="Garamond" panose="02020404030301010803" pitchFamily="18" charset="0"/>
              </a:rPr>
              <a:t>jiným</a:t>
            </a:r>
            <a:r>
              <a:rPr lang="en-US" sz="3300" dirty="0">
                <a:latin typeface="Garamond" panose="02020404030301010803" pitchFamily="18" charset="0"/>
              </a:rPr>
              <a:t>; ―a je </a:t>
            </a:r>
            <a:r>
              <a:rPr lang="en-US" sz="3300" dirty="0" err="1">
                <a:latin typeface="Garamond" panose="02020404030301010803" pitchFamily="18" charset="0"/>
              </a:rPr>
              <a:t>tu</a:t>
            </a:r>
            <a:r>
              <a:rPr lang="en-US" sz="3300" dirty="0">
                <a:latin typeface="Garamond" panose="02020404030301010803" pitchFamily="18" charset="0"/>
              </a:rPr>
              <a:t> </a:t>
            </a:r>
            <a:r>
              <a:rPr lang="en-US" sz="3300" dirty="0" err="1">
                <a:latin typeface="Garamond" panose="02020404030301010803" pitchFamily="18" charset="0"/>
              </a:rPr>
              <a:t>šílenství</a:t>
            </a:r>
            <a:r>
              <a:rPr lang="en-US" sz="3300" dirty="0">
                <a:latin typeface="Garamond" panose="02020404030301010803" pitchFamily="18" charset="0"/>
              </a:rPr>
              <a:t>. ... </a:t>
            </a:r>
            <a:r>
              <a:rPr lang="en-US" sz="3300" dirty="0" err="1">
                <a:latin typeface="Garamond" panose="02020404030301010803" pitchFamily="18" charset="0"/>
              </a:rPr>
              <a:t>Avšak</a:t>
            </a:r>
            <a:r>
              <a:rPr lang="en-US" sz="3300" dirty="0">
                <a:latin typeface="Garamond" panose="02020404030301010803" pitchFamily="18" charset="0"/>
              </a:rPr>
              <a:t> </a:t>
            </a:r>
            <a:r>
              <a:rPr lang="en-US" sz="3300" dirty="0" err="1">
                <a:latin typeface="Garamond" panose="02020404030301010803" pitchFamily="18" charset="0"/>
              </a:rPr>
              <a:t>takto</a:t>
            </a:r>
            <a:r>
              <a:rPr lang="en-US" sz="3300" dirty="0">
                <a:latin typeface="Garamond" panose="02020404030301010803" pitchFamily="18" charset="0"/>
              </a:rPr>
              <a:t> </a:t>
            </a:r>
            <a:r>
              <a:rPr lang="en-US" sz="3300" dirty="0" err="1">
                <a:latin typeface="Garamond" panose="02020404030301010803" pitchFamily="18" charset="0"/>
              </a:rPr>
              <a:t>vzniklé</a:t>
            </a:r>
            <a:r>
              <a:rPr lang="en-US" sz="3300" dirty="0">
                <a:latin typeface="Garamond" panose="02020404030301010803" pitchFamily="18" charset="0"/>
              </a:rPr>
              <a:t> </a:t>
            </a:r>
            <a:r>
              <a:rPr lang="en-US" sz="3300" dirty="0" err="1">
                <a:latin typeface="Garamond" panose="02020404030301010803" pitchFamily="18" charset="0"/>
              </a:rPr>
              <a:t>šílenství</a:t>
            </a:r>
            <a:r>
              <a:rPr lang="en-US" sz="3300" dirty="0">
                <a:latin typeface="Garamond" panose="02020404030301010803" pitchFamily="18" charset="0"/>
              </a:rPr>
              <a:t> je </a:t>
            </a:r>
            <a:r>
              <a:rPr lang="en-US" sz="3300" dirty="0" err="1">
                <a:latin typeface="Garamond" panose="02020404030301010803" pitchFamily="18" charset="0"/>
              </a:rPr>
              <a:t>nyní</a:t>
            </a:r>
            <a:r>
              <a:rPr lang="en-US" sz="3300" dirty="0">
                <a:latin typeface="Garamond" panose="02020404030301010803" pitchFamily="18" charset="0"/>
              </a:rPr>
              <a:t> </a:t>
            </a:r>
            <a:r>
              <a:rPr lang="en-US" sz="3300" dirty="0" err="1">
                <a:latin typeface="Garamond" panose="02020404030301010803" pitchFamily="18" charset="0"/>
              </a:rPr>
              <a:t>utěšitelem</a:t>
            </a:r>
            <a:r>
              <a:rPr lang="en-US" sz="3300" dirty="0">
                <a:latin typeface="Garamond" panose="02020404030301010803" pitchFamily="18" charset="0"/>
              </a:rPr>
              <a:t> </a:t>
            </a:r>
            <a:r>
              <a:rPr lang="en-US" sz="3300" dirty="0" err="1">
                <a:latin typeface="Garamond" panose="02020404030301010803" pitchFamily="18" charset="0"/>
              </a:rPr>
              <a:t>neúnosného</a:t>
            </a:r>
            <a:r>
              <a:rPr lang="en-US" sz="3300" dirty="0">
                <a:latin typeface="Garamond" panose="02020404030301010803" pitchFamily="18" charset="0"/>
              </a:rPr>
              <a:t> </a:t>
            </a:r>
            <a:r>
              <a:rPr lang="en-US" sz="3300" dirty="0" err="1">
                <a:latin typeface="Garamond" panose="02020404030301010803" pitchFamily="18" charset="0"/>
              </a:rPr>
              <a:t>utrpení</a:t>
            </a:r>
            <a:r>
              <a:rPr lang="en-US" sz="3300" dirty="0">
                <a:latin typeface="Garamond" panose="02020404030301010803" pitchFamily="18" charset="0"/>
              </a:rPr>
              <a:t>: </a:t>
            </a:r>
            <a:r>
              <a:rPr lang="en-US" sz="3300" dirty="0" err="1">
                <a:latin typeface="Garamond" panose="02020404030301010803" pitchFamily="18" charset="0"/>
              </a:rPr>
              <a:t>byl</a:t>
            </a:r>
            <a:r>
              <a:rPr lang="en-US" sz="3300" dirty="0">
                <a:latin typeface="Garamond" panose="02020404030301010803" pitchFamily="18" charset="0"/>
              </a:rPr>
              <a:t> to </a:t>
            </a:r>
            <a:r>
              <a:rPr lang="en-US" sz="3300" dirty="0" err="1">
                <a:latin typeface="Garamond" panose="02020404030301010803" pitchFamily="18" charset="0"/>
              </a:rPr>
              <a:t>poslední</a:t>
            </a:r>
            <a:r>
              <a:rPr lang="en-US" sz="3300" dirty="0">
                <a:latin typeface="Garamond" panose="02020404030301010803" pitchFamily="18" charset="0"/>
              </a:rPr>
              <a:t> </a:t>
            </a:r>
            <a:r>
              <a:rPr lang="en-US" sz="3300" dirty="0" err="1">
                <a:latin typeface="Garamond" panose="02020404030301010803" pitchFamily="18" charset="0"/>
              </a:rPr>
              <a:t>pomocný</a:t>
            </a:r>
            <a:r>
              <a:rPr lang="en-US" sz="3300" dirty="0">
                <a:latin typeface="Garamond" panose="02020404030301010803" pitchFamily="18" charset="0"/>
              </a:rPr>
              <a:t> </a:t>
            </a:r>
            <a:r>
              <a:rPr lang="en-US" sz="3300" dirty="0" err="1">
                <a:latin typeface="Garamond" panose="02020404030301010803" pitchFamily="18" charset="0"/>
              </a:rPr>
              <a:t>prostředek</a:t>
            </a:r>
            <a:r>
              <a:rPr lang="en-US" sz="3300" dirty="0">
                <a:latin typeface="Garamond" panose="02020404030301010803" pitchFamily="18" charset="0"/>
              </a:rPr>
              <a:t> </a:t>
            </a:r>
            <a:r>
              <a:rPr lang="en-US" sz="3300" dirty="0" err="1">
                <a:latin typeface="Garamond" panose="02020404030301010803" pitchFamily="18" charset="0"/>
              </a:rPr>
              <a:t>úzkostlivé</a:t>
            </a:r>
            <a:r>
              <a:rPr lang="en-US" sz="3300" dirty="0">
                <a:latin typeface="Garamond" panose="02020404030301010803" pitchFamily="18" charset="0"/>
              </a:rPr>
              <a:t> </a:t>
            </a:r>
            <a:r>
              <a:rPr lang="en-US" sz="3300" dirty="0" err="1">
                <a:latin typeface="Garamond" panose="02020404030301010803" pitchFamily="18" charset="0"/>
              </a:rPr>
              <a:t>přírody</a:t>
            </a:r>
            <a:r>
              <a:rPr lang="en-US" sz="3300" dirty="0">
                <a:latin typeface="Garamond" panose="02020404030301010803" pitchFamily="18" charset="0"/>
              </a:rPr>
              <a:t>, </a:t>
            </a:r>
            <a:r>
              <a:rPr lang="en-US" sz="3300" dirty="0" err="1">
                <a:latin typeface="Garamond" panose="02020404030301010803" pitchFamily="18" charset="0"/>
              </a:rPr>
              <a:t>tj</a:t>
            </a:r>
            <a:r>
              <a:rPr lang="en-US" sz="3300" dirty="0">
                <a:latin typeface="Garamond" panose="02020404030301010803" pitchFamily="18" charset="0"/>
              </a:rPr>
              <a:t>. </a:t>
            </a:r>
            <a:r>
              <a:rPr lang="en-US" sz="3300" dirty="0" err="1">
                <a:latin typeface="Garamond" panose="02020404030301010803" pitchFamily="18" charset="0"/>
              </a:rPr>
              <a:t>vůle</a:t>
            </a:r>
            <a:r>
              <a:rPr lang="en-US" sz="3300" dirty="0">
                <a:latin typeface="Garamond" panose="02020404030301010803" pitchFamily="18" charset="0"/>
              </a:rPr>
              <a:t>.</a:t>
            </a:r>
            <a:r>
              <a:rPr lang="cs-CZ" sz="3300" dirty="0">
                <a:latin typeface="Garamond" panose="02020404030301010803" pitchFamily="18" charset="0"/>
              </a:rPr>
              <a:t>“</a:t>
            </a:r>
            <a:endParaRPr lang="en-US" sz="3300" dirty="0">
              <a:latin typeface="Garamond" panose="02020404030301010803" pitchFamily="18" charset="0"/>
            </a:endParaRPr>
          </a:p>
          <a:p>
            <a:pPr marL="0" indent="0">
              <a:spcBef>
                <a:spcPts val="0"/>
              </a:spcBef>
              <a:buNone/>
            </a:pPr>
            <a:r>
              <a:rPr lang="en-US" sz="3300" dirty="0">
                <a:latin typeface="Garamond" panose="02020404030301010803" pitchFamily="18" charset="0"/>
              </a:rPr>
              <a:t>Schopenhauer, </a:t>
            </a:r>
            <a:r>
              <a:rPr lang="en-US" sz="3300" i="1" dirty="0" err="1">
                <a:latin typeface="Garamond" panose="02020404030301010803" pitchFamily="18" charset="0"/>
              </a:rPr>
              <a:t>Svět</a:t>
            </a:r>
            <a:r>
              <a:rPr lang="cs-CZ" sz="3300" i="1" dirty="0">
                <a:latin typeface="Garamond" panose="02020404030301010803" pitchFamily="18" charset="0"/>
              </a:rPr>
              <a:t> jako vůle a představa</a:t>
            </a:r>
            <a:r>
              <a:rPr lang="cs-CZ" sz="3300" dirty="0">
                <a:latin typeface="Garamond" panose="02020404030301010803" pitchFamily="18" charset="0"/>
              </a:rPr>
              <a:t>,</a:t>
            </a:r>
            <a:r>
              <a:rPr lang="en-US" sz="3300" dirty="0">
                <a:latin typeface="Garamond" panose="02020404030301010803" pitchFamily="18" charset="0"/>
              </a:rPr>
              <a:t> II, xxxii, str. 294</a:t>
            </a:r>
          </a:p>
          <a:p>
            <a:pPr marL="0">
              <a:spcBef>
                <a:spcPts val="0"/>
              </a:spcBef>
            </a:pPr>
            <a:endParaRPr lang="en-US" sz="3300" dirty="0">
              <a:latin typeface="Garamond" panose="02020404030301010803" pitchFamily="18" charset="0"/>
            </a:endParaRPr>
          </a:p>
          <a:p>
            <a:pPr marL="0" indent="0">
              <a:spcBef>
                <a:spcPts val="0"/>
              </a:spcBef>
              <a:buNone/>
            </a:pPr>
            <a:r>
              <a:rPr lang="cs-CZ" sz="3300" dirty="0">
                <a:latin typeface="Garamond" panose="02020404030301010803" pitchFamily="18" charset="0"/>
              </a:rPr>
              <a:t>„</a:t>
            </a:r>
            <a:r>
              <a:rPr lang="en-US" sz="3300" dirty="0">
                <a:latin typeface="Garamond" panose="02020404030301010803" pitchFamily="18" charset="0"/>
              </a:rPr>
              <a:t>To, co je tam [v </a:t>
            </a:r>
            <a:r>
              <a:rPr lang="en-US" sz="3300" dirty="0" err="1">
                <a:latin typeface="Garamond" panose="02020404030301010803" pitchFamily="18" charset="0"/>
              </a:rPr>
              <a:t>kapitole</a:t>
            </a:r>
            <a:r>
              <a:rPr lang="en-US" sz="3300" dirty="0">
                <a:latin typeface="Garamond" panose="02020404030301010803" pitchFamily="18" charset="0"/>
              </a:rPr>
              <a:t> xxxii, </a:t>
            </a:r>
            <a:r>
              <a:rPr lang="en-US" sz="3300" i="1" dirty="0" err="1">
                <a:latin typeface="Garamond" panose="02020404030301010803" pitchFamily="18" charset="0"/>
              </a:rPr>
              <a:t>Svět</a:t>
            </a:r>
            <a:r>
              <a:rPr lang="en-US" sz="3300" dirty="0">
                <a:latin typeface="Garamond" panose="02020404030301010803" pitchFamily="18" charset="0"/>
              </a:rPr>
              <a:t> II] </a:t>
            </a:r>
            <a:r>
              <a:rPr lang="en-US" sz="3300" dirty="0" err="1">
                <a:latin typeface="Garamond" panose="02020404030301010803" pitchFamily="18" charset="0"/>
              </a:rPr>
              <a:t>řečeno</a:t>
            </a:r>
            <a:r>
              <a:rPr lang="en-US" sz="3300" dirty="0">
                <a:latin typeface="Garamond" panose="02020404030301010803" pitchFamily="18" charset="0"/>
              </a:rPr>
              <a:t>  o </a:t>
            </a:r>
            <a:r>
              <a:rPr lang="en-US" sz="3300" dirty="0" err="1">
                <a:latin typeface="Garamond" panose="02020404030301010803" pitchFamily="18" charset="0"/>
              </a:rPr>
              <a:t>vzpírání</a:t>
            </a:r>
            <a:r>
              <a:rPr lang="en-US" sz="3300" dirty="0">
                <a:latin typeface="Garamond" panose="02020404030301010803" pitchFamily="18" charset="0"/>
              </a:rPr>
              <a:t> se </a:t>
            </a:r>
            <a:r>
              <a:rPr lang="en-US" sz="3300" dirty="0" err="1">
                <a:latin typeface="Garamond" panose="02020404030301010803" pitchFamily="18" charset="0"/>
              </a:rPr>
              <a:t>proti</a:t>
            </a:r>
            <a:r>
              <a:rPr lang="en-US" sz="3300" dirty="0">
                <a:latin typeface="Garamond" panose="02020404030301010803" pitchFamily="18" charset="0"/>
              </a:rPr>
              <a:t> </a:t>
            </a:r>
            <a:r>
              <a:rPr lang="en-US" sz="3300" dirty="0" err="1">
                <a:latin typeface="Garamond" panose="02020404030301010803" pitchFamily="18" charset="0"/>
              </a:rPr>
              <a:t>přijetí</a:t>
            </a:r>
            <a:r>
              <a:rPr lang="en-US" sz="3300" dirty="0">
                <a:latin typeface="Garamond" panose="02020404030301010803" pitchFamily="18" charset="0"/>
              </a:rPr>
              <a:t> </a:t>
            </a:r>
            <a:r>
              <a:rPr lang="en-US" sz="3300" dirty="0" err="1">
                <a:latin typeface="Garamond" panose="02020404030301010803" pitchFamily="18" charset="0"/>
              </a:rPr>
              <a:t>nějaké</a:t>
            </a:r>
            <a:r>
              <a:rPr lang="en-US" sz="3300" dirty="0">
                <a:latin typeface="Garamond" panose="02020404030301010803" pitchFamily="18" charset="0"/>
              </a:rPr>
              <a:t> </a:t>
            </a:r>
            <a:r>
              <a:rPr lang="en-US" sz="3300" dirty="0" err="1">
                <a:latin typeface="Garamond" panose="02020404030301010803" pitchFamily="18" charset="0"/>
              </a:rPr>
              <a:t>nepříjemné</a:t>
            </a:r>
            <a:r>
              <a:rPr lang="en-US" sz="3300" dirty="0">
                <a:latin typeface="Garamond" panose="02020404030301010803" pitchFamily="18" charset="0"/>
              </a:rPr>
              <a:t> </a:t>
            </a:r>
            <a:r>
              <a:rPr lang="en-US" sz="3300" dirty="0" err="1">
                <a:latin typeface="Garamond" panose="02020404030301010803" pitchFamily="18" charset="0"/>
              </a:rPr>
              <a:t>části</a:t>
            </a:r>
            <a:r>
              <a:rPr lang="en-US" sz="3300" dirty="0">
                <a:latin typeface="Garamond" panose="02020404030301010803" pitchFamily="18" charset="0"/>
              </a:rPr>
              <a:t> </a:t>
            </a:r>
            <a:r>
              <a:rPr lang="en-US" sz="3300" dirty="0" err="1">
                <a:latin typeface="Garamond" panose="02020404030301010803" pitchFamily="18" charset="0"/>
              </a:rPr>
              <a:t>skutečnosti</a:t>
            </a:r>
            <a:r>
              <a:rPr lang="en-US" sz="3300" dirty="0">
                <a:latin typeface="Garamond" panose="02020404030301010803" pitchFamily="18" charset="0"/>
              </a:rPr>
              <a:t>, se </a:t>
            </a:r>
            <a:r>
              <a:rPr lang="en-US" sz="3300" dirty="0" err="1">
                <a:latin typeface="Garamond" panose="02020404030301010803" pitchFamily="18" charset="0"/>
              </a:rPr>
              <a:t>kryje</a:t>
            </a:r>
            <a:r>
              <a:rPr lang="en-US" sz="3300" dirty="0">
                <a:latin typeface="Garamond" panose="02020404030301010803" pitchFamily="18" charset="0"/>
              </a:rPr>
              <a:t> </a:t>
            </a:r>
            <a:r>
              <a:rPr lang="en-US" sz="3300" dirty="0" err="1">
                <a:latin typeface="Garamond" panose="02020404030301010803" pitchFamily="18" charset="0"/>
              </a:rPr>
              <a:t>tak</a:t>
            </a:r>
            <a:r>
              <a:rPr lang="en-US" sz="3300" dirty="0">
                <a:latin typeface="Garamond" panose="02020404030301010803" pitchFamily="18" charset="0"/>
              </a:rPr>
              <a:t> </a:t>
            </a:r>
            <a:r>
              <a:rPr lang="en-US" sz="3300" dirty="0" err="1">
                <a:latin typeface="Garamond" panose="02020404030301010803" pitchFamily="18" charset="0"/>
              </a:rPr>
              <a:t>úplně</a:t>
            </a:r>
            <a:r>
              <a:rPr lang="en-US" sz="3300" dirty="0">
                <a:latin typeface="Garamond" panose="02020404030301010803" pitchFamily="18" charset="0"/>
              </a:rPr>
              <a:t> s </a:t>
            </a:r>
            <a:r>
              <a:rPr lang="en-US" sz="3300" dirty="0" err="1">
                <a:latin typeface="Garamond" panose="02020404030301010803" pitchFamily="18" charset="0"/>
              </a:rPr>
              <a:t>obsahem</a:t>
            </a:r>
            <a:r>
              <a:rPr lang="en-US" sz="3300" dirty="0">
                <a:latin typeface="Garamond" panose="02020404030301010803" pitchFamily="18" charset="0"/>
              </a:rPr>
              <a:t> </a:t>
            </a:r>
            <a:r>
              <a:rPr lang="en-US" sz="3300" dirty="0" err="1">
                <a:latin typeface="Garamond" panose="02020404030301010803" pitchFamily="18" charset="0"/>
              </a:rPr>
              <a:t>mého</a:t>
            </a:r>
            <a:r>
              <a:rPr lang="en-US" sz="3300" dirty="0">
                <a:latin typeface="Garamond" panose="02020404030301010803" pitchFamily="18" charset="0"/>
              </a:rPr>
              <a:t> </a:t>
            </a:r>
            <a:r>
              <a:rPr lang="en-US" sz="3300" dirty="0" err="1">
                <a:latin typeface="Garamond" panose="02020404030301010803" pitchFamily="18" charset="0"/>
              </a:rPr>
              <a:t>pojmu</a:t>
            </a:r>
            <a:r>
              <a:rPr lang="en-US" sz="3300" dirty="0">
                <a:latin typeface="Garamond" panose="02020404030301010803" pitchFamily="18" charset="0"/>
              </a:rPr>
              <a:t> </a:t>
            </a:r>
            <a:r>
              <a:rPr lang="en-US" sz="3300" dirty="0" err="1">
                <a:latin typeface="Garamond" panose="02020404030301010803" pitchFamily="18" charset="0"/>
              </a:rPr>
              <a:t>vytěsnění</a:t>
            </a:r>
            <a:r>
              <a:rPr lang="en-US" sz="3300" dirty="0">
                <a:latin typeface="Garamond" panose="02020404030301010803" pitchFamily="18" charset="0"/>
              </a:rPr>
              <a:t>, </a:t>
            </a:r>
            <a:r>
              <a:rPr lang="en-US" sz="3300" dirty="0" err="1">
                <a:latin typeface="Garamond" panose="02020404030301010803" pitchFamily="18" charset="0"/>
              </a:rPr>
              <a:t>že</a:t>
            </a:r>
            <a:r>
              <a:rPr lang="en-US" sz="3300" dirty="0">
                <a:latin typeface="Garamond" panose="02020404030301010803" pitchFamily="18" charset="0"/>
              </a:rPr>
              <a:t> </a:t>
            </a:r>
            <a:r>
              <a:rPr lang="en-US" sz="3300" dirty="0" err="1">
                <a:latin typeface="Garamond" panose="02020404030301010803" pitchFamily="18" charset="0"/>
              </a:rPr>
              <a:t>jsem</a:t>
            </a:r>
            <a:r>
              <a:rPr lang="en-US" sz="3300" dirty="0">
                <a:latin typeface="Garamond" panose="02020404030301010803" pitchFamily="18" charset="0"/>
              </a:rPr>
              <a:t> </a:t>
            </a:r>
            <a:r>
              <a:rPr lang="en-US" sz="3300" dirty="0" err="1">
                <a:latin typeface="Garamond" panose="02020404030301010803" pitchFamily="18" charset="0"/>
              </a:rPr>
              <a:t>zase</a:t>
            </a:r>
            <a:r>
              <a:rPr lang="en-US" sz="3300" dirty="0">
                <a:latin typeface="Garamond" panose="02020404030301010803" pitchFamily="18" charset="0"/>
              </a:rPr>
              <a:t> </a:t>
            </a:r>
            <a:r>
              <a:rPr lang="en-US" sz="3300" dirty="0" err="1">
                <a:latin typeface="Garamond" panose="02020404030301010803" pitchFamily="18" charset="0"/>
              </a:rPr>
              <a:t>jednou</a:t>
            </a:r>
            <a:r>
              <a:rPr lang="en-US" sz="3300" dirty="0">
                <a:latin typeface="Garamond" panose="02020404030301010803" pitchFamily="18" charset="0"/>
              </a:rPr>
              <a:t> </a:t>
            </a:r>
            <a:r>
              <a:rPr lang="en-US" sz="3300" dirty="0" err="1">
                <a:latin typeface="Garamond" panose="02020404030301010803" pitchFamily="18" charset="0"/>
              </a:rPr>
              <a:t>mohl</a:t>
            </a:r>
            <a:r>
              <a:rPr lang="en-US" sz="3300" dirty="0">
                <a:latin typeface="Garamond" panose="02020404030301010803" pitchFamily="18" charset="0"/>
              </a:rPr>
              <a:t> </a:t>
            </a:r>
            <a:r>
              <a:rPr lang="en-US" sz="3300" dirty="0" err="1">
                <a:latin typeface="Garamond" panose="02020404030301010803" pitchFamily="18" charset="0"/>
              </a:rPr>
              <a:t>být</a:t>
            </a:r>
            <a:r>
              <a:rPr lang="en-US" sz="3300" dirty="0">
                <a:latin typeface="Garamond" panose="02020404030301010803" pitchFamily="18" charset="0"/>
              </a:rPr>
              <a:t> za </a:t>
            </a:r>
            <a:r>
              <a:rPr lang="en-US" sz="3300" dirty="0" err="1">
                <a:latin typeface="Garamond" panose="02020404030301010803" pitchFamily="18" charset="0"/>
              </a:rPr>
              <a:t>umožnění</a:t>
            </a:r>
            <a:r>
              <a:rPr lang="en-US" sz="3300" dirty="0">
                <a:latin typeface="Garamond" panose="02020404030301010803" pitchFamily="18" charset="0"/>
              </a:rPr>
              <a:t> </a:t>
            </a:r>
            <a:r>
              <a:rPr lang="en-US" sz="3300" dirty="0" err="1">
                <a:latin typeface="Garamond" panose="02020404030301010803" pitchFamily="18" charset="0"/>
              </a:rPr>
              <a:t>nějakého</a:t>
            </a:r>
            <a:r>
              <a:rPr lang="en-US" sz="3300" dirty="0">
                <a:latin typeface="Garamond" panose="02020404030301010803" pitchFamily="18" charset="0"/>
              </a:rPr>
              <a:t> </a:t>
            </a:r>
            <a:r>
              <a:rPr lang="en-US" sz="3300" dirty="0" err="1">
                <a:latin typeface="Garamond" panose="02020404030301010803" pitchFamily="18" charset="0"/>
              </a:rPr>
              <a:t>objevu</a:t>
            </a:r>
            <a:r>
              <a:rPr lang="en-US" sz="3300" dirty="0">
                <a:latin typeface="Garamond" panose="02020404030301010803" pitchFamily="18" charset="0"/>
              </a:rPr>
              <a:t> </a:t>
            </a:r>
            <a:r>
              <a:rPr lang="en-US" sz="3300" dirty="0" err="1">
                <a:latin typeface="Garamond" panose="02020404030301010803" pitchFamily="18" charset="0"/>
              </a:rPr>
              <a:t>zavázán</a:t>
            </a:r>
            <a:r>
              <a:rPr lang="en-US" sz="3300" dirty="0">
                <a:latin typeface="Garamond" panose="02020404030301010803" pitchFamily="18" charset="0"/>
              </a:rPr>
              <a:t> </a:t>
            </a:r>
            <a:r>
              <a:rPr lang="en-US" sz="3300" dirty="0" err="1">
                <a:latin typeface="Garamond" panose="02020404030301010803" pitchFamily="18" charset="0"/>
              </a:rPr>
              <a:t>své</a:t>
            </a:r>
            <a:r>
              <a:rPr lang="en-US" sz="3300" dirty="0">
                <a:latin typeface="Garamond" panose="02020404030301010803" pitchFamily="18" charset="0"/>
              </a:rPr>
              <a:t> </a:t>
            </a:r>
            <a:r>
              <a:rPr lang="en-US" sz="3300" dirty="0" err="1">
                <a:latin typeface="Garamond" panose="02020404030301010803" pitchFamily="18" charset="0"/>
              </a:rPr>
              <a:t>nesečtělosti</a:t>
            </a:r>
            <a:r>
              <a:rPr lang="en-US" sz="3300" dirty="0">
                <a:latin typeface="Garamond" panose="02020404030301010803" pitchFamily="18" charset="0"/>
              </a:rPr>
              <a:t>.</a:t>
            </a:r>
            <a:r>
              <a:rPr lang="cs-CZ" sz="3300" dirty="0">
                <a:latin typeface="Garamond" panose="02020404030301010803" pitchFamily="18" charset="0"/>
              </a:rPr>
              <a:t>“</a:t>
            </a:r>
            <a:r>
              <a:rPr lang="en-US" sz="3300" dirty="0">
                <a:latin typeface="Garamond" panose="02020404030301010803" pitchFamily="18" charset="0"/>
              </a:rPr>
              <a:t> </a:t>
            </a:r>
          </a:p>
          <a:p>
            <a:pPr marL="0" indent="0">
              <a:spcBef>
                <a:spcPts val="0"/>
              </a:spcBef>
              <a:buNone/>
            </a:pPr>
            <a:r>
              <a:rPr lang="en-US" sz="3300" dirty="0">
                <a:latin typeface="Garamond" panose="02020404030301010803" pitchFamily="18" charset="0"/>
              </a:rPr>
              <a:t>Freud, </a:t>
            </a:r>
            <a:r>
              <a:rPr lang="en-US" sz="3300" i="1" dirty="0">
                <a:latin typeface="Garamond" panose="02020404030301010803" pitchFamily="18" charset="0"/>
              </a:rPr>
              <a:t>K </a:t>
            </a:r>
            <a:r>
              <a:rPr lang="en-US" sz="3300" i="1" dirty="0" err="1">
                <a:latin typeface="Garamond" panose="02020404030301010803" pitchFamily="18" charset="0"/>
              </a:rPr>
              <a:t>dějinám</a:t>
            </a:r>
            <a:r>
              <a:rPr lang="en-US" sz="3300" i="1" dirty="0">
                <a:latin typeface="Garamond" panose="02020404030301010803" pitchFamily="18" charset="0"/>
              </a:rPr>
              <a:t> </a:t>
            </a:r>
            <a:r>
              <a:rPr lang="en-US" sz="3300" i="1" dirty="0" err="1">
                <a:latin typeface="Garamond" panose="02020404030301010803" pitchFamily="18" charset="0"/>
              </a:rPr>
              <a:t>psychoanalytického</a:t>
            </a:r>
            <a:r>
              <a:rPr lang="en-US" sz="3300" i="1" dirty="0">
                <a:latin typeface="Garamond" panose="02020404030301010803" pitchFamily="18" charset="0"/>
              </a:rPr>
              <a:t> </a:t>
            </a:r>
            <a:r>
              <a:rPr lang="en-US" sz="3300" i="1" dirty="0" err="1">
                <a:latin typeface="Garamond" panose="02020404030301010803" pitchFamily="18" charset="0"/>
              </a:rPr>
              <a:t>hnutí</a:t>
            </a:r>
            <a:r>
              <a:rPr lang="en-US" sz="3300" dirty="0">
                <a:latin typeface="Garamond" panose="02020404030301010803" pitchFamily="18" charset="0"/>
              </a:rPr>
              <a:t>, 1914</a:t>
            </a:r>
          </a:p>
          <a:p>
            <a:endParaRPr lang="en-US" sz="1700" dirty="0"/>
          </a:p>
        </p:txBody>
      </p:sp>
      <p:pic>
        <p:nvPicPr>
          <p:cNvPr id="5" name="Picture 2" descr="https://upload.wikimedia.org/wikipedia/commons/a/a2/Schopenhauer_portrait1.jpg">
            <a:extLst>
              <a:ext uri="{FF2B5EF4-FFF2-40B4-BE49-F238E27FC236}">
                <a16:creationId xmlns:a16="http://schemas.microsoft.com/office/drawing/2014/main" id="{4AEB1D84-C968-421A-949B-C9DAD7BC44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1349" y="507530"/>
            <a:ext cx="2498650" cy="3213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95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atei:Schopenhauer die welt als wille und vorstellung erstausgabe 181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6431" y="0"/>
            <a:ext cx="9467557" cy="6963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702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4679" y="271786"/>
            <a:ext cx="10622642" cy="1287463"/>
          </a:xfrm>
        </p:spPr>
        <p:txBody>
          <a:bodyPr vert="horz" lIns="91440" tIns="45720" rIns="91440" bIns="45720" rtlCol="0" anchor="b">
            <a:normAutofit/>
          </a:bodyPr>
          <a:lstStyle/>
          <a:p>
            <a:pPr>
              <a:lnSpc>
                <a:spcPct val="70000"/>
              </a:lnSpc>
            </a:pPr>
            <a:r>
              <a:rPr lang="cs-CZ" sz="4000" b="1" dirty="0">
                <a:solidFill>
                  <a:srgbClr val="C00000"/>
                </a:solidFill>
                <a:latin typeface="Garamond" panose="02020404030301010803" pitchFamily="18" charset="0"/>
              </a:rPr>
              <a:t>Podstatný význam sexuality v lidské motivaci</a:t>
            </a:r>
          </a:p>
        </p:txBody>
      </p:sp>
      <p:sp>
        <p:nvSpPr>
          <p:cNvPr id="3" name="Content Placeholder 2"/>
          <p:cNvSpPr>
            <a:spLocks noGrp="1"/>
          </p:cNvSpPr>
          <p:nvPr>
            <p:ph sz="half" idx="4294967295"/>
          </p:nvPr>
        </p:nvSpPr>
        <p:spPr>
          <a:xfrm>
            <a:off x="877750" y="1559249"/>
            <a:ext cx="10942432" cy="4131212"/>
          </a:xfrm>
        </p:spPr>
        <p:txBody>
          <a:bodyPr vert="horz" lIns="91440" tIns="45720" rIns="91440" bIns="45720" rtlCol="0">
            <a:normAutofit lnSpcReduction="10000"/>
          </a:bodyPr>
          <a:lstStyle/>
          <a:p>
            <a:pPr marL="0" indent="0">
              <a:buNone/>
            </a:pPr>
            <a:r>
              <a:rPr lang="cs-CZ" sz="3200" dirty="0">
                <a:latin typeface="Garamond" panose="02020404030301010803" pitchFamily="18" charset="0"/>
              </a:rPr>
              <a:t>„Konečný účel všech milostných pletek, ať se odehrávají v komickém či tragickém hávu, je skutečně důležitější než všechny ostatní účely lidského života, a proto si plně zasluhuje hlubokou vážnost, s jakou jej každý sleduje. Totiž to, co se jím rozhoduje, není nic menšího než </a:t>
            </a:r>
            <a:r>
              <a:rPr lang="cs-CZ" sz="3200" i="1" dirty="0">
                <a:latin typeface="Garamond" panose="02020404030301010803" pitchFamily="18" charset="0"/>
              </a:rPr>
              <a:t>složení příští generace</a:t>
            </a:r>
            <a:r>
              <a:rPr lang="cs-CZ" sz="3200" dirty="0">
                <a:latin typeface="Garamond" panose="02020404030301010803" pitchFamily="18" charset="0"/>
              </a:rPr>
              <a:t>.... Velká důležitost této záležitosti, v níž nejde jako ve všech ostatních o individuální dobro a zlo, nýbrž o bytí a speciální povahu lidského pokolení budoucích časů...“ </a:t>
            </a:r>
            <a:endParaRPr lang="en-GB" sz="3200" dirty="0">
              <a:latin typeface="Garamond" panose="02020404030301010803" pitchFamily="18" charset="0"/>
            </a:endParaRPr>
          </a:p>
          <a:p>
            <a:pPr marL="0" indent="0">
              <a:buNone/>
            </a:pPr>
            <a:r>
              <a:rPr lang="cs-CZ" sz="3200" i="1" dirty="0">
                <a:latin typeface="Garamond" panose="02020404030301010803" pitchFamily="18" charset="0"/>
              </a:rPr>
              <a:t>Svět jako vůle a představa</a:t>
            </a:r>
            <a:r>
              <a:rPr lang="cs-CZ" sz="3200" dirty="0">
                <a:latin typeface="Garamond" panose="02020404030301010803" pitchFamily="18" charset="0"/>
              </a:rPr>
              <a:t>, II, str. 392</a:t>
            </a:r>
          </a:p>
        </p:txBody>
      </p:sp>
    </p:spTree>
    <p:extLst>
      <p:ext uri="{BB962C8B-B14F-4D97-AF65-F5344CB8AC3E}">
        <p14:creationId xmlns:p14="http://schemas.microsoft.com/office/powerpoint/2010/main" val="2968591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77113" y="2103437"/>
            <a:ext cx="10897772" cy="1325563"/>
          </a:xfrm>
        </p:spPr>
        <p:txBody>
          <a:bodyPr>
            <a:normAutofit/>
          </a:bodyPr>
          <a:lstStyle/>
          <a:p>
            <a:r>
              <a:rPr lang="cs-CZ" sz="6000" b="1" dirty="0">
                <a:latin typeface="Garamond" panose="02020404030301010803" pitchFamily="18" charset="0"/>
              </a:rPr>
              <a:t>4. Člověk a jeho spása</a:t>
            </a:r>
            <a:endParaRPr lang="en-GB" sz="6000" b="1" dirty="0">
              <a:latin typeface="Garamond" panose="02020404030301010803" pitchFamily="18" charset="0"/>
            </a:endParaRPr>
          </a:p>
        </p:txBody>
      </p:sp>
    </p:spTree>
    <p:extLst>
      <p:ext uri="{BB962C8B-B14F-4D97-AF65-F5344CB8AC3E}">
        <p14:creationId xmlns:p14="http://schemas.microsoft.com/office/powerpoint/2010/main" val="3971589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ctangle 13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https://131313sketchbookproject.files.wordpress.com/2013/11/sisyphus-copy.jpg"/>
          <p:cNvPicPr>
            <a:picLocks noChangeAspect="1" noChangeArrowheads="1"/>
          </p:cNvPicPr>
          <p:nvPr/>
        </p:nvPicPr>
        <p:blipFill rotWithShape="1">
          <a:blip r:embed="rId2">
            <a:extLst>
              <a:ext uri="{28A0092B-C50C-407E-A947-70E740481C1C}">
                <a14:useLocalDpi xmlns:a14="http://schemas.microsoft.com/office/drawing/2010/main" val="0"/>
              </a:ext>
            </a:extLst>
          </a:blip>
          <a:srcRect t="33106" r="-3" b="18887"/>
          <a:stretch/>
        </p:blipFill>
        <p:spPr bwMode="auto">
          <a:xfrm>
            <a:off x="5926240" y="10"/>
            <a:ext cx="6265758" cy="2285990"/>
          </a:xfrm>
          <a:custGeom>
            <a:avLst/>
            <a:gdLst>
              <a:gd name="connsiteX0" fmla="*/ 0 w 6265758"/>
              <a:gd name="connsiteY0" fmla="*/ 0 h 2286000"/>
              <a:gd name="connsiteX1" fmla="*/ 6265758 w 6265758"/>
              <a:gd name="connsiteY1" fmla="*/ 0 h 2286000"/>
              <a:gd name="connsiteX2" fmla="*/ 6265758 w 6265758"/>
              <a:gd name="connsiteY2" fmla="*/ 2286000 h 2286000"/>
              <a:gd name="connsiteX3" fmla="*/ 1062168 w 6265758"/>
              <a:gd name="connsiteY3" fmla="*/ 2286000 h 2286000"/>
              <a:gd name="connsiteX4" fmla="*/ 790683 w 6265758"/>
              <a:gd name="connsiteY4" fmla="*/ 1700078 h 2286000"/>
              <a:gd name="connsiteX5" fmla="*/ 787725 w 6265758"/>
              <a:gd name="connsiteY5" fmla="*/ 1700078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65758" h="2286000">
                <a:moveTo>
                  <a:pt x="0" y="0"/>
                </a:moveTo>
                <a:lnTo>
                  <a:pt x="6265758" y="0"/>
                </a:lnTo>
                <a:lnTo>
                  <a:pt x="6265758" y="2286000"/>
                </a:lnTo>
                <a:lnTo>
                  <a:pt x="1062168" y="2286000"/>
                </a:lnTo>
                <a:lnTo>
                  <a:pt x="790683" y="1700078"/>
                </a:lnTo>
                <a:lnTo>
                  <a:pt x="787725" y="1700078"/>
                </a:lnTo>
                <a:close/>
              </a:path>
            </a:pathLst>
          </a:custGeom>
          <a:noFill/>
          <a:extLst>
            <a:ext uri="{909E8E84-426E-40DD-AFC4-6F175D3DCCD1}">
              <a14:hiddenFill xmlns:a14="http://schemas.microsoft.com/office/drawing/2010/main">
                <a:solidFill>
                  <a:srgbClr val="FFFFFF"/>
                </a:solidFill>
              </a14:hiddenFill>
            </a:ext>
          </a:extLst>
        </p:spPr>
      </p:pic>
      <p:pic>
        <p:nvPicPr>
          <p:cNvPr id="1026" name="Picture 2" descr="http://so-byitie.ru/sbwp/wp-content/uploads/mif-o-sizife-26.jpg"/>
          <p:cNvPicPr>
            <a:picLocks noChangeAspect="1" noChangeArrowheads="1"/>
          </p:cNvPicPr>
          <p:nvPr/>
        </p:nvPicPr>
        <p:blipFill rotWithShape="1">
          <a:blip r:embed="rId3">
            <a:extLst>
              <a:ext uri="{28A0092B-C50C-407E-A947-70E740481C1C}">
                <a14:useLocalDpi xmlns:a14="http://schemas.microsoft.com/office/drawing/2010/main" val="0"/>
              </a:ext>
            </a:extLst>
          </a:blip>
          <a:srcRect l="10992" r="1370" b="-1"/>
          <a:stretch/>
        </p:blipFill>
        <p:spPr bwMode="auto">
          <a:xfrm>
            <a:off x="6988408" y="2286000"/>
            <a:ext cx="5203590" cy="2286000"/>
          </a:xfrm>
          <a:custGeom>
            <a:avLst/>
            <a:gdLst>
              <a:gd name="connsiteX0" fmla="*/ 0 w 5203590"/>
              <a:gd name="connsiteY0" fmla="*/ 0 h 2286000"/>
              <a:gd name="connsiteX1" fmla="*/ 5203590 w 5203590"/>
              <a:gd name="connsiteY1" fmla="*/ 0 h 2286000"/>
              <a:gd name="connsiteX2" fmla="*/ 5203590 w 5203590"/>
              <a:gd name="connsiteY2" fmla="*/ 2286000 h 2286000"/>
              <a:gd name="connsiteX3" fmla="*/ 1059212 w 5203590"/>
              <a:gd name="connsiteY3" fmla="*/ 2286000 h 2286000"/>
              <a:gd name="connsiteX4" fmla="*/ 925708 w 5203590"/>
              <a:gd name="connsiteY4" fmla="*/ 1997870 h 2286000"/>
              <a:gd name="connsiteX5" fmla="*/ 925707 w 5203590"/>
              <a:gd name="connsiteY5" fmla="*/ 199787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03590" h="2286000">
                <a:moveTo>
                  <a:pt x="0" y="0"/>
                </a:moveTo>
                <a:lnTo>
                  <a:pt x="5203590" y="0"/>
                </a:lnTo>
                <a:lnTo>
                  <a:pt x="5203590" y="2286000"/>
                </a:lnTo>
                <a:lnTo>
                  <a:pt x="1059212" y="2286000"/>
                </a:lnTo>
                <a:lnTo>
                  <a:pt x="925708" y="1997870"/>
                </a:lnTo>
                <a:lnTo>
                  <a:pt x="925707" y="1997870"/>
                </a:lnTo>
                <a:close/>
              </a:path>
            </a:pathLst>
          </a:cu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t="37087" r="-1" b="6991"/>
          <a:stretch/>
        </p:blipFill>
        <p:spPr>
          <a:xfrm>
            <a:off x="8047618" y="4572000"/>
            <a:ext cx="4144382" cy="2286000"/>
          </a:xfrm>
          <a:custGeom>
            <a:avLst/>
            <a:gdLst>
              <a:gd name="connsiteX0" fmla="*/ 0 w 4144382"/>
              <a:gd name="connsiteY0" fmla="*/ 0 h 2286000"/>
              <a:gd name="connsiteX1" fmla="*/ 4144382 w 4144382"/>
              <a:gd name="connsiteY1" fmla="*/ 0 h 2286000"/>
              <a:gd name="connsiteX2" fmla="*/ 4144382 w 4144382"/>
              <a:gd name="connsiteY2" fmla="*/ 2286000 h 2286000"/>
              <a:gd name="connsiteX3" fmla="*/ 1054581 w 4144382"/>
              <a:gd name="connsiteY3" fmla="*/ 2286000 h 2286000"/>
              <a:gd name="connsiteX4" fmla="*/ 1054581 w 4144382"/>
              <a:gd name="connsiteY4" fmla="*/ 2285999 h 2286000"/>
              <a:gd name="connsiteX5" fmla="*/ 1059211 w 4144382"/>
              <a:gd name="connsiteY5" fmla="*/ 2285999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4382" h="2286000">
                <a:moveTo>
                  <a:pt x="0" y="0"/>
                </a:moveTo>
                <a:lnTo>
                  <a:pt x="4144382" y="0"/>
                </a:lnTo>
                <a:lnTo>
                  <a:pt x="4144382" y="2286000"/>
                </a:lnTo>
                <a:lnTo>
                  <a:pt x="1054581" y="2286000"/>
                </a:lnTo>
                <a:lnTo>
                  <a:pt x="1054581" y="2285999"/>
                </a:lnTo>
                <a:lnTo>
                  <a:pt x="1059211" y="2285999"/>
                </a:lnTo>
                <a:close/>
              </a:path>
            </a:pathLst>
          </a:custGeom>
        </p:spPr>
      </p:pic>
      <p:sp>
        <p:nvSpPr>
          <p:cNvPr id="137" name="Freeform 1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590203" cy="6858000"/>
          </a:xfrm>
          <a:custGeom>
            <a:avLst/>
            <a:gdLst>
              <a:gd name="connsiteX0" fmla="*/ 0 w 9590203"/>
              <a:gd name="connsiteY0" fmla="*/ 0 h 6858000"/>
              <a:gd name="connsiteX1" fmla="*/ 6414049 w 9590203"/>
              <a:gd name="connsiteY1" fmla="*/ 0 h 6858000"/>
              <a:gd name="connsiteX2" fmla="*/ 9590203 w 9590203"/>
              <a:gd name="connsiteY2" fmla="*/ 6858000 h 6858000"/>
              <a:gd name="connsiteX3" fmla="*/ 0 w 959020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590203" h="6858000">
                <a:moveTo>
                  <a:pt x="0" y="0"/>
                </a:moveTo>
                <a:lnTo>
                  <a:pt x="6414049" y="0"/>
                </a:lnTo>
                <a:lnTo>
                  <a:pt x="9590203" y="6858000"/>
                </a:lnTo>
                <a:lnTo>
                  <a:pt x="0" y="6858000"/>
                </a:lnTo>
                <a:close/>
              </a:path>
            </a:pathLst>
          </a:cu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38200" y="365125"/>
            <a:ext cx="5191125" cy="1325563"/>
          </a:xfrm>
        </p:spPr>
        <p:txBody>
          <a:bodyPr>
            <a:normAutofit/>
          </a:bodyPr>
          <a:lstStyle/>
          <a:p>
            <a:r>
              <a:rPr lang="en-GB" b="1">
                <a:solidFill>
                  <a:schemeClr val="bg1"/>
                </a:solidFill>
                <a:latin typeface="Garamond" panose="02020404030301010803" pitchFamily="18" charset="0"/>
              </a:rPr>
              <a:t>Pesimismus</a:t>
            </a:r>
          </a:p>
        </p:txBody>
      </p:sp>
      <p:sp>
        <p:nvSpPr>
          <p:cNvPr id="3" name="Content Placeholder 2"/>
          <p:cNvSpPr>
            <a:spLocks noGrp="1"/>
          </p:cNvSpPr>
          <p:nvPr>
            <p:ph idx="1"/>
          </p:nvPr>
        </p:nvSpPr>
        <p:spPr>
          <a:xfrm>
            <a:off x="1280841" y="1767431"/>
            <a:ext cx="5707565" cy="4155713"/>
          </a:xfrm>
        </p:spPr>
        <p:txBody>
          <a:bodyPr>
            <a:normAutofit/>
          </a:bodyPr>
          <a:lstStyle/>
          <a:p>
            <a:pPr marL="0" indent="0">
              <a:buNone/>
            </a:pPr>
            <a:r>
              <a:rPr lang="en-GB" sz="3600" dirty="0">
                <a:solidFill>
                  <a:schemeClr val="bg1"/>
                </a:solidFill>
                <a:latin typeface="Garamond" panose="02020404030301010803" pitchFamily="18" charset="0"/>
              </a:rPr>
              <a:t>V</a:t>
            </a:r>
            <a:r>
              <a:rPr lang="cs-CZ" sz="3600" dirty="0">
                <a:solidFill>
                  <a:schemeClr val="bg1"/>
                </a:solidFill>
                <a:latin typeface="Garamond" panose="02020404030301010803" pitchFamily="18" charset="0"/>
              </a:rPr>
              <a:t>ůle je slepá.</a:t>
            </a:r>
          </a:p>
          <a:p>
            <a:pPr marL="0" indent="0">
              <a:buNone/>
            </a:pPr>
            <a:r>
              <a:rPr lang="cs-CZ" sz="3600" dirty="0">
                <a:solidFill>
                  <a:schemeClr val="bg1"/>
                </a:solidFill>
                <a:latin typeface="Garamond" panose="02020404030301010803" pitchFamily="18" charset="0"/>
              </a:rPr>
              <a:t>Život je s</a:t>
            </a:r>
            <a:r>
              <a:rPr lang="en-GB" sz="3600" dirty="0" err="1">
                <a:solidFill>
                  <a:schemeClr val="bg1"/>
                </a:solidFill>
                <a:latin typeface="Garamond" panose="02020404030301010803" pitchFamily="18" charset="0"/>
              </a:rPr>
              <a:t>trastn</a:t>
            </a:r>
            <a:r>
              <a:rPr lang="cs-CZ" sz="3600" dirty="0">
                <a:solidFill>
                  <a:schemeClr val="bg1"/>
                </a:solidFill>
                <a:latin typeface="Garamond" panose="02020404030301010803" pitchFamily="18" charset="0"/>
              </a:rPr>
              <a:t>ý koloběh </a:t>
            </a:r>
          </a:p>
          <a:p>
            <a:pPr marL="0" indent="0">
              <a:buNone/>
            </a:pPr>
            <a:r>
              <a:rPr lang="cs-CZ" sz="3600" dirty="0">
                <a:solidFill>
                  <a:schemeClr val="bg1"/>
                </a:solidFill>
                <a:latin typeface="Garamond" panose="02020404030301010803" pitchFamily="18" charset="0"/>
              </a:rPr>
              <a:t>Střídání bolesti a nudy.</a:t>
            </a:r>
            <a:endParaRPr lang="en-GB" sz="3600" dirty="0">
              <a:solidFill>
                <a:schemeClr val="bg1"/>
              </a:solidFill>
              <a:latin typeface="Garamond" panose="02020404030301010803" pitchFamily="18" charset="0"/>
            </a:endParaRPr>
          </a:p>
          <a:p>
            <a:pPr marL="0" indent="0">
              <a:buNone/>
            </a:pPr>
            <a:endParaRPr lang="cs-CZ" sz="20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10741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820" y="770239"/>
            <a:ext cx="10515600" cy="1325563"/>
          </a:xfrm>
        </p:spPr>
        <p:txBody>
          <a:bodyPr>
            <a:normAutofit/>
          </a:bodyPr>
          <a:lstStyle/>
          <a:p>
            <a:r>
              <a:rPr lang="cs-CZ" sz="4000" b="1" dirty="0">
                <a:solidFill>
                  <a:srgbClr val="C00000"/>
                </a:solidFill>
                <a:latin typeface="Garamond" panose="02020404030301010803" pitchFamily="18" charset="0"/>
              </a:rPr>
              <a:t>Možnost spásy u člověka</a:t>
            </a:r>
            <a:endParaRPr lang="en-GB" sz="40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838200" y="2249714"/>
            <a:ext cx="10515600" cy="3927249"/>
          </a:xfrm>
        </p:spPr>
        <p:txBody>
          <a:bodyPr/>
          <a:lstStyle/>
          <a:p>
            <a:pPr marL="0" indent="0">
              <a:buNone/>
            </a:pPr>
            <a:r>
              <a:rPr lang="en-GB" sz="4000" dirty="0">
                <a:latin typeface="Garamond" panose="02020404030301010803" pitchFamily="18" charset="0"/>
              </a:rPr>
              <a:t>   </a:t>
            </a:r>
            <a:r>
              <a:rPr lang="cs-CZ" sz="4000" dirty="0">
                <a:latin typeface="Garamond" panose="02020404030301010803" pitchFamily="18" charset="0"/>
              </a:rPr>
              <a:t>Intelekt může překonat a utišit vůl</a:t>
            </a:r>
            <a:r>
              <a:rPr lang="en-GB" sz="4000" dirty="0" err="1">
                <a:latin typeface="Garamond" panose="02020404030301010803" pitchFamily="18" charset="0"/>
              </a:rPr>
              <a:t>i</a:t>
            </a:r>
            <a:endParaRPr lang="en-GB" sz="4000" dirty="0">
              <a:latin typeface="Garamond" panose="02020404030301010803" pitchFamily="18" charset="0"/>
            </a:endParaRPr>
          </a:p>
          <a:p>
            <a:endParaRPr lang="en-GB" dirty="0"/>
          </a:p>
        </p:txBody>
      </p:sp>
    </p:spTree>
    <p:extLst>
      <p:ext uri="{BB962C8B-B14F-4D97-AF65-F5344CB8AC3E}">
        <p14:creationId xmlns:p14="http://schemas.microsoft.com/office/powerpoint/2010/main" val="41205480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782" y="492446"/>
            <a:ext cx="10734822" cy="1325563"/>
          </a:xfrm>
        </p:spPr>
        <p:txBody>
          <a:bodyPr>
            <a:normAutofit/>
          </a:bodyPr>
          <a:lstStyle/>
          <a:p>
            <a:r>
              <a:rPr lang="cs-CZ" sz="3600" b="1" dirty="0">
                <a:solidFill>
                  <a:srgbClr val="C00000"/>
                </a:solidFill>
                <a:latin typeface="Garamond" panose="02020404030301010803" pitchFamily="18" charset="0"/>
              </a:rPr>
              <a:t>Spása</a:t>
            </a:r>
            <a:endParaRPr lang="en-GB" sz="36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920393" y="1527675"/>
            <a:ext cx="10515600" cy="4351338"/>
          </a:xfrm>
        </p:spPr>
        <p:txBody>
          <a:bodyPr>
            <a:normAutofit/>
          </a:bodyPr>
          <a:lstStyle/>
          <a:p>
            <a:r>
              <a:rPr lang="cs-CZ" sz="3600" dirty="0">
                <a:latin typeface="Garamond" panose="02020404030301010803" pitchFamily="18" charset="0"/>
              </a:rPr>
              <a:t>Umění a estetická zkušenost</a:t>
            </a:r>
          </a:p>
          <a:p>
            <a:r>
              <a:rPr lang="cs-CZ" sz="3600" dirty="0">
                <a:latin typeface="Garamond" panose="02020404030301010803" pitchFamily="18" charset="0"/>
              </a:rPr>
              <a:t>Filosofie </a:t>
            </a:r>
          </a:p>
          <a:p>
            <a:r>
              <a:rPr lang="cs-CZ" sz="3600" dirty="0">
                <a:latin typeface="Garamond" panose="02020404030301010803" pitchFamily="18" charset="0"/>
              </a:rPr>
              <a:t>Askeze</a:t>
            </a:r>
          </a:p>
          <a:p>
            <a:r>
              <a:rPr lang="cs-CZ" sz="3600" dirty="0">
                <a:latin typeface="Garamond" panose="02020404030301010803" pitchFamily="18" charset="0"/>
              </a:rPr>
              <a:t>Soucit </a:t>
            </a:r>
            <a:r>
              <a:rPr lang="en-GB" sz="3600" dirty="0">
                <a:latin typeface="Garamond" panose="02020404030301010803" pitchFamily="18" charset="0"/>
              </a:rPr>
              <a:t>(z</a:t>
            </a:r>
            <a:r>
              <a:rPr lang="cs-CZ" sz="3600" dirty="0">
                <a:latin typeface="Garamond" panose="02020404030301010803" pitchFamily="18" charset="0"/>
              </a:rPr>
              <a:t>áklad etické zkušenosti)</a:t>
            </a:r>
          </a:p>
          <a:p>
            <a:r>
              <a:rPr lang="cs-CZ" sz="3600" dirty="0">
                <a:latin typeface="Garamond" panose="02020404030301010803" pitchFamily="18" charset="0"/>
              </a:rPr>
              <a:t>Praxe „pesimistických“ náboženství (spíše křesťanství, buddhismus, védská tradice, než judaismus a islám)</a:t>
            </a:r>
            <a:endParaRPr lang="en-GB" sz="3600" dirty="0">
              <a:latin typeface="Garamond" panose="02020404030301010803" pitchFamily="18" charset="0"/>
            </a:endParaRPr>
          </a:p>
        </p:txBody>
      </p:sp>
    </p:spTree>
    <p:extLst>
      <p:ext uri="{BB962C8B-B14F-4D97-AF65-F5344CB8AC3E}">
        <p14:creationId xmlns:p14="http://schemas.microsoft.com/office/powerpoint/2010/main" val="23374188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266464" y="631343"/>
            <a:ext cx="10515600" cy="1325563"/>
          </a:xfrm>
        </p:spPr>
        <p:txBody>
          <a:bodyPr/>
          <a:lstStyle/>
          <a:p>
            <a:r>
              <a:rPr lang="cs-CZ" b="1" dirty="0">
                <a:solidFill>
                  <a:srgbClr val="C00000"/>
                </a:solidFill>
                <a:latin typeface="Garamond" panose="02020404030301010803" pitchFamily="18" charset="0"/>
              </a:rPr>
              <a:t>Vlivný mezi umělci</a:t>
            </a:r>
            <a:endParaRPr lang="en-GB"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1874468" y="1797188"/>
            <a:ext cx="10515600" cy="2799470"/>
          </a:xfrm>
        </p:spPr>
        <p:txBody>
          <a:bodyPr>
            <a:noAutofit/>
          </a:bodyPr>
          <a:lstStyle/>
          <a:p>
            <a:r>
              <a:rPr lang="cs-CZ" sz="3600" dirty="0">
                <a:latin typeface="Garamond" panose="02020404030301010803" pitchFamily="18" charset="0"/>
              </a:rPr>
              <a:t>Lev Tolstoj</a:t>
            </a:r>
          </a:p>
          <a:p>
            <a:r>
              <a:rPr lang="cs-CZ" sz="3600" dirty="0">
                <a:latin typeface="Garamond" panose="02020404030301010803" pitchFamily="18" charset="0"/>
              </a:rPr>
              <a:t>Thomas Mann</a:t>
            </a:r>
          </a:p>
          <a:p>
            <a:r>
              <a:rPr lang="cs-CZ" sz="3600" dirty="0">
                <a:latin typeface="Garamond" panose="02020404030301010803" pitchFamily="18" charset="0"/>
              </a:rPr>
              <a:t>Richard Wagner (</a:t>
            </a:r>
            <a:r>
              <a:rPr lang="cs-CZ" sz="3600" i="1" dirty="0">
                <a:latin typeface="Garamond" panose="02020404030301010803" pitchFamily="18" charset="0"/>
              </a:rPr>
              <a:t>Parsifal</a:t>
            </a:r>
            <a:r>
              <a:rPr lang="cs-CZ" sz="3600" dirty="0">
                <a:latin typeface="Garamond" panose="02020404030301010803" pitchFamily="18" charset="0"/>
              </a:rPr>
              <a:t>)</a:t>
            </a:r>
          </a:p>
          <a:p>
            <a:r>
              <a:rPr lang="cs-CZ" sz="3600" dirty="0">
                <a:latin typeface="Garamond" panose="02020404030301010803" pitchFamily="18" charset="0"/>
              </a:rPr>
              <a:t>Gustav Mahler</a:t>
            </a:r>
          </a:p>
          <a:p>
            <a:endParaRPr lang="en-GB" sz="3600" dirty="0">
              <a:latin typeface="Garamond" panose="02020404030301010803" pitchFamily="18" charset="0"/>
            </a:endParaRPr>
          </a:p>
        </p:txBody>
      </p:sp>
    </p:spTree>
    <p:extLst>
      <p:ext uri="{BB962C8B-B14F-4D97-AF65-F5344CB8AC3E}">
        <p14:creationId xmlns:p14="http://schemas.microsoft.com/office/powerpoint/2010/main" val="41256325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222694" y="436098"/>
            <a:ext cx="9969305" cy="5740865"/>
          </a:xfrm>
        </p:spPr>
        <p:txBody>
          <a:bodyPr>
            <a:noAutofit/>
          </a:bodyPr>
          <a:lstStyle/>
          <a:p>
            <a:pPr marL="0" indent="0">
              <a:buNone/>
            </a:pPr>
            <a:r>
              <a:rPr lang="en-GB" dirty="0">
                <a:latin typeface="Garamond" panose="02020404030301010803" pitchFamily="18" charset="0"/>
              </a:rPr>
              <a:t>‘</a:t>
            </a:r>
            <a:r>
              <a:rPr lang="cs-CZ" dirty="0">
                <a:latin typeface="Garamond" panose="02020404030301010803" pitchFamily="18" charset="0"/>
              </a:rPr>
              <a:t>Jestliže jsem se  v tomto celém podání hudby snažil zřetelně ukázat, že ve své nanejvýš obecné řeči vyjadřuje vnitřní podstatu, to o sobě světa, které podle jeho nejzřetelnějšího projevu myslíme pod pojmem vůle, a to v látce jednoho druhu, pouhými tóny, s největší určitostí a pravdou: jestliže dále podle mého náhledu a snahy filosofie není nic jiného než úplné a správné zopakování a vyslovení podstaty světa ve velmi obecných pojmech, neboť jen v takových je možný všude dostačující a použitelný přehled oné celé podstaty, pak ten, kdo mě sledoval a vstoupil do mého druhu myšlení, nebude mít za tak paradoxní, když řeknu, že kdyby se nám podařilo nějaké dokonale správné, úplné a do jednotlivostí jdoucí vysvětlení hudby, tedy zevrubně zopakovat to, co vyjadřuje, v pojmech, bylo by to také dostatečné reprodukování a vysvětlení světa v pojmech, nebo něco, co zní stejně, tedy pravá filosofie.</a:t>
            </a:r>
            <a:r>
              <a:rPr lang="en-GB" dirty="0">
                <a:latin typeface="Garamond" panose="02020404030301010803" pitchFamily="18" charset="0"/>
              </a:rPr>
              <a:t>’</a:t>
            </a:r>
            <a:endParaRPr lang="cs-CZ" dirty="0">
              <a:latin typeface="Garamond" panose="02020404030301010803" pitchFamily="18" charset="0"/>
            </a:endParaRPr>
          </a:p>
          <a:p>
            <a:pPr marL="0" indent="0">
              <a:buNone/>
            </a:pPr>
            <a:r>
              <a:rPr lang="cs-CZ" i="1" dirty="0">
                <a:latin typeface="Garamond" panose="02020404030301010803" pitchFamily="18" charset="0"/>
              </a:rPr>
              <a:t>Svět jako vůle a představa </a:t>
            </a:r>
            <a:r>
              <a:rPr lang="cs-CZ" dirty="0">
                <a:latin typeface="Garamond" panose="02020404030301010803" pitchFamily="18" charset="0"/>
              </a:rPr>
              <a:t>§52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1963"/>
            <a:ext cx="2171700" cy="5715000"/>
          </a:xfrm>
          <a:prstGeom prst="rect">
            <a:avLst/>
          </a:prstGeom>
        </p:spPr>
      </p:pic>
    </p:spTree>
    <p:extLst>
      <p:ext uri="{BB962C8B-B14F-4D97-AF65-F5344CB8AC3E}">
        <p14:creationId xmlns:p14="http://schemas.microsoft.com/office/powerpoint/2010/main" val="14125432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7096" y="416107"/>
            <a:ext cx="10515600" cy="1266727"/>
          </a:xfrm>
        </p:spPr>
        <p:txBody>
          <a:bodyPr>
            <a:normAutofit/>
          </a:bodyPr>
          <a:lstStyle/>
          <a:p>
            <a:r>
              <a:rPr lang="cs-CZ" b="1" dirty="0">
                <a:solidFill>
                  <a:srgbClr val="C00000"/>
                </a:solidFill>
                <a:latin typeface="Garamond" panose="02020404030301010803" pitchFamily="18" charset="0"/>
              </a:rPr>
              <a:t>Křesťanství má etický význam</a:t>
            </a:r>
          </a:p>
        </p:txBody>
      </p:sp>
      <p:sp>
        <p:nvSpPr>
          <p:cNvPr id="3" name="Zástupný symbol pro obsah 2"/>
          <p:cNvSpPr>
            <a:spLocks noGrp="1"/>
          </p:cNvSpPr>
          <p:nvPr>
            <p:ph idx="1"/>
          </p:nvPr>
        </p:nvSpPr>
        <p:spPr>
          <a:xfrm>
            <a:off x="1172031" y="1457191"/>
            <a:ext cx="10515600" cy="4351338"/>
          </a:xfrm>
        </p:spPr>
        <p:txBody>
          <a:bodyPr>
            <a:normAutofit lnSpcReduction="10000"/>
          </a:bodyPr>
          <a:lstStyle/>
          <a:p>
            <a:pPr marL="0" indent="0">
              <a:buNone/>
            </a:pPr>
            <a:r>
              <a:rPr lang="cs-CZ" sz="4000" dirty="0">
                <a:latin typeface="Garamond" panose="02020404030301010803" pitchFamily="18" charset="0"/>
              </a:rPr>
              <a:t>„Skutečně je učení o dědičném hříchu (přitakání vůli) a o vykoupení (popření vůle) velkou pravdou, která vytváří jádro křesťanství; zatímco ostatní je většinou jen ošacení a zahalení nebo vedlejší. Podle toho má člověk chápat Ježíše Krista stále v obecnosti jako symbol či personifikaci popření vůle k životu.“</a:t>
            </a:r>
            <a:r>
              <a:rPr lang="en-US" sz="4000" dirty="0">
                <a:latin typeface="Garamond" panose="02020404030301010803" pitchFamily="18" charset="0"/>
              </a:rPr>
              <a:t> </a:t>
            </a:r>
            <a:endParaRPr lang="cs-CZ" sz="4000" dirty="0">
              <a:latin typeface="Garamond" panose="02020404030301010803" pitchFamily="18" charset="0"/>
            </a:endParaRPr>
          </a:p>
          <a:p>
            <a:pPr marL="0" indent="0">
              <a:buNone/>
            </a:pPr>
            <a:r>
              <a:rPr lang="cs-CZ" sz="4000" i="1" dirty="0">
                <a:latin typeface="Garamond" panose="02020404030301010803" pitchFamily="18" charset="0"/>
              </a:rPr>
              <a:t>Svět jako vůle a představa, </a:t>
            </a:r>
            <a:r>
              <a:rPr lang="cs-CZ" sz="4000" dirty="0">
                <a:latin typeface="Garamond" panose="02020404030301010803" pitchFamily="18" charset="0"/>
              </a:rPr>
              <a:t>část 4</a:t>
            </a:r>
          </a:p>
        </p:txBody>
      </p:sp>
    </p:spTree>
    <p:extLst>
      <p:ext uri="{BB962C8B-B14F-4D97-AF65-F5344CB8AC3E}">
        <p14:creationId xmlns:p14="http://schemas.microsoft.com/office/powerpoint/2010/main" val="2718409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s5.wikiart.org/images/correggio/coronation-scene-1521%282%29.jpg%21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9175" y="1542755"/>
            <a:ext cx="7143750" cy="453390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520505" y="321583"/>
            <a:ext cx="11324492" cy="1802640"/>
          </a:xfrm>
        </p:spPr>
        <p:txBody>
          <a:bodyPr>
            <a:normAutofit fontScale="90000"/>
          </a:bodyPr>
          <a:lstStyle/>
          <a:p>
            <a:r>
              <a:rPr lang="en-US" sz="2700" dirty="0">
                <a:latin typeface="Garamond" panose="02020404030301010803" pitchFamily="18" charset="0"/>
              </a:rPr>
              <a:t>‘</a:t>
            </a:r>
            <a:r>
              <a:rPr lang="cs-CZ" sz="2700" dirty="0">
                <a:latin typeface="Garamond" panose="02020404030301010803" pitchFamily="18" charset="0"/>
              </a:rPr>
              <a:t>Ukáže onen mír, který je vyšší než všechen rozum, ono celkové utišení mysli, onen hluboký klid, neotřesitelná důvěra a radostnost, jejichž pouhý odlesk v tváři, jak ho podali Raffael a Correggio, je úplným a jistým evangeliem: zůstalo jen poznání, vůle zmizela.</a:t>
            </a:r>
            <a:r>
              <a:rPr lang="en-US" sz="2700" dirty="0">
                <a:latin typeface="Garamond" panose="02020404030301010803" pitchFamily="18" charset="0"/>
              </a:rPr>
              <a:t>’</a:t>
            </a:r>
            <a:br>
              <a:rPr lang="en-US" sz="2700" dirty="0">
                <a:latin typeface="Garamond" panose="02020404030301010803" pitchFamily="18" charset="0"/>
              </a:rPr>
            </a:br>
            <a:r>
              <a:rPr lang="cs-CZ" sz="2800" i="1" dirty="0">
                <a:latin typeface="Garamond" panose="02020404030301010803" pitchFamily="18" charset="0"/>
              </a:rPr>
              <a:t>Svět jako vůle a představa, </a:t>
            </a:r>
            <a:r>
              <a:rPr lang="cs-CZ" sz="2700" dirty="0">
                <a:latin typeface="Garamond" panose="02020404030301010803" pitchFamily="18" charset="0"/>
              </a:rPr>
              <a:t>část 4</a:t>
            </a:r>
            <a:br>
              <a:rPr lang="cs-CZ" sz="2400" dirty="0">
                <a:latin typeface="Garamond" panose="02020404030301010803" pitchFamily="18" charset="0"/>
              </a:rPr>
            </a:br>
            <a:endParaRPr lang="cs-CZ" sz="2400" dirty="0"/>
          </a:p>
        </p:txBody>
      </p:sp>
      <p:sp>
        <p:nvSpPr>
          <p:cNvPr id="3" name="Zástupný symbol pro obsah 2"/>
          <p:cNvSpPr>
            <a:spLocks noGrp="1"/>
          </p:cNvSpPr>
          <p:nvPr>
            <p:ph idx="1"/>
          </p:nvPr>
        </p:nvSpPr>
        <p:spPr/>
        <p:txBody>
          <a:bodyPr>
            <a:normAutofit/>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3258723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txBody>
          <a:bodyPr/>
          <a:lstStyle/>
          <a:p>
            <a:endParaRPr lang="cs-CZ"/>
          </a:p>
        </p:txBody>
      </p:sp>
      <p:pic>
        <p:nvPicPr>
          <p:cNvPr id="4" name="Picture 2" descr="Výsledek obrázku pro darwinism"/>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3978" r="4231" b="2"/>
          <a:stretch/>
        </p:blipFill>
        <p:spPr bwMode="auto">
          <a:xfrm>
            <a:off x="20" y="10"/>
            <a:ext cx="4637226"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9733" y="0"/>
            <a:ext cx="7552267"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479175" y="2812513"/>
            <a:ext cx="6274591" cy="2046847"/>
          </a:xfrm>
        </p:spPr>
        <p:txBody>
          <a:bodyPr vert="horz" lIns="91440" tIns="45720" rIns="91440" bIns="45720" rtlCol="0" anchor="b">
            <a:normAutofit fontScale="90000"/>
          </a:bodyPr>
          <a:lstStyle/>
          <a:p>
            <a:r>
              <a:rPr lang="en-US" sz="6000" dirty="0" err="1">
                <a:solidFill>
                  <a:schemeClr val="bg1"/>
                </a:solidFill>
                <a:latin typeface="Garamond" panose="02020404030301010803" pitchFamily="18" charset="0"/>
              </a:rPr>
              <a:t>Příští</a:t>
            </a:r>
            <a:r>
              <a:rPr lang="en-US" sz="6000" dirty="0">
                <a:solidFill>
                  <a:schemeClr val="bg1"/>
                </a:solidFill>
                <a:latin typeface="Garamond" panose="02020404030301010803" pitchFamily="18" charset="0"/>
              </a:rPr>
              <a:t> </a:t>
            </a:r>
            <a:r>
              <a:rPr lang="en-US" sz="6000" dirty="0" err="1">
                <a:solidFill>
                  <a:schemeClr val="bg1"/>
                </a:solidFill>
                <a:latin typeface="Garamond" panose="02020404030301010803" pitchFamily="18" charset="0"/>
              </a:rPr>
              <a:t>týden</a:t>
            </a:r>
            <a:r>
              <a:rPr lang="cs-CZ" sz="6000" dirty="0">
                <a:solidFill>
                  <a:schemeClr val="bg1"/>
                </a:solidFill>
                <a:latin typeface="Garamond" panose="02020404030301010803" pitchFamily="18" charset="0"/>
              </a:rPr>
              <a:t>:</a:t>
            </a:r>
            <a:br>
              <a:rPr lang="cs-CZ" sz="6000" dirty="0">
                <a:solidFill>
                  <a:schemeClr val="bg1"/>
                </a:solidFill>
                <a:latin typeface="Garamond" panose="02020404030301010803" pitchFamily="18" charset="0"/>
              </a:rPr>
            </a:br>
            <a:r>
              <a:rPr lang="cs-CZ" sz="6000" dirty="0">
                <a:solidFill>
                  <a:schemeClr val="bg1"/>
                </a:solidFill>
                <a:latin typeface="Garamond" panose="02020404030301010803" pitchFamily="18" charset="0"/>
              </a:rPr>
              <a:t>Charles Darwin,</a:t>
            </a:r>
            <a:br>
              <a:rPr lang="cs-CZ" sz="6000" dirty="0">
                <a:solidFill>
                  <a:schemeClr val="bg1"/>
                </a:solidFill>
                <a:latin typeface="Garamond" panose="02020404030301010803" pitchFamily="18" charset="0"/>
              </a:rPr>
            </a:br>
            <a:r>
              <a:rPr lang="cs-CZ" sz="6000" i="1" dirty="0">
                <a:solidFill>
                  <a:schemeClr val="bg1"/>
                </a:solidFill>
                <a:latin typeface="Garamond" panose="02020404030301010803" pitchFamily="18" charset="0"/>
              </a:rPr>
              <a:t>O původu člověka,</a:t>
            </a:r>
            <a:br>
              <a:rPr lang="cs-CZ" sz="6000" i="1" dirty="0">
                <a:solidFill>
                  <a:schemeClr val="bg1"/>
                </a:solidFill>
                <a:latin typeface="Garamond" panose="02020404030301010803" pitchFamily="18" charset="0"/>
              </a:rPr>
            </a:br>
            <a:r>
              <a:rPr lang="cs-CZ" sz="6000" dirty="0">
                <a:solidFill>
                  <a:schemeClr val="bg1"/>
                </a:solidFill>
                <a:latin typeface="Garamond" panose="02020404030301010803" pitchFamily="18" charset="0"/>
              </a:rPr>
              <a:t>kapitola 3 (druhé vydání, 1874)</a:t>
            </a:r>
            <a:endParaRPr lang="en-US" sz="6000"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147500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95457"/>
            <a:ext cx="10515600" cy="1325563"/>
          </a:xfrm>
        </p:spPr>
        <p:txBody>
          <a:bodyPr>
            <a:normAutofit/>
          </a:bodyPr>
          <a:lstStyle/>
          <a:p>
            <a:pPr algn="ctr"/>
            <a:r>
              <a:rPr lang="cs-CZ" sz="3600" b="1" i="1" dirty="0">
                <a:latin typeface="Garamond" panose="02020404030301010803" pitchFamily="18" charset="0"/>
              </a:rPr>
              <a:t>Die </a:t>
            </a:r>
            <a:r>
              <a:rPr lang="cs-CZ" sz="3600" b="1" i="1" dirty="0" err="1">
                <a:latin typeface="Garamond" panose="02020404030301010803" pitchFamily="18" charset="0"/>
              </a:rPr>
              <a:t>Welt</a:t>
            </a:r>
            <a:r>
              <a:rPr lang="cs-CZ" sz="3600" b="1" i="1" dirty="0">
                <a:latin typeface="Garamond" panose="02020404030301010803" pitchFamily="18" charset="0"/>
              </a:rPr>
              <a:t> </a:t>
            </a:r>
            <a:r>
              <a:rPr lang="cs-CZ" sz="3600" b="1" i="1" dirty="0" err="1">
                <a:latin typeface="Garamond" panose="02020404030301010803" pitchFamily="18" charset="0"/>
              </a:rPr>
              <a:t>als</a:t>
            </a:r>
            <a:r>
              <a:rPr lang="cs-CZ" sz="3600" b="1" i="1" dirty="0">
                <a:latin typeface="Garamond" panose="02020404030301010803" pitchFamily="18" charset="0"/>
              </a:rPr>
              <a:t> </a:t>
            </a:r>
            <a:r>
              <a:rPr lang="cs-CZ" sz="3600" b="1" i="1" dirty="0" err="1">
                <a:latin typeface="Garamond" panose="02020404030301010803" pitchFamily="18" charset="0"/>
              </a:rPr>
              <a:t>Wille</a:t>
            </a:r>
            <a:r>
              <a:rPr lang="cs-CZ" sz="3600" b="1" i="1" dirty="0">
                <a:latin typeface="Garamond" panose="02020404030301010803" pitchFamily="18" charset="0"/>
              </a:rPr>
              <a:t> </a:t>
            </a:r>
            <a:r>
              <a:rPr lang="cs-CZ" sz="3600" b="1" i="1" dirty="0" err="1">
                <a:latin typeface="Garamond" panose="02020404030301010803" pitchFamily="18" charset="0"/>
              </a:rPr>
              <a:t>und</a:t>
            </a:r>
            <a:r>
              <a:rPr lang="cs-CZ" sz="3600" b="1" i="1" dirty="0">
                <a:latin typeface="Garamond" panose="02020404030301010803" pitchFamily="18" charset="0"/>
              </a:rPr>
              <a:t> </a:t>
            </a:r>
            <a:r>
              <a:rPr lang="cs-CZ" sz="3600" b="1" i="1" dirty="0" err="1">
                <a:latin typeface="Garamond" panose="02020404030301010803" pitchFamily="18" charset="0"/>
              </a:rPr>
              <a:t>Vorstellung</a:t>
            </a:r>
            <a:br>
              <a:rPr lang="cs-CZ" sz="3600" b="1" dirty="0">
                <a:latin typeface="Garamond" panose="02020404030301010803" pitchFamily="18" charset="0"/>
              </a:rPr>
            </a:br>
            <a:r>
              <a:rPr lang="cs-CZ" sz="3600" b="1" dirty="0">
                <a:latin typeface="Garamond" panose="02020404030301010803" pitchFamily="18" charset="0"/>
              </a:rPr>
              <a:t>Svět jako vůle a představa</a:t>
            </a:r>
          </a:p>
        </p:txBody>
      </p:sp>
      <p:sp>
        <p:nvSpPr>
          <p:cNvPr id="3" name="Zástupný symbol pro obsah 2"/>
          <p:cNvSpPr>
            <a:spLocks noGrp="1"/>
          </p:cNvSpPr>
          <p:nvPr>
            <p:ph idx="1"/>
          </p:nvPr>
        </p:nvSpPr>
        <p:spPr>
          <a:xfrm>
            <a:off x="4417255" y="2110155"/>
            <a:ext cx="6936545" cy="5077004"/>
          </a:xfrm>
        </p:spPr>
        <p:txBody>
          <a:bodyPr/>
          <a:lstStyle/>
          <a:p>
            <a:pPr marL="0" indent="0">
              <a:lnSpc>
                <a:spcPct val="150000"/>
              </a:lnSpc>
              <a:buNone/>
            </a:pPr>
            <a:r>
              <a:rPr lang="cs-CZ" sz="4400" b="1" dirty="0">
                <a:latin typeface="Garamond" panose="02020404030301010803" pitchFamily="18" charset="0"/>
              </a:rPr>
              <a:t>    1818</a:t>
            </a:r>
          </a:p>
          <a:p>
            <a:pPr marL="0" indent="0">
              <a:lnSpc>
                <a:spcPct val="150000"/>
              </a:lnSpc>
              <a:buNone/>
            </a:pPr>
            <a:r>
              <a:rPr lang="cs-CZ" sz="4400" b="1" dirty="0">
                <a:latin typeface="Garamond" panose="02020404030301010803" pitchFamily="18" charset="0"/>
              </a:rPr>
              <a:t>    1844</a:t>
            </a:r>
          </a:p>
          <a:p>
            <a:pPr marL="0" indent="0">
              <a:lnSpc>
                <a:spcPct val="150000"/>
              </a:lnSpc>
              <a:buNone/>
            </a:pPr>
            <a:r>
              <a:rPr lang="cs-CZ" sz="4400" b="1" dirty="0">
                <a:latin typeface="Garamond" panose="02020404030301010803" pitchFamily="18" charset="0"/>
              </a:rPr>
              <a:t>    1859 </a:t>
            </a:r>
          </a:p>
        </p:txBody>
      </p:sp>
      <p:sp>
        <p:nvSpPr>
          <p:cNvPr id="4" name="Rectangle 3"/>
          <p:cNvSpPr/>
          <p:nvPr/>
        </p:nvSpPr>
        <p:spPr>
          <a:xfrm>
            <a:off x="1346783" y="2110155"/>
            <a:ext cx="3070472" cy="1012457"/>
          </a:xfrm>
          <a:prstGeom prst="rect">
            <a:avLst/>
          </a:prstGeom>
        </p:spPr>
        <p:txBody>
          <a:bodyPr wrap="square">
            <a:spAutoFit/>
          </a:bodyPr>
          <a:lstStyle/>
          <a:p>
            <a:pPr>
              <a:lnSpc>
                <a:spcPct val="150000"/>
              </a:lnSpc>
            </a:pPr>
            <a:r>
              <a:rPr lang="cs-CZ" sz="4400" b="1" dirty="0">
                <a:latin typeface="Garamond" panose="02020404030301010803" pitchFamily="18" charset="0"/>
              </a:rPr>
              <a:t>Tři vydání</a:t>
            </a:r>
          </a:p>
        </p:txBody>
      </p:sp>
    </p:spTree>
    <p:extLst>
      <p:ext uri="{BB962C8B-B14F-4D97-AF65-F5344CB8AC3E}">
        <p14:creationId xmlns:p14="http://schemas.microsoft.com/office/powerpoint/2010/main" val="2411364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914" y="498689"/>
            <a:ext cx="10509738" cy="1325563"/>
          </a:xfrm>
        </p:spPr>
        <p:txBody>
          <a:bodyPr>
            <a:normAutofit/>
          </a:bodyPr>
          <a:lstStyle/>
          <a:p>
            <a:r>
              <a:rPr lang="cs-CZ" sz="3600" b="1" dirty="0">
                <a:solidFill>
                  <a:srgbClr val="C00000"/>
                </a:solidFill>
                <a:latin typeface="Garamond" panose="02020404030301010803" pitchFamily="18" charset="0"/>
              </a:rPr>
              <a:t>Epigraf</a:t>
            </a:r>
          </a:p>
        </p:txBody>
      </p:sp>
      <p:sp>
        <p:nvSpPr>
          <p:cNvPr id="3" name="Content Placeholder 2"/>
          <p:cNvSpPr>
            <a:spLocks noGrp="1"/>
          </p:cNvSpPr>
          <p:nvPr>
            <p:ph idx="1"/>
          </p:nvPr>
        </p:nvSpPr>
        <p:spPr>
          <a:xfrm>
            <a:off x="833945" y="1649592"/>
            <a:ext cx="11479237" cy="4351338"/>
          </a:xfrm>
        </p:spPr>
        <p:txBody>
          <a:bodyPr>
            <a:normAutofit/>
          </a:bodyPr>
          <a:lstStyle/>
          <a:p>
            <a:pPr marL="0" indent="0">
              <a:buNone/>
            </a:pPr>
            <a:r>
              <a:rPr lang="cs-CZ" sz="3600" dirty="0">
                <a:latin typeface="Garamond" panose="02020404030301010803" pitchFamily="18" charset="0"/>
              </a:rPr>
              <a:t>„</a:t>
            </a:r>
            <a:r>
              <a:rPr lang="en-GB" sz="3600" dirty="0">
                <a:latin typeface="Garamond" panose="02020404030301010803" pitchFamily="18" charset="0"/>
              </a:rPr>
              <a:t>A co </a:t>
            </a:r>
            <a:r>
              <a:rPr lang="en-GB" sz="3600" dirty="0" err="1">
                <a:latin typeface="Garamond" panose="02020404030301010803" pitchFamily="18" charset="0"/>
              </a:rPr>
              <a:t>kdy</a:t>
            </a:r>
            <a:r>
              <a:rPr lang="cs-CZ" sz="3600" dirty="0">
                <a:latin typeface="Garamond" panose="02020404030301010803" pitchFamily="18" charset="0"/>
              </a:rPr>
              <a:t>ž přírodu nakonec nelze zdůvodnit?“</a:t>
            </a:r>
            <a:endParaRPr lang="en-GB" sz="3600" dirty="0">
              <a:latin typeface="Garamond" panose="02020404030301010803" pitchFamily="18" charset="0"/>
            </a:endParaRPr>
          </a:p>
          <a:p>
            <a:pPr marL="0" indent="0">
              <a:buNone/>
            </a:pPr>
            <a:r>
              <a:rPr lang="en-GB" sz="3600" dirty="0">
                <a:latin typeface="Garamond" panose="02020404030301010803" pitchFamily="18" charset="0"/>
              </a:rPr>
              <a:t>(</a:t>
            </a:r>
            <a:r>
              <a:rPr lang="de-DE" sz="3600" i="1" dirty="0">
                <a:latin typeface="Garamond" panose="02020404030301010803" pitchFamily="18" charset="0"/>
              </a:rPr>
              <a:t>Ob nicht Natur zuletzt sich doch ergründe?</a:t>
            </a:r>
            <a:r>
              <a:rPr lang="de-DE" sz="3600" dirty="0">
                <a:latin typeface="Garamond" panose="02020404030301010803" pitchFamily="18" charset="0"/>
              </a:rPr>
              <a:t>)</a:t>
            </a:r>
            <a:endParaRPr lang="cs-CZ" sz="3600" dirty="0">
              <a:latin typeface="Garamond" panose="02020404030301010803" pitchFamily="18" charset="0"/>
            </a:endParaRPr>
          </a:p>
          <a:p>
            <a:pPr marL="0" indent="0">
              <a:buNone/>
            </a:pPr>
            <a:r>
              <a:rPr lang="cs-CZ" sz="3600" dirty="0">
                <a:latin typeface="Garamond" panose="02020404030301010803" pitchFamily="18" charset="0"/>
              </a:rPr>
              <a:t>Goethe</a:t>
            </a:r>
            <a:endParaRPr lang="en-GB" sz="3600" dirty="0">
              <a:latin typeface="Garamond" panose="02020404030301010803" pitchFamily="18" charset="0"/>
            </a:endParaRPr>
          </a:p>
        </p:txBody>
      </p:sp>
    </p:spTree>
    <p:extLst>
      <p:ext uri="{BB962C8B-B14F-4D97-AF65-F5344CB8AC3E}">
        <p14:creationId xmlns:p14="http://schemas.microsoft.com/office/powerpoint/2010/main" val="3152629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73723" y="388274"/>
            <a:ext cx="10959905" cy="1325563"/>
          </a:xfrm>
        </p:spPr>
        <p:txBody>
          <a:bodyPr>
            <a:normAutofit/>
          </a:bodyPr>
          <a:lstStyle/>
          <a:p>
            <a:r>
              <a:rPr lang="cs-CZ" sz="3600" b="1" dirty="0">
                <a:solidFill>
                  <a:srgbClr val="C00000"/>
                </a:solidFill>
                <a:latin typeface="Garamond" panose="02020404030301010803" pitchFamily="18" charset="0"/>
              </a:rPr>
              <a:t>Odmítání teologie</a:t>
            </a:r>
          </a:p>
        </p:txBody>
      </p:sp>
      <p:sp>
        <p:nvSpPr>
          <p:cNvPr id="3" name="Zástupný symbol pro obsah 2"/>
          <p:cNvSpPr>
            <a:spLocks noGrp="1"/>
          </p:cNvSpPr>
          <p:nvPr>
            <p:ph idx="1"/>
          </p:nvPr>
        </p:nvSpPr>
        <p:spPr>
          <a:xfrm>
            <a:off x="963636" y="1390137"/>
            <a:ext cx="10580077" cy="4486275"/>
          </a:xfrm>
        </p:spPr>
        <p:txBody>
          <a:bodyPr>
            <a:normAutofit/>
          </a:bodyPr>
          <a:lstStyle/>
          <a:p>
            <a:pPr marL="0" indent="0">
              <a:buNone/>
            </a:pPr>
            <a:r>
              <a:rPr lang="cs-CZ" sz="3600" dirty="0">
                <a:latin typeface="Garamond" panose="02020404030301010803" pitchFamily="18" charset="0"/>
              </a:rPr>
              <a:t>„Moje filosofie není nijak zařízena, aby</a:t>
            </a:r>
            <a:r>
              <a:rPr lang="en-GB" sz="3600" dirty="0">
                <a:latin typeface="Garamond" panose="02020404030301010803" pitchFamily="18" charset="0"/>
              </a:rPr>
              <a:t> </a:t>
            </a:r>
            <a:r>
              <a:rPr lang="cs-CZ" sz="3600" dirty="0">
                <a:latin typeface="Garamond" panose="02020404030301010803" pitchFamily="18" charset="0"/>
              </a:rPr>
              <a:t>se z ní mohlo žít. Nedostává se jí k tomu základních rekvizit nezbytných pro dobře placenou katedrovou filosofii, především nějaké spekulativní teologie, která přece ... má a musí být hlavním tématem každé filosofie, ačkoli se jí tím dostává úlohy mluvit pořád a pořád o něčem, o čem prostě nemůže nic vědět.“</a:t>
            </a:r>
            <a:endParaRPr lang="en-US" sz="3600" dirty="0">
              <a:latin typeface="Garamond" panose="02020404030301010803" pitchFamily="18" charset="0"/>
            </a:endParaRPr>
          </a:p>
          <a:p>
            <a:pPr marL="0" indent="0">
              <a:buNone/>
            </a:pPr>
            <a:r>
              <a:rPr lang="cs-CZ" sz="3600" i="1" dirty="0">
                <a:latin typeface="Garamond" panose="02020404030301010803" pitchFamily="18" charset="0"/>
              </a:rPr>
              <a:t>Svět jako vůle a představa</a:t>
            </a:r>
            <a:r>
              <a:rPr lang="cs-CZ" sz="3600" dirty="0">
                <a:latin typeface="Garamond" panose="02020404030301010803" pitchFamily="18" charset="0"/>
              </a:rPr>
              <a:t>, předmluva k druhému vydání</a:t>
            </a:r>
          </a:p>
        </p:txBody>
      </p:sp>
    </p:spTree>
    <p:extLst>
      <p:ext uri="{BB962C8B-B14F-4D97-AF65-F5344CB8AC3E}">
        <p14:creationId xmlns:p14="http://schemas.microsoft.com/office/powerpoint/2010/main" val="233961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Nadpis 3"/>
          <p:cNvSpPr>
            <a:spLocks noGrp="1"/>
          </p:cNvSpPr>
          <p:nvPr>
            <p:ph type="title"/>
          </p:nvPr>
        </p:nvSpPr>
        <p:spPr>
          <a:xfrm>
            <a:off x="642425" y="550320"/>
            <a:ext cx="11549575" cy="1325563"/>
          </a:xfrm>
        </p:spPr>
        <p:txBody>
          <a:bodyPr>
            <a:noAutofit/>
          </a:bodyPr>
          <a:lstStyle/>
          <a:p>
            <a:r>
              <a:rPr lang="cs-CZ" sz="3600" b="1" dirty="0">
                <a:solidFill>
                  <a:srgbClr val="C00000"/>
                </a:solidFill>
                <a:latin typeface="Garamond" panose="02020404030301010803" pitchFamily="18" charset="0"/>
              </a:rPr>
              <a:t>Schopenhauer o recepci </a:t>
            </a:r>
            <a:r>
              <a:rPr lang="en-GB" sz="3600" b="1" dirty="0">
                <a:solidFill>
                  <a:srgbClr val="C00000"/>
                </a:solidFill>
                <a:latin typeface="Garamond" panose="02020404030301010803" pitchFamily="18" charset="0"/>
              </a:rPr>
              <a:t>je</a:t>
            </a:r>
            <a:r>
              <a:rPr lang="cs-CZ" sz="3600" b="1" dirty="0">
                <a:solidFill>
                  <a:srgbClr val="C00000"/>
                </a:solidFill>
                <a:latin typeface="Garamond" panose="02020404030301010803" pitchFamily="18" charset="0"/>
              </a:rPr>
              <a:t>ho hlavního díla</a:t>
            </a:r>
          </a:p>
        </p:txBody>
      </p:sp>
      <p:sp>
        <p:nvSpPr>
          <p:cNvPr id="5" name="Zástupný symbol pro obsah 4"/>
          <p:cNvSpPr>
            <a:spLocks noGrp="1"/>
          </p:cNvSpPr>
          <p:nvPr>
            <p:ph idx="1"/>
          </p:nvPr>
        </p:nvSpPr>
        <p:spPr>
          <a:xfrm>
            <a:off x="694362" y="1589319"/>
            <a:ext cx="11049000" cy="4351338"/>
          </a:xfrm>
        </p:spPr>
        <p:txBody>
          <a:bodyPr>
            <a:normAutofit/>
          </a:bodyPr>
          <a:lstStyle/>
          <a:p>
            <a:pPr marL="0" indent="0">
              <a:buNone/>
            </a:pPr>
            <a:r>
              <a:rPr lang="cs-CZ" dirty="0">
                <a:latin typeface="Garamond" panose="02020404030301010803" pitchFamily="18" charset="0"/>
              </a:rPr>
              <a:t>„Nyní ještě slovo o profesorech filosofie. Vždy jsem se musel podivovat tomu důvtipu, pravému a jemnému taktu, s jakým poznali mou filosofii hned při jejím objevení jako něco zcela heterogenního od jejich vlastních snah, ba něco jim nebezpečného či, populárně vyjádřeno, jako něco, co se nehodí do jejich krámu</a:t>
            </a:r>
            <a:r>
              <a:rPr lang="en-US" dirty="0">
                <a:latin typeface="Garamond" panose="02020404030301010803" pitchFamily="18" charset="0"/>
              </a:rPr>
              <a:t>;</a:t>
            </a:r>
            <a:r>
              <a:rPr lang="cs-CZ" dirty="0">
                <a:latin typeface="Garamond" panose="02020404030301010803" pitchFamily="18" charset="0"/>
              </a:rPr>
              <a:t> musel jsem se divit té na </a:t>
            </a:r>
            <a:r>
              <a:rPr lang="cs-CZ" dirty="0" err="1">
                <a:latin typeface="Garamond" panose="02020404030301010803" pitchFamily="18" charset="0"/>
              </a:rPr>
              <a:t>určito</a:t>
            </a:r>
            <a:r>
              <a:rPr lang="cs-CZ" dirty="0">
                <a:latin typeface="Garamond" panose="02020404030301010803" pitchFamily="18" charset="0"/>
              </a:rPr>
              <a:t> jdoucí a bystrozraké politice, pomocí níž ihned věděli, jak mají proti mně postupovat, té naprosté jednomyslnosti, s níž se toho </a:t>
            </a:r>
            <a:r>
              <a:rPr lang="cs-CZ" dirty="0" err="1">
                <a:latin typeface="Garamond" panose="02020404030301010803" pitchFamily="18" charset="0"/>
              </a:rPr>
              <a:t>podujali</a:t>
            </a:r>
            <a:r>
              <a:rPr lang="cs-CZ" dirty="0">
                <a:latin typeface="Garamond" panose="02020404030301010803" pitchFamily="18" charset="0"/>
              </a:rPr>
              <a:t> a konečně té vytrvalosti, s níž tomu zůstali věrní. Tento postup, který se mimochodem doporučuje svou neobyčejnou snadností, spočívá jak známo v úplném ignorování a tím způsobovaném vylučování.“</a:t>
            </a:r>
          </a:p>
          <a:p>
            <a:pPr marL="0" indent="0">
              <a:buNone/>
            </a:pPr>
            <a:r>
              <a:rPr lang="en-US" i="1" dirty="0" err="1">
                <a:latin typeface="Garamond" panose="02020404030301010803" pitchFamily="18" charset="0"/>
              </a:rPr>
              <a:t>Sv</a:t>
            </a:r>
            <a:r>
              <a:rPr lang="cs-CZ" i="1" dirty="0">
                <a:latin typeface="Garamond" panose="02020404030301010803" pitchFamily="18" charset="0"/>
              </a:rPr>
              <a:t>ět jako vůle a představa, </a:t>
            </a:r>
            <a:r>
              <a:rPr lang="cs-CZ" dirty="0">
                <a:latin typeface="Garamond" panose="02020404030301010803" pitchFamily="18" charset="0"/>
              </a:rPr>
              <a:t>Předmluva k druhému vydání, 1844</a:t>
            </a:r>
          </a:p>
        </p:txBody>
      </p:sp>
    </p:spTree>
    <p:extLst>
      <p:ext uri="{BB962C8B-B14F-4D97-AF65-F5344CB8AC3E}">
        <p14:creationId xmlns:p14="http://schemas.microsoft.com/office/powerpoint/2010/main" val="1913469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1269" y="420321"/>
            <a:ext cx="10515600" cy="1325563"/>
          </a:xfrm>
        </p:spPr>
        <p:txBody>
          <a:bodyPr>
            <a:normAutofit/>
          </a:bodyPr>
          <a:lstStyle/>
          <a:p>
            <a:r>
              <a:rPr lang="cs-CZ" sz="4000" b="1" dirty="0">
                <a:solidFill>
                  <a:srgbClr val="C00000"/>
                </a:solidFill>
                <a:latin typeface="Garamond" panose="02020404030301010803" pitchFamily="18" charset="0"/>
              </a:rPr>
              <a:t>Dnes</a:t>
            </a:r>
            <a:endParaRPr lang="en-GB" sz="4000" b="1"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1276366" y="1603874"/>
            <a:ext cx="10650416" cy="4171023"/>
          </a:xfrm>
        </p:spPr>
        <p:txBody>
          <a:bodyPr>
            <a:normAutofit/>
          </a:bodyPr>
          <a:lstStyle/>
          <a:p>
            <a:pPr marL="0" indent="0">
              <a:buNone/>
            </a:pPr>
            <a:r>
              <a:rPr lang="cs-CZ" sz="4000" dirty="0">
                <a:latin typeface="Garamond" panose="02020404030301010803" pitchFamily="18" charset="0"/>
              </a:rPr>
              <a:t>1. Svět jako představa</a:t>
            </a:r>
          </a:p>
          <a:p>
            <a:pPr marL="0" indent="0">
              <a:buNone/>
            </a:pPr>
            <a:r>
              <a:rPr lang="cs-CZ" sz="4000" dirty="0">
                <a:latin typeface="Garamond" panose="02020404030301010803" pitchFamily="18" charset="0"/>
              </a:rPr>
              <a:t>2. Svět jako vůle</a:t>
            </a:r>
          </a:p>
          <a:p>
            <a:pPr marL="0" indent="0">
              <a:buNone/>
            </a:pPr>
            <a:r>
              <a:rPr lang="cs-CZ" sz="4000" dirty="0">
                <a:latin typeface="Garamond" panose="02020404030301010803" pitchFamily="18" charset="0"/>
              </a:rPr>
              <a:t>3. Lidská mysl</a:t>
            </a:r>
          </a:p>
          <a:p>
            <a:pPr marL="0" indent="0">
              <a:buNone/>
            </a:pPr>
            <a:r>
              <a:rPr lang="cs-CZ" sz="4000" dirty="0">
                <a:latin typeface="Garamond" panose="02020404030301010803" pitchFamily="18" charset="0"/>
              </a:rPr>
              <a:t>4. Člověk a jeho spása</a:t>
            </a:r>
            <a:endParaRPr lang="en-GB" sz="4000" dirty="0">
              <a:latin typeface="Garamond" panose="02020404030301010803" pitchFamily="18" charset="0"/>
            </a:endParaRPr>
          </a:p>
        </p:txBody>
      </p:sp>
    </p:spTree>
    <p:extLst>
      <p:ext uri="{BB962C8B-B14F-4D97-AF65-F5344CB8AC3E}">
        <p14:creationId xmlns:p14="http://schemas.microsoft.com/office/powerpoint/2010/main" val="4270611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77004" y="2380915"/>
            <a:ext cx="10515600" cy="1325563"/>
          </a:xfrm>
        </p:spPr>
        <p:txBody>
          <a:bodyPr>
            <a:normAutofit/>
          </a:bodyPr>
          <a:lstStyle/>
          <a:p>
            <a:r>
              <a:rPr lang="cs-CZ" sz="6000" b="1" dirty="0">
                <a:latin typeface="Garamond" panose="02020404030301010803" pitchFamily="18" charset="0"/>
              </a:rPr>
              <a:t>1. Svět jako představa</a:t>
            </a:r>
            <a:endParaRPr lang="en-GB" sz="6000" b="1" dirty="0">
              <a:latin typeface="Garamond" panose="02020404030301010803" pitchFamily="18" charset="0"/>
            </a:endParaRPr>
          </a:p>
        </p:txBody>
      </p:sp>
    </p:spTree>
    <p:extLst>
      <p:ext uri="{BB962C8B-B14F-4D97-AF65-F5344CB8AC3E}">
        <p14:creationId xmlns:p14="http://schemas.microsoft.com/office/powerpoint/2010/main" val="305815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1093</TotalTime>
  <Words>2043</Words>
  <Application>Microsoft Office PowerPoint</Application>
  <PresentationFormat>Widescreen</PresentationFormat>
  <Paragraphs>145</Paragraphs>
  <Slides>39</Slides>
  <Notes>1</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Garamond</vt:lpstr>
      <vt:lpstr>Office Theme</vt:lpstr>
      <vt:lpstr>PowerPoint Presentation</vt:lpstr>
      <vt:lpstr>PowerPoint Presentation</vt:lpstr>
      <vt:lpstr>PowerPoint Presentation</vt:lpstr>
      <vt:lpstr>Die Welt als Wille und Vorstellung Svět jako vůle a představa</vt:lpstr>
      <vt:lpstr>Epigraf</vt:lpstr>
      <vt:lpstr>Odmítání teologie</vt:lpstr>
      <vt:lpstr>Schopenhauer o recepci jeho hlavního díla</vt:lpstr>
      <vt:lpstr>Dnes</vt:lpstr>
      <vt:lpstr>1. Svět jako představa</vt:lpstr>
      <vt:lpstr>Svět je má představa (Vorstellung)</vt:lpstr>
      <vt:lpstr>Indická védská filosofie</vt:lpstr>
      <vt:lpstr>Empirická věda mluví jenom o zákonech představ</vt:lpstr>
      <vt:lpstr>Věc o sobě</vt:lpstr>
      <vt:lpstr>Dvě úrovně skutečnosti</vt:lpstr>
      <vt:lpstr>2. Svět jako vůle</vt:lpstr>
      <vt:lpstr>Dva aspekty těla</vt:lpstr>
      <vt:lpstr>Vůle je nitro člověka</vt:lpstr>
      <vt:lpstr>Vůle je denominatio a potiori</vt:lpstr>
      <vt:lpstr>PowerPoint Presentation</vt:lpstr>
      <vt:lpstr>Co je Vůle?</vt:lpstr>
      <vt:lpstr>Gravitační síla</vt:lpstr>
      <vt:lpstr>Stupně objektivace vůle v přírodě</vt:lpstr>
      <vt:lpstr>PowerPoint Presentation</vt:lpstr>
      <vt:lpstr>Intelekt není podstatou lidské mysli</vt:lpstr>
      <vt:lpstr>Schopenhauerovo voluntaristické pojetí člověka </vt:lpstr>
      <vt:lpstr>PowerPoint Presentation</vt:lpstr>
      <vt:lpstr>Nevědomí</vt:lpstr>
      <vt:lpstr>PowerPoint Presentation</vt:lpstr>
      <vt:lpstr>Vytěsnění</vt:lpstr>
      <vt:lpstr>Podstatný význam sexuality v lidské motivaci</vt:lpstr>
      <vt:lpstr>4. Člověk a jeho spása</vt:lpstr>
      <vt:lpstr>Pesimismus</vt:lpstr>
      <vt:lpstr>Možnost spásy u člověka</vt:lpstr>
      <vt:lpstr>Spása</vt:lpstr>
      <vt:lpstr>Vlivný mezi umělci</vt:lpstr>
      <vt:lpstr>PowerPoint Presentation</vt:lpstr>
      <vt:lpstr>Křesťanství má etický význam</vt:lpstr>
      <vt:lpstr>‘Ukáže onen mír, který je vyšší než všechen rozum, ono celkové utišení mysli, onen hluboký klid, neotřesitelná důvěra a radostnost, jejichž pouhý odlesk v tváři, jak ho podali Raffael a Correggio, je úplným a jistým evangeliem: zůstalo jen poznání, vůle zmizela.’ Svět jako vůle a představa, část 4 </vt:lpstr>
      <vt:lpstr>Příští týden: Charles Darwin, O původu člověka, kapitola 3 (druhé vydání, 1874)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Arthur Schopenhauer</dc:title>
  <dc:creator>James Hill</dc:creator>
  <cp:lastModifiedBy>Anna Hill</cp:lastModifiedBy>
  <cp:revision>74</cp:revision>
  <dcterms:created xsi:type="dcterms:W3CDTF">2016-04-09T19:59:38Z</dcterms:created>
  <dcterms:modified xsi:type="dcterms:W3CDTF">2023-11-24T08:43:55Z</dcterms:modified>
</cp:coreProperties>
</file>