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8"/>
  </p:notesMasterIdLst>
  <p:sldIdLst>
    <p:sldId id="257" r:id="rId2"/>
    <p:sldId id="276" r:id="rId3"/>
    <p:sldId id="258" r:id="rId4"/>
    <p:sldId id="277" r:id="rId5"/>
    <p:sldId id="259" r:id="rId6"/>
    <p:sldId id="260" r:id="rId7"/>
    <p:sldId id="265" r:id="rId8"/>
    <p:sldId id="262" r:id="rId9"/>
    <p:sldId id="266" r:id="rId10"/>
    <p:sldId id="267" r:id="rId11"/>
    <p:sldId id="268" r:id="rId12"/>
    <p:sldId id="272" r:id="rId13"/>
    <p:sldId id="273" r:id="rId14"/>
    <p:sldId id="271" r:id="rId15"/>
    <p:sldId id="275" r:id="rId16"/>
    <p:sldId id="269"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24" y="-3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D8417-8D7A-4B11-852A-C66C98A49AA5}" type="datetimeFigureOut">
              <a:rPr lang="cs-CZ" smtClean="0"/>
              <a:pPr/>
              <a:t>02.10.2018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82E42-5907-4E05-A818-7672777B55D5}" type="slidenum">
              <a:rPr lang="cs-CZ" smtClean="0"/>
              <a:pPr/>
              <a:t>‹#›</a:t>
            </a:fld>
            <a:endParaRPr lang="cs-CZ"/>
          </a:p>
        </p:txBody>
      </p:sp>
    </p:spTree>
    <p:extLst>
      <p:ext uri="{BB962C8B-B14F-4D97-AF65-F5344CB8AC3E}">
        <p14:creationId xmlns:p14="http://schemas.microsoft.com/office/powerpoint/2010/main" xmlns="" val="110174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43784D-CD4A-470C-9B41-E4073A19D46A}" type="slidenum">
              <a:rPr lang="cs-CZ" altLang="cs-CZ" smtClean="0"/>
              <a:pPr eaLnBrk="1" hangingPunct="1">
                <a:spcBef>
                  <a:spcPct val="0"/>
                </a:spcBef>
              </a:pPr>
              <a:t>3</a:t>
            </a:fld>
            <a:endParaRPr lang="cs-CZ" altLang="cs-CZ"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72B812-0EAF-410C-AF29-BA5B4A975E20}" type="slidenum">
              <a:rPr lang="cs-CZ" smtClean="0"/>
              <a:pPr fontAlgn="base">
                <a:spcBef>
                  <a:spcPct val="0"/>
                </a:spcBef>
                <a:spcAft>
                  <a:spcPct val="0"/>
                </a:spcAft>
                <a:defRPr/>
              </a:pPr>
              <a:t>7</a:t>
            </a:fld>
            <a:endParaRPr lang="cs-CZ"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4EDFCD-646F-4835-A819-95B6617E1CD5}" type="slidenum">
              <a:rPr lang="cs-CZ" smtClean="0"/>
              <a:pPr fontAlgn="base">
                <a:spcBef>
                  <a:spcPct val="0"/>
                </a:spcBef>
                <a:spcAft>
                  <a:spcPct val="0"/>
                </a:spcAft>
                <a:defRPr/>
              </a:pPr>
              <a:t>9</a:t>
            </a:fld>
            <a:endParaRPr lang="cs-CZ"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8A00C7-CCB9-4E15-B29D-76A8408DB1A8}" type="slidenum">
              <a:rPr lang="cs-CZ" smtClean="0">
                <a:latin typeface="Arial" charset="0"/>
              </a:rPr>
              <a:pPr fontAlgn="base">
                <a:spcBef>
                  <a:spcPct val="0"/>
                </a:spcBef>
                <a:spcAft>
                  <a:spcPct val="0"/>
                </a:spcAft>
                <a:defRPr/>
              </a:pPr>
              <a:t>10</a:t>
            </a:fld>
            <a:endParaRPr lang="cs-CZ"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EC6E22-167B-42B1-B94B-7ABF20381516}" type="slidenum">
              <a:rPr lang="cs-CZ" smtClean="0">
                <a:latin typeface="Arial" charset="0"/>
              </a:rPr>
              <a:pPr fontAlgn="base">
                <a:spcBef>
                  <a:spcPct val="0"/>
                </a:spcBef>
                <a:spcAft>
                  <a:spcPct val="0"/>
                </a:spcAft>
                <a:defRPr/>
              </a:pPr>
              <a:t>11</a:t>
            </a:fld>
            <a:endParaRPr lang="cs-CZ" smtClean="0">
              <a:latin typeface="Arial"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5" name="Footer Placeholder 4"/>
          <p:cNvSpPr>
            <a:spLocks noGrp="1"/>
          </p:cNvSpPr>
          <p:nvPr>
            <p:ph type="ftr" sz="quarter" idx="11"/>
          </p:nvPr>
        </p:nvSpPr>
        <p:spPr/>
        <p:txBody>
          <a:bodyPr/>
          <a:lstStyle/>
          <a:p>
            <a:endParaRPr lang="cs-CZ"/>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723E04-45FA-421A-94E9-24F54E589837}"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C723E04-45FA-421A-94E9-24F54E589837}"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C723E04-45FA-421A-94E9-24F54E589837}"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7813"/>
            <a:ext cx="8229600" cy="585311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41A5591F-F607-4C93-8214-888E82B8BBFB}" type="slidenum">
              <a:rPr lang="cs-CZ"/>
              <a:pPr>
                <a:defRPr/>
              </a:pPr>
              <a:t>‹#›</a:t>
            </a:fld>
            <a:endParaRPr lang="cs-CZ"/>
          </a:p>
        </p:txBody>
      </p:sp>
    </p:spTree>
    <p:extLst>
      <p:ext uri="{BB962C8B-B14F-4D97-AF65-F5344CB8AC3E}">
        <p14:creationId xmlns:p14="http://schemas.microsoft.com/office/powerpoint/2010/main" xmlns="" val="202997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C723E04-45FA-421A-94E9-24F54E589837}"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8" name="Slide Number Placeholder 7"/>
          <p:cNvSpPr>
            <a:spLocks noGrp="1"/>
          </p:cNvSpPr>
          <p:nvPr>
            <p:ph type="sldNum" sz="quarter" idx="11"/>
          </p:nvPr>
        </p:nvSpPr>
        <p:spPr/>
        <p:txBody>
          <a:bodyPr/>
          <a:lstStyle/>
          <a:p>
            <a:fld id="{1C723E04-45FA-421A-94E9-24F54E589837}" type="slidenum">
              <a:rPr lang="cs-CZ" smtClean="0"/>
              <a:pPr/>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C723E04-45FA-421A-94E9-24F54E589837}"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C723E04-45FA-421A-94E9-24F54E589837}"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C723E04-45FA-421A-94E9-24F54E589837}"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C723E04-45FA-421A-94E9-24F54E589837}"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C723E04-45FA-421A-94E9-24F54E589837}" type="slidenum">
              <a:rPr lang="cs-CZ" smtClean="0"/>
              <a:pPr/>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4DED87B-1C04-4524-A7CB-7EF390704CAB}" type="datetimeFigureOut">
              <a:rPr lang="cs-CZ" smtClean="0"/>
              <a:pPr/>
              <a:t>02.10.2018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C723E04-45FA-421A-94E9-24F54E589837}" type="slidenum">
              <a:rPr lang="cs-CZ" smtClean="0"/>
              <a:pPr/>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4DED87B-1C04-4524-A7CB-7EF390704CAB}" type="datetimeFigureOut">
              <a:rPr lang="cs-CZ" smtClean="0"/>
              <a:pPr/>
              <a:t>02.10.2018</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cs-CZ"/>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C723E04-45FA-421A-94E9-24F54E589837}" type="slidenum">
              <a:rPr lang="cs-CZ" smtClean="0"/>
              <a:pPr/>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p:txBody>
          <a:bodyPr/>
          <a:lstStyle/>
          <a:p>
            <a:r>
              <a:rPr lang="cs-CZ" sz="5000" b="1" cap="none" dirty="0" smtClean="0"/>
              <a:t>Intervence a působení velmocí na Balkánském poloostrově</a:t>
            </a:r>
            <a:r>
              <a:rPr lang="cs-CZ" altLang="cs-CZ" sz="4000" dirty="0" smtClean="0"/>
              <a:t/>
            </a:r>
            <a:br>
              <a:rPr lang="cs-CZ" altLang="cs-CZ" sz="4000" dirty="0" smtClean="0"/>
            </a:br>
            <a:endParaRPr lang="cs-CZ" altLang="cs-CZ" sz="4000" dirty="0" smtClean="0"/>
          </a:p>
        </p:txBody>
      </p:sp>
      <p:sp>
        <p:nvSpPr>
          <p:cNvPr id="3075" name="Podnadpis 2"/>
          <p:cNvSpPr>
            <a:spLocks noGrp="1"/>
          </p:cNvSpPr>
          <p:nvPr>
            <p:ph type="subTitle" idx="1"/>
          </p:nvPr>
        </p:nvSpPr>
        <p:spPr/>
        <p:txBody>
          <a:bodyPr>
            <a:normAutofit/>
          </a:bodyPr>
          <a:lstStyle/>
          <a:p>
            <a:pPr eaLnBrk="1" hangingPunct="1"/>
            <a:r>
              <a:rPr lang="cs-CZ" altLang="cs-CZ" sz="3000" b="1" i="1" cap="none" dirty="0" smtClean="0"/>
              <a:t>Úvodní charakteristika</a:t>
            </a:r>
          </a:p>
        </p:txBody>
      </p:sp>
      <p:sp>
        <p:nvSpPr>
          <p:cNvPr id="4" name="Zástupný symbol pro číslo snímku 3"/>
          <p:cNvSpPr>
            <a:spLocks noGrp="1"/>
          </p:cNvSpPr>
          <p:nvPr>
            <p:ph type="sldNum" sz="quarter" idx="12"/>
          </p:nvPr>
        </p:nvSpPr>
        <p:spPr/>
        <p:txBody>
          <a:bodyPr/>
          <a:lstStyle/>
          <a:p>
            <a:pPr>
              <a:defRPr/>
            </a:pPr>
            <a:fld id="{59AAD637-081B-477C-8B1A-A30CABEC1E85}" type="slidenum">
              <a:rPr lang="cs-CZ"/>
              <a:pPr>
                <a:defRPr/>
              </a:pPr>
              <a:t>1</a:t>
            </a:fld>
            <a:endParaRPr lang="cs-CZ" dirty="0"/>
          </a:p>
        </p:txBody>
      </p:sp>
    </p:spTree>
    <p:extLst>
      <p:ext uri="{BB962C8B-B14F-4D97-AF65-F5344CB8AC3E}">
        <p14:creationId xmlns:p14="http://schemas.microsoft.com/office/powerpoint/2010/main" xmlns="" val="1431716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2"/>
          <p:cNvSpPr>
            <a:spLocks noGrp="1" noChangeArrowheads="1"/>
          </p:cNvSpPr>
          <p:nvPr>
            <p:ph type="title"/>
          </p:nvPr>
        </p:nvSpPr>
        <p:spPr>
          <a:xfrm>
            <a:off x="468313" y="0"/>
            <a:ext cx="8362950" cy="417513"/>
          </a:xfrm>
        </p:spPr>
        <p:txBody>
          <a:bodyPr>
            <a:normAutofit/>
          </a:bodyPr>
          <a:lstStyle/>
          <a:p>
            <a:pPr eaLnBrk="1" fontAlgn="auto" hangingPunct="1">
              <a:spcAft>
                <a:spcPts val="0"/>
              </a:spcAft>
              <a:defRPr/>
            </a:pPr>
            <a:r>
              <a:rPr lang="cs-CZ" sz="2000" smtClean="0"/>
              <a:t>Balkánský poloostrov 1878-1912</a:t>
            </a:r>
          </a:p>
        </p:txBody>
      </p:sp>
      <p:sp>
        <p:nvSpPr>
          <p:cNvPr id="6146" name="Zástupný symbol pro číslo snímku 5"/>
          <p:cNvSpPr>
            <a:spLocks noGrp="1"/>
          </p:cNvSpPr>
          <p:nvPr>
            <p:ph type="sldNum" sz="quarter" idx="12"/>
          </p:nvPr>
        </p:nvSpPr>
        <p:spPr>
          <a:noFill/>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CF5CFF8-5687-4830-A273-3F886F28326A}" type="slidenum">
              <a:rPr lang="cs-CZ">
                <a:solidFill>
                  <a:schemeClr val="bg1"/>
                </a:solidFill>
              </a:rPr>
              <a:pPr eaLnBrk="1" hangingPunct="1">
                <a:defRPr/>
              </a:pPr>
              <a:t>10</a:t>
            </a:fld>
            <a:endParaRPr lang="cs-CZ">
              <a:solidFill>
                <a:schemeClr val="bg1"/>
              </a:solidFill>
            </a:endParaRPr>
          </a:p>
        </p:txBody>
      </p:sp>
      <p:pic>
        <p:nvPicPr>
          <p:cNvPr id="23556" name="Picture 3" descr="Balkánský polostrov 1878-1912"/>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a:xfrm>
            <a:off x="107950" y="476250"/>
            <a:ext cx="8856663" cy="5810250"/>
          </a:xfrm>
          <a:noFill/>
        </p:spPr>
      </p:pic>
      <p:sp>
        <p:nvSpPr>
          <p:cNvPr id="23557" name="Zástupný symbol pro číslo snímku 5"/>
          <p:cNvSpPr>
            <a:spLocks/>
          </p:cNvSpPr>
          <p:nvPr/>
        </p:nvSpPr>
        <p:spPr bwMode="auto">
          <a:xfrm>
            <a:off x="298450" y="6362700"/>
            <a:ext cx="457200" cy="4572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nchorCtr="1"/>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fld id="{B0ED5BDC-4416-4621-BE61-B44318B24EA2}" type="slidenum">
              <a:rPr lang="cs-CZ" altLang="en-US" sz="1400">
                <a:solidFill>
                  <a:srgbClr val="FFFFFF"/>
                </a:solidFill>
                <a:latin typeface="Franklin Gothic Book" pitchFamily="34" charset="0"/>
              </a:rPr>
              <a:pPr algn="ctr" eaLnBrk="1" hangingPunct="1"/>
              <a:t>10</a:t>
            </a:fld>
            <a:endParaRPr lang="cs-CZ" altLang="en-US" sz="1400">
              <a:solidFill>
                <a:srgbClr val="FFFFFF"/>
              </a:solidFill>
              <a:latin typeface="Franklin Gothic Book" pitchFamily="34" charset="0"/>
            </a:endParaRPr>
          </a:p>
        </p:txBody>
      </p:sp>
    </p:spTree>
    <p:extLst>
      <p:ext uri="{BB962C8B-B14F-4D97-AF65-F5344CB8AC3E}">
        <p14:creationId xmlns:p14="http://schemas.microsoft.com/office/powerpoint/2010/main" xmlns="" val="3057871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Balkán 1910"/>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a:xfrm>
            <a:off x="836613" y="0"/>
            <a:ext cx="7458075" cy="6850063"/>
          </a:xfrm>
        </p:spPr>
      </p:pic>
      <p:sp>
        <p:nvSpPr>
          <p:cNvPr id="26627" name="TextovéPole 2"/>
          <p:cNvSpPr txBox="1">
            <a:spLocks noChangeArrowheads="1"/>
          </p:cNvSpPr>
          <p:nvPr/>
        </p:nvSpPr>
        <p:spPr bwMode="auto">
          <a:xfrm>
            <a:off x="1908175" y="0"/>
            <a:ext cx="4405313"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cs-CZ" altLang="cs-CZ" sz="2400"/>
              <a:t>Balkánský poloostrov v roce 1910</a:t>
            </a:r>
            <a:endParaRPr lang="cs-CZ" altLang="cs-CZ" sz="2400">
              <a:latin typeface="Calibri" pitchFamily="34" charset="0"/>
            </a:endParaRPr>
          </a:p>
        </p:txBody>
      </p:sp>
    </p:spTree>
    <p:extLst>
      <p:ext uri="{BB962C8B-B14F-4D97-AF65-F5344CB8AC3E}">
        <p14:creationId xmlns:p14="http://schemas.microsoft.com/office/powerpoint/2010/main" xmlns="" val="1258003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251520" y="404664"/>
            <a:ext cx="8280920" cy="539978"/>
          </a:xfrm>
        </p:spPr>
        <p:txBody>
          <a:bodyPr>
            <a:noAutofit/>
          </a:bodyPr>
          <a:lstStyle/>
          <a:p>
            <a:pPr eaLnBrk="1" hangingPunct="1"/>
            <a:r>
              <a:rPr lang="cs-CZ" altLang="cs-CZ" sz="3000" b="1" dirty="0" smtClean="0">
                <a:solidFill>
                  <a:schemeClr val="tx1"/>
                </a:solidFill>
              </a:rPr>
              <a:t>PŮSOBENÍ VELMOCÍ NA </a:t>
            </a:r>
            <a:r>
              <a:rPr lang="cs-CZ" altLang="cs-CZ" sz="3000" b="1" dirty="0" err="1" smtClean="0">
                <a:solidFill>
                  <a:schemeClr val="tx1"/>
                </a:solidFill>
              </a:rPr>
              <a:t>bALKÁNĚ</a:t>
            </a:r>
            <a:endParaRPr lang="cs-CZ" altLang="cs-CZ" sz="3000" b="1" dirty="0" smtClean="0">
              <a:solidFill>
                <a:schemeClr val="tx1"/>
              </a:solidFill>
            </a:endParaRPr>
          </a:p>
        </p:txBody>
      </p:sp>
      <p:sp>
        <p:nvSpPr>
          <p:cNvPr id="10243" name="Zástupný symbol pro obsah 2"/>
          <p:cNvSpPr>
            <a:spLocks noGrp="1"/>
          </p:cNvSpPr>
          <p:nvPr>
            <p:ph idx="1"/>
          </p:nvPr>
        </p:nvSpPr>
        <p:spPr>
          <a:xfrm>
            <a:off x="251520" y="1124744"/>
            <a:ext cx="8435281" cy="5376069"/>
          </a:xfrm>
        </p:spPr>
        <p:txBody>
          <a:bodyPr>
            <a:noAutofit/>
          </a:bodyPr>
          <a:lstStyle/>
          <a:p>
            <a:pPr marL="342900" indent="-342900"/>
            <a:r>
              <a:rPr lang="cs-CZ" dirty="0" smtClean="0"/>
              <a:t>Důvod </a:t>
            </a:r>
            <a:r>
              <a:rPr lang="cs-CZ" dirty="0" smtClean="0"/>
              <a:t>tolika krveprolití na </a:t>
            </a:r>
            <a:r>
              <a:rPr lang="cs-CZ" dirty="0" smtClean="0"/>
              <a:t>Balkáně</a:t>
            </a:r>
          </a:p>
          <a:p>
            <a:pPr marL="342900" indent="-342900">
              <a:buFont typeface="Arial" pitchFamily="34" charset="0"/>
              <a:buChar char="•"/>
            </a:pPr>
            <a:r>
              <a:rPr lang="cs-CZ" sz="1800" b="0" dirty="0" smtClean="0"/>
              <a:t>je </a:t>
            </a:r>
            <a:r>
              <a:rPr lang="cs-CZ" sz="1800" b="0" dirty="0" smtClean="0"/>
              <a:t>to </a:t>
            </a:r>
            <a:r>
              <a:rPr lang="cs-CZ" sz="1800" b="0" dirty="0" smtClean="0"/>
              <a:t>krvežíznivost (</a:t>
            </a:r>
            <a:r>
              <a:rPr lang="cs-CZ" sz="1800" b="0" dirty="0" err="1" smtClean="0"/>
              <a:t>blood</a:t>
            </a:r>
            <a:r>
              <a:rPr lang="cs-CZ" sz="1800" b="0" dirty="0" smtClean="0"/>
              <a:t> </a:t>
            </a:r>
            <a:r>
              <a:rPr lang="cs-CZ" sz="1800" b="0" dirty="0" err="1" smtClean="0"/>
              <a:t>and</a:t>
            </a:r>
            <a:r>
              <a:rPr lang="cs-CZ" sz="1800" b="0" dirty="0" smtClean="0"/>
              <a:t> </a:t>
            </a:r>
            <a:r>
              <a:rPr lang="cs-CZ" sz="1800" b="0" dirty="0" err="1" smtClean="0"/>
              <a:t>revenge</a:t>
            </a:r>
            <a:r>
              <a:rPr lang="cs-CZ" sz="1800" b="0" dirty="0" smtClean="0"/>
              <a:t>) místního obyvatelstva</a:t>
            </a:r>
            <a:r>
              <a:rPr lang="cs-CZ" sz="1800" b="0" dirty="0" smtClean="0"/>
              <a:t>, zaostalost </a:t>
            </a:r>
            <a:r>
              <a:rPr lang="cs-CZ" sz="1800" b="0" dirty="0" smtClean="0"/>
              <a:t>(</a:t>
            </a:r>
            <a:r>
              <a:rPr lang="cs-CZ" sz="1800" b="0" dirty="0" err="1" smtClean="0"/>
              <a:t>backwardness</a:t>
            </a:r>
            <a:r>
              <a:rPr lang="cs-CZ" sz="1800" b="0" dirty="0" smtClean="0"/>
              <a:t>) a </a:t>
            </a:r>
            <a:r>
              <a:rPr lang="cs-CZ" sz="1800" b="0" dirty="0" smtClean="0"/>
              <a:t>zakořeněná </a:t>
            </a:r>
            <a:r>
              <a:rPr lang="cs-CZ" sz="1800" b="0" dirty="0" smtClean="0"/>
              <a:t>nenávist (</a:t>
            </a:r>
            <a:r>
              <a:rPr lang="cs-CZ" sz="1800" b="0" dirty="0" err="1" smtClean="0"/>
              <a:t>ancient</a:t>
            </a:r>
            <a:r>
              <a:rPr lang="cs-CZ" sz="1800" b="0" dirty="0" smtClean="0"/>
              <a:t> </a:t>
            </a:r>
            <a:r>
              <a:rPr lang="cs-CZ" sz="1800" b="0" dirty="0" err="1" smtClean="0"/>
              <a:t>hatreds</a:t>
            </a:r>
            <a:r>
              <a:rPr lang="cs-CZ" sz="1800" b="0" dirty="0" smtClean="0"/>
              <a:t>), </a:t>
            </a:r>
            <a:r>
              <a:rPr lang="cs-CZ" sz="1800" b="0" dirty="0" smtClean="0"/>
              <a:t>nebo důsledek politiky velmocí</a:t>
            </a:r>
            <a:r>
              <a:rPr lang="cs-CZ" sz="1800" b="0" dirty="0" smtClean="0"/>
              <a:t>?</a:t>
            </a:r>
          </a:p>
          <a:p>
            <a:pPr marL="342900" indent="-342900">
              <a:buFont typeface="Arial" pitchFamily="34" charset="0"/>
              <a:buChar char="•"/>
            </a:pPr>
            <a:r>
              <a:rPr lang="en-GB" sz="1800" b="0" dirty="0" err="1" smtClean="0"/>
              <a:t>Misha</a:t>
            </a:r>
            <a:r>
              <a:rPr lang="en-GB" sz="1800" b="0" dirty="0" smtClean="0"/>
              <a:t> </a:t>
            </a:r>
            <a:r>
              <a:rPr lang="en-GB" sz="1800" b="0" dirty="0" err="1" smtClean="0"/>
              <a:t>Glenny</a:t>
            </a:r>
            <a:r>
              <a:rPr lang="en-GB" sz="1800" b="0" dirty="0" smtClean="0"/>
              <a:t>:</a:t>
            </a:r>
            <a:r>
              <a:rPr lang="en-GB" sz="1800" b="0" i="1" dirty="0" smtClean="0"/>
              <a:t> </a:t>
            </a:r>
            <a:r>
              <a:rPr lang="en-GB" sz="1800" b="0" i="1" dirty="0" smtClean="0"/>
              <a:t>“The Balkans were not the </a:t>
            </a:r>
            <a:r>
              <a:rPr lang="en-GB" sz="1800" b="0" i="1" dirty="0" err="1" smtClean="0"/>
              <a:t>powderkeg</a:t>
            </a:r>
            <a:r>
              <a:rPr lang="en-GB" sz="1800" b="0" i="1" dirty="0" smtClean="0"/>
              <a:t>, as is so often believed; the metaphor is inaccurate. They were merely the powder trail that the great powers themselves had laid</a:t>
            </a:r>
            <a:r>
              <a:rPr lang="en-GB" sz="1800" b="0" i="1" dirty="0" smtClean="0"/>
              <a:t>.”</a:t>
            </a:r>
            <a:endParaRPr lang="cs-CZ" sz="1800" b="0" i="1" dirty="0" smtClean="0"/>
          </a:p>
          <a:p>
            <a:pPr marL="342900" indent="-342900"/>
            <a:r>
              <a:rPr lang="cs-CZ" dirty="0" err="1" smtClean="0"/>
              <a:t>Susan</a:t>
            </a:r>
            <a:r>
              <a:rPr lang="cs-CZ" dirty="0" smtClean="0"/>
              <a:t> L. </a:t>
            </a:r>
            <a:r>
              <a:rPr lang="cs-CZ" dirty="0" err="1" smtClean="0"/>
              <a:t>Woodward</a:t>
            </a:r>
            <a:r>
              <a:rPr lang="cs-CZ" dirty="0" smtClean="0"/>
              <a:t>: </a:t>
            </a:r>
            <a:r>
              <a:rPr lang="cs-CZ" b="0" dirty="0" smtClean="0"/>
              <a:t>od konce 19. století </a:t>
            </a:r>
            <a:r>
              <a:rPr lang="cs-CZ" dirty="0" smtClean="0"/>
              <a:t>kontinuita v </a:t>
            </a:r>
            <a:r>
              <a:rPr lang="cs-CZ" b="1" dirty="0" smtClean="0"/>
              <a:t>motivaci</a:t>
            </a:r>
            <a:r>
              <a:rPr lang="cs-CZ" dirty="0" smtClean="0"/>
              <a:t>, </a:t>
            </a:r>
            <a:r>
              <a:rPr lang="cs-CZ" b="1" dirty="0" smtClean="0"/>
              <a:t>metodách</a:t>
            </a:r>
            <a:r>
              <a:rPr lang="cs-CZ" dirty="0" smtClean="0"/>
              <a:t> a </a:t>
            </a:r>
            <a:r>
              <a:rPr lang="cs-CZ" b="1" dirty="0" smtClean="0"/>
              <a:t>následcích</a:t>
            </a:r>
          </a:p>
          <a:p>
            <a:pPr lvl="1"/>
            <a:r>
              <a:rPr lang="cs-CZ" sz="1800" b="1" dirty="0" smtClean="0"/>
              <a:t>kontinuita  ve 3 bodech:</a:t>
            </a:r>
          </a:p>
          <a:p>
            <a:pPr lvl="2">
              <a:buNone/>
            </a:pPr>
            <a:r>
              <a:rPr lang="cs-CZ" dirty="0" smtClean="0"/>
              <a:t>1) </a:t>
            </a:r>
            <a:r>
              <a:rPr lang="cs-CZ" b="1" i="1" dirty="0" smtClean="0"/>
              <a:t>koncept ‘</a:t>
            </a:r>
            <a:r>
              <a:rPr lang="cs-CZ" b="1" i="1" dirty="0" err="1" smtClean="0"/>
              <a:t>turbulent</a:t>
            </a:r>
            <a:r>
              <a:rPr lang="cs-CZ" b="1" i="1" dirty="0" smtClean="0"/>
              <a:t> </a:t>
            </a:r>
            <a:r>
              <a:rPr lang="cs-CZ" b="1" i="1" dirty="0" err="1" smtClean="0"/>
              <a:t>frontier</a:t>
            </a:r>
            <a:r>
              <a:rPr lang="cs-CZ" b="1" i="1" dirty="0" smtClean="0"/>
              <a:t>'</a:t>
            </a:r>
            <a:r>
              <a:rPr lang="cs-CZ" dirty="0" smtClean="0"/>
              <a:t> </a:t>
            </a:r>
          </a:p>
          <a:p>
            <a:pPr lvl="2">
              <a:buNone/>
            </a:pPr>
            <a:r>
              <a:rPr lang="cs-CZ" dirty="0" smtClean="0"/>
              <a:t>2</a:t>
            </a:r>
            <a:r>
              <a:rPr lang="cs-CZ" dirty="0" smtClean="0"/>
              <a:t>) zájmy </a:t>
            </a:r>
            <a:r>
              <a:rPr lang="cs-CZ" b="1" dirty="0" smtClean="0"/>
              <a:t>lokálních aktérů </a:t>
            </a:r>
            <a:r>
              <a:rPr lang="cs-CZ" dirty="0" smtClean="0"/>
              <a:t>(</a:t>
            </a:r>
            <a:r>
              <a:rPr lang="cs-CZ" dirty="0" err="1" smtClean="0"/>
              <a:t>pull</a:t>
            </a:r>
            <a:r>
              <a:rPr lang="cs-CZ" dirty="0" smtClean="0"/>
              <a:t> efekt) a </a:t>
            </a:r>
            <a:r>
              <a:rPr lang="cs-CZ" b="1" dirty="0" smtClean="0"/>
              <a:t>velmocí</a:t>
            </a:r>
            <a:r>
              <a:rPr lang="cs-CZ" dirty="0" smtClean="0"/>
              <a:t> (</a:t>
            </a:r>
            <a:r>
              <a:rPr lang="cs-CZ" dirty="0" err="1" smtClean="0"/>
              <a:t>push</a:t>
            </a:r>
            <a:r>
              <a:rPr lang="cs-CZ" dirty="0" smtClean="0"/>
              <a:t> efekt)</a:t>
            </a:r>
          </a:p>
          <a:p>
            <a:pPr lvl="2">
              <a:buNone/>
            </a:pPr>
            <a:r>
              <a:rPr lang="cs-CZ" dirty="0" smtClean="0"/>
              <a:t>3) vliv na vývoj </a:t>
            </a:r>
            <a:r>
              <a:rPr lang="cs-CZ" b="1" dirty="0" smtClean="0"/>
              <a:t>lokálních poměrů  </a:t>
            </a:r>
            <a:r>
              <a:rPr lang="cs-CZ" dirty="0" smtClean="0"/>
              <a:t>a vliv na proměny v </a:t>
            </a:r>
            <a:r>
              <a:rPr lang="cs-CZ" b="1" dirty="0" smtClean="0"/>
              <a:t>ekonomických </a:t>
            </a:r>
            <a:r>
              <a:rPr lang="cs-CZ" b="1" dirty="0" smtClean="0"/>
              <a:t>vztazích</a:t>
            </a:r>
            <a:endParaRPr lang="cs-CZ" dirty="0"/>
          </a:p>
          <a:p>
            <a:pPr lvl="1"/>
            <a:r>
              <a:rPr lang="cs-CZ" sz="1800" dirty="0" smtClean="0"/>
              <a:t>od konce 19. století lze </a:t>
            </a:r>
            <a:r>
              <a:rPr lang="cs-CZ" sz="1800" dirty="0"/>
              <a:t>na </a:t>
            </a:r>
            <a:r>
              <a:rPr lang="cs-CZ" sz="1800" dirty="0" smtClean="0"/>
              <a:t>Balkáně hovořit o institucionalizaci vzorců mezinárodního působení</a:t>
            </a:r>
            <a:endParaRPr lang="cs-CZ" sz="1800" dirty="0"/>
          </a:p>
        </p:txBody>
      </p:sp>
    </p:spTree>
    <p:extLst>
      <p:ext uri="{BB962C8B-B14F-4D97-AF65-F5344CB8AC3E}">
        <p14:creationId xmlns:p14="http://schemas.microsoft.com/office/powerpoint/2010/main" xmlns="" val="85281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down)">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down)">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wipe(down)">
                                      <p:cBhvr>
                                        <p:cTn id="22" dur="500"/>
                                        <p:tgtEl>
                                          <p:spTgt spid="1024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Effect transition="in" filter="wipe(down)">
                                      <p:cBhvr>
                                        <p:cTn id="25" dur="500"/>
                                        <p:tgtEl>
                                          <p:spTgt spid="1024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243">
                                            <p:txEl>
                                              <p:pRg st="5" end="5"/>
                                            </p:txEl>
                                          </p:spTgt>
                                        </p:tgtEl>
                                        <p:attrNameLst>
                                          <p:attrName>style.visibility</p:attrName>
                                        </p:attrNameLst>
                                      </p:cBhvr>
                                      <p:to>
                                        <p:strVal val="visible"/>
                                      </p:to>
                                    </p:set>
                                    <p:animEffect transition="in" filter="wipe(down)">
                                      <p:cBhvr>
                                        <p:cTn id="28" dur="500"/>
                                        <p:tgtEl>
                                          <p:spTgt spid="1024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animEffect transition="in" filter="wipe(down)">
                                      <p:cBhvr>
                                        <p:cTn id="31" dur="500"/>
                                        <p:tgtEl>
                                          <p:spTgt spid="1024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243">
                                            <p:txEl>
                                              <p:pRg st="7" end="7"/>
                                            </p:txEl>
                                          </p:spTgt>
                                        </p:tgtEl>
                                        <p:attrNameLst>
                                          <p:attrName>style.visibility</p:attrName>
                                        </p:attrNameLst>
                                      </p:cBhvr>
                                      <p:to>
                                        <p:strVal val="visible"/>
                                      </p:to>
                                    </p:set>
                                    <p:animEffect transition="in" filter="wipe(down)">
                                      <p:cBhvr>
                                        <p:cTn id="34" dur="500"/>
                                        <p:tgtEl>
                                          <p:spTgt spid="1024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243">
                                            <p:txEl>
                                              <p:pRg st="8" end="8"/>
                                            </p:txEl>
                                          </p:spTgt>
                                        </p:tgtEl>
                                        <p:attrNameLst>
                                          <p:attrName>style.visibility</p:attrName>
                                        </p:attrNameLst>
                                      </p:cBhvr>
                                      <p:to>
                                        <p:strVal val="visible"/>
                                      </p:to>
                                    </p:set>
                                    <p:animEffect transition="in" filter="wipe(down)">
                                      <p:cBhvr>
                                        <p:cTn id="37"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52718"/>
            <a:ext cx="8147248" cy="1371600"/>
          </a:xfrm>
        </p:spPr>
        <p:txBody>
          <a:bodyPr>
            <a:normAutofit/>
          </a:bodyPr>
          <a:lstStyle/>
          <a:p>
            <a:r>
              <a:rPr lang="en-GB" sz="3000" b="1" dirty="0" err="1" smtClean="0">
                <a:solidFill>
                  <a:schemeClr val="tx1"/>
                </a:solidFill>
              </a:rPr>
              <a:t>Tři</a:t>
            </a:r>
            <a:r>
              <a:rPr lang="en-GB" sz="3000" b="1" dirty="0" smtClean="0">
                <a:solidFill>
                  <a:schemeClr val="tx1"/>
                </a:solidFill>
              </a:rPr>
              <a:t> </a:t>
            </a:r>
            <a:r>
              <a:rPr lang="en-GB" sz="3000" b="1" dirty="0" err="1" smtClean="0">
                <a:solidFill>
                  <a:schemeClr val="tx1"/>
                </a:solidFill>
              </a:rPr>
              <a:t>klíčové</a:t>
            </a:r>
            <a:r>
              <a:rPr lang="en-GB" sz="3000" b="1" dirty="0" smtClean="0">
                <a:solidFill>
                  <a:schemeClr val="tx1"/>
                </a:solidFill>
              </a:rPr>
              <a:t> </a:t>
            </a:r>
            <a:r>
              <a:rPr lang="en-GB" sz="3000" b="1" dirty="0" err="1" smtClean="0">
                <a:solidFill>
                  <a:schemeClr val="tx1"/>
                </a:solidFill>
              </a:rPr>
              <a:t>intervence</a:t>
            </a:r>
            <a:r>
              <a:rPr lang="en-GB" sz="3000" b="1" dirty="0" smtClean="0">
                <a:solidFill>
                  <a:schemeClr val="tx1"/>
                </a:solidFill>
              </a:rPr>
              <a:t> </a:t>
            </a:r>
            <a:r>
              <a:rPr lang="en-GB" sz="3000" b="1" dirty="0" err="1" smtClean="0">
                <a:solidFill>
                  <a:schemeClr val="tx1"/>
                </a:solidFill>
              </a:rPr>
              <a:t>mocností</a:t>
            </a:r>
            <a:r>
              <a:rPr lang="en-GB" sz="3000" b="1" dirty="0" smtClean="0">
                <a:solidFill>
                  <a:schemeClr val="tx1"/>
                </a:solidFill>
              </a:rPr>
              <a:t> </a:t>
            </a:r>
            <a:r>
              <a:rPr lang="en-GB" sz="3000" b="1" dirty="0" err="1" smtClean="0">
                <a:solidFill>
                  <a:schemeClr val="tx1"/>
                </a:solidFill>
              </a:rPr>
              <a:t>na</a:t>
            </a:r>
            <a:r>
              <a:rPr lang="en-GB" sz="3000" b="1" dirty="0" smtClean="0">
                <a:solidFill>
                  <a:schemeClr val="tx1"/>
                </a:solidFill>
              </a:rPr>
              <a:t> </a:t>
            </a:r>
            <a:r>
              <a:rPr lang="en-GB" sz="3000" b="1" dirty="0" err="1" smtClean="0">
                <a:solidFill>
                  <a:schemeClr val="tx1"/>
                </a:solidFill>
              </a:rPr>
              <a:t>Balkáně</a:t>
            </a:r>
            <a:r>
              <a:rPr lang="en-GB" sz="3000" b="1" dirty="0" smtClean="0">
                <a:solidFill>
                  <a:schemeClr val="tx1"/>
                </a:solidFill>
              </a:rPr>
              <a:t> do 90. let 20. </a:t>
            </a:r>
            <a:r>
              <a:rPr lang="en-GB" sz="3000" b="1" dirty="0" err="1" smtClean="0">
                <a:solidFill>
                  <a:schemeClr val="tx1"/>
                </a:solidFill>
              </a:rPr>
              <a:t>stol</a:t>
            </a:r>
            <a:r>
              <a:rPr lang="en-GB" sz="3000" b="1" dirty="0" smtClean="0">
                <a:solidFill>
                  <a:schemeClr val="tx1"/>
                </a:solidFill>
              </a:rPr>
              <a:t>.</a:t>
            </a:r>
            <a:endParaRPr lang="en-GB" sz="3000" b="1" dirty="0">
              <a:solidFill>
                <a:schemeClr val="tx1"/>
              </a:solidFill>
            </a:endParaRPr>
          </a:p>
        </p:txBody>
      </p:sp>
      <p:sp>
        <p:nvSpPr>
          <p:cNvPr id="10243" name="Zástupný symbol pro obsah 2"/>
          <p:cNvSpPr>
            <a:spLocks noGrp="1"/>
          </p:cNvSpPr>
          <p:nvPr>
            <p:ph idx="1"/>
          </p:nvPr>
        </p:nvSpPr>
        <p:spPr/>
        <p:txBody>
          <a:bodyPr>
            <a:noAutofit/>
          </a:bodyPr>
          <a:lstStyle/>
          <a:p>
            <a:pPr>
              <a:lnSpc>
                <a:spcPct val="120000"/>
              </a:lnSpc>
            </a:pPr>
            <a:r>
              <a:rPr lang="en-GB" sz="1800" b="0" dirty="0" smtClean="0">
                <a:ea typeface="Calibri"/>
                <a:cs typeface="Times New Roman"/>
              </a:rPr>
              <a:t>(</a:t>
            </a:r>
            <a:r>
              <a:rPr lang="en-GB" sz="1800" b="0" dirty="0" err="1" smtClean="0">
                <a:ea typeface="Calibri"/>
                <a:cs typeface="Times New Roman"/>
              </a:rPr>
              <a:t>podle</a:t>
            </a:r>
            <a:r>
              <a:rPr lang="en-GB" sz="1800" b="0" dirty="0" smtClean="0">
                <a:ea typeface="Calibri"/>
                <a:cs typeface="Times New Roman"/>
              </a:rPr>
              <a:t> </a:t>
            </a:r>
            <a:r>
              <a:rPr lang="en-GB" sz="1800" b="0" dirty="0" err="1" smtClean="0">
                <a:ea typeface="Calibri"/>
                <a:cs typeface="Times New Roman"/>
              </a:rPr>
              <a:t>Glennyho</a:t>
            </a:r>
            <a:r>
              <a:rPr lang="en-GB" sz="1800" b="0" dirty="0" smtClean="0">
                <a:ea typeface="Calibri"/>
                <a:cs typeface="Times New Roman"/>
              </a:rPr>
              <a:t>, viz. </a:t>
            </a:r>
            <a:r>
              <a:rPr lang="en-GB" sz="1800" b="0" dirty="0" err="1" smtClean="0">
                <a:ea typeface="Calibri"/>
                <a:cs typeface="Times New Roman"/>
              </a:rPr>
              <a:t>Doder</a:t>
            </a:r>
            <a:r>
              <a:rPr lang="en-GB" sz="1800" b="0" dirty="0" smtClean="0">
                <a:ea typeface="Calibri"/>
                <a:cs typeface="Times New Roman"/>
              </a:rPr>
              <a:t>)</a:t>
            </a:r>
            <a:endParaRPr lang="cs-CZ" sz="1800" b="0" dirty="0" smtClean="0">
              <a:ea typeface="Calibri"/>
              <a:cs typeface="Times New Roman"/>
            </a:endParaRPr>
          </a:p>
          <a:p>
            <a:pPr>
              <a:lnSpc>
                <a:spcPct val="120000"/>
              </a:lnSpc>
            </a:pPr>
            <a:endParaRPr lang="en-GB" sz="1800" b="0" dirty="0" smtClean="0">
              <a:ea typeface="Calibri"/>
              <a:cs typeface="Times New Roman"/>
            </a:endParaRPr>
          </a:p>
          <a:p>
            <a:pPr marL="457200" indent="-228600">
              <a:spcAft>
                <a:spcPts val="2400"/>
              </a:spcAft>
              <a:buFont typeface="Arial" pitchFamily="34" charset="0"/>
              <a:buChar char="•"/>
            </a:pPr>
            <a:r>
              <a:rPr lang="cs-CZ" sz="2200" dirty="0" smtClean="0">
                <a:ea typeface="Times New Roman"/>
                <a:cs typeface="Calibri"/>
              </a:rPr>
              <a:t>1878 Berlínský kongres </a:t>
            </a:r>
            <a:r>
              <a:rPr lang="cs-CZ" sz="2200" b="0" dirty="0" smtClean="0">
                <a:ea typeface="Times New Roman"/>
                <a:cs typeface="Calibri"/>
              </a:rPr>
              <a:t>– imperiální kartografové narýsovali hranice balkánských </a:t>
            </a:r>
            <a:r>
              <a:rPr lang="cs-CZ" sz="2200" b="0" dirty="0" smtClean="0">
                <a:ea typeface="Times New Roman"/>
                <a:cs typeface="Calibri"/>
              </a:rPr>
              <a:t>států</a:t>
            </a:r>
          </a:p>
          <a:p>
            <a:pPr marL="457200" indent="-228600">
              <a:spcAft>
                <a:spcPts val="2400"/>
              </a:spcAft>
              <a:buFont typeface="Arial" pitchFamily="34" charset="0"/>
              <a:buChar char="•"/>
            </a:pPr>
            <a:r>
              <a:rPr lang="cs-CZ" sz="2200" dirty="0" smtClean="0">
                <a:ea typeface="Times New Roman"/>
                <a:cs typeface="Calibri"/>
              </a:rPr>
              <a:t>1914-1923 </a:t>
            </a:r>
            <a:r>
              <a:rPr lang="cs-CZ" sz="2200" dirty="0" err="1" smtClean="0">
                <a:ea typeface="Times New Roman"/>
                <a:cs typeface="Calibri"/>
              </a:rPr>
              <a:t>WWI</a:t>
            </a:r>
            <a:r>
              <a:rPr lang="cs-CZ" sz="2200" dirty="0" smtClean="0">
                <a:ea typeface="Times New Roman"/>
                <a:cs typeface="Calibri"/>
              </a:rPr>
              <a:t>: </a:t>
            </a:r>
            <a:r>
              <a:rPr lang="cs-CZ" sz="2200" b="0" dirty="0" smtClean="0">
                <a:ea typeface="Times New Roman"/>
                <a:cs typeface="Calibri"/>
              </a:rPr>
              <a:t>Rakousko-uherský útok proti Srbsku – výměna populace mezi Tureckem a </a:t>
            </a:r>
            <a:r>
              <a:rPr lang="cs-CZ" sz="2200" b="0" dirty="0" smtClean="0">
                <a:ea typeface="Times New Roman"/>
                <a:cs typeface="Calibri"/>
              </a:rPr>
              <a:t>Řeckem</a:t>
            </a:r>
          </a:p>
          <a:p>
            <a:pPr marL="457200" indent="-228600">
              <a:spcAft>
                <a:spcPts val="2400"/>
              </a:spcAft>
              <a:buFont typeface="Arial" pitchFamily="34" charset="0"/>
              <a:buChar char="•"/>
            </a:pPr>
            <a:r>
              <a:rPr lang="en-GB" sz="2200" dirty="0" smtClean="0">
                <a:ea typeface="Calibri"/>
                <a:cs typeface="Times New Roman"/>
              </a:rPr>
              <a:t>1941-1945 </a:t>
            </a:r>
            <a:r>
              <a:rPr lang="en-GB" sz="2200" dirty="0" smtClean="0">
                <a:ea typeface="Calibri"/>
                <a:cs typeface="Times New Roman"/>
              </a:rPr>
              <a:t>WWII: </a:t>
            </a:r>
            <a:r>
              <a:rPr lang="en-GB" sz="2200" b="0" dirty="0" err="1" smtClean="0">
                <a:ea typeface="Calibri"/>
                <a:cs typeface="Times New Roman"/>
              </a:rPr>
              <a:t>Italsko-německá</a:t>
            </a:r>
            <a:r>
              <a:rPr lang="en-GB" sz="2200" b="0" dirty="0" smtClean="0">
                <a:ea typeface="Calibri"/>
                <a:cs typeface="Times New Roman"/>
              </a:rPr>
              <a:t> </a:t>
            </a:r>
            <a:r>
              <a:rPr lang="en-GB" sz="2200" b="0" dirty="0" err="1" smtClean="0">
                <a:ea typeface="Calibri"/>
                <a:cs typeface="Times New Roman"/>
              </a:rPr>
              <a:t>okupace</a:t>
            </a:r>
            <a:r>
              <a:rPr lang="en-GB" sz="2200" b="0" dirty="0" smtClean="0">
                <a:ea typeface="Calibri"/>
                <a:cs typeface="Times New Roman"/>
              </a:rPr>
              <a:t> – </a:t>
            </a:r>
            <a:r>
              <a:rPr lang="en-GB" sz="2200" b="0" dirty="0" err="1" smtClean="0">
                <a:ea typeface="Calibri"/>
                <a:cs typeface="Times New Roman"/>
              </a:rPr>
              <a:t>ustanovení</a:t>
            </a:r>
            <a:r>
              <a:rPr lang="en-GB" sz="2200" b="0" dirty="0" smtClean="0">
                <a:ea typeface="Calibri"/>
                <a:cs typeface="Times New Roman"/>
              </a:rPr>
              <a:t> </a:t>
            </a:r>
            <a:r>
              <a:rPr lang="en-GB" sz="2200" b="0" dirty="0" err="1" smtClean="0">
                <a:ea typeface="Calibri"/>
                <a:cs typeface="Times New Roman"/>
              </a:rPr>
              <a:t>komunistického</a:t>
            </a:r>
            <a:r>
              <a:rPr lang="en-GB" sz="2200" b="0" dirty="0" smtClean="0">
                <a:ea typeface="Calibri"/>
                <a:cs typeface="Times New Roman"/>
              </a:rPr>
              <a:t> </a:t>
            </a:r>
            <a:r>
              <a:rPr lang="en-GB" sz="2200" b="0" dirty="0" err="1" smtClean="0">
                <a:ea typeface="Calibri"/>
                <a:cs typeface="Times New Roman"/>
              </a:rPr>
              <a:t>režimu</a:t>
            </a:r>
            <a:endParaRPr lang="cs-CZ" sz="2200" b="0" i="1" dirty="0"/>
          </a:p>
        </p:txBody>
      </p:sp>
    </p:spTree>
    <p:extLst>
      <p:ext uri="{BB962C8B-B14F-4D97-AF65-F5344CB8AC3E}">
        <p14:creationId xmlns:p14="http://schemas.microsoft.com/office/powerpoint/2010/main" xmlns="" val="25236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wipe(down)">
                                      <p:cBhvr>
                                        <p:cTn id="10" dur="500"/>
                                        <p:tgtEl>
                                          <p:spTgt spid="1024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Effect transition="in" filter="wipe(down)">
                                      <p:cBhvr>
                                        <p:cTn id="13" dur="500"/>
                                        <p:tgtEl>
                                          <p:spTgt spid="1024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243">
                                            <p:txEl>
                                              <p:pRg st="4" end="4"/>
                                            </p:txEl>
                                          </p:spTgt>
                                        </p:tgtEl>
                                        <p:attrNameLst>
                                          <p:attrName>style.visibility</p:attrName>
                                        </p:attrNameLst>
                                      </p:cBhvr>
                                      <p:to>
                                        <p:strVal val="visible"/>
                                      </p:to>
                                    </p:set>
                                    <p:animEffect transition="in" filter="wipe(down)">
                                      <p:cBhvr>
                                        <p:cTn id="16"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251520" y="404664"/>
            <a:ext cx="5996880" cy="539978"/>
          </a:xfrm>
        </p:spPr>
        <p:txBody>
          <a:bodyPr>
            <a:normAutofit fontScale="90000"/>
          </a:bodyPr>
          <a:lstStyle/>
          <a:p>
            <a:pPr eaLnBrk="1" hangingPunct="1"/>
            <a:r>
              <a:rPr lang="cs-CZ" altLang="cs-CZ" b="1" dirty="0" smtClean="0">
                <a:solidFill>
                  <a:schemeClr val="tx1"/>
                </a:solidFill>
              </a:rPr>
              <a:t>intervence </a:t>
            </a:r>
            <a:r>
              <a:rPr lang="cs-CZ" altLang="cs-CZ" b="1" dirty="0" smtClean="0">
                <a:solidFill>
                  <a:schemeClr val="tx1"/>
                </a:solidFill>
              </a:rPr>
              <a:t>VELMOCÍ</a:t>
            </a:r>
            <a:endParaRPr lang="cs-CZ" altLang="cs-CZ" b="1" dirty="0" smtClean="0">
              <a:solidFill>
                <a:schemeClr val="tx1"/>
              </a:solidFill>
            </a:endParaRPr>
          </a:p>
        </p:txBody>
      </p:sp>
      <p:sp>
        <p:nvSpPr>
          <p:cNvPr id="10243" name="Zástupný symbol pro obsah 2"/>
          <p:cNvSpPr>
            <a:spLocks noGrp="1"/>
          </p:cNvSpPr>
          <p:nvPr>
            <p:ph idx="1"/>
          </p:nvPr>
        </p:nvSpPr>
        <p:spPr>
          <a:xfrm>
            <a:off x="251520" y="1268760"/>
            <a:ext cx="8435281" cy="5232053"/>
          </a:xfrm>
        </p:spPr>
        <p:txBody>
          <a:bodyPr>
            <a:noAutofit/>
          </a:bodyPr>
          <a:lstStyle/>
          <a:p>
            <a:pPr marL="457200" indent="-228600">
              <a:lnSpc>
                <a:spcPct val="120000"/>
              </a:lnSpc>
            </a:pPr>
            <a:r>
              <a:rPr lang="cs-CZ" sz="2200" dirty="0" smtClean="0">
                <a:ea typeface="Times New Roman"/>
                <a:cs typeface="Calibri"/>
              </a:rPr>
              <a:t>imperiální nadvláda – dobytí </a:t>
            </a:r>
            <a:r>
              <a:rPr lang="cs-CZ" sz="2200" dirty="0" smtClean="0">
                <a:ea typeface="Times New Roman"/>
                <a:cs typeface="Calibri"/>
              </a:rPr>
              <a:t>–</a:t>
            </a:r>
            <a:r>
              <a:rPr lang="cs-CZ" sz="2200" dirty="0" smtClean="0">
                <a:ea typeface="Times New Roman"/>
                <a:cs typeface="Calibri"/>
              </a:rPr>
              <a:t> okupace </a:t>
            </a:r>
            <a:r>
              <a:rPr lang="cs-CZ" sz="2200" dirty="0" smtClean="0">
                <a:ea typeface="Times New Roman"/>
                <a:cs typeface="Calibri"/>
              </a:rPr>
              <a:t>– </a:t>
            </a:r>
            <a:r>
              <a:rPr lang="cs-CZ" sz="2200" dirty="0" smtClean="0">
                <a:ea typeface="Times New Roman"/>
                <a:cs typeface="Calibri"/>
              </a:rPr>
              <a:t>obchodní imperialismus</a:t>
            </a:r>
          </a:p>
          <a:p>
            <a:pPr marL="457200" indent="-228600">
              <a:lnSpc>
                <a:spcPct val="120000"/>
              </a:lnSpc>
              <a:buFont typeface="Arial" pitchFamily="34" charset="0"/>
              <a:buChar char="•"/>
            </a:pPr>
            <a:r>
              <a:rPr lang="cs-CZ" b="0" dirty="0" smtClean="0">
                <a:ea typeface="Times New Roman"/>
                <a:cs typeface="Calibri"/>
              </a:rPr>
              <a:t>Lze </a:t>
            </a:r>
            <a:r>
              <a:rPr lang="cs-CZ" b="0" dirty="0" smtClean="0">
                <a:ea typeface="Times New Roman"/>
                <a:cs typeface="Calibri"/>
              </a:rPr>
              <a:t>mezi nimi v 19. </a:t>
            </a:r>
            <a:r>
              <a:rPr lang="cs-CZ" b="0" dirty="0" smtClean="0">
                <a:ea typeface="Times New Roman"/>
                <a:cs typeface="Calibri"/>
              </a:rPr>
              <a:t>století </a:t>
            </a:r>
            <a:r>
              <a:rPr lang="cs-CZ" b="0" dirty="0" smtClean="0">
                <a:ea typeface="Times New Roman"/>
                <a:cs typeface="Calibri"/>
              </a:rPr>
              <a:t>rozlišovat, když se všechny soustředí </a:t>
            </a:r>
            <a:r>
              <a:rPr lang="cs-CZ" b="0" dirty="0" smtClean="0">
                <a:ea typeface="Times New Roman"/>
                <a:cs typeface="Calibri"/>
              </a:rPr>
              <a:t>na provedení </a:t>
            </a:r>
            <a:r>
              <a:rPr lang="cs-CZ" b="0" dirty="0" smtClean="0">
                <a:ea typeface="Times New Roman"/>
                <a:cs typeface="Calibri"/>
              </a:rPr>
              <a:t>místních reforem, všechny se odehrávají na jednom místě a ve stejném čase</a:t>
            </a:r>
            <a:r>
              <a:rPr lang="cs-CZ" b="0" dirty="0" smtClean="0">
                <a:ea typeface="Times New Roman"/>
                <a:cs typeface="Calibri"/>
              </a:rPr>
              <a:t>?</a:t>
            </a:r>
          </a:p>
          <a:p>
            <a:pPr marL="457200" indent="-228600">
              <a:lnSpc>
                <a:spcPct val="120000"/>
              </a:lnSpc>
            </a:pPr>
            <a:endParaRPr lang="en-GB" b="0" dirty="0" smtClean="0">
              <a:ea typeface="Times New Roman"/>
              <a:cs typeface="Calibri"/>
            </a:endParaRPr>
          </a:p>
          <a:p>
            <a:pPr marL="457200" indent="-228600">
              <a:lnSpc>
                <a:spcPct val="120000"/>
              </a:lnSpc>
            </a:pPr>
            <a:r>
              <a:rPr lang="cs-CZ" sz="2200" dirty="0" smtClean="0">
                <a:ea typeface="Times New Roman"/>
                <a:cs typeface="Calibri"/>
              </a:rPr>
              <a:t>X humanitární </a:t>
            </a:r>
            <a:r>
              <a:rPr lang="cs-CZ" sz="2200" dirty="0" smtClean="0">
                <a:ea typeface="Times New Roman"/>
                <a:cs typeface="Calibri"/>
              </a:rPr>
              <a:t>intervence</a:t>
            </a:r>
          </a:p>
          <a:p>
            <a:pPr marL="457200" indent="-228600">
              <a:lnSpc>
                <a:spcPct val="120000"/>
              </a:lnSpc>
              <a:buFont typeface="Arial" pitchFamily="34" charset="0"/>
              <a:buChar char="•"/>
            </a:pPr>
            <a:r>
              <a:rPr lang="cs-CZ" b="0" dirty="0" smtClean="0">
                <a:ea typeface="Times New Roman"/>
                <a:cs typeface="Calibri"/>
              </a:rPr>
              <a:t>Kdo </a:t>
            </a:r>
            <a:r>
              <a:rPr lang="cs-CZ" b="0" dirty="0" smtClean="0">
                <a:ea typeface="Times New Roman"/>
                <a:cs typeface="Calibri"/>
              </a:rPr>
              <a:t>má právo humanitární </a:t>
            </a:r>
            <a:r>
              <a:rPr lang="cs-CZ" b="0" dirty="0" smtClean="0">
                <a:ea typeface="Times New Roman"/>
                <a:cs typeface="Calibri"/>
              </a:rPr>
              <a:t>intervence?</a:t>
            </a:r>
            <a:endParaRPr lang="cs-CZ" b="0" dirty="0" smtClean="0">
              <a:ea typeface="Times New Roman"/>
              <a:cs typeface="Calibri"/>
            </a:endParaRPr>
          </a:p>
          <a:p>
            <a:pPr marL="457200" indent="-228600">
              <a:lnSpc>
                <a:spcPct val="120000"/>
              </a:lnSpc>
              <a:buFont typeface="Arial" pitchFamily="34" charset="0"/>
              <a:buChar char="•"/>
            </a:pPr>
            <a:r>
              <a:rPr lang="cs-CZ" b="0" dirty="0" smtClean="0">
                <a:ea typeface="Times New Roman"/>
                <a:cs typeface="Calibri"/>
              </a:rPr>
              <a:t>Doder</a:t>
            </a:r>
            <a:r>
              <a:rPr lang="cs-CZ" b="0" dirty="0" smtClean="0">
                <a:ea typeface="Times New Roman"/>
                <a:cs typeface="Calibri"/>
              </a:rPr>
              <a:t>: </a:t>
            </a:r>
            <a:r>
              <a:rPr lang="cs-CZ" b="0" i="1" dirty="0" smtClean="0">
                <a:ea typeface="Times New Roman"/>
                <a:cs typeface="Calibri"/>
              </a:rPr>
              <a:t>„</a:t>
            </a:r>
            <a:r>
              <a:rPr lang="en-GB" b="0" i="1" dirty="0" smtClean="0">
                <a:ea typeface="Times New Roman"/>
                <a:cs typeface="Calibri"/>
              </a:rPr>
              <a:t>Can </a:t>
            </a:r>
            <a:r>
              <a:rPr lang="en-GB" b="0" i="1" dirty="0" smtClean="0">
                <a:ea typeface="Times New Roman"/>
                <a:cs typeface="Calibri"/>
              </a:rPr>
              <a:t>one have a purely humanitarian foreign policy? Does the United States have the power to do good around the world, and more specifically, who in Washington or London can say with certitude what good is? Why Kosovo and not Rwanda</a:t>
            </a:r>
            <a:r>
              <a:rPr lang="en-GB" b="0" i="1" dirty="0" smtClean="0">
                <a:ea typeface="Times New Roman"/>
                <a:cs typeface="Calibri"/>
              </a:rPr>
              <a:t>?</a:t>
            </a:r>
            <a:r>
              <a:rPr lang="cs-CZ" b="0" i="1" dirty="0" smtClean="0">
                <a:ea typeface="Times New Roman"/>
                <a:cs typeface="Calibri"/>
              </a:rPr>
              <a:t>“</a:t>
            </a:r>
            <a:endParaRPr lang="en-GB" b="0" i="1" dirty="0" smtClean="0">
              <a:ea typeface="Times New Roman"/>
              <a:cs typeface="Calibri"/>
            </a:endParaRPr>
          </a:p>
          <a:p>
            <a:pPr marL="914400" lvl="1" indent="-457200">
              <a:buNone/>
            </a:pPr>
            <a:endParaRPr lang="cs-CZ" sz="2600" b="0" i="1" dirty="0"/>
          </a:p>
        </p:txBody>
      </p:sp>
    </p:spTree>
    <p:extLst>
      <p:ext uri="{BB962C8B-B14F-4D97-AF65-F5344CB8AC3E}">
        <p14:creationId xmlns:p14="http://schemas.microsoft.com/office/powerpoint/2010/main" xmlns="" val="222770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down)">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wipe(down)">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wipe(down)">
                                      <p:cBhvr>
                                        <p:cTn id="22" dur="5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wipe(down)">
                                      <p:cBhvr>
                                        <p:cTn id="27"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Zástupný symbol pro obsah 2"/>
          <p:cNvSpPr>
            <a:spLocks noGrp="1"/>
          </p:cNvSpPr>
          <p:nvPr>
            <p:ph idx="1"/>
          </p:nvPr>
        </p:nvSpPr>
        <p:spPr>
          <a:xfrm>
            <a:off x="107504" y="1124745"/>
            <a:ext cx="8579297" cy="5040560"/>
          </a:xfrm>
        </p:spPr>
        <p:txBody>
          <a:bodyPr>
            <a:noAutofit/>
          </a:bodyPr>
          <a:lstStyle/>
          <a:p>
            <a:pPr marL="457200" indent="-228600">
              <a:lnSpc>
                <a:spcPct val="120000"/>
              </a:lnSpc>
            </a:pPr>
            <a:r>
              <a:rPr lang="cs-CZ" sz="2200" dirty="0" smtClean="0">
                <a:ea typeface="Times New Roman"/>
                <a:cs typeface="Calibri"/>
              </a:rPr>
              <a:t>mocnost </a:t>
            </a:r>
            <a:r>
              <a:rPr lang="cs-CZ" sz="2200" dirty="0" smtClean="0">
                <a:ea typeface="Times New Roman"/>
                <a:cs typeface="Calibri"/>
              </a:rPr>
              <a:t>–</a:t>
            </a:r>
            <a:r>
              <a:rPr lang="cs-CZ" sz="2200" dirty="0" smtClean="0">
                <a:ea typeface="Times New Roman"/>
                <a:cs typeface="Calibri"/>
              </a:rPr>
              <a:t> </a:t>
            </a:r>
            <a:r>
              <a:rPr lang="cs-CZ" sz="2200" dirty="0" smtClean="0">
                <a:ea typeface="Times New Roman"/>
                <a:cs typeface="Calibri"/>
              </a:rPr>
              <a:t>mezinárodní komunita</a:t>
            </a:r>
          </a:p>
          <a:p>
            <a:pPr marL="457200" indent="-228600">
              <a:lnSpc>
                <a:spcPct val="120000"/>
              </a:lnSpc>
              <a:buFont typeface="Arial" pitchFamily="34" charset="0"/>
              <a:buChar char="•"/>
            </a:pPr>
            <a:r>
              <a:rPr lang="cs-CZ" sz="2200" b="0" dirty="0" smtClean="0">
                <a:ea typeface="Times New Roman"/>
                <a:cs typeface="Calibri"/>
              </a:rPr>
              <a:t>Je mezitím rozdíl nebo jde jen o změnu diskursu</a:t>
            </a:r>
            <a:r>
              <a:rPr lang="cs-CZ" sz="2200" b="0" dirty="0" smtClean="0">
                <a:ea typeface="Times New Roman"/>
                <a:cs typeface="Calibri"/>
              </a:rPr>
              <a:t>?</a:t>
            </a:r>
          </a:p>
          <a:p>
            <a:pPr marL="457200" indent="-228600">
              <a:lnSpc>
                <a:spcPct val="120000"/>
              </a:lnSpc>
              <a:buFont typeface="Arial" pitchFamily="34" charset="0"/>
              <a:buChar char="•"/>
            </a:pPr>
            <a:endParaRPr lang="cs-CZ" sz="2200" b="0" dirty="0" smtClean="0">
              <a:ea typeface="Times New Roman"/>
              <a:cs typeface="Calibri"/>
            </a:endParaRPr>
          </a:p>
          <a:p>
            <a:pPr marL="457200" indent="-228600">
              <a:lnSpc>
                <a:spcPct val="120000"/>
              </a:lnSpc>
            </a:pPr>
            <a:r>
              <a:rPr lang="cs-CZ" sz="2200" dirty="0" err="1" smtClean="0">
                <a:ea typeface="Times New Roman"/>
                <a:cs typeface="Calibri"/>
              </a:rPr>
              <a:t>h</a:t>
            </a:r>
            <a:r>
              <a:rPr lang="cs-CZ" sz="2200" dirty="0" err="1" smtClean="0">
                <a:ea typeface="Times New Roman"/>
                <a:cs typeface="Calibri"/>
              </a:rPr>
              <a:t>ard</a:t>
            </a:r>
            <a:r>
              <a:rPr lang="cs-CZ" sz="2200" dirty="0" smtClean="0">
                <a:ea typeface="Times New Roman"/>
                <a:cs typeface="Calibri"/>
              </a:rPr>
              <a:t> </a:t>
            </a:r>
            <a:r>
              <a:rPr lang="cs-CZ" sz="2200" dirty="0" smtClean="0">
                <a:ea typeface="Times New Roman"/>
                <a:cs typeface="Calibri"/>
              </a:rPr>
              <a:t>– </a:t>
            </a:r>
            <a:r>
              <a:rPr lang="cs-CZ" sz="2200" dirty="0" smtClean="0">
                <a:ea typeface="Times New Roman"/>
                <a:cs typeface="Calibri"/>
              </a:rPr>
              <a:t>soft </a:t>
            </a:r>
            <a:r>
              <a:rPr lang="cs-CZ" sz="2200" dirty="0" err="1" smtClean="0">
                <a:ea typeface="Times New Roman"/>
                <a:cs typeface="Calibri"/>
              </a:rPr>
              <a:t>power</a:t>
            </a:r>
            <a:endParaRPr lang="cs-CZ" sz="2200" dirty="0" smtClean="0">
              <a:ea typeface="Times New Roman"/>
              <a:cs typeface="Calibri"/>
            </a:endParaRPr>
          </a:p>
          <a:p>
            <a:pPr marL="457200" indent="-228600">
              <a:lnSpc>
                <a:spcPct val="120000"/>
              </a:lnSpc>
              <a:buFont typeface="Arial" pitchFamily="34" charset="0"/>
              <a:buChar char="•"/>
            </a:pPr>
            <a:r>
              <a:rPr lang="cs-CZ" sz="2200" b="0" dirty="0" smtClean="0">
                <a:ea typeface="Times New Roman"/>
                <a:cs typeface="Calibri"/>
              </a:rPr>
              <a:t>Jakými způsoby mohou velmoci/mezinárodní komunita ovlivňovat vývoj v jiných zemích?</a:t>
            </a:r>
          </a:p>
          <a:p>
            <a:pPr marL="457200" indent="-228600">
              <a:lnSpc>
                <a:spcPct val="120000"/>
              </a:lnSpc>
            </a:pPr>
            <a:endParaRPr lang="en-GB" sz="2200" b="0" dirty="0" smtClean="0">
              <a:ea typeface="Times New Roman"/>
              <a:cs typeface="Calibri"/>
            </a:endParaRPr>
          </a:p>
          <a:p>
            <a:endParaRPr lang="cs-CZ" sz="2200" b="0" i="1" dirty="0" smtClean="0"/>
          </a:p>
        </p:txBody>
      </p:sp>
    </p:spTree>
    <p:extLst>
      <p:ext uri="{BB962C8B-B14F-4D97-AF65-F5344CB8AC3E}">
        <p14:creationId xmlns:p14="http://schemas.microsoft.com/office/powerpoint/2010/main" xmlns="" val="321392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wipe(down)">
                                      <p:cBhvr>
                                        <p:cTn id="10" dur="500"/>
                                        <p:tgtEl>
                                          <p:spTgt spid="102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wipe(down)">
                                      <p:cBhvr>
                                        <p:cTn id="15" dur="500"/>
                                        <p:tgtEl>
                                          <p:spTgt spid="1024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243">
                                            <p:txEl>
                                              <p:pRg st="4" end="4"/>
                                            </p:txEl>
                                          </p:spTgt>
                                        </p:tgtEl>
                                        <p:attrNameLst>
                                          <p:attrName>style.visibility</p:attrName>
                                        </p:attrNameLst>
                                      </p:cBhvr>
                                      <p:to>
                                        <p:strVal val="visible"/>
                                      </p:to>
                                    </p:set>
                                    <p:animEffect transition="in" filter="wipe(down)">
                                      <p:cBhvr>
                                        <p:cTn id="20"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88913"/>
            <a:ext cx="8291512" cy="417512"/>
          </a:xfrm>
        </p:spPr>
        <p:txBody>
          <a:bodyPr>
            <a:normAutofit fontScale="90000"/>
          </a:bodyPr>
          <a:lstStyle/>
          <a:p>
            <a:pPr eaLnBrk="1" hangingPunct="1"/>
            <a:r>
              <a:rPr lang="cs-CZ" altLang="cs-CZ" sz="2800" b="1" smtClean="0">
                <a:solidFill>
                  <a:schemeClr val="tx1"/>
                </a:solidFill>
              </a:rPr>
              <a:t>Jihovýchodní Evropa po 2. světové válce</a:t>
            </a:r>
          </a:p>
        </p:txBody>
      </p:sp>
      <p:pic>
        <p:nvPicPr>
          <p:cNvPr id="38915" name="Picture 3" descr="Balkánské státy po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395288" y="630238"/>
            <a:ext cx="8208962" cy="6169025"/>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55447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tx1"/>
                </a:solidFill>
              </a:rPr>
              <a:t>Kde leží a kam sahá </a:t>
            </a:r>
            <a:r>
              <a:rPr lang="cs-CZ" dirty="0" err="1" smtClean="0">
                <a:solidFill>
                  <a:schemeClr val="tx1"/>
                </a:solidFill>
              </a:rPr>
              <a:t>balkán</a:t>
            </a:r>
            <a:r>
              <a:rPr lang="cs-CZ" dirty="0" smtClean="0">
                <a:solidFill>
                  <a:schemeClr val="tx1"/>
                </a:solidFill>
              </a:rPr>
              <a:t>?</a:t>
            </a:r>
            <a:endParaRPr lang="en-GB" dirty="0">
              <a:solidFill>
                <a:schemeClr val="tx1"/>
              </a:solidFill>
            </a:endParaRPr>
          </a:p>
        </p:txBody>
      </p:sp>
      <p:sp>
        <p:nvSpPr>
          <p:cNvPr id="3" name="Zástupný symbol pro obsah 2"/>
          <p:cNvSpPr>
            <a:spLocks noGrp="1"/>
          </p:cNvSpPr>
          <p:nvPr>
            <p:ph idx="1"/>
          </p:nvPr>
        </p:nvSpPr>
        <p:spPr/>
        <p:txBody>
          <a:bodyPr/>
          <a:lstStyle/>
          <a:p>
            <a:endParaRPr lang="cs-CZ" dirty="0" smtClean="0"/>
          </a:p>
          <a:p>
            <a:pPr>
              <a:buFont typeface="Arial" pitchFamily="34" charset="0"/>
              <a:buChar char="•"/>
            </a:pPr>
            <a:r>
              <a:rPr lang="cs-CZ" dirty="0" smtClean="0"/>
              <a:t> </a:t>
            </a:r>
            <a:r>
              <a:rPr lang="cs-CZ" dirty="0" smtClean="0"/>
              <a:t>Balkán 			X 	Jihovýchodní Evropa</a:t>
            </a:r>
          </a:p>
          <a:p>
            <a:r>
              <a:rPr lang="cs-CZ" b="0" dirty="0" smtClean="0"/>
              <a:t>- </a:t>
            </a:r>
            <a:r>
              <a:rPr lang="cs-CZ" b="0" dirty="0" err="1" smtClean="0"/>
              <a:t>Johann</a:t>
            </a:r>
            <a:r>
              <a:rPr lang="cs-CZ" b="0" dirty="0" smtClean="0"/>
              <a:t> August </a:t>
            </a:r>
            <a:r>
              <a:rPr lang="cs-CZ" b="0" dirty="0" err="1" smtClean="0"/>
              <a:t>Zeune</a:t>
            </a:r>
            <a:r>
              <a:rPr lang="cs-CZ" b="0" dirty="0" smtClean="0"/>
              <a:t>, 1808</a:t>
            </a:r>
          </a:p>
          <a:p>
            <a:endParaRPr lang="cs-CZ" dirty="0" smtClean="0"/>
          </a:p>
          <a:p>
            <a:pPr>
              <a:buFont typeface="Arial" pitchFamily="34" charset="0"/>
              <a:buChar char="•"/>
            </a:pPr>
            <a:r>
              <a:rPr lang="cs-CZ" b="0" dirty="0" smtClean="0"/>
              <a:t> vymezení:</a:t>
            </a:r>
          </a:p>
          <a:p>
            <a:r>
              <a:rPr lang="cs-CZ" dirty="0" smtClean="0"/>
              <a:t>geografické			X	historické (politické)</a:t>
            </a:r>
          </a:p>
          <a:p>
            <a:pPr>
              <a:buFontTx/>
              <a:buChar char="-"/>
            </a:pPr>
            <a:r>
              <a:rPr lang="cs-CZ" b="0" dirty="0" smtClean="0"/>
              <a:t>pohoří					- Turecko v Evropě</a:t>
            </a:r>
          </a:p>
          <a:p>
            <a:pPr>
              <a:buFontTx/>
              <a:buChar char="-"/>
            </a:pPr>
            <a:r>
              <a:rPr lang="cs-CZ" b="0" dirty="0" smtClean="0"/>
              <a:t>řeky: </a:t>
            </a:r>
            <a:r>
              <a:rPr lang="cs-CZ" b="0" dirty="0" err="1" smtClean="0"/>
              <a:t>Sáva</a:t>
            </a:r>
            <a:r>
              <a:rPr lang="cs-CZ" b="0" dirty="0" smtClean="0"/>
              <a:t>-</a:t>
            </a:r>
            <a:r>
              <a:rPr lang="cs-CZ" b="0" dirty="0" err="1" smtClean="0"/>
              <a:t>Soča</a:t>
            </a:r>
            <a:r>
              <a:rPr lang="cs-CZ" b="0" dirty="0" smtClean="0"/>
              <a:t>-Dunaj			- je </a:t>
            </a:r>
            <a:r>
              <a:rPr lang="cs-CZ" b="0" dirty="0" err="1" smtClean="0"/>
              <a:t>Maďarsko</a:t>
            </a:r>
            <a:r>
              <a:rPr lang="cs-CZ" b="0" dirty="0" smtClean="0"/>
              <a:t>/Chorvatsko/ 					Rumunsko Balkán?</a:t>
            </a:r>
            <a:endParaRPr lang="en-GB"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ranice Balkanu"/>
          <p:cNvPicPr>
            <a:picLocks noGrp="1" noChangeAspect="1" noChangeArrowheads="1"/>
          </p:cNvPicPr>
          <p:nvPr>
            <p:ph/>
          </p:nvPr>
        </p:nvPicPr>
        <p:blipFill>
          <a:blip r:embed="rId3" cstate="print">
            <a:extLst>
              <a:ext uri="{28A0092B-C50C-407E-A947-70E740481C1C}">
                <a14:useLocalDpi xmlns:a14="http://schemas.microsoft.com/office/drawing/2010/main" xmlns="" val="0"/>
              </a:ext>
            </a:extLst>
          </a:blip>
          <a:srcRect/>
          <a:stretch>
            <a:fillRect/>
          </a:stretch>
        </p:blipFill>
        <p:spPr>
          <a:xfrm>
            <a:off x="611188" y="4763"/>
            <a:ext cx="7489825" cy="6837362"/>
          </a:xfrm>
          <a:noFill/>
        </p:spPr>
      </p:pic>
    </p:spTree>
    <p:extLst>
      <p:ext uri="{BB962C8B-B14F-4D97-AF65-F5344CB8AC3E}">
        <p14:creationId xmlns:p14="http://schemas.microsoft.com/office/powerpoint/2010/main" xmlns="" val="3340238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Karte_Suedosteuropa_03_01.png"/>
          <p:cNvPicPr>
            <a:picLocks noChangeAspect="1"/>
          </p:cNvPicPr>
          <p:nvPr/>
        </p:nvPicPr>
        <p:blipFill>
          <a:blip r:embed="rId2" cstate="print"/>
          <a:stretch>
            <a:fillRect/>
          </a:stretch>
        </p:blipFill>
        <p:spPr>
          <a:xfrm>
            <a:off x="1403648" y="260648"/>
            <a:ext cx="6192688" cy="3979529"/>
          </a:xfrm>
          <a:prstGeom prst="rect">
            <a:avLst/>
          </a:prstGeom>
        </p:spPr>
      </p:pic>
      <p:pic>
        <p:nvPicPr>
          <p:cNvPr id="4" name="Obrázek 3" descr="1480106353980.gif"/>
          <p:cNvPicPr>
            <a:picLocks noChangeAspect="1"/>
          </p:cNvPicPr>
          <p:nvPr/>
        </p:nvPicPr>
        <p:blipFill>
          <a:blip r:embed="rId3" cstate="print"/>
          <a:stretch>
            <a:fillRect/>
          </a:stretch>
        </p:blipFill>
        <p:spPr>
          <a:xfrm>
            <a:off x="4860032" y="2852936"/>
            <a:ext cx="3983424" cy="3717032"/>
          </a:xfrm>
          <a:prstGeom prst="rect">
            <a:avLst/>
          </a:prstGeom>
        </p:spPr>
      </p:pic>
      <p:pic>
        <p:nvPicPr>
          <p:cNvPr id="5" name="Obrázek 4" descr="30829294673_7690791c78.jpg"/>
          <p:cNvPicPr>
            <a:picLocks noChangeAspect="1"/>
          </p:cNvPicPr>
          <p:nvPr/>
        </p:nvPicPr>
        <p:blipFill>
          <a:blip r:embed="rId4" cstate="print"/>
          <a:stretch>
            <a:fillRect/>
          </a:stretch>
        </p:blipFill>
        <p:spPr>
          <a:xfrm>
            <a:off x="251520" y="3573016"/>
            <a:ext cx="4603870" cy="29969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p:nvPr>
        </p:nvSpPr>
        <p:spPr>
          <a:xfrm>
            <a:off x="457200" y="277813"/>
            <a:ext cx="7643192" cy="5599459"/>
          </a:xfrm>
        </p:spPr>
        <p:txBody>
          <a:bodyPr>
            <a:normAutofit/>
          </a:bodyPr>
          <a:lstStyle/>
          <a:p>
            <a:pPr eaLnBrk="1" hangingPunct="1"/>
            <a:r>
              <a:rPr lang="cs-CZ" altLang="cs-CZ" sz="3000" dirty="0" smtClean="0"/>
              <a:t>Úvod</a:t>
            </a:r>
          </a:p>
          <a:p>
            <a:pPr lvl="2">
              <a:buNone/>
            </a:pPr>
            <a:r>
              <a:rPr lang="cs-CZ" altLang="cs-CZ" sz="2600" dirty="0" smtClean="0"/>
              <a:t>→ </a:t>
            </a:r>
            <a:r>
              <a:rPr lang="cs-CZ" altLang="cs-CZ" sz="2200" dirty="0" smtClean="0"/>
              <a:t>Karlovický mír 1699 - konec osmanské protiofenzívy v Evropě a počátek protiofenzívy evropských velmocí</a:t>
            </a:r>
          </a:p>
          <a:p>
            <a:pPr lvl="2">
              <a:buNone/>
            </a:pPr>
            <a:endParaRPr lang="cs-CZ" altLang="cs-CZ" sz="2200" dirty="0" smtClean="0"/>
          </a:p>
          <a:p>
            <a:pPr lvl="2">
              <a:buNone/>
            </a:pPr>
            <a:r>
              <a:rPr lang="cs-CZ" altLang="cs-CZ" sz="2200" dirty="0" smtClean="0"/>
              <a:t>→ 19. stol. </a:t>
            </a:r>
            <a:r>
              <a:rPr lang="cs-CZ" altLang="cs-CZ" sz="2200" i="1" dirty="0" smtClean="0"/>
              <a:t>„koncert velmocí“</a:t>
            </a:r>
          </a:p>
          <a:p>
            <a:pPr eaLnBrk="1" hangingPunct="1"/>
            <a:endParaRPr lang="cs-CZ" altLang="cs-CZ" sz="2200" dirty="0" smtClean="0"/>
          </a:p>
          <a:p>
            <a:pPr lvl="1" eaLnBrk="1" hangingPunct="1"/>
            <a:r>
              <a:rPr lang="cs-CZ" altLang="cs-CZ" sz="2200" b="1" dirty="0" smtClean="0"/>
              <a:t>Balkán jako zóna velmocenské rivality</a:t>
            </a:r>
          </a:p>
          <a:p>
            <a:pPr lvl="2" eaLnBrk="1" hangingPunct="1">
              <a:buFontTx/>
              <a:buChar char="-"/>
            </a:pPr>
            <a:r>
              <a:rPr lang="cs-CZ" altLang="cs-CZ" sz="2200" dirty="0" smtClean="0"/>
              <a:t>v důsledku rozpadající se Osm. říše došlo k rostoucí intervenci jiných velmocí, které v jejím prostoru sledovaly odlišné cíle</a:t>
            </a:r>
          </a:p>
          <a:p>
            <a:pPr lvl="2" eaLnBrk="1" hangingPunct="1">
              <a:buNone/>
            </a:pPr>
            <a:endParaRPr lang="cs-CZ" altLang="cs-CZ" sz="2200" dirty="0" smtClean="0"/>
          </a:p>
          <a:p>
            <a:r>
              <a:rPr lang="en-GB" b="0" dirty="0" err="1" smtClean="0"/>
              <a:t>Misha</a:t>
            </a:r>
            <a:r>
              <a:rPr lang="en-GB" b="0" dirty="0" smtClean="0"/>
              <a:t> </a:t>
            </a:r>
            <a:r>
              <a:rPr lang="en-GB" b="0" dirty="0" err="1" smtClean="0"/>
              <a:t>Glenny</a:t>
            </a:r>
            <a:r>
              <a:rPr lang="en-GB" b="0" dirty="0" smtClean="0"/>
              <a:t> </a:t>
            </a:r>
            <a:r>
              <a:rPr lang="en-GB" b="0" i="1" dirty="0" smtClean="0"/>
              <a:t>(</a:t>
            </a:r>
            <a:r>
              <a:rPr lang="cs-CZ" b="0" i="1" dirty="0" err="1" smtClean="0"/>
              <a:t>The</a:t>
            </a:r>
            <a:r>
              <a:rPr lang="cs-CZ" b="0" i="1" dirty="0" smtClean="0"/>
              <a:t> </a:t>
            </a:r>
            <a:r>
              <a:rPr lang="cs-CZ" b="0" i="1" dirty="0" err="1" smtClean="0"/>
              <a:t>Balkans</a:t>
            </a:r>
            <a:r>
              <a:rPr lang="cs-CZ" b="0" i="1" dirty="0" smtClean="0"/>
              <a:t> 1804-1999: </a:t>
            </a:r>
            <a:r>
              <a:rPr lang="cs-CZ" b="0" i="1" dirty="0" err="1" smtClean="0"/>
              <a:t>Nationalism</a:t>
            </a:r>
            <a:r>
              <a:rPr lang="cs-CZ" b="0" i="1" dirty="0" smtClean="0"/>
              <a:t>, </a:t>
            </a:r>
            <a:r>
              <a:rPr lang="cs-CZ" b="0" i="1" dirty="0" err="1" smtClean="0"/>
              <a:t>War</a:t>
            </a:r>
            <a:r>
              <a:rPr lang="cs-CZ" b="0" i="1" dirty="0" smtClean="0"/>
              <a:t> </a:t>
            </a:r>
            <a:r>
              <a:rPr lang="cs-CZ" b="0" i="1" dirty="0" err="1" smtClean="0"/>
              <a:t>and</a:t>
            </a:r>
            <a:r>
              <a:rPr lang="cs-CZ" b="0" i="1" dirty="0" smtClean="0"/>
              <a:t> </a:t>
            </a:r>
            <a:r>
              <a:rPr lang="cs-CZ" b="0" i="1" dirty="0" err="1" smtClean="0"/>
              <a:t>the</a:t>
            </a:r>
            <a:r>
              <a:rPr lang="cs-CZ" b="0" i="1" dirty="0" smtClean="0"/>
              <a:t> Great </a:t>
            </a:r>
            <a:r>
              <a:rPr lang="cs-CZ" b="0" i="1" dirty="0" err="1" smtClean="0"/>
              <a:t>Powers</a:t>
            </a:r>
            <a:r>
              <a:rPr lang="en-GB" b="0" i="1" dirty="0" smtClean="0"/>
              <a:t>)</a:t>
            </a:r>
            <a:r>
              <a:rPr lang="en-GB" b="0" dirty="0" smtClean="0"/>
              <a:t>: </a:t>
            </a:r>
            <a:r>
              <a:rPr lang="cs-CZ" b="0" dirty="0" smtClean="0"/>
              <a:t>„</a:t>
            </a:r>
            <a:r>
              <a:rPr lang="cs-CZ" b="0" dirty="0" err="1" smtClean="0"/>
              <a:t>The</a:t>
            </a:r>
            <a:r>
              <a:rPr lang="cs-CZ" b="0" dirty="0" smtClean="0"/>
              <a:t> </a:t>
            </a:r>
            <a:r>
              <a:rPr lang="cs-CZ" altLang="cs-CZ" b="0" dirty="0" err="1" smtClean="0"/>
              <a:t>Balkans</a:t>
            </a:r>
            <a:r>
              <a:rPr lang="cs-CZ" altLang="cs-CZ" b="0" dirty="0" smtClean="0"/>
              <a:t> as a toxin </a:t>
            </a:r>
            <a:r>
              <a:rPr lang="cs-CZ" altLang="cs-CZ" b="0" dirty="0" err="1" smtClean="0"/>
              <a:t>threatening</a:t>
            </a:r>
            <a:r>
              <a:rPr lang="cs-CZ" altLang="cs-CZ" b="0" dirty="0" smtClean="0"/>
              <a:t> </a:t>
            </a:r>
            <a:r>
              <a:rPr lang="cs-CZ" altLang="cs-CZ" b="0" dirty="0" err="1" smtClean="0"/>
              <a:t>the</a:t>
            </a:r>
            <a:r>
              <a:rPr lang="cs-CZ" altLang="cs-CZ" b="0" dirty="0" smtClean="0"/>
              <a:t> </a:t>
            </a:r>
            <a:r>
              <a:rPr lang="cs-CZ" altLang="cs-CZ" b="0" dirty="0" err="1" smtClean="0"/>
              <a:t>health</a:t>
            </a:r>
            <a:r>
              <a:rPr lang="cs-CZ" altLang="cs-CZ" b="0" dirty="0" smtClean="0"/>
              <a:t> </a:t>
            </a:r>
            <a:r>
              <a:rPr lang="cs-CZ" altLang="cs-CZ" b="0" dirty="0" err="1" smtClean="0"/>
              <a:t>of</a:t>
            </a:r>
            <a:r>
              <a:rPr lang="cs-CZ" altLang="cs-CZ" b="0" dirty="0" smtClean="0"/>
              <a:t> </a:t>
            </a:r>
            <a:r>
              <a:rPr lang="cs-CZ" altLang="cs-CZ" b="0" dirty="0" err="1" smtClean="0"/>
              <a:t>Europe</a:t>
            </a:r>
            <a:r>
              <a:rPr lang="cs-CZ" altLang="cs-CZ" b="0" dirty="0" smtClean="0"/>
              <a:t>“</a:t>
            </a:r>
          </a:p>
          <a:p>
            <a:pPr lvl="2" eaLnBrk="1" hangingPunct="1">
              <a:buFontTx/>
              <a:buChar char="-"/>
            </a:pPr>
            <a:endParaRPr lang="cs-CZ" altLang="cs-CZ" sz="2600" dirty="0" smtClean="0"/>
          </a:p>
          <a:p>
            <a:pPr lvl="2" eaLnBrk="1" hangingPunct="1">
              <a:buFont typeface="Wingdings" pitchFamily="2" charset="2"/>
              <a:buNone/>
            </a:pPr>
            <a:endParaRPr lang="cs-CZ" altLang="cs-CZ" sz="2600" dirty="0" smtClean="0"/>
          </a:p>
        </p:txBody>
      </p:sp>
    </p:spTree>
    <p:extLst>
      <p:ext uri="{BB962C8B-B14F-4D97-AF65-F5344CB8AC3E}">
        <p14:creationId xmlns:p14="http://schemas.microsoft.com/office/powerpoint/2010/main" xmlns="" val="3430211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857250" y="142875"/>
            <a:ext cx="7758113" cy="582613"/>
          </a:xfrm>
        </p:spPr>
        <p:txBody>
          <a:bodyPr/>
          <a:lstStyle/>
          <a:p>
            <a:pPr eaLnBrk="1" hangingPunct="1"/>
            <a:r>
              <a:rPr lang="cs-CZ" altLang="cs-CZ" sz="2900" smtClean="0">
                <a:latin typeface="Times New Roman" pitchFamily="18" charset="0"/>
                <a:cs typeface="Times New Roman" pitchFamily="18" charset="0"/>
              </a:rPr>
              <a:t>Karlovický mír 1699</a:t>
            </a:r>
          </a:p>
        </p:txBody>
      </p:sp>
      <p:sp>
        <p:nvSpPr>
          <p:cNvPr id="5123" name="Zástupný symbol pro obsah 4"/>
          <p:cNvSpPr>
            <a:spLocks noGrp="1"/>
          </p:cNvSpPr>
          <p:nvPr>
            <p:ph idx="1"/>
          </p:nvPr>
        </p:nvSpPr>
        <p:spPr/>
        <p:txBody>
          <a:bodyPr/>
          <a:lstStyle/>
          <a:p>
            <a:pPr eaLnBrk="1" hangingPunct="1"/>
            <a:endParaRPr lang="cs-CZ" altLang="cs-CZ" smtClean="0"/>
          </a:p>
        </p:txBody>
      </p:sp>
      <p:pic>
        <p:nvPicPr>
          <p:cNvPr id="5124" name="Picture 3" descr="Habsburská říše a Transylvánie 1683-171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313" y="785813"/>
            <a:ext cx="8643937" cy="578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2919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8313" y="0"/>
            <a:ext cx="8291512" cy="346075"/>
          </a:xfrm>
        </p:spPr>
        <p:txBody>
          <a:bodyPr>
            <a:normAutofit fontScale="90000"/>
          </a:bodyPr>
          <a:lstStyle/>
          <a:p>
            <a:pPr eaLnBrk="1" fontAlgn="auto" hangingPunct="1">
              <a:spcAft>
                <a:spcPts val="0"/>
              </a:spcAft>
              <a:defRPr/>
            </a:pPr>
            <a:endParaRPr lang="cs-CZ" sz="2100" dirty="0"/>
          </a:p>
        </p:txBody>
      </p:sp>
      <p:pic>
        <p:nvPicPr>
          <p:cNvPr id="9220" name="Picture 3" descr="Jihovýchodní Evropa 1815"/>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a:xfrm>
            <a:off x="669925" y="0"/>
            <a:ext cx="7502525" cy="6786563"/>
          </a:xfrm>
          <a:noFill/>
        </p:spPr>
      </p:pic>
      <p:sp>
        <p:nvSpPr>
          <p:cNvPr id="9221" name="TextovéPole 1"/>
          <p:cNvSpPr txBox="1">
            <a:spLocks noChangeArrowheads="1"/>
          </p:cNvSpPr>
          <p:nvPr/>
        </p:nvSpPr>
        <p:spPr bwMode="auto">
          <a:xfrm>
            <a:off x="1908175" y="0"/>
            <a:ext cx="4549775"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cs-CZ" altLang="cs-CZ" sz="2400" b="1"/>
              <a:t>Jihovýchodní Evropa v roce 1815</a:t>
            </a:r>
            <a:endParaRPr lang="cs-CZ" altLang="cs-CZ" sz="2400" b="1">
              <a:latin typeface="Perpetua" pitchFamily="18" charset="0"/>
            </a:endParaRPr>
          </a:p>
        </p:txBody>
      </p:sp>
    </p:spTree>
    <p:extLst>
      <p:ext uri="{BB962C8B-B14F-4D97-AF65-F5344CB8AC3E}">
        <p14:creationId xmlns:p14="http://schemas.microsoft.com/office/powerpoint/2010/main" xmlns="" val="438114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179512" y="332656"/>
            <a:ext cx="5996880" cy="539978"/>
          </a:xfrm>
        </p:spPr>
        <p:txBody>
          <a:bodyPr>
            <a:noAutofit/>
          </a:bodyPr>
          <a:lstStyle/>
          <a:p>
            <a:pPr eaLnBrk="1" hangingPunct="1"/>
            <a:r>
              <a:rPr lang="cs-CZ" altLang="cs-CZ" sz="3000" b="1" dirty="0" smtClean="0">
                <a:solidFill>
                  <a:schemeClr val="tx1"/>
                </a:solidFill>
              </a:rPr>
              <a:t>Východní otázka</a:t>
            </a:r>
          </a:p>
        </p:txBody>
      </p:sp>
      <p:sp>
        <p:nvSpPr>
          <p:cNvPr id="10243" name="Zástupný symbol pro obsah 2"/>
          <p:cNvSpPr>
            <a:spLocks noGrp="1"/>
          </p:cNvSpPr>
          <p:nvPr>
            <p:ph idx="1"/>
          </p:nvPr>
        </p:nvSpPr>
        <p:spPr>
          <a:xfrm>
            <a:off x="251520" y="980728"/>
            <a:ext cx="8435281" cy="5520085"/>
          </a:xfrm>
        </p:spPr>
        <p:txBody>
          <a:bodyPr>
            <a:normAutofit/>
          </a:bodyPr>
          <a:lstStyle/>
          <a:p>
            <a:pPr eaLnBrk="1" hangingPunct="1"/>
            <a:r>
              <a:rPr lang="cs-CZ" altLang="cs-CZ" sz="2200" dirty="0" smtClean="0">
                <a:latin typeface="Times New Roman" pitchFamily="18" charset="0"/>
                <a:cs typeface="Times New Roman" pitchFamily="18" charset="0"/>
              </a:rPr>
              <a:t>K</a:t>
            </a:r>
            <a:r>
              <a:rPr lang="cs-CZ" altLang="cs-CZ" sz="2200" dirty="0" smtClean="0">
                <a:latin typeface="Times New Roman" pitchFamily="18" charset="0"/>
                <a:cs typeface="Times New Roman" pitchFamily="18" charset="0"/>
              </a:rPr>
              <a:t>omplex </a:t>
            </a:r>
            <a:r>
              <a:rPr lang="cs-CZ" altLang="cs-CZ" sz="2200" dirty="0" smtClean="0">
                <a:latin typeface="Times New Roman" pitchFamily="18" charset="0"/>
                <a:cs typeface="Times New Roman" pitchFamily="18" charset="0"/>
              </a:rPr>
              <a:t>problémů spojených se situací na balkánském poloostrově a ve V Středomoří od konce 18.st. do 1.sv.v.</a:t>
            </a:r>
          </a:p>
          <a:p>
            <a:pPr eaLnBrk="1" hangingPunct="1"/>
            <a:endParaRPr lang="cs-CZ" altLang="cs-CZ" sz="2200" dirty="0" smtClean="0">
              <a:latin typeface="Times New Roman" pitchFamily="18" charset="0"/>
              <a:cs typeface="Times New Roman" pitchFamily="18" charset="0"/>
            </a:endParaRPr>
          </a:p>
          <a:p>
            <a:pPr eaLnBrk="1" hangingPunct="1"/>
            <a:r>
              <a:rPr lang="cs-CZ" altLang="cs-CZ" sz="2200" dirty="0" smtClean="0">
                <a:latin typeface="Times New Roman" pitchFamily="18" charset="0"/>
                <a:cs typeface="Times New Roman" pitchFamily="18" charset="0"/>
              </a:rPr>
              <a:t>F</a:t>
            </a:r>
            <a:r>
              <a:rPr lang="cs-CZ" altLang="cs-CZ" sz="2200" dirty="0" smtClean="0">
                <a:latin typeface="Times New Roman" pitchFamily="18" charset="0"/>
                <a:cs typeface="Times New Roman" pitchFamily="18" charset="0"/>
              </a:rPr>
              <a:t>aktory</a:t>
            </a:r>
            <a:r>
              <a:rPr lang="cs-CZ" altLang="cs-CZ" sz="2200" dirty="0" smtClean="0">
                <a:latin typeface="Times New Roman" pitchFamily="18" charset="0"/>
                <a:cs typeface="Times New Roman" pitchFamily="18" charset="0"/>
              </a:rPr>
              <a:t>, které formulovaly východní otázku</a:t>
            </a:r>
          </a:p>
          <a:p>
            <a:pPr lvl="1" eaLnBrk="1" hangingPunct="1"/>
            <a:r>
              <a:rPr lang="cs-CZ" altLang="cs-CZ" sz="2200" dirty="0" smtClean="0">
                <a:latin typeface="Times New Roman" pitchFamily="18" charset="0"/>
                <a:cs typeface="Times New Roman" pitchFamily="18" charset="0"/>
              </a:rPr>
              <a:t>postupující úpadek Turecka</a:t>
            </a:r>
          </a:p>
          <a:p>
            <a:pPr lvl="1" eaLnBrk="1" hangingPunct="1"/>
            <a:r>
              <a:rPr lang="cs-CZ" altLang="cs-CZ" sz="2200" dirty="0" smtClean="0">
                <a:latin typeface="Times New Roman" pitchFamily="18" charset="0"/>
                <a:cs typeface="Times New Roman" pitchFamily="18" charset="0"/>
              </a:rPr>
              <a:t>obrození a ambice křesťanského obyvatelstva</a:t>
            </a:r>
          </a:p>
          <a:p>
            <a:pPr lvl="1" eaLnBrk="1" hangingPunct="1"/>
            <a:r>
              <a:rPr lang="cs-CZ" altLang="cs-CZ" sz="2200" dirty="0" smtClean="0">
                <a:latin typeface="Times New Roman" pitchFamily="18" charset="0"/>
                <a:cs typeface="Times New Roman" pitchFamily="18" charset="0"/>
              </a:rPr>
              <a:t>imperiální ambice velmocí v této periferii</a:t>
            </a:r>
          </a:p>
          <a:p>
            <a:pPr eaLnBrk="1" hangingPunct="1"/>
            <a:endParaRPr lang="cs-CZ" altLang="cs-CZ" sz="2200" dirty="0" smtClean="0">
              <a:latin typeface="Times New Roman" pitchFamily="18" charset="0"/>
              <a:cs typeface="Times New Roman" pitchFamily="18" charset="0"/>
            </a:endParaRPr>
          </a:p>
          <a:p>
            <a:pPr eaLnBrk="1" hangingPunct="1"/>
            <a:r>
              <a:rPr lang="cs-CZ" altLang="cs-CZ" sz="2200" dirty="0" smtClean="0">
                <a:latin typeface="Times New Roman" pitchFamily="18" charset="0"/>
                <a:cs typeface="Times New Roman" pitchFamily="18" charset="0"/>
              </a:rPr>
              <a:t>Ř</a:t>
            </a:r>
            <a:r>
              <a:rPr lang="cs-CZ" altLang="cs-CZ" sz="2200" dirty="0" smtClean="0">
                <a:latin typeface="Times New Roman" pitchFamily="18" charset="0"/>
                <a:cs typeface="Times New Roman" pitchFamily="18" charset="0"/>
              </a:rPr>
              <a:t>ešení </a:t>
            </a:r>
            <a:r>
              <a:rPr lang="cs-CZ" altLang="cs-CZ" sz="2200" dirty="0" smtClean="0">
                <a:latin typeface="Times New Roman" pitchFamily="18" charset="0"/>
                <a:cs typeface="Times New Roman" pitchFamily="18" charset="0"/>
              </a:rPr>
              <a:t>– 3 vzájemně neslučitelné tendence:</a:t>
            </a:r>
          </a:p>
          <a:p>
            <a:pPr lvl="1" eaLnBrk="1" hangingPunct="1"/>
            <a:r>
              <a:rPr lang="cs-CZ" altLang="cs-CZ" sz="2200" dirty="0" smtClean="0">
                <a:latin typeface="Times New Roman" pitchFamily="18" charset="0"/>
                <a:cs typeface="Times New Roman" pitchFamily="18" charset="0"/>
              </a:rPr>
              <a:t>postup Ruska – jejich cíl </a:t>
            </a:r>
            <a:r>
              <a:rPr lang="cs-CZ" altLang="cs-CZ" sz="2200" dirty="0" smtClean="0">
                <a:latin typeface="Times New Roman" pitchFamily="18" charset="0"/>
                <a:cs typeface="Times New Roman" pitchFamily="18" charset="0"/>
              </a:rPr>
              <a:t>Istanbul X Rakousko, Velká Británie</a:t>
            </a:r>
            <a:endParaRPr lang="cs-CZ" altLang="cs-CZ" sz="2200" dirty="0" smtClean="0">
              <a:latin typeface="Times New Roman" pitchFamily="18" charset="0"/>
              <a:cs typeface="Times New Roman" pitchFamily="18" charset="0"/>
            </a:endParaRPr>
          </a:p>
          <a:p>
            <a:pPr lvl="1" eaLnBrk="1" hangingPunct="1"/>
            <a:r>
              <a:rPr lang="cs-CZ" altLang="cs-CZ" sz="2200" dirty="0" smtClean="0">
                <a:latin typeface="Times New Roman" pitchFamily="18" charset="0"/>
                <a:cs typeface="Times New Roman" pitchFamily="18" charset="0"/>
              </a:rPr>
              <a:t>snaha zabránit dezintegraci Osmanské říše a přechodu poloostrova pod ruský vliv </a:t>
            </a:r>
          </a:p>
          <a:p>
            <a:pPr lvl="1" eaLnBrk="1" hangingPunct="1"/>
            <a:r>
              <a:rPr lang="cs-CZ" altLang="cs-CZ" sz="2200" dirty="0" smtClean="0">
                <a:latin typeface="Times New Roman" pitchFamily="18" charset="0"/>
                <a:cs typeface="Times New Roman" pitchFamily="18" charset="0"/>
              </a:rPr>
              <a:t>ambice balkánských národů</a:t>
            </a:r>
          </a:p>
          <a:p>
            <a:pPr lvl="1" eaLnBrk="1" hangingPunct="1"/>
            <a:endParaRPr lang="cs-CZ" altLang="cs-CZ"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840863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wipe(down)">
                                      <p:cBhvr>
                                        <p:cTn id="12" dur="500"/>
                                        <p:tgtEl>
                                          <p:spTgt spid="1024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wipe(down)">
                                      <p:cBhvr>
                                        <p:cTn id="15" dur="500"/>
                                        <p:tgtEl>
                                          <p:spTgt spid="1024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3">
                                            <p:txEl>
                                              <p:pRg st="4" end="4"/>
                                            </p:txEl>
                                          </p:spTgt>
                                        </p:tgtEl>
                                        <p:attrNameLst>
                                          <p:attrName>style.visibility</p:attrName>
                                        </p:attrNameLst>
                                      </p:cBhvr>
                                      <p:to>
                                        <p:strVal val="visible"/>
                                      </p:to>
                                    </p:set>
                                    <p:animEffect transition="in" filter="wipe(down)">
                                      <p:cBhvr>
                                        <p:cTn id="18" dur="500"/>
                                        <p:tgtEl>
                                          <p:spTgt spid="1024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animEffect transition="in" filter="wipe(down)">
                                      <p:cBhvr>
                                        <p:cTn id="21" dur="500"/>
                                        <p:tgtEl>
                                          <p:spTgt spid="1024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243">
                                            <p:txEl>
                                              <p:pRg st="7" end="7"/>
                                            </p:txEl>
                                          </p:spTgt>
                                        </p:tgtEl>
                                        <p:attrNameLst>
                                          <p:attrName>style.visibility</p:attrName>
                                        </p:attrNameLst>
                                      </p:cBhvr>
                                      <p:to>
                                        <p:strVal val="visible"/>
                                      </p:to>
                                    </p:set>
                                    <p:animEffect transition="in" filter="wipe(down)">
                                      <p:cBhvr>
                                        <p:cTn id="26" dur="500"/>
                                        <p:tgtEl>
                                          <p:spTgt spid="10243">
                                            <p:txEl>
                                              <p:pRg st="7" end="7"/>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243">
                                            <p:txEl>
                                              <p:pRg st="8" end="8"/>
                                            </p:txEl>
                                          </p:spTgt>
                                        </p:tgtEl>
                                        <p:attrNameLst>
                                          <p:attrName>style.visibility</p:attrName>
                                        </p:attrNameLst>
                                      </p:cBhvr>
                                      <p:to>
                                        <p:strVal val="visible"/>
                                      </p:to>
                                    </p:set>
                                    <p:animEffect transition="in" filter="wipe(down)">
                                      <p:cBhvr>
                                        <p:cTn id="29" dur="500"/>
                                        <p:tgtEl>
                                          <p:spTgt spid="10243">
                                            <p:txEl>
                                              <p:pRg st="8" end="8"/>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243">
                                            <p:txEl>
                                              <p:pRg st="9" end="9"/>
                                            </p:txEl>
                                          </p:spTgt>
                                        </p:tgtEl>
                                        <p:attrNameLst>
                                          <p:attrName>style.visibility</p:attrName>
                                        </p:attrNameLst>
                                      </p:cBhvr>
                                      <p:to>
                                        <p:strVal val="visible"/>
                                      </p:to>
                                    </p:set>
                                    <p:animEffect transition="in" filter="wipe(down)">
                                      <p:cBhvr>
                                        <p:cTn id="32" dur="500"/>
                                        <p:tgtEl>
                                          <p:spTgt spid="10243">
                                            <p:txEl>
                                              <p:pRg st="9" end="9"/>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0243">
                                            <p:txEl>
                                              <p:pRg st="10" end="10"/>
                                            </p:txEl>
                                          </p:spTgt>
                                        </p:tgtEl>
                                        <p:attrNameLst>
                                          <p:attrName>style.visibility</p:attrName>
                                        </p:attrNameLst>
                                      </p:cBhvr>
                                      <p:to>
                                        <p:strVal val="visible"/>
                                      </p:to>
                                    </p:set>
                                    <p:animEffect transition="in" filter="wipe(down)">
                                      <p:cBhvr>
                                        <p:cTn id="35" dur="500"/>
                                        <p:tgtEl>
                                          <p:spTgt spid="10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115888"/>
            <a:ext cx="8218487" cy="346075"/>
          </a:xfrm>
        </p:spPr>
        <p:txBody>
          <a:bodyPr>
            <a:normAutofit fontScale="90000"/>
          </a:bodyPr>
          <a:lstStyle/>
          <a:p>
            <a:pPr eaLnBrk="1" fontAlgn="auto" hangingPunct="1">
              <a:spcAft>
                <a:spcPts val="0"/>
              </a:spcAft>
              <a:defRPr/>
            </a:pPr>
            <a:r>
              <a:rPr lang="cs-CZ" sz="2500"/>
              <a:t>Balkánský poloostrov 1817-1877</a:t>
            </a:r>
          </a:p>
        </p:txBody>
      </p:sp>
      <p:pic>
        <p:nvPicPr>
          <p:cNvPr id="13316" name="Picture 3" descr="Balkánský poloostrov 1817-1877"/>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a:xfrm>
            <a:off x="107950" y="476250"/>
            <a:ext cx="8928100" cy="5789613"/>
          </a:xfrm>
          <a:noFill/>
        </p:spPr>
      </p:pic>
    </p:spTree>
    <p:extLst>
      <p:ext uri="{BB962C8B-B14F-4D97-AF65-F5344CB8AC3E}">
        <p14:creationId xmlns:p14="http://schemas.microsoft.com/office/powerpoint/2010/main" xmlns="" val="1971086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oje">
      <a:majorFont>
        <a:latin typeface="Times New Roman"/>
        <a:ea typeface=""/>
        <a:cs typeface=""/>
      </a:majorFont>
      <a:minorFont>
        <a:latin typeface="Times New Roman"/>
        <a:ea typeface=""/>
        <a:cs typeface=""/>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1239</TotalTime>
  <Words>339</Words>
  <Application>Microsoft Office PowerPoint</Application>
  <PresentationFormat>Předvádění na obrazovce (4:3)</PresentationFormat>
  <Paragraphs>74</Paragraphs>
  <Slides>16</Slides>
  <Notes>5</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Základní</vt:lpstr>
      <vt:lpstr>Intervence a působení velmocí na Balkánském poloostrově </vt:lpstr>
      <vt:lpstr>Kde leží a kam sahá balkán?</vt:lpstr>
      <vt:lpstr>Snímek 3</vt:lpstr>
      <vt:lpstr>Snímek 4</vt:lpstr>
      <vt:lpstr>Snímek 5</vt:lpstr>
      <vt:lpstr>Karlovický mír 1699</vt:lpstr>
      <vt:lpstr>Snímek 7</vt:lpstr>
      <vt:lpstr>Východní otázka</vt:lpstr>
      <vt:lpstr>Balkánský poloostrov 1817-1877</vt:lpstr>
      <vt:lpstr>Balkánský poloostrov 1878-1912</vt:lpstr>
      <vt:lpstr>Snímek 11</vt:lpstr>
      <vt:lpstr>PŮSOBENÍ VELMOCÍ NA bALKÁNĚ</vt:lpstr>
      <vt:lpstr>Tři klíčové intervence mocností na Balkáně do 90. let 20. stol.</vt:lpstr>
      <vt:lpstr>intervence VELMOCÍ</vt:lpstr>
      <vt:lpstr>Snímek 15</vt:lpstr>
      <vt:lpstr>Jihovýchodní Evropa po 2. světové válce</vt:lpstr>
    </vt:vector>
  </TitlesOfParts>
  <Company>Logos 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Východní otázka</dc:title>
  <dc:creator>Ondrej</dc:creator>
  <cp:lastModifiedBy>Barbora Knappová</cp:lastModifiedBy>
  <cp:revision>21</cp:revision>
  <dcterms:created xsi:type="dcterms:W3CDTF">2017-09-28T06:37:41Z</dcterms:created>
  <dcterms:modified xsi:type="dcterms:W3CDTF">2018-10-03T06:37:03Z</dcterms:modified>
</cp:coreProperties>
</file>