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5" r:id="rId9"/>
    <p:sldId id="272" r:id="rId10"/>
    <p:sldId id="262" r:id="rId11"/>
    <p:sldId id="264" r:id="rId12"/>
    <p:sldId id="270" r:id="rId13"/>
    <p:sldId id="266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27.03.2023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ovací čár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ovací čár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8A2481B-5154-415F-B752-558547769AA3}" type="datetimeFigureOut">
              <a:rPr lang="cs-CZ" smtClean="0"/>
              <a:pPr/>
              <a:t>27.03.2023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27.03.2023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ovací čár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ovací čár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ovací čár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27.03.2023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27.03.2023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8A2481B-5154-415F-B752-558547769AA3}" type="datetimeFigureOut">
              <a:rPr lang="cs-CZ" smtClean="0"/>
              <a:pPr/>
              <a:t>27.03.2023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27.03.2023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8A2481B-5154-415F-B752-558547769AA3}" type="datetimeFigureOut">
              <a:rPr lang="cs-CZ" smtClean="0"/>
              <a:pPr/>
              <a:t>27.03.2023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ovací čár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8A2481B-5154-415F-B752-558547769AA3}" type="datetimeFigureOut">
              <a:rPr lang="cs-CZ" smtClean="0"/>
              <a:pPr/>
              <a:t>27.03.2023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27.03.2023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cs-CZ" dirty="0"/>
            </a:br>
            <a:r>
              <a:rPr lang="cs-CZ" dirty="0"/>
              <a:t>Dativ Lekce 8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R. Kotková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290" y="372204"/>
            <a:ext cx="7457256" cy="1498178"/>
          </a:xfrm>
        </p:spPr>
        <p:txBody>
          <a:bodyPr>
            <a:normAutofit fontScale="90000"/>
          </a:bodyPr>
          <a:lstStyle/>
          <a:p>
            <a:r>
              <a:rPr lang="cs-CZ" sz="4000" dirty="0"/>
              <a:t>Dcera dává dárek </a:t>
            </a:r>
            <a:r>
              <a:rPr lang="cs-CZ" sz="4000" u="sng" dirty="0"/>
              <a:t>tatínkovi.</a:t>
            </a:r>
            <a:br>
              <a:rPr lang="cs-CZ" sz="4000" u="sng" dirty="0"/>
            </a:br>
            <a:r>
              <a:rPr lang="cs-CZ" sz="3600" dirty="0"/>
              <a:t> (1.ogetto) co? (2. </a:t>
            </a:r>
            <a:r>
              <a:rPr lang="cs-CZ" sz="3600" dirty="0" err="1"/>
              <a:t>ogetto</a:t>
            </a:r>
            <a:r>
              <a:rPr lang="cs-CZ" sz="3600" dirty="0"/>
              <a:t>)  Komu?</a:t>
            </a:r>
          </a:p>
        </p:txBody>
      </p:sp>
      <p:pic>
        <p:nvPicPr>
          <p:cNvPr id="4" name="Zástupný symbol pro obsah 3" descr="Výsledek obrázku pro dávat dárek"/>
          <p:cNvPicPr>
            <a:picLocks noGrp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2276872"/>
            <a:ext cx="4930477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Šipka doprava 4"/>
          <p:cNvSpPr/>
          <p:nvPr/>
        </p:nvSpPr>
        <p:spPr>
          <a:xfrm rot="11565645">
            <a:off x="3596278" y="3731971"/>
            <a:ext cx="1490724" cy="459968"/>
          </a:xfrm>
          <a:prstGeom prst="rightArrow">
            <a:avLst>
              <a:gd name="adj1" fmla="val 43349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85546" y="633930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49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39552" y="274638"/>
            <a:ext cx="7385248" cy="706090"/>
          </a:xfrm>
        </p:spPr>
        <p:txBody>
          <a:bodyPr/>
          <a:lstStyle/>
          <a:p>
            <a:r>
              <a:rPr lang="cs-CZ" b="1" dirty="0"/>
              <a:t>SLOVESA + DATIV + AKUZATIV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>
          <a:xfrm>
            <a:off x="467544" y="1124744"/>
            <a:ext cx="5400600" cy="5047456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/>
              <a:t>dávat</a:t>
            </a:r>
            <a:r>
              <a:rPr lang="cs-CZ" dirty="0"/>
              <a:t> (I.) / </a:t>
            </a:r>
            <a:r>
              <a:rPr lang="cs-CZ" b="1" dirty="0"/>
              <a:t>dát</a:t>
            </a:r>
            <a:r>
              <a:rPr lang="cs-CZ" dirty="0"/>
              <a:t> (I.) </a:t>
            </a:r>
            <a:r>
              <a:rPr lang="cs-CZ" b="1" dirty="0"/>
              <a:t>+ D + A </a:t>
            </a:r>
            <a:r>
              <a:rPr lang="cs-CZ" dirty="0"/>
              <a:t>(Dám mamince knihu.)</a:t>
            </a:r>
          </a:p>
          <a:p>
            <a:r>
              <a:rPr lang="cs-CZ" dirty="0"/>
              <a:t> </a:t>
            </a:r>
            <a:r>
              <a:rPr lang="cs-CZ" b="1" dirty="0"/>
              <a:t>kupovat </a:t>
            </a:r>
            <a:r>
              <a:rPr lang="cs-CZ" dirty="0"/>
              <a:t>(III.) / </a:t>
            </a:r>
            <a:r>
              <a:rPr lang="cs-CZ" b="1" dirty="0"/>
              <a:t>koupit</a:t>
            </a:r>
            <a:r>
              <a:rPr lang="cs-CZ" dirty="0"/>
              <a:t> (II.)</a:t>
            </a:r>
            <a:r>
              <a:rPr lang="cs-CZ" b="1" dirty="0"/>
              <a:t> + D                                    </a:t>
            </a:r>
            <a:r>
              <a:rPr lang="cs-CZ" dirty="0"/>
              <a:t>(Koupím mamince knihu. = Koupím pro maminku knihu.) </a:t>
            </a:r>
          </a:p>
          <a:p>
            <a:r>
              <a:rPr lang="cs-CZ" b="1" dirty="0"/>
              <a:t>posílat</a:t>
            </a:r>
            <a:r>
              <a:rPr lang="cs-CZ" dirty="0"/>
              <a:t> (I.) / </a:t>
            </a:r>
            <a:r>
              <a:rPr lang="cs-CZ" b="1" dirty="0"/>
              <a:t>poslat </a:t>
            </a:r>
            <a:r>
              <a:rPr lang="cs-CZ" dirty="0"/>
              <a:t>(IV.), pošlu, poslal jsem </a:t>
            </a:r>
            <a:r>
              <a:rPr lang="cs-CZ" b="1" dirty="0"/>
              <a:t>+ D + A </a:t>
            </a:r>
          </a:p>
          <a:p>
            <a:pPr>
              <a:buNone/>
            </a:pPr>
            <a:r>
              <a:rPr lang="cs-CZ" b="1" dirty="0"/>
              <a:t>    </a:t>
            </a:r>
            <a:r>
              <a:rPr lang="cs-CZ" dirty="0"/>
              <a:t>(Pošlu mamince dopis.)</a:t>
            </a:r>
          </a:p>
          <a:p>
            <a:r>
              <a:rPr lang="cs-CZ" dirty="0"/>
              <a:t> </a:t>
            </a:r>
            <a:r>
              <a:rPr lang="cs-CZ" b="1" dirty="0"/>
              <a:t>půjčovat </a:t>
            </a:r>
            <a:r>
              <a:rPr lang="cs-CZ" dirty="0"/>
              <a:t>(III.) / </a:t>
            </a:r>
            <a:r>
              <a:rPr lang="cs-CZ" b="1" dirty="0"/>
              <a:t>půjčit </a:t>
            </a:r>
            <a:r>
              <a:rPr lang="cs-CZ" dirty="0"/>
              <a:t>(II.) </a:t>
            </a:r>
            <a:r>
              <a:rPr lang="cs-CZ" b="1" dirty="0"/>
              <a:t>+ D + A </a:t>
            </a:r>
          </a:p>
          <a:p>
            <a:pPr>
              <a:buNone/>
            </a:pPr>
            <a:r>
              <a:rPr lang="cs-CZ" dirty="0"/>
              <a:t>(Půjčím kamarádce knihu.) </a:t>
            </a:r>
          </a:p>
          <a:p>
            <a:r>
              <a:rPr lang="cs-CZ" b="1" dirty="0"/>
              <a:t>říkat </a:t>
            </a:r>
            <a:r>
              <a:rPr lang="cs-CZ" dirty="0"/>
              <a:t>(I.) /</a:t>
            </a:r>
            <a:r>
              <a:rPr lang="cs-CZ" b="1" dirty="0"/>
              <a:t> říct </a:t>
            </a:r>
            <a:r>
              <a:rPr lang="cs-CZ" dirty="0"/>
              <a:t>(IV.), řeknu, řekl jsem </a:t>
            </a:r>
            <a:r>
              <a:rPr lang="cs-CZ" b="1" dirty="0"/>
              <a:t>+ D + A </a:t>
            </a:r>
          </a:p>
          <a:p>
            <a:pPr>
              <a:buNone/>
            </a:pPr>
            <a:r>
              <a:rPr lang="cs-CZ" dirty="0"/>
              <a:t>(Řeknu to kamarádce.) </a:t>
            </a:r>
          </a:p>
          <a:p>
            <a:r>
              <a:rPr lang="cs-CZ" b="1" dirty="0"/>
              <a:t>vysvětlovat </a:t>
            </a:r>
            <a:r>
              <a:rPr lang="cs-CZ" dirty="0"/>
              <a:t>(III.) /</a:t>
            </a:r>
            <a:r>
              <a:rPr lang="cs-CZ" b="1" dirty="0"/>
              <a:t> vysvětlit </a:t>
            </a:r>
            <a:r>
              <a:rPr lang="cs-CZ" dirty="0"/>
              <a:t>(II.) + </a:t>
            </a:r>
            <a:r>
              <a:rPr lang="cs-CZ" b="1" dirty="0"/>
              <a:t>D + A </a:t>
            </a:r>
          </a:p>
          <a:p>
            <a:pPr>
              <a:buNone/>
            </a:pPr>
            <a:r>
              <a:rPr lang="cs-CZ" dirty="0"/>
              <a:t>(Vysvětlím studentovi novou gramatiku.)</a:t>
            </a:r>
          </a:p>
          <a:p>
            <a:r>
              <a:rPr lang="cs-CZ" b="1" dirty="0"/>
              <a:t>Přát / popřát </a:t>
            </a:r>
            <a:r>
              <a:rPr lang="cs-CZ" dirty="0"/>
              <a:t>někomu něco</a:t>
            </a:r>
          </a:p>
          <a:p>
            <a:r>
              <a:rPr lang="cs-CZ" b="1" dirty="0"/>
              <a:t>Slibovat  - slíbit</a:t>
            </a:r>
            <a:endParaRPr lang="cs-CZ" dirty="0"/>
          </a:p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2"/>
          </p:nvPr>
        </p:nvSpPr>
        <p:spPr>
          <a:xfrm>
            <a:off x="6012160" y="1052736"/>
            <a:ext cx="1915688" cy="5119464"/>
          </a:xfrm>
        </p:spPr>
        <p:txBody>
          <a:bodyPr>
            <a:normAutofit fontScale="77500" lnSpcReduction="20000"/>
          </a:bodyPr>
          <a:lstStyle/>
          <a:p>
            <a:endParaRPr lang="cs-CZ" dirty="0"/>
          </a:p>
        </p:txBody>
      </p:sp>
      <p:pic>
        <p:nvPicPr>
          <p:cNvPr id="2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81118" y="321692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11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Prepozice s dativem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457200" y="1556792"/>
            <a:ext cx="4546848" cy="4615408"/>
          </a:xfrm>
        </p:spPr>
        <p:txBody>
          <a:bodyPr>
            <a:normAutofit fontScale="92500"/>
          </a:bodyPr>
          <a:lstStyle/>
          <a:p>
            <a:r>
              <a:rPr lang="cs-CZ" u="sng" dirty="0"/>
              <a:t>Proti </a:t>
            </a:r>
            <a:r>
              <a:rPr lang="cs-CZ" dirty="0"/>
              <a:t>našemu domu je banka.</a:t>
            </a:r>
          </a:p>
          <a:p>
            <a:r>
              <a:rPr lang="cs-CZ" dirty="0"/>
              <a:t>Zítra hraje Itálie </a:t>
            </a:r>
            <a:r>
              <a:rPr lang="cs-CZ" u="sng" dirty="0"/>
              <a:t>proti</a:t>
            </a:r>
            <a:r>
              <a:rPr lang="cs-CZ" dirty="0"/>
              <a:t> Španělsku.</a:t>
            </a:r>
          </a:p>
          <a:p>
            <a:endParaRPr lang="cs-CZ" dirty="0"/>
          </a:p>
          <a:p>
            <a:r>
              <a:rPr lang="cs-CZ" dirty="0"/>
              <a:t>Přijela jsem do Itálie </a:t>
            </a:r>
            <a:r>
              <a:rPr lang="cs-CZ" u="sng" dirty="0"/>
              <a:t>kvůl</a:t>
            </a:r>
            <a:r>
              <a:rPr lang="cs-CZ" dirty="0"/>
              <a:t>i práci. (= protože tady budu pracovat)</a:t>
            </a:r>
          </a:p>
          <a:p>
            <a:r>
              <a:rPr lang="cs-CZ" dirty="0"/>
              <a:t>Přišel jsem pozdě</a:t>
            </a:r>
            <a:r>
              <a:rPr lang="cs-CZ" u="sng" dirty="0"/>
              <a:t> kvůli </a:t>
            </a:r>
            <a:r>
              <a:rPr lang="cs-CZ" dirty="0"/>
              <a:t>dopravní zácpě.</a:t>
            </a:r>
          </a:p>
          <a:p>
            <a:r>
              <a:rPr lang="cs-CZ" dirty="0"/>
              <a:t>Jenom </a:t>
            </a:r>
            <a:r>
              <a:rPr lang="cs-CZ" u="sng" dirty="0"/>
              <a:t>díky</a:t>
            </a:r>
            <a:r>
              <a:rPr lang="cs-CZ" dirty="0"/>
              <a:t> kamarádce jsem tu zkoušku udělala, pomáhala mi učit se.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5220072" y="1556792"/>
            <a:ext cx="2707776" cy="461540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dirty="0"/>
              <a:t>(</a:t>
            </a:r>
            <a:r>
              <a:rPr lang="cs-CZ" dirty="0" err="1"/>
              <a:t>opposite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dirty="0"/>
              <a:t>(versus)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(</a:t>
            </a:r>
            <a:r>
              <a:rPr lang="cs-CZ" dirty="0" err="1"/>
              <a:t>why</a:t>
            </a:r>
            <a:r>
              <a:rPr lang="cs-CZ" dirty="0"/>
              <a:t>? </a:t>
            </a:r>
            <a:r>
              <a:rPr lang="cs-CZ" dirty="0" err="1"/>
              <a:t>reason</a:t>
            </a:r>
            <a:r>
              <a:rPr lang="cs-CZ" dirty="0"/>
              <a:t>)</a:t>
            </a:r>
          </a:p>
          <a:p>
            <a:r>
              <a:rPr lang="cs-CZ" dirty="0"/>
              <a:t>(</a:t>
            </a:r>
            <a:r>
              <a:rPr lang="cs-CZ" dirty="0" err="1"/>
              <a:t>Because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)</a:t>
            </a:r>
          </a:p>
        </p:txBody>
      </p:sp>
      <p:pic>
        <p:nvPicPr>
          <p:cNvPr id="3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04248" y="389255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7066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274638"/>
            <a:ext cx="7457256" cy="706090"/>
          </a:xfrm>
        </p:spPr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cs-CZ" dirty="0"/>
              <a:t> </a:t>
            </a:r>
            <a:r>
              <a:rPr lang="cs-CZ" sz="3200" dirty="0"/>
              <a:t>Kvůli komu nebo čemu se učíte česky?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"/>
          </p:nvPr>
        </p:nvSpPr>
        <p:spPr>
          <a:xfrm>
            <a:off x="467544" y="980728"/>
            <a:ext cx="7457256" cy="5493224"/>
          </a:xfrm>
        </p:spPr>
        <p:txBody>
          <a:bodyPr>
            <a:normAutofit fontScale="92500" lnSpcReduction="10000"/>
          </a:bodyPr>
          <a:lstStyle/>
          <a:p>
            <a:r>
              <a:rPr lang="cs-CZ" sz="2800" dirty="0"/>
              <a:t>Ke komu chodíš často na návštěvu a proč?</a:t>
            </a:r>
          </a:p>
          <a:p>
            <a:r>
              <a:rPr lang="cs-CZ" sz="2800" dirty="0"/>
              <a:t>Ke komu nechodíš rád a proč? (např. zubař, doktor, šéf...)</a:t>
            </a:r>
          </a:p>
          <a:p>
            <a:r>
              <a:rPr lang="cs-CZ" sz="2800" dirty="0"/>
              <a:t>Komu telefonuješ často? Komu zatelefonuješ večer?</a:t>
            </a:r>
          </a:p>
          <a:p>
            <a:r>
              <a:rPr lang="cs-CZ" sz="2800" dirty="0"/>
              <a:t>Komu pomáháš? Komu pomůžeš o víkendu?</a:t>
            </a:r>
          </a:p>
          <a:p>
            <a:r>
              <a:rPr lang="cs-CZ" sz="2800" dirty="0"/>
              <a:t>Komu píšeš SMS? Komu </a:t>
            </a:r>
            <a:r>
              <a:rPr lang="cs-CZ" sz="2800"/>
              <a:t>napíšeš dnes?</a:t>
            </a:r>
            <a:endParaRPr lang="cs-CZ" sz="2800" dirty="0"/>
          </a:p>
          <a:p>
            <a:r>
              <a:rPr lang="cs-CZ" sz="2800" dirty="0"/>
              <a:t>Komu řekneš, když máš problém?</a:t>
            </a:r>
          </a:p>
          <a:p>
            <a:r>
              <a:rPr lang="cs-CZ" sz="2800" dirty="0"/>
              <a:t>Kvůli komu nebo čemu se  začneš zlobit?</a:t>
            </a:r>
          </a:p>
          <a:p>
            <a:r>
              <a:rPr lang="cs-CZ" sz="2800" dirty="0"/>
              <a:t>Díky komu nebo čemu je tvoje nálada lepší?</a:t>
            </a:r>
          </a:p>
          <a:p>
            <a:r>
              <a:rPr lang="cs-CZ" sz="2800" dirty="0"/>
              <a:t>Naproti čemu je tvůj dům/ byt? </a:t>
            </a:r>
          </a:p>
          <a:p>
            <a:r>
              <a:rPr lang="cs-CZ" sz="2800" dirty="0"/>
              <a:t>Ke komu z rodiny máš nejvíc blízko a proč?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066130"/>
          </a:xfrm>
        </p:spPr>
        <p:txBody>
          <a:bodyPr/>
          <a:lstStyle/>
          <a:p>
            <a:r>
              <a:rPr lang="cs-CZ" dirty="0"/>
              <a:t>Dativ? – „Jdu k ............“ (person)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Doktor</a:t>
            </a:r>
          </a:p>
          <a:p>
            <a:r>
              <a:rPr lang="cs-CZ" dirty="0"/>
              <a:t>Kolega</a:t>
            </a:r>
          </a:p>
          <a:p>
            <a:r>
              <a:rPr lang="cs-CZ" dirty="0"/>
              <a:t>Kamarád 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 err="1"/>
              <a:t>Masculinum</a:t>
            </a:r>
            <a:r>
              <a:rPr lang="cs-CZ" dirty="0"/>
              <a:t> </a:t>
            </a:r>
            <a:r>
              <a:rPr lang="cs-CZ" dirty="0" err="1"/>
              <a:t>animatum</a:t>
            </a:r>
            <a:r>
              <a:rPr lang="cs-CZ" dirty="0"/>
              <a:t> (hard)</a:t>
            </a:r>
          </a:p>
          <a:p>
            <a:r>
              <a:rPr lang="cs-CZ" dirty="0"/>
              <a:t>(mužský životný) 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cs-CZ" b="1" dirty="0"/>
              <a:t>K  doktorovi</a:t>
            </a:r>
          </a:p>
          <a:p>
            <a:r>
              <a:rPr lang="cs-CZ" b="1" dirty="0"/>
              <a:t>Ke  kolegovi</a:t>
            </a:r>
          </a:p>
          <a:p>
            <a:r>
              <a:rPr lang="cs-CZ" b="1" dirty="0"/>
              <a:t>Ke  kamarádovi</a:t>
            </a:r>
          </a:p>
          <a:p>
            <a:endParaRPr lang="cs-CZ" dirty="0"/>
          </a:p>
          <a:p>
            <a:endParaRPr lang="cs-CZ" dirty="0"/>
          </a:p>
          <a:p>
            <a:r>
              <a:rPr lang="cs-CZ" b="1" dirty="0">
                <a:solidFill>
                  <a:srgbClr val="FF0000"/>
                </a:solidFill>
              </a:rPr>
              <a:t>-OVI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ZNÁTE DALŠÍ? JDU K.....  </a:t>
            </a:r>
            <a:r>
              <a:rPr lang="cs-CZ" dirty="0"/>
              <a:t>STEJNÉ JAKO LOKÁL (VE....)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3863280" cy="4781128"/>
          </a:xfrm>
        </p:spPr>
        <p:txBody>
          <a:bodyPr>
            <a:normAutofit lnSpcReduction="10000"/>
          </a:bodyPr>
          <a:lstStyle/>
          <a:p>
            <a:r>
              <a:rPr lang="cs-CZ" dirty="0"/>
              <a:t>ŠKOLA</a:t>
            </a:r>
          </a:p>
          <a:p>
            <a:r>
              <a:rPr lang="cs-CZ" dirty="0"/>
              <a:t>KAMARÁDKA </a:t>
            </a:r>
          </a:p>
          <a:p>
            <a:r>
              <a:rPr lang="cs-CZ" dirty="0"/>
              <a:t>MAMINKA</a:t>
            </a:r>
          </a:p>
          <a:p>
            <a:r>
              <a:rPr lang="cs-CZ" dirty="0"/>
              <a:t>(</a:t>
            </a:r>
            <a:r>
              <a:rPr lang="cs-CZ" dirty="0" err="1"/>
              <a:t>tipo</a:t>
            </a:r>
            <a:r>
              <a:rPr lang="cs-CZ" dirty="0"/>
              <a:t> </a:t>
            </a:r>
            <a:r>
              <a:rPr lang="cs-CZ" dirty="0" err="1"/>
              <a:t>duro</a:t>
            </a:r>
            <a:r>
              <a:rPr lang="cs-CZ" dirty="0"/>
              <a:t>)</a:t>
            </a:r>
          </a:p>
          <a:p>
            <a:r>
              <a:rPr lang="cs-CZ" dirty="0"/>
              <a:t>RESTAURACE</a:t>
            </a:r>
          </a:p>
          <a:p>
            <a:r>
              <a:rPr lang="cs-CZ" dirty="0"/>
              <a:t>PŘÍTELKYNĚ</a:t>
            </a:r>
          </a:p>
          <a:p>
            <a:pPr>
              <a:buNone/>
            </a:pPr>
            <a:r>
              <a:rPr lang="cs-CZ" dirty="0"/>
              <a:t>(</a:t>
            </a:r>
            <a:r>
              <a:rPr lang="cs-CZ" dirty="0" err="1"/>
              <a:t>all</a:t>
            </a:r>
            <a:r>
              <a:rPr lang="cs-CZ" dirty="0"/>
              <a:t> soft –M,F,N)</a:t>
            </a:r>
          </a:p>
          <a:p>
            <a:r>
              <a:rPr lang="cs-CZ" dirty="0"/>
              <a:t>POKOJ</a:t>
            </a:r>
          </a:p>
          <a:p>
            <a:r>
              <a:rPr lang="cs-CZ" dirty="0"/>
              <a:t>MOŘE</a:t>
            </a:r>
          </a:p>
          <a:p>
            <a:r>
              <a:rPr lang="cs-CZ" dirty="0"/>
              <a:t>ZUBAŘ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067944" y="1600200"/>
            <a:ext cx="3859904" cy="4853136"/>
          </a:xfrm>
        </p:spPr>
        <p:txBody>
          <a:bodyPr>
            <a:normAutofit lnSpcReduction="10000"/>
          </a:bodyPr>
          <a:lstStyle/>
          <a:p>
            <a:r>
              <a:rPr lang="cs-CZ" b="1" dirty="0"/>
              <a:t>Ke ŠKOLE</a:t>
            </a:r>
          </a:p>
          <a:p>
            <a:r>
              <a:rPr lang="cs-CZ" b="1" dirty="0"/>
              <a:t>Ke KAMARÁD</a:t>
            </a:r>
            <a:r>
              <a:rPr lang="cs-CZ" b="1" dirty="0">
                <a:solidFill>
                  <a:srgbClr val="FF0000"/>
                </a:solidFill>
              </a:rPr>
              <a:t>CE</a:t>
            </a:r>
          </a:p>
          <a:p>
            <a:r>
              <a:rPr lang="cs-CZ" b="1" dirty="0"/>
              <a:t>K  MAMIN</a:t>
            </a:r>
            <a:r>
              <a:rPr lang="cs-CZ" b="1" dirty="0">
                <a:solidFill>
                  <a:srgbClr val="FF0000"/>
                </a:solidFill>
              </a:rPr>
              <a:t>CE</a:t>
            </a:r>
          </a:p>
          <a:p>
            <a:r>
              <a:rPr lang="cs-CZ" b="1" dirty="0">
                <a:solidFill>
                  <a:srgbClr val="FF0000"/>
                </a:solidFill>
              </a:rPr>
              <a:t>-E/Ě</a:t>
            </a:r>
          </a:p>
          <a:p>
            <a:r>
              <a:rPr lang="cs-CZ" b="1" dirty="0"/>
              <a:t>K   RESTAURACI</a:t>
            </a:r>
          </a:p>
          <a:p>
            <a:r>
              <a:rPr lang="cs-CZ" b="1" dirty="0"/>
              <a:t>K  PŘÍTELKYNI</a:t>
            </a:r>
          </a:p>
          <a:p>
            <a:r>
              <a:rPr lang="cs-CZ" b="1" dirty="0">
                <a:solidFill>
                  <a:srgbClr val="FF0000"/>
                </a:solidFill>
              </a:rPr>
              <a:t>-I</a:t>
            </a:r>
          </a:p>
          <a:p>
            <a:r>
              <a:rPr lang="cs-CZ" b="1" dirty="0"/>
              <a:t>K   POKOJI</a:t>
            </a:r>
          </a:p>
          <a:p>
            <a:r>
              <a:rPr lang="cs-CZ" b="1" dirty="0"/>
              <a:t>K   MOŘI</a:t>
            </a:r>
          </a:p>
          <a:p>
            <a:r>
              <a:rPr lang="cs-CZ" b="1" dirty="0"/>
              <a:t>K   ZUBAŘI</a:t>
            </a:r>
          </a:p>
          <a:p>
            <a:r>
              <a:rPr lang="cs-CZ" b="1" dirty="0">
                <a:solidFill>
                  <a:srgbClr val="FF0000"/>
                </a:solidFill>
              </a:rPr>
              <a:t>-I</a:t>
            </a:r>
          </a:p>
          <a:p>
            <a:endParaRPr lang="cs-CZ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1426170"/>
          </a:xfrm>
        </p:spPr>
        <p:txBody>
          <a:bodyPr>
            <a:normAutofit fontScale="90000"/>
          </a:bodyPr>
          <a:lstStyle/>
          <a:p>
            <a:r>
              <a:rPr lang="cs-CZ" sz="3100" dirty="0"/>
              <a:t>Maskulinum </a:t>
            </a:r>
            <a:r>
              <a:rPr lang="cs-CZ" sz="3100" dirty="0" err="1"/>
              <a:t>inanimatum</a:t>
            </a:r>
            <a:r>
              <a:rPr lang="cs-CZ" sz="3100" dirty="0"/>
              <a:t>  + NEUTRUM (</a:t>
            </a:r>
            <a:r>
              <a:rPr lang="cs-CZ" sz="3100" dirty="0" err="1"/>
              <a:t>duro</a:t>
            </a:r>
            <a:r>
              <a:rPr lang="cs-CZ" sz="3100" dirty="0"/>
              <a:t>)  </a:t>
            </a:r>
            <a:br>
              <a:rPr lang="cs-CZ" dirty="0"/>
            </a:br>
            <a:r>
              <a:rPr lang="cs-CZ" dirty="0"/>
              <a:t>JAKO LOKÁL (hard)  </a:t>
            </a:r>
            <a:r>
              <a:rPr lang="cs-CZ" b="1" dirty="0">
                <a:solidFill>
                  <a:srgbClr val="FF0000"/>
                </a:solidFill>
              </a:rPr>
              <a:t>-u</a:t>
            </a:r>
            <a:br>
              <a:rPr lang="cs-CZ" dirty="0">
                <a:solidFill>
                  <a:srgbClr val="FF0000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>JDU K ......</a:t>
            </a:r>
            <a:r>
              <a:rPr lang="cs-CZ" dirty="0">
                <a:solidFill>
                  <a:srgbClr val="FF0000"/>
                </a:solidFill>
              </a:rPr>
              <a:t>          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"/>
          </p:nvPr>
        </p:nvSpPr>
        <p:spPr>
          <a:xfrm>
            <a:off x="457200" y="2132856"/>
            <a:ext cx="3657600" cy="4039344"/>
          </a:xfrm>
        </p:spPr>
        <p:txBody>
          <a:bodyPr/>
          <a:lstStyle/>
          <a:p>
            <a:r>
              <a:rPr lang="cs-CZ" dirty="0"/>
              <a:t>OBCHOD</a:t>
            </a:r>
          </a:p>
          <a:p>
            <a:r>
              <a:rPr lang="cs-CZ" dirty="0"/>
              <a:t>SUPERMARKET</a:t>
            </a:r>
          </a:p>
          <a:p>
            <a:r>
              <a:rPr lang="cs-CZ" dirty="0"/>
              <a:t>PARK</a:t>
            </a:r>
          </a:p>
          <a:p>
            <a:endParaRPr lang="cs-CZ" dirty="0"/>
          </a:p>
          <a:p>
            <a:r>
              <a:rPr lang="cs-CZ" dirty="0"/>
              <a:t>DIVADLO</a:t>
            </a:r>
          </a:p>
          <a:p>
            <a:r>
              <a:rPr lang="cs-CZ" dirty="0"/>
              <a:t>AUTO</a:t>
            </a:r>
          </a:p>
          <a:p>
            <a:pPr>
              <a:buNone/>
            </a:pP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2"/>
          </p:nvPr>
        </p:nvSpPr>
        <p:spPr>
          <a:xfrm>
            <a:off x="4283968" y="2132856"/>
            <a:ext cx="3643880" cy="4039344"/>
          </a:xfrm>
        </p:spPr>
        <p:txBody>
          <a:bodyPr/>
          <a:lstStyle/>
          <a:p>
            <a:r>
              <a:rPr lang="cs-CZ" dirty="0"/>
              <a:t>K   OBCHODU</a:t>
            </a:r>
          </a:p>
          <a:p>
            <a:r>
              <a:rPr lang="cs-CZ" dirty="0"/>
              <a:t>K   SUPERMARKETU</a:t>
            </a:r>
          </a:p>
          <a:p>
            <a:r>
              <a:rPr lang="cs-CZ" dirty="0"/>
              <a:t>K   PARKU</a:t>
            </a:r>
          </a:p>
          <a:p>
            <a:endParaRPr lang="cs-CZ" dirty="0"/>
          </a:p>
          <a:p>
            <a:r>
              <a:rPr lang="cs-CZ" dirty="0"/>
              <a:t>K   DIVADLU</a:t>
            </a:r>
          </a:p>
          <a:p>
            <a:r>
              <a:rPr lang="cs-CZ" dirty="0"/>
              <a:t>K   AUTU</a:t>
            </a:r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DO X K  ????</a:t>
            </a:r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"/>
          </p:nvPr>
        </p:nvSpPr>
        <p:spPr>
          <a:xfrm>
            <a:off x="428682" y="1628800"/>
            <a:ext cx="3686117" cy="864096"/>
          </a:xfrm>
        </p:spPr>
        <p:txBody>
          <a:bodyPr/>
          <a:lstStyle/>
          <a:p>
            <a:r>
              <a:rPr lang="cs-CZ" sz="2800" dirty="0"/>
              <a:t>JDU   DO.....   (DOVNITŘ)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3"/>
          </p:nvPr>
        </p:nvSpPr>
        <p:spPr>
          <a:xfrm>
            <a:off x="4343400" y="1569719"/>
            <a:ext cx="3657600" cy="964999"/>
          </a:xfrm>
        </p:spPr>
        <p:txBody>
          <a:bodyPr/>
          <a:lstStyle/>
          <a:p>
            <a:r>
              <a:rPr lang="cs-CZ" sz="2800" dirty="0"/>
              <a:t>JDU   K .....     (SMĚR)</a:t>
            </a:r>
          </a:p>
        </p:txBody>
      </p:sp>
      <p:pic>
        <p:nvPicPr>
          <p:cNvPr id="12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4371975" y="3021372"/>
            <a:ext cx="3657600" cy="2567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print"/>
          <a:srcRect r="1259"/>
          <a:stretch>
            <a:fillRect/>
          </a:stretch>
        </p:blipFill>
        <p:spPr bwMode="auto">
          <a:xfrm>
            <a:off x="457200" y="3005001"/>
            <a:ext cx="3657600" cy="2600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732240" y="442034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52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 build="p" animBg="1"/>
      <p:bldP spid="9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sz="4000" b="1" dirty="0"/>
              <a:t>Tramvaj jede </a:t>
            </a:r>
            <a:r>
              <a:rPr lang="cs-CZ" sz="4000" b="1" u="sng" dirty="0"/>
              <a:t>k </a:t>
            </a:r>
            <a:r>
              <a:rPr lang="cs-CZ" sz="4000" b="1" dirty="0"/>
              <a:t>nemocnici  </a:t>
            </a:r>
            <a:br>
              <a:rPr lang="cs-CZ" sz="4000" dirty="0"/>
            </a:br>
            <a:r>
              <a:rPr lang="cs-CZ" sz="4000" dirty="0"/>
              <a:t>(NE: </a:t>
            </a:r>
            <a:r>
              <a:rPr lang="cs-CZ" sz="4000" u="sng" dirty="0"/>
              <a:t>DO</a:t>
            </a:r>
            <a:r>
              <a:rPr lang="cs-CZ" sz="4000" dirty="0"/>
              <a:t> NEMOCNICE!)</a:t>
            </a:r>
          </a:p>
        </p:txBody>
      </p:sp>
      <p:pic>
        <p:nvPicPr>
          <p:cNvPr id="12" name="Zástupný symbol pro obsah 11" descr="Výsledek obrázku pro tramvaj"/>
          <p:cNvPicPr>
            <a:picLocks noGrp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5146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Zástupný symbol pro obsah 12" descr="Výsledek obrázku pro nemocnice"/>
          <p:cNvPicPr>
            <a:picLocks noGrp="1"/>
          </p:cNvPicPr>
          <p:nvPr>
            <p:ph sz="quarter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2564904"/>
            <a:ext cx="338437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Šipka doprava 13"/>
          <p:cNvSpPr/>
          <p:nvPr/>
        </p:nvSpPr>
        <p:spPr>
          <a:xfrm>
            <a:off x="3563888" y="4581128"/>
            <a:ext cx="23762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37437" y="602456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9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27168" cy="2146250"/>
          </a:xfrm>
        </p:spPr>
        <p:txBody>
          <a:bodyPr>
            <a:normAutofit fontScale="90000"/>
          </a:bodyPr>
          <a:lstStyle/>
          <a:p>
            <a:r>
              <a:rPr lang="cs-CZ" sz="3600" dirty="0"/>
              <a:t>Také další slovesa – dativ má význam: </a:t>
            </a:r>
            <a:r>
              <a:rPr lang="cs-CZ" sz="3600" b="1" u="sng" dirty="0"/>
              <a:t>směr akce</a:t>
            </a:r>
            <a:br>
              <a:rPr lang="cs-CZ" sz="3600" b="1" u="sng" dirty="0"/>
            </a:br>
            <a:br>
              <a:rPr lang="cs-CZ" sz="3600" b="1" u="sng" dirty="0"/>
            </a:br>
            <a:r>
              <a:rPr lang="cs-CZ" sz="3600" b="1" dirty="0"/>
              <a:t>                              telefonuje</a:t>
            </a:r>
            <a:r>
              <a:rPr lang="cs-CZ" sz="3600" b="1" u="sng" dirty="0"/>
              <a:t> přítelkyni</a:t>
            </a:r>
            <a:br>
              <a:rPr lang="cs-CZ" sz="3600" dirty="0"/>
            </a:br>
            <a:endParaRPr lang="cs-CZ" sz="3600" dirty="0"/>
          </a:p>
        </p:txBody>
      </p:sp>
      <p:sp>
        <p:nvSpPr>
          <p:cNvPr id="10" name="Šipka doprava 9"/>
          <p:cNvSpPr/>
          <p:nvPr/>
        </p:nvSpPr>
        <p:spPr>
          <a:xfrm>
            <a:off x="971600" y="1052736"/>
            <a:ext cx="201622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" name="Zástupný symbol pro obsah 12" descr="Výsledek obrázku pro telefonovat"/>
          <p:cNvPicPr>
            <a:picLocks noGrp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140968"/>
            <a:ext cx="3657600" cy="2303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Zástupný symbol pro obsah 13" descr="Výsledek obrázku pro telefonovat"/>
          <p:cNvPicPr>
            <a:picLocks noGrp="1"/>
          </p:cNvPicPr>
          <p:nvPr>
            <p:ph sz="quarter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429000"/>
            <a:ext cx="3657600" cy="1984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Šipka doprava 14"/>
          <p:cNvSpPr/>
          <p:nvPr/>
        </p:nvSpPr>
        <p:spPr>
          <a:xfrm>
            <a:off x="3419872" y="3645024"/>
            <a:ext cx="201622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236296" y="519653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7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274638"/>
            <a:ext cx="7457256" cy="706090"/>
          </a:xfrm>
        </p:spPr>
        <p:txBody>
          <a:bodyPr/>
          <a:lstStyle/>
          <a:p>
            <a:r>
              <a:rPr lang="cs-CZ" b="1" dirty="0"/>
              <a:t>SLOVESA + DATIV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"/>
          </p:nvPr>
        </p:nvSpPr>
        <p:spPr>
          <a:xfrm>
            <a:off x="323528" y="1268760"/>
            <a:ext cx="6336704" cy="4968552"/>
          </a:xfrm>
        </p:spPr>
        <p:txBody>
          <a:bodyPr>
            <a:noAutofit/>
          </a:bodyPr>
          <a:lstStyle/>
          <a:p>
            <a:r>
              <a:rPr lang="cs-CZ" b="1" dirty="0"/>
              <a:t>pomáhat</a:t>
            </a:r>
            <a:r>
              <a:rPr lang="cs-CZ" dirty="0"/>
              <a:t> (I.) /</a:t>
            </a:r>
            <a:r>
              <a:rPr lang="cs-CZ" b="1" dirty="0"/>
              <a:t> pomoct </a:t>
            </a:r>
            <a:r>
              <a:rPr lang="cs-CZ" dirty="0"/>
              <a:t>(IV.), pomůžu, pomohl jsem </a:t>
            </a:r>
            <a:r>
              <a:rPr lang="cs-CZ" b="1" dirty="0"/>
              <a:t>+ D</a:t>
            </a:r>
          </a:p>
          <a:p>
            <a:pPr>
              <a:buNone/>
            </a:pPr>
            <a:endParaRPr lang="cs-CZ" dirty="0"/>
          </a:p>
          <a:p>
            <a:r>
              <a:rPr lang="cs-CZ" dirty="0"/>
              <a:t> </a:t>
            </a:r>
            <a:r>
              <a:rPr lang="cs-CZ" b="1" dirty="0"/>
              <a:t>telefonovat </a:t>
            </a:r>
            <a:r>
              <a:rPr lang="cs-CZ" dirty="0"/>
              <a:t>(III.) /</a:t>
            </a:r>
            <a:r>
              <a:rPr lang="cs-CZ" b="1" dirty="0"/>
              <a:t> zatelefonovat </a:t>
            </a:r>
            <a:r>
              <a:rPr lang="cs-CZ" dirty="0"/>
              <a:t>(III.) </a:t>
            </a:r>
            <a:r>
              <a:rPr lang="cs-CZ" b="1" dirty="0"/>
              <a:t>+ D</a:t>
            </a:r>
            <a:r>
              <a:rPr lang="cs-CZ" dirty="0"/>
              <a:t>  </a:t>
            </a:r>
          </a:p>
          <a:p>
            <a:r>
              <a:rPr lang="cs-CZ" b="1" dirty="0"/>
              <a:t>volat </a:t>
            </a:r>
            <a:r>
              <a:rPr lang="cs-CZ" dirty="0"/>
              <a:t>(I.) / </a:t>
            </a:r>
            <a:r>
              <a:rPr lang="cs-CZ" b="1" dirty="0"/>
              <a:t>zavolat </a:t>
            </a:r>
            <a:r>
              <a:rPr lang="cs-CZ" dirty="0"/>
              <a:t>(I.) </a:t>
            </a:r>
            <a:r>
              <a:rPr lang="cs-CZ" b="1" dirty="0"/>
              <a:t>+ D </a:t>
            </a:r>
            <a:r>
              <a:rPr lang="cs-CZ" dirty="0"/>
              <a:t>(volat kamarádovi)</a:t>
            </a:r>
          </a:p>
          <a:p>
            <a:endParaRPr lang="cs-CZ" dirty="0"/>
          </a:p>
          <a:p>
            <a:r>
              <a:rPr lang="cs-CZ" b="1" dirty="0"/>
              <a:t>Rozumět/ porozumět</a:t>
            </a:r>
            <a:endParaRPr lang="cs-CZ" dirty="0"/>
          </a:p>
          <a:p>
            <a:r>
              <a:rPr lang="cs-CZ" b="1" dirty="0"/>
              <a:t>děkovat </a:t>
            </a:r>
            <a:r>
              <a:rPr lang="cs-CZ" dirty="0"/>
              <a:t> / </a:t>
            </a:r>
            <a:r>
              <a:rPr lang="cs-CZ" b="1" dirty="0"/>
              <a:t>poděkovat </a:t>
            </a:r>
            <a:r>
              <a:rPr lang="cs-CZ" dirty="0"/>
              <a:t> </a:t>
            </a:r>
            <a:r>
              <a:rPr lang="cs-CZ" b="1" dirty="0"/>
              <a:t>+ D </a:t>
            </a:r>
            <a:r>
              <a:rPr lang="cs-CZ" dirty="0"/>
              <a:t>(kamarádovi)</a:t>
            </a:r>
            <a:r>
              <a:rPr lang="cs-CZ" b="1" dirty="0"/>
              <a:t> za A </a:t>
            </a:r>
            <a:r>
              <a:rPr lang="cs-CZ" dirty="0"/>
              <a:t>(za pomoc, za dárek)</a:t>
            </a:r>
          </a:p>
          <a:p>
            <a:endParaRPr lang="cs-CZ" dirty="0"/>
          </a:p>
          <a:p>
            <a:r>
              <a:rPr lang="cs-CZ" b="1" dirty="0"/>
              <a:t>věřit</a:t>
            </a:r>
            <a:r>
              <a:rPr lang="cs-CZ" dirty="0"/>
              <a:t>/ </a:t>
            </a:r>
            <a:r>
              <a:rPr lang="cs-CZ" b="1" dirty="0"/>
              <a:t>uvěřit</a:t>
            </a:r>
            <a:r>
              <a:rPr lang="cs-CZ" dirty="0"/>
              <a:t>+ D   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2"/>
          </p:nvPr>
        </p:nvSpPr>
        <p:spPr>
          <a:xfrm>
            <a:off x="6444208" y="1268760"/>
            <a:ext cx="2016224" cy="4896544"/>
          </a:xfrm>
        </p:spPr>
        <p:txBody>
          <a:bodyPr>
            <a:normAutofit/>
          </a:bodyPr>
          <a:lstStyle/>
          <a:p>
            <a:r>
              <a:rPr lang="cs-CZ" dirty="0"/>
              <a:t> 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2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984389" y="384001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58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858218"/>
          </a:xfrm>
        </p:spPr>
        <p:txBody>
          <a:bodyPr>
            <a:normAutofit/>
          </a:bodyPr>
          <a:lstStyle/>
          <a:p>
            <a:r>
              <a:rPr lang="cs-CZ" dirty="0"/>
              <a:t>Adjektivum – </a:t>
            </a:r>
            <a:r>
              <a:rPr lang="cs-CZ" dirty="0" err="1"/>
              <a:t>masc</a:t>
            </a:r>
            <a:r>
              <a:rPr lang="cs-CZ" dirty="0"/>
              <a:t>., </a:t>
            </a:r>
            <a:r>
              <a:rPr lang="cs-CZ" dirty="0" err="1"/>
              <a:t>Neut</a:t>
            </a:r>
            <a:r>
              <a:rPr lang="cs-CZ" dirty="0"/>
              <a:t>. </a:t>
            </a:r>
            <a:r>
              <a:rPr lang="cs-CZ" dirty="0">
                <a:solidFill>
                  <a:srgbClr val="FF0000"/>
                </a:solidFill>
              </a:rPr>
              <a:t> -</a:t>
            </a:r>
            <a:r>
              <a:rPr lang="cs-CZ" dirty="0" err="1">
                <a:solidFill>
                  <a:srgbClr val="FF0000"/>
                </a:solidFill>
              </a:rPr>
              <a:t>ému</a:t>
            </a:r>
            <a:r>
              <a:rPr lang="cs-CZ" dirty="0">
                <a:solidFill>
                  <a:srgbClr val="FF0000"/>
                </a:solidFill>
              </a:rPr>
              <a:t>, -</a:t>
            </a:r>
            <a:r>
              <a:rPr lang="cs-CZ" dirty="0" err="1">
                <a:solidFill>
                  <a:srgbClr val="FF0000"/>
                </a:solidFill>
              </a:rPr>
              <a:t>ímu</a:t>
            </a:r>
            <a:br>
              <a:rPr lang="cs-CZ" dirty="0"/>
            </a:br>
            <a:r>
              <a:rPr lang="cs-CZ" dirty="0"/>
              <a:t>                       </a:t>
            </a:r>
            <a:r>
              <a:rPr lang="cs-CZ" dirty="0" err="1"/>
              <a:t>Fem</a:t>
            </a:r>
            <a:r>
              <a:rPr lang="cs-CZ" dirty="0"/>
              <a:t>                 </a:t>
            </a:r>
            <a:r>
              <a:rPr lang="cs-CZ" dirty="0">
                <a:solidFill>
                  <a:srgbClr val="FF0000"/>
                </a:solidFill>
              </a:rPr>
              <a:t>–É, -Í</a:t>
            </a:r>
            <a:br>
              <a:rPr lang="cs-CZ" dirty="0"/>
            </a:br>
            <a:r>
              <a:rPr lang="cs-CZ" dirty="0"/>
              <a:t>Nerozumím….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2780928"/>
            <a:ext cx="3657600" cy="3391272"/>
          </a:xfrm>
        </p:spPr>
        <p:txBody>
          <a:bodyPr/>
          <a:lstStyle/>
          <a:p>
            <a:r>
              <a:rPr lang="cs-CZ" dirty="0"/>
              <a:t>České gramatice</a:t>
            </a:r>
          </a:p>
          <a:p>
            <a:r>
              <a:rPr lang="cs-CZ" dirty="0"/>
              <a:t>Tvému příteli</a:t>
            </a:r>
          </a:p>
          <a:p>
            <a:r>
              <a:rPr lang="cs-CZ" dirty="0"/>
              <a:t>Našemu profesorovi</a:t>
            </a:r>
          </a:p>
          <a:p>
            <a:r>
              <a:rPr lang="cs-CZ" dirty="0"/>
              <a:t>Anglickému dopisu</a:t>
            </a:r>
          </a:p>
          <a:p>
            <a:r>
              <a:rPr lang="cs-CZ" dirty="0"/>
              <a:t>Těžkému problému</a:t>
            </a:r>
          </a:p>
          <a:p>
            <a:r>
              <a:rPr lang="cs-CZ" dirty="0"/>
              <a:t>Americkému filmu</a:t>
            </a:r>
          </a:p>
          <a:p>
            <a:r>
              <a:rPr lang="cs-CZ" dirty="0"/>
              <a:t>Té moderní hudbě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283968" y="2780928"/>
            <a:ext cx="3643880" cy="3391272"/>
          </a:xfrm>
        </p:spPr>
        <p:txBody>
          <a:bodyPr/>
          <a:lstStyle/>
          <a:p>
            <a:r>
              <a:rPr lang="cs-CZ" dirty="0"/>
              <a:t>Tomu textu</a:t>
            </a:r>
          </a:p>
          <a:p>
            <a:r>
              <a:rPr lang="cs-CZ" dirty="0"/>
              <a:t>Dlouhému románu</a:t>
            </a:r>
          </a:p>
          <a:p>
            <a:r>
              <a:rPr lang="cs-CZ" dirty="0"/>
              <a:t>Ruskému umění</a:t>
            </a:r>
          </a:p>
          <a:p>
            <a:r>
              <a:rPr lang="cs-CZ" dirty="0"/>
              <a:t>Staré literatuře</a:t>
            </a:r>
          </a:p>
          <a:p>
            <a:r>
              <a:rPr lang="cs-CZ" dirty="0"/>
              <a:t>Jejímu názoru</a:t>
            </a:r>
          </a:p>
        </p:txBody>
      </p:sp>
      <p:pic>
        <p:nvPicPr>
          <p:cNvPr id="5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81118" y="35877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928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80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150</TotalTime>
  <Words>616</Words>
  <Application>Microsoft Office PowerPoint</Application>
  <PresentationFormat>Předvádění na obrazovce (4:3)</PresentationFormat>
  <Paragraphs>119</Paragraphs>
  <Slides>13</Slides>
  <Notes>0</Notes>
  <HiddenSlides>0</HiddenSlides>
  <MMClips>8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Century Schoolbook</vt:lpstr>
      <vt:lpstr>Wingdings</vt:lpstr>
      <vt:lpstr>Wingdings 2</vt:lpstr>
      <vt:lpstr>Arkýř</vt:lpstr>
      <vt:lpstr> Dativ Lekce 8</vt:lpstr>
      <vt:lpstr>Dativ? – „Jdu k ............“ (person)</vt:lpstr>
      <vt:lpstr>ZNÁTE DALŠÍ? JDU K.....  STEJNÉ JAKO LOKÁL (VE....)</vt:lpstr>
      <vt:lpstr>Maskulinum inanimatum  + NEUTRUM (duro)   JAKO LOKÁL (hard)  -u JDU K ......          </vt:lpstr>
      <vt:lpstr>DO X K  ????</vt:lpstr>
      <vt:lpstr>Tramvaj jede k nemocnici   (NE: DO NEMOCNICE!)</vt:lpstr>
      <vt:lpstr>Také další slovesa – dativ má význam: směr akce                                telefonuje přítelkyni </vt:lpstr>
      <vt:lpstr>SLOVESA + DATIV</vt:lpstr>
      <vt:lpstr>Adjektivum – masc., Neut.  -ému, -ímu                        Fem                 –É, -Í Nerozumím….</vt:lpstr>
      <vt:lpstr>Dcera dává dárek tatínkovi.  (1.ogetto) co? (2. ogetto)  Komu?</vt:lpstr>
      <vt:lpstr>SLOVESA + DATIV + AKUZATIV</vt:lpstr>
      <vt:lpstr>Další Prepozice s dativem</vt:lpstr>
      <vt:lpstr>  Kvůli komu nebo čemu se učíte česky?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Dativ</dc:title>
  <dc:creator>Radomila Kotková</dc:creator>
  <cp:lastModifiedBy>Radomila Kotková</cp:lastModifiedBy>
  <cp:revision>24</cp:revision>
  <dcterms:created xsi:type="dcterms:W3CDTF">2017-09-28T10:38:04Z</dcterms:created>
  <dcterms:modified xsi:type="dcterms:W3CDTF">2023-03-27T16:59:19Z</dcterms:modified>
</cp:coreProperties>
</file>