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2"/>
  </p:notesMasterIdLst>
  <p:handoutMasterIdLst>
    <p:handoutMasterId r:id="rId23"/>
  </p:handoutMasterIdLst>
  <p:sldIdLst>
    <p:sldId id="282" r:id="rId4"/>
    <p:sldId id="398" r:id="rId5"/>
    <p:sldId id="417" r:id="rId6"/>
    <p:sldId id="430" r:id="rId7"/>
    <p:sldId id="438" r:id="rId8"/>
    <p:sldId id="439" r:id="rId9"/>
    <p:sldId id="432" r:id="rId10"/>
    <p:sldId id="449" r:id="rId11"/>
    <p:sldId id="418" r:id="rId12"/>
    <p:sldId id="441" r:id="rId13"/>
    <p:sldId id="440" r:id="rId14"/>
    <p:sldId id="442" r:id="rId15"/>
    <p:sldId id="443" r:id="rId16"/>
    <p:sldId id="446" r:id="rId17"/>
    <p:sldId id="444" r:id="rId18"/>
    <p:sldId id="447" r:id="rId19"/>
    <p:sldId id="445" r:id="rId20"/>
    <p:sldId id="448" r:id="rId2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840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27.05.2024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7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43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Handbook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and Identity, Leary a </a:t>
            </a:r>
            <a:r>
              <a:rPr lang="cs-CZ" dirty="0" err="1" smtClean="0"/>
              <a:t>Tangney</a:t>
            </a:r>
            <a:r>
              <a:rPr lang="cs-CZ" dirty="0" smtClean="0"/>
              <a:t> 2012.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Guilford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Press</a:t>
            </a:r>
            <a:r>
              <a:rPr lang="cs-CZ" baseline="0" dirty="0" smtClean="0"/>
              <a:t>, NY, London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278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44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akomodace = úprava našich myšlenek, chování nebo schémat tak, aby lépe odpovídaly novým poznatkům nebo situacím.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87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30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44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41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13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(1939). </a:t>
            </a:r>
            <a:r>
              <a:rPr lang="en-US" i="1" dirty="0" smtClean="0"/>
              <a:t>Dominance, Personality, and Social Behavior in Women. The Journal of Social Psychology, 10(1), 3–39.</a:t>
            </a:r>
            <a:r>
              <a:rPr lang="en-US" dirty="0" smtClean="0"/>
              <a:t> 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(1937). Dominance-feeling, behavior, and status. </a:t>
            </a:r>
            <a:r>
              <a:rPr lang="en-US" i="1" dirty="0" smtClean="0"/>
              <a:t>Psychological Review</a:t>
            </a:r>
            <a:r>
              <a:rPr lang="en-US" dirty="0" smtClean="0"/>
              <a:t>, </a:t>
            </a:r>
            <a:r>
              <a:rPr lang="en-US" i="1" dirty="0" smtClean="0"/>
              <a:t>44</a:t>
            </a:r>
            <a:r>
              <a:rPr lang="en-US" dirty="0" smtClean="0"/>
              <a:t>(5), 404.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37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(1939). </a:t>
            </a:r>
            <a:r>
              <a:rPr lang="en-US" i="1" dirty="0" smtClean="0"/>
              <a:t>Dominance, Personality, and Social Behavior in Women. The Journal of Social Psychology, 10(1), 3–39.</a:t>
            </a:r>
            <a:r>
              <a:rPr lang="en-US" dirty="0" smtClean="0"/>
              <a:t> 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(1937). Dominance-feeling, behavior, and status. </a:t>
            </a:r>
            <a:r>
              <a:rPr lang="en-US" i="1" dirty="0" smtClean="0"/>
              <a:t>Psychological Review</a:t>
            </a:r>
            <a:r>
              <a:rPr lang="en-US" dirty="0" smtClean="0"/>
              <a:t>, </a:t>
            </a:r>
            <a:r>
              <a:rPr lang="en-US" i="1" dirty="0" smtClean="0"/>
              <a:t>44</a:t>
            </a:r>
            <a:r>
              <a:rPr lang="en-US" dirty="0" smtClean="0"/>
              <a:t>(5), 404.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07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8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22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Interpersonální afekt – například jestli jsou úzkostné</a:t>
            </a:r>
          </a:p>
          <a:p>
            <a:r>
              <a:rPr lang="cs-CZ" dirty="0" smtClean="0"/>
              <a:t>Obranné mechanismy – popření, projekce,</a:t>
            </a:r>
            <a:r>
              <a:rPr lang="cs-CZ" baseline="0" dirty="0" smtClean="0"/>
              <a:t> identifikace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30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Interpersonální afekt – například jestli jsou úzkostné</a:t>
            </a:r>
          </a:p>
          <a:p>
            <a:r>
              <a:rPr lang="cs-CZ" dirty="0" smtClean="0"/>
              <a:t>Obranné mechanismy – popření, projekce,</a:t>
            </a:r>
            <a:r>
              <a:rPr lang="cs-CZ" baseline="0" dirty="0" smtClean="0"/>
              <a:t> identifikace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33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(1939). </a:t>
            </a:r>
            <a:r>
              <a:rPr lang="en-US" i="1" dirty="0" smtClean="0"/>
              <a:t>Dominance, Personality, and Social Behavior in Women. The Journal of Social Psychology, 10(1), 3–39.</a:t>
            </a:r>
            <a:r>
              <a:rPr lang="en-US" dirty="0" smtClean="0"/>
              <a:t> 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Maslow, A. H. (1937). Dominance-feeling, behavior, and status. </a:t>
            </a:r>
            <a:r>
              <a:rPr lang="en-US" i="1" dirty="0" smtClean="0"/>
              <a:t>Psychological Review</a:t>
            </a:r>
            <a:r>
              <a:rPr lang="en-US" dirty="0" smtClean="0"/>
              <a:t>, </a:t>
            </a:r>
            <a:r>
              <a:rPr lang="en-US" i="1" dirty="0" smtClean="0"/>
              <a:t>44</a:t>
            </a:r>
            <a:r>
              <a:rPr lang="en-US" dirty="0" smtClean="0"/>
              <a:t>(5), 404.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2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8AA8-89F7-4313-B887-E860C25AB239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4624-01A1-4119-8702-B6F46D70F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5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  <a:endParaRPr lang="cs-CZ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Individuální rozdíly v motivaci a zvládání zátěže</a:t>
            </a:r>
            <a:endParaRPr lang="cs-CZ" sz="44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Jitka Lindová</a:t>
            </a:r>
            <a:endParaRPr lang="cs-CZ" dirty="0"/>
          </a:p>
        </p:txBody>
      </p:sp>
      <p:sp>
        <p:nvSpPr>
          <p:cNvPr id="2" name="Zástupný symbol pro obrázek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58403"/>
          <a:stretch/>
        </p:blipFill>
        <p:spPr>
          <a:xfrm>
            <a:off x="9988061" y="0"/>
            <a:ext cx="223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4758612"/>
            <a:ext cx="6798250" cy="1262154"/>
          </a:xfrm>
        </p:spPr>
        <p:txBody>
          <a:bodyPr rtlCol="0"/>
          <a:lstStyle/>
          <a:p>
            <a:pPr>
              <a:lnSpc>
                <a:spcPts val="5300"/>
              </a:lnSpc>
            </a:pPr>
            <a:r>
              <a:rPr lang="cs-CZ" sz="4800" dirty="0" err="1" smtClean="0"/>
              <a:t>coping</a:t>
            </a:r>
            <a:endParaRPr lang="cs-CZ" sz="4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10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329714" y="4338735"/>
            <a:ext cx="2452914" cy="1503843"/>
          </a:xfrm>
        </p:spPr>
        <p:txBody>
          <a:bodyPr/>
          <a:lstStyle/>
          <a:p>
            <a:r>
              <a:rPr lang="cs-CZ" dirty="0" err="1" smtClean="0"/>
              <a:t>Lazarus</a:t>
            </a:r>
            <a:endParaRPr lang="cs-CZ" dirty="0" smtClean="0"/>
          </a:p>
          <a:p>
            <a:r>
              <a:rPr lang="cs-CZ" dirty="0" err="1"/>
              <a:t>Carver</a:t>
            </a:r>
            <a:r>
              <a:rPr lang="cs-CZ" dirty="0"/>
              <a:t> a </a:t>
            </a:r>
            <a:r>
              <a:rPr lang="cs-CZ" dirty="0" err="1" smtClean="0"/>
              <a:t>Connor</a:t>
            </a:r>
            <a:r>
              <a:rPr lang="cs-CZ" dirty="0" smtClean="0"/>
              <a:t>-Smith</a:t>
            </a:r>
          </a:p>
          <a:p>
            <a:r>
              <a:rPr lang="cs-CZ" dirty="0"/>
              <a:t>Roth a </a:t>
            </a:r>
            <a:r>
              <a:rPr lang="cs-CZ" dirty="0" err="1"/>
              <a:t>Cohen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58403"/>
          <a:stretch/>
        </p:blipFill>
        <p:spPr>
          <a:xfrm>
            <a:off x="9988061" y="0"/>
            <a:ext cx="223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tres - príznaky, definícia, liečba a prevencia | Neurinu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0257"/>
          <a:stretch/>
        </p:blipFill>
        <p:spPr bwMode="auto">
          <a:xfrm>
            <a:off x="9960077" y="0"/>
            <a:ext cx="2222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1" y="1343906"/>
            <a:ext cx="7035798" cy="4904494"/>
          </a:xfrm>
        </p:spPr>
        <p:txBody>
          <a:bodyPr/>
          <a:lstStyle/>
          <a:p>
            <a:r>
              <a:rPr lang="cs-CZ" dirty="0" smtClean="0"/>
              <a:t>1922-2002</a:t>
            </a:r>
          </a:p>
          <a:p>
            <a:r>
              <a:rPr lang="cs-CZ" dirty="0" smtClean="0"/>
              <a:t>Americký psycholog</a:t>
            </a:r>
          </a:p>
          <a:p>
            <a:r>
              <a:rPr lang="cs-CZ" dirty="0"/>
              <a:t>studiem </a:t>
            </a:r>
            <a:r>
              <a:rPr lang="cs-CZ" dirty="0" smtClean="0"/>
              <a:t>specificky </a:t>
            </a:r>
            <a:r>
              <a:rPr lang="cs-CZ" dirty="0"/>
              <a:t>lidských </a:t>
            </a:r>
            <a:r>
              <a:rPr lang="cs-CZ" dirty="0" smtClean="0"/>
              <a:t>způsobů </a:t>
            </a:r>
            <a:r>
              <a:rPr lang="cs-CZ" dirty="0"/>
              <a:t>zvládání </a:t>
            </a:r>
            <a:r>
              <a:rPr lang="cs-CZ" dirty="0" smtClean="0"/>
              <a:t>obtíží </a:t>
            </a:r>
          </a:p>
          <a:p>
            <a:r>
              <a:rPr lang="cs-CZ" dirty="0" smtClean="0"/>
              <a:t>hlavní </a:t>
            </a:r>
            <a:r>
              <a:rPr lang="cs-CZ" dirty="0"/>
              <a:t>důraz na kognitivní </a:t>
            </a:r>
            <a:r>
              <a:rPr lang="cs-CZ" dirty="0" smtClean="0"/>
              <a:t>stránku</a:t>
            </a:r>
          </a:p>
          <a:p>
            <a:r>
              <a:rPr lang="cs-CZ" dirty="0" smtClean="0"/>
              <a:t>Stres chápe jako a) stresor v prostředí, b) reakci organismu</a:t>
            </a:r>
          </a:p>
          <a:p>
            <a:r>
              <a:rPr lang="cs-CZ" dirty="0" smtClean="0"/>
              <a:t>Teorie kognitivního zhodnocení</a:t>
            </a:r>
          </a:p>
          <a:p>
            <a:pPr lvl="1"/>
            <a:r>
              <a:rPr lang="cs-CZ" dirty="0" smtClean="0"/>
              <a:t>Jedinec zvažuje – hrozbu spojenou se stresorem + zdroje k jeho zvládnutí</a:t>
            </a:r>
          </a:p>
          <a:p>
            <a:pPr lvl="1"/>
            <a:r>
              <a:rPr lang="cs-CZ" dirty="0" smtClean="0"/>
              <a:t>Primární </a:t>
            </a:r>
            <a:r>
              <a:rPr lang="cs-CZ" dirty="0"/>
              <a:t>zhodnocení – význam stresoru (valence)</a:t>
            </a:r>
          </a:p>
          <a:p>
            <a:pPr lvl="1"/>
            <a:r>
              <a:rPr lang="cs-CZ" dirty="0" smtClean="0"/>
              <a:t>Sekundární zhodnocení – současně s prvním, zhodnocení zdrojů + x – </a:t>
            </a:r>
          </a:p>
          <a:p>
            <a:r>
              <a:rPr lang="cs-CZ" dirty="0" err="1" smtClean="0"/>
              <a:t>Coping</a:t>
            </a:r>
            <a:r>
              <a:rPr lang="cs-CZ" dirty="0" smtClean="0"/>
              <a:t> = </a:t>
            </a:r>
            <a:r>
              <a:rPr lang="cs-CZ" dirty="0"/>
              <a:t>“kognitivní či behaviorální úsilí zvládat konkrétní externí a/nebo interní nároky, které jsou vyhodnoceny jako zatěžující nebo přesahující zdroje osoby” (</a:t>
            </a:r>
            <a:r>
              <a:rPr lang="cs-CZ" dirty="0" err="1"/>
              <a:t>Lazarus</a:t>
            </a:r>
            <a:r>
              <a:rPr lang="cs-CZ" dirty="0"/>
              <a:t> &amp; </a:t>
            </a:r>
            <a:r>
              <a:rPr lang="cs-CZ" dirty="0" err="1"/>
              <a:t>Folkman</a:t>
            </a:r>
            <a:r>
              <a:rPr lang="cs-CZ" dirty="0"/>
              <a:t>, 1984, p. 141)</a:t>
            </a:r>
          </a:p>
          <a:p>
            <a:pPr lvl="1"/>
            <a:r>
              <a:rPr lang="cs-CZ" dirty="0" smtClean="0"/>
              <a:t>Problémový – způsob </a:t>
            </a:r>
            <a:r>
              <a:rPr lang="cs-CZ" dirty="0"/>
              <a:t>zvládnutí nebo změny problému způsobujícího </a:t>
            </a:r>
            <a:r>
              <a:rPr lang="cs-CZ" dirty="0" smtClean="0"/>
              <a:t>stres</a:t>
            </a:r>
            <a:endParaRPr lang="cs-CZ" dirty="0"/>
          </a:p>
          <a:p>
            <a:pPr lvl="1"/>
            <a:r>
              <a:rPr lang="cs-CZ" dirty="0" smtClean="0"/>
              <a:t>Emoční – regulace emoční reakce na stres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Zvládání stresu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41862" cy="360000"/>
          </a:xfrm>
        </p:spPr>
        <p:txBody>
          <a:bodyPr/>
          <a:lstStyle/>
          <a:p>
            <a:r>
              <a:rPr lang="cs-CZ" dirty="0" smtClean="0"/>
              <a:t>Richard S. </a:t>
            </a:r>
            <a:r>
              <a:rPr lang="cs-CZ" dirty="0" err="1" smtClean="0"/>
              <a:t>Lazarus</a:t>
            </a:r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4"/>
          </p:nvPr>
        </p:nvSpPr>
        <p:spPr>
          <a:xfrm>
            <a:off x="7560193" y="1344803"/>
            <a:ext cx="3079233" cy="3933645"/>
          </a:xfrm>
        </p:spPr>
      </p:sp>
      <p:pic>
        <p:nvPicPr>
          <p:cNvPr id="11" name="Obrázek 10" descr="https://upload.wikimedia.org/wikipedia/commons/thumb/2/2f/Transactional_Model_of_Stress_and_Coping_-_Richard_Lazarus.svg/220px-Transactional_Model_of_Stress_and_Coping_-_Richard_Lazarus.sv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864000"/>
            <a:ext cx="3248026" cy="5537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89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tres - príznaky, definícia, liečba a prevencia | Neurinu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0257"/>
          <a:stretch/>
        </p:blipFill>
        <p:spPr bwMode="auto">
          <a:xfrm>
            <a:off x="9960077" y="0"/>
            <a:ext cx="2222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0" y="1368000"/>
            <a:ext cx="9131299" cy="4880400"/>
          </a:xfrm>
        </p:spPr>
        <p:txBody>
          <a:bodyPr/>
          <a:lstStyle/>
          <a:p>
            <a:r>
              <a:rPr lang="cs-CZ" dirty="0" smtClean="0"/>
              <a:t>Homeostáze – </a:t>
            </a:r>
            <a:r>
              <a:rPr lang="cs-CZ" dirty="0" err="1" smtClean="0"/>
              <a:t>optimátní</a:t>
            </a:r>
            <a:r>
              <a:rPr lang="cs-CZ" dirty="0" smtClean="0"/>
              <a:t> stav organismu, ke kterému se opakovaně vrací</a:t>
            </a:r>
          </a:p>
          <a:p>
            <a:r>
              <a:rPr lang="cs-CZ" dirty="0" smtClean="0"/>
              <a:t>Stres – stav disharmonie vyvolávající řadu f</a:t>
            </a:r>
            <a:r>
              <a:rPr lang="en-US" dirty="0" smtClean="0"/>
              <a:t>y</a:t>
            </a:r>
            <a:r>
              <a:rPr lang="cs-CZ" dirty="0" smtClean="0"/>
              <a:t>z</a:t>
            </a:r>
            <a:r>
              <a:rPr lang="en-US" dirty="0" err="1" smtClean="0"/>
              <a:t>iologic</a:t>
            </a:r>
            <a:r>
              <a:rPr lang="cs-CZ" dirty="0" err="1" smtClean="0"/>
              <a:t>kých</a:t>
            </a:r>
            <a:r>
              <a:rPr lang="en-US" dirty="0" smtClean="0"/>
              <a:t> a behavior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err="1" smtClean="0"/>
              <a:t>ních</a:t>
            </a:r>
            <a:r>
              <a:rPr lang="en-US" dirty="0" smtClean="0"/>
              <a:t> </a:t>
            </a:r>
            <a:r>
              <a:rPr lang="cs-CZ" dirty="0" smtClean="0"/>
              <a:t>reakcí = adaptivní stresové odpovědi</a:t>
            </a:r>
          </a:p>
          <a:p>
            <a:r>
              <a:rPr lang="cs-CZ" dirty="0" smtClean="0"/>
              <a:t>Reakce na stres zpočátku specifická, ale se zvyšující se intenzitou přechází do nespecifického stresového syndromu</a:t>
            </a:r>
          </a:p>
          <a:p>
            <a:r>
              <a:rPr lang="cs-CZ" dirty="0" smtClean="0"/>
              <a:t>Behaviorální: 				Fyziologické:</a:t>
            </a:r>
            <a:endParaRPr lang="cs-CZ" sz="16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stres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41862" cy="360000"/>
          </a:xfrm>
        </p:spPr>
        <p:txBody>
          <a:bodyPr/>
          <a:lstStyle/>
          <a:p>
            <a:r>
              <a:rPr lang="cs-CZ" dirty="0" smtClean="0"/>
              <a:t>dnes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4776"/>
              </p:ext>
            </p:extLst>
          </p:nvPr>
        </p:nvGraphicFramePr>
        <p:xfrm>
          <a:off x="612127" y="3688080"/>
          <a:ext cx="5353050" cy="2560320"/>
        </p:xfrm>
        <a:graphic>
          <a:graphicData uri="http://schemas.openxmlformats.org/drawingml/2006/table">
            <a:tbl>
              <a:tblPr/>
              <a:tblGrid>
                <a:gridCol w="5353050">
                  <a:extLst>
                    <a:ext uri="{9D8B030D-6E8A-4147-A177-3AD203B41FA5}">
                      <a16:colId xmlns:a16="http://schemas.microsoft.com/office/drawing/2014/main" val="23715714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Adaptivní přesměrování chování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8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Zvýšení podráždění a bdělosti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62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Zvýšení kognice, pozornosti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6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Potlačení potravního chování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57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Potlačení reprodukčního chování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53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 smtClean="0">
                          <a:effectLst/>
                        </a:rPr>
                        <a:t>Inhibi</a:t>
                      </a:r>
                      <a:r>
                        <a:rPr lang="cs-CZ" dirty="0" err="1" smtClean="0">
                          <a:effectLst/>
                        </a:rPr>
                        <a:t>ce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cs-CZ" dirty="0" smtClean="0">
                          <a:effectLst/>
                        </a:rPr>
                        <a:t>trávení, stimulace vyprazdňování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131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Zamezení šíření stresové reakce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54526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35718"/>
              </p:ext>
            </p:extLst>
          </p:nvPr>
        </p:nvGraphicFramePr>
        <p:xfrm>
          <a:off x="4791074" y="3688080"/>
          <a:ext cx="4772026" cy="3108960"/>
        </p:xfrm>
        <a:graphic>
          <a:graphicData uri="http://schemas.openxmlformats.org/drawingml/2006/table">
            <a:tbl>
              <a:tblPr/>
              <a:tblGrid>
                <a:gridCol w="4772026">
                  <a:extLst>
                    <a:ext uri="{9D8B030D-6E8A-4147-A177-3AD203B41FA5}">
                      <a16:colId xmlns:a16="http://schemas.microsoft.com/office/drawing/2014/main" val="2371571445"/>
                    </a:ext>
                  </a:extLst>
                </a:gridCol>
              </a:tblGrid>
              <a:tr h="325907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Adaptivní přesměrování energie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87490"/>
                  </a:ext>
                </a:extLst>
              </a:tr>
              <a:tr h="570337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Kyslík a živiny směrovány do CNS a tělesných</a:t>
                      </a:r>
                      <a:r>
                        <a:rPr lang="cs-CZ" baseline="0" dirty="0" smtClean="0">
                          <a:effectLst/>
                        </a:rPr>
                        <a:t> částí vystavených stresu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62322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Změna k</a:t>
                      </a:r>
                      <a:r>
                        <a:rPr lang="en-US" dirty="0" err="1" smtClean="0">
                          <a:effectLst/>
                        </a:rPr>
                        <a:t>ardiovas</a:t>
                      </a:r>
                      <a:r>
                        <a:rPr lang="cs-CZ" dirty="0" smtClean="0">
                          <a:effectLst/>
                        </a:rPr>
                        <a:t>k</a:t>
                      </a:r>
                      <a:r>
                        <a:rPr lang="en-US" dirty="0" err="1" smtClean="0">
                          <a:effectLst/>
                        </a:rPr>
                        <a:t>ul</a:t>
                      </a:r>
                      <a:r>
                        <a:rPr lang="cs-CZ" dirty="0" err="1" smtClean="0">
                          <a:effectLst/>
                        </a:rPr>
                        <a:t>árního</a:t>
                      </a:r>
                      <a:r>
                        <a:rPr lang="cs-CZ" dirty="0" smtClean="0">
                          <a:effectLst/>
                        </a:rPr>
                        <a:t> rytmu,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cs-CZ" dirty="0" smtClean="0">
                          <a:effectLst/>
                        </a:rPr>
                        <a:t>zvýšení tlaku a tepu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69779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Zvýšená dechová frekvence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57912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Zvýšení produkce glukózy</a:t>
                      </a:r>
                      <a:r>
                        <a:rPr lang="cs-CZ" baseline="0" dirty="0" smtClean="0">
                          <a:effectLst/>
                        </a:rPr>
                        <a:t> a </a:t>
                      </a:r>
                      <a:r>
                        <a:rPr lang="cs-CZ" dirty="0" smtClean="0">
                          <a:effectLst/>
                        </a:rPr>
                        <a:t>štěpení tuků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53577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 smtClean="0">
                          <a:effectLst/>
                        </a:rPr>
                        <a:t>Detoxifikace od toxických produktů</a:t>
                      </a:r>
                      <a:endParaRPr lang="cs-C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131160"/>
                  </a:ext>
                </a:extLst>
              </a:tr>
              <a:tr h="325907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 smtClean="0">
                          <a:effectLst/>
                        </a:rPr>
                        <a:t>Inhibi</a:t>
                      </a:r>
                      <a:r>
                        <a:rPr lang="cs-CZ" dirty="0" err="1" smtClean="0">
                          <a:effectLst/>
                        </a:rPr>
                        <a:t>ce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cs-CZ" dirty="0" smtClean="0">
                          <a:effectLst/>
                        </a:rPr>
                        <a:t>reprodukční a růstové</a:t>
                      </a:r>
                      <a:r>
                        <a:rPr lang="cs-CZ" baseline="0" dirty="0" smtClean="0">
                          <a:effectLst/>
                        </a:rPr>
                        <a:t> osy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5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39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1" y="1343906"/>
            <a:ext cx="7035798" cy="4904494"/>
          </a:xfrm>
        </p:spPr>
        <p:txBody>
          <a:bodyPr/>
          <a:lstStyle/>
          <a:p>
            <a:r>
              <a:rPr lang="cs-CZ" dirty="0" smtClean="0"/>
              <a:t>Snaha zabránit nebo omezit hrozbu, bolest, nebo ztrátu nebo redukovat s tím spojený </a:t>
            </a:r>
            <a:r>
              <a:rPr lang="cs-CZ" dirty="0" err="1" smtClean="0"/>
              <a:t>distres</a:t>
            </a:r>
            <a:r>
              <a:rPr lang="cs-CZ" dirty="0" smtClean="0"/>
              <a:t> (</a:t>
            </a:r>
            <a:r>
              <a:rPr lang="cs-CZ" dirty="0" err="1" smtClean="0"/>
              <a:t>Carver</a:t>
            </a:r>
            <a:r>
              <a:rPr lang="cs-CZ" dirty="0" smtClean="0"/>
              <a:t> a </a:t>
            </a:r>
            <a:r>
              <a:rPr lang="cs-CZ" dirty="0" err="1" smtClean="0"/>
              <a:t>Connor</a:t>
            </a:r>
            <a:r>
              <a:rPr lang="cs-CZ" dirty="0" smtClean="0"/>
              <a:t>-Smith)</a:t>
            </a:r>
          </a:p>
          <a:p>
            <a:r>
              <a:rPr lang="cs-CZ" dirty="0" smtClean="0"/>
              <a:t>Vědomé x nevědomé</a:t>
            </a:r>
          </a:p>
          <a:p>
            <a:r>
              <a:rPr lang="cs-CZ" dirty="0" smtClean="0"/>
              <a:t>Problémové x emoční (viz </a:t>
            </a:r>
            <a:r>
              <a:rPr lang="cs-CZ" dirty="0" err="1" smtClean="0"/>
              <a:t>Lazarus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Aktivní, angažované x pasivní, vyhýbavé (</a:t>
            </a:r>
            <a:r>
              <a:rPr lang="cs-CZ" i="1" dirty="0" err="1" smtClean="0"/>
              <a:t>engagement</a:t>
            </a:r>
            <a:r>
              <a:rPr lang="cs-CZ" i="1" dirty="0" smtClean="0"/>
              <a:t> x </a:t>
            </a:r>
            <a:r>
              <a:rPr lang="cs-CZ" i="1" dirty="0" err="1" smtClean="0"/>
              <a:t>disengagement</a:t>
            </a:r>
            <a:r>
              <a:rPr lang="cs-CZ" i="1" dirty="0" smtClean="0"/>
              <a:t>; </a:t>
            </a:r>
            <a:r>
              <a:rPr lang="cs-CZ" i="1" dirty="0" err="1" smtClean="0"/>
              <a:t>approach</a:t>
            </a:r>
            <a:r>
              <a:rPr lang="cs-CZ" i="1" dirty="0" smtClean="0"/>
              <a:t> x </a:t>
            </a:r>
            <a:r>
              <a:rPr lang="cs-CZ" i="1" dirty="0" err="1" smtClean="0"/>
              <a:t>avoidance</a:t>
            </a:r>
            <a:r>
              <a:rPr lang="cs-CZ" dirty="0" smtClean="0"/>
              <a:t>) – Roth a </a:t>
            </a:r>
            <a:r>
              <a:rPr lang="cs-CZ" dirty="0" err="1" smtClean="0"/>
              <a:t>Cohen</a:t>
            </a:r>
            <a:r>
              <a:rPr lang="cs-CZ" dirty="0" smtClean="0"/>
              <a:t> – viz dále)</a:t>
            </a:r>
          </a:p>
          <a:p>
            <a:r>
              <a:rPr lang="cs-CZ" dirty="0" smtClean="0"/>
              <a:t>Akomodace x zaměření na smysl (</a:t>
            </a:r>
            <a:r>
              <a:rPr lang="cs-CZ" i="1" dirty="0" err="1" smtClean="0"/>
              <a:t>accomodative</a:t>
            </a:r>
            <a:r>
              <a:rPr lang="cs-CZ" i="1" dirty="0" smtClean="0"/>
              <a:t> x </a:t>
            </a:r>
            <a:r>
              <a:rPr lang="cs-CZ" i="1" dirty="0" err="1" smtClean="0"/>
              <a:t>meaning-focused</a:t>
            </a:r>
            <a:r>
              <a:rPr lang="cs-CZ" dirty="0" smtClean="0"/>
              <a:t>)</a:t>
            </a:r>
          </a:p>
          <a:p>
            <a:r>
              <a:rPr lang="cs-CZ" dirty="0"/>
              <a:t>Proaktivní </a:t>
            </a:r>
            <a:r>
              <a:rPr lang="cs-CZ" dirty="0" err="1"/>
              <a:t>coping</a:t>
            </a:r>
            <a:r>
              <a:rPr lang="cs-CZ" dirty="0"/>
              <a:t> (</a:t>
            </a:r>
            <a:r>
              <a:rPr lang="cs-CZ" dirty="0" err="1"/>
              <a:t>Aspinwall</a:t>
            </a:r>
            <a:r>
              <a:rPr lang="cs-CZ" dirty="0"/>
              <a:t> &amp; </a:t>
            </a:r>
            <a:r>
              <a:rPr lang="cs-CZ" dirty="0" err="1"/>
              <a:t>Taylor</a:t>
            </a:r>
            <a:r>
              <a:rPr lang="cs-CZ" dirty="0"/>
              <a:t> 1997) </a:t>
            </a:r>
            <a:r>
              <a:rPr lang="cs-CZ" dirty="0" smtClean="0"/>
              <a:t>- Preventivní akce - problémový</a:t>
            </a:r>
            <a:r>
              <a:rPr lang="cs-CZ" dirty="0"/>
              <a:t>, akumulace zdrojů, aktivní vyhledávání známek nepříjemností – zachycení v počátku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646464"/>
                </a:solidFill>
              </a:rPr>
              <a:t>coping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41862" cy="360000"/>
          </a:xfrm>
        </p:spPr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pic>
        <p:nvPicPr>
          <p:cNvPr id="10" name="Picture 2" descr="Stres - príznaky, definícia, liečba a prevencia | Neurinu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0257"/>
          <a:stretch/>
        </p:blipFill>
        <p:spPr bwMode="auto">
          <a:xfrm>
            <a:off x="9960077" y="0"/>
            <a:ext cx="2222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9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1" y="1343906"/>
            <a:ext cx="7035798" cy="4904494"/>
          </a:xfrm>
        </p:spPr>
        <p:txBody>
          <a:bodyPr/>
          <a:lstStyle/>
          <a:p>
            <a:pPr lvl="0"/>
            <a:r>
              <a:rPr lang="cs-CZ" dirty="0" smtClean="0"/>
              <a:t>Přiblížení </a:t>
            </a:r>
            <a:r>
              <a:rPr lang="cs-CZ" dirty="0"/>
              <a:t>(</a:t>
            </a:r>
            <a:r>
              <a:rPr lang="cs-CZ" i="1" dirty="0" err="1" smtClean="0"/>
              <a:t>aproach</a:t>
            </a:r>
            <a:r>
              <a:rPr lang="cs-CZ" i="1" dirty="0" smtClean="0"/>
              <a:t>)</a:t>
            </a:r>
          </a:p>
          <a:p>
            <a:pPr lvl="1"/>
            <a:r>
              <a:rPr lang="cs-CZ" dirty="0" smtClean="0"/>
              <a:t>Náklady – </a:t>
            </a:r>
            <a:r>
              <a:rPr lang="cs-CZ" dirty="0" err="1" smtClean="0"/>
              <a:t>distres</a:t>
            </a:r>
            <a:r>
              <a:rPr lang="cs-CZ" dirty="0" smtClean="0"/>
              <a:t>, obava</a:t>
            </a:r>
          </a:p>
          <a:p>
            <a:pPr lvl="1"/>
            <a:r>
              <a:rPr lang="cs-CZ" dirty="0" smtClean="0"/>
              <a:t>Zisky – akce, ventilace afektu, asimilace a řešení</a:t>
            </a:r>
          </a:p>
          <a:p>
            <a:pPr lvl="0"/>
            <a:r>
              <a:rPr lang="cs-CZ" dirty="0"/>
              <a:t>V</a:t>
            </a:r>
            <a:r>
              <a:rPr lang="cs-CZ" dirty="0" smtClean="0"/>
              <a:t>yhýbání (</a:t>
            </a:r>
            <a:r>
              <a:rPr lang="cs-CZ" i="1" dirty="0" err="1" smtClean="0"/>
              <a:t>avoidance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Náklady – chybí akce, emoční plochost, intruze, maladaptivní chování, symptomy</a:t>
            </a:r>
          </a:p>
          <a:p>
            <a:pPr lvl="1"/>
            <a:r>
              <a:rPr lang="cs-CZ" dirty="0" smtClean="0"/>
              <a:t>Zisky – redukce stresu, naděje a kuráž, možnost postupného zpracování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Navazuje na </a:t>
            </a:r>
            <a:r>
              <a:rPr lang="cs-CZ" dirty="0" err="1" smtClean="0"/>
              <a:t>Horowitz</a:t>
            </a:r>
            <a:r>
              <a:rPr lang="cs-CZ" dirty="0" smtClean="0"/>
              <a:t> (1976)</a:t>
            </a:r>
          </a:p>
          <a:p>
            <a:pPr lvl="1"/>
            <a:r>
              <a:rPr lang="cs-CZ" dirty="0" smtClean="0"/>
              <a:t>Popření (</a:t>
            </a:r>
            <a:r>
              <a:rPr lang="cs-CZ" i="1" dirty="0" err="1" smtClean="0"/>
              <a:t>denial</a:t>
            </a:r>
            <a:r>
              <a:rPr lang="cs-CZ" dirty="0" smtClean="0"/>
              <a:t>) – otupění, nevnímání, odstranění připomínek stresoru</a:t>
            </a:r>
          </a:p>
          <a:p>
            <a:pPr lvl="2"/>
            <a:r>
              <a:rPr lang="cs-CZ" dirty="0" smtClean="0"/>
              <a:t>Motivováno potřebou chránit Já před stresorem</a:t>
            </a:r>
          </a:p>
          <a:p>
            <a:pPr lvl="2"/>
            <a:r>
              <a:rPr lang="cs-CZ" dirty="0" smtClean="0"/>
              <a:t>Negativa</a:t>
            </a:r>
          </a:p>
          <a:p>
            <a:pPr lvl="3"/>
            <a:r>
              <a:rPr lang="cs-CZ" dirty="0" smtClean="0"/>
              <a:t>Propásnutí příležitostí stresor zvládnout</a:t>
            </a:r>
          </a:p>
          <a:p>
            <a:pPr lvl="3"/>
            <a:r>
              <a:rPr lang="cs-CZ" dirty="0" smtClean="0"/>
              <a:t>Intruze (</a:t>
            </a:r>
            <a:r>
              <a:rPr lang="cs-CZ" i="1" dirty="0" err="1" smtClean="0"/>
              <a:t>intrusion</a:t>
            </a:r>
            <a:r>
              <a:rPr lang="cs-CZ" dirty="0" smtClean="0"/>
              <a:t>) – stresor neodbytně proniká do psychiky – noční můry, paniky, připomínky stresoru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646464"/>
                </a:solidFill>
              </a:rPr>
              <a:t>Copingové</a:t>
            </a:r>
            <a:r>
              <a:rPr lang="cs-CZ" dirty="0" smtClean="0">
                <a:solidFill>
                  <a:srgbClr val="646464"/>
                </a:solidFill>
              </a:rPr>
              <a:t> strategie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41862" cy="360000"/>
          </a:xfrm>
        </p:spPr>
        <p:txBody>
          <a:bodyPr/>
          <a:lstStyle/>
          <a:p>
            <a:r>
              <a:rPr lang="cs-CZ" dirty="0"/>
              <a:t>Roth </a:t>
            </a:r>
            <a:r>
              <a:rPr lang="en-GB" dirty="0"/>
              <a:t>&amp;</a:t>
            </a:r>
            <a:r>
              <a:rPr lang="cs-CZ" dirty="0"/>
              <a:t> </a:t>
            </a:r>
            <a:r>
              <a:rPr lang="cs-CZ" dirty="0" err="1"/>
              <a:t>Cohen</a:t>
            </a:r>
            <a:r>
              <a:rPr lang="cs-CZ" dirty="0"/>
              <a:t> (1986)</a:t>
            </a:r>
          </a:p>
        </p:txBody>
      </p:sp>
      <p:pic>
        <p:nvPicPr>
          <p:cNvPr id="10" name="Picture 2" descr="Stres - príznaky, definícia, liečba a prevencia | Neurinu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0257"/>
          <a:stretch/>
        </p:blipFill>
        <p:spPr bwMode="auto">
          <a:xfrm>
            <a:off x="9960077" y="0"/>
            <a:ext cx="2222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7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1" y="1343906"/>
            <a:ext cx="7035798" cy="4904494"/>
          </a:xfrm>
        </p:spPr>
        <p:txBody>
          <a:bodyPr/>
          <a:lstStyle/>
          <a:p>
            <a:pPr lvl="0"/>
            <a:r>
              <a:rPr lang="cs-CZ" dirty="0"/>
              <a:t>Plná verze má 53 položek, 14 </a:t>
            </a:r>
            <a:r>
              <a:rPr lang="cs-CZ" dirty="0" err="1"/>
              <a:t>subškál</a:t>
            </a:r>
            <a:endParaRPr lang="cs-CZ" dirty="0"/>
          </a:p>
          <a:p>
            <a:pPr lvl="0"/>
            <a:r>
              <a:rPr lang="cs-CZ" dirty="0"/>
              <a:t>Původní verze založena na </a:t>
            </a:r>
          </a:p>
          <a:p>
            <a:pPr lvl="1"/>
            <a:r>
              <a:rPr lang="cs-CZ" dirty="0"/>
              <a:t>modelech behaviorální seberegulace (</a:t>
            </a:r>
            <a:r>
              <a:rPr lang="cs-CZ" dirty="0" err="1"/>
              <a:t>Carver</a:t>
            </a:r>
            <a:r>
              <a:rPr lang="cs-CZ" dirty="0"/>
              <a:t> &amp; </a:t>
            </a:r>
            <a:r>
              <a:rPr lang="cs-CZ" dirty="0" err="1"/>
              <a:t>Scheier</a:t>
            </a:r>
            <a:r>
              <a:rPr lang="cs-CZ" dirty="0"/>
              <a:t>, 1981) - chování zpětnovazebně ovlivňováno emocemi, hlavní distinkce  </a:t>
            </a:r>
          </a:p>
          <a:p>
            <a:pPr lvl="2"/>
            <a:r>
              <a:rPr lang="cs-CZ" dirty="0"/>
              <a:t>sebevědomí – vede k trpělivosti, snaze </a:t>
            </a:r>
          </a:p>
          <a:p>
            <a:pPr lvl="2"/>
            <a:r>
              <a:rPr lang="cs-CZ" dirty="0"/>
              <a:t>pochyby – vedou k vzdávání se</a:t>
            </a:r>
          </a:p>
          <a:p>
            <a:pPr lvl="1"/>
            <a:r>
              <a:rPr lang="cs-CZ" dirty="0"/>
              <a:t>transakčním modelu stresu a </a:t>
            </a:r>
            <a:r>
              <a:rPr lang="cs-CZ" dirty="0" err="1"/>
              <a:t>copingu</a:t>
            </a:r>
            <a:r>
              <a:rPr lang="cs-CZ" dirty="0"/>
              <a:t> (</a:t>
            </a:r>
            <a:r>
              <a:rPr lang="cs-CZ" dirty="0" err="1"/>
              <a:t>Lazarus</a:t>
            </a:r>
            <a:r>
              <a:rPr lang="cs-CZ" dirty="0"/>
              <a:t> &amp; </a:t>
            </a:r>
            <a:r>
              <a:rPr lang="cs-CZ" dirty="0" err="1"/>
              <a:t>Folkman</a:t>
            </a:r>
            <a:r>
              <a:rPr lang="cs-CZ" dirty="0"/>
              <a:t>, 1984) – ústřední role kognitivního hodnocení (viz výše); vlastnosti stresoru, které ovlivňují </a:t>
            </a:r>
            <a:r>
              <a:rPr lang="cs-CZ" dirty="0" err="1"/>
              <a:t>coping</a:t>
            </a:r>
            <a:r>
              <a:rPr lang="cs-CZ" dirty="0"/>
              <a:t>, jsou </a:t>
            </a:r>
          </a:p>
          <a:p>
            <a:pPr lvl="2"/>
            <a:r>
              <a:rPr lang="cs-CZ" dirty="0"/>
              <a:t>naléhavost</a:t>
            </a:r>
          </a:p>
          <a:p>
            <a:pPr lvl="2"/>
            <a:r>
              <a:rPr lang="cs-CZ" dirty="0"/>
              <a:t>délka</a:t>
            </a:r>
          </a:p>
          <a:p>
            <a:pPr lvl="2"/>
            <a:r>
              <a:rPr lang="cs-CZ" dirty="0" err="1"/>
              <a:t>prediktabilita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úkoly během stresu</a:t>
            </a:r>
          </a:p>
          <a:p>
            <a:pPr lvl="2"/>
            <a:r>
              <a:rPr lang="cs-CZ" dirty="0"/>
              <a:t>regulace problému</a:t>
            </a:r>
          </a:p>
          <a:p>
            <a:pPr lvl="3"/>
            <a:r>
              <a:rPr lang="cs-CZ" dirty="0"/>
              <a:t>aktivní – řešení problému</a:t>
            </a:r>
          </a:p>
          <a:p>
            <a:pPr lvl="3"/>
            <a:r>
              <a:rPr lang="cs-CZ" dirty="0"/>
              <a:t>vyhýbavá – vyhýbání se problému</a:t>
            </a:r>
          </a:p>
          <a:p>
            <a:pPr lvl="2"/>
            <a:r>
              <a:rPr lang="cs-CZ" dirty="0"/>
              <a:t>regulace emocí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Příklad dotazníku - Cope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41862" cy="360000"/>
          </a:xfrm>
        </p:spPr>
        <p:txBody>
          <a:bodyPr/>
          <a:lstStyle/>
          <a:p>
            <a:r>
              <a:rPr lang="cs-CZ" dirty="0" smtClean="0"/>
              <a:t>Nejčastější dotazníky </a:t>
            </a:r>
            <a:r>
              <a:rPr lang="cs-CZ" dirty="0" err="1" smtClean="0"/>
              <a:t>copingu</a:t>
            </a:r>
            <a:endParaRPr lang="cs-CZ" dirty="0"/>
          </a:p>
        </p:txBody>
      </p:sp>
      <p:pic>
        <p:nvPicPr>
          <p:cNvPr id="10" name="Picture 2" descr="Stres - príznaky, definícia, liečba a prevencia | Neurinu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0257"/>
          <a:stretch/>
        </p:blipFill>
        <p:spPr bwMode="auto">
          <a:xfrm>
            <a:off x="9960077" y="0"/>
            <a:ext cx="2222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4624-01A1-4119-8702-B6F46D70F8A6}" type="slidenum">
              <a:rPr lang="cs-CZ" smtClean="0"/>
              <a:t>16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7552" t="17501" r="17656" b="5647"/>
          <a:stretch/>
        </p:blipFill>
        <p:spPr>
          <a:xfrm>
            <a:off x="77950" y="0"/>
            <a:ext cx="10167063" cy="6783491"/>
          </a:xfrm>
          <a:prstGeom prst="rect">
            <a:avLst/>
          </a:prstGeom>
        </p:spPr>
      </p:pic>
      <p:pic>
        <p:nvPicPr>
          <p:cNvPr id="7" name="Picture 2" descr="Stres - príznaky, definícia, liečba a prevencia | Neurinu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0257"/>
          <a:stretch/>
        </p:blipFill>
        <p:spPr bwMode="auto">
          <a:xfrm>
            <a:off x="9960077" y="0"/>
            <a:ext cx="2222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2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Dotazník COPE – strategie, jejich používání a efektivita na základě desítek výzkumů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892040" cy="426110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Pozitivní </a:t>
            </a:r>
            <a:r>
              <a:rPr lang="cs-CZ" dirty="0"/>
              <a:t>reinterpretace – používané při nízké míře stresu; souvisí s vysokou mírou </a:t>
            </a:r>
            <a:r>
              <a:rPr lang="cs-CZ" dirty="0" err="1"/>
              <a:t>well-beingu</a:t>
            </a:r>
            <a:endParaRPr lang="cs-CZ" dirty="0"/>
          </a:p>
          <a:p>
            <a:pPr lvl="0"/>
            <a:r>
              <a:rPr lang="cs-CZ" dirty="0"/>
              <a:t>Růst a akceptace – používané při nízké míře stresu; souvisí s vysokou mírou </a:t>
            </a:r>
            <a:r>
              <a:rPr lang="cs-CZ" dirty="0" err="1"/>
              <a:t>well-beingu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Ventilace </a:t>
            </a:r>
            <a:r>
              <a:rPr lang="cs-CZ" dirty="0"/>
              <a:t>emocí – používané při vysoké míře stresu</a:t>
            </a:r>
          </a:p>
          <a:p>
            <a:endParaRPr lang="cs-CZ" dirty="0" smtClean="0"/>
          </a:p>
          <a:p>
            <a:r>
              <a:rPr lang="cs-CZ" dirty="0" smtClean="0"/>
              <a:t>Popření </a:t>
            </a:r>
            <a:r>
              <a:rPr lang="cs-CZ" dirty="0"/>
              <a:t>– používané při vysoké míře stresu; souvisí s nízkou mírou </a:t>
            </a:r>
            <a:r>
              <a:rPr lang="cs-CZ" dirty="0" err="1"/>
              <a:t>well-beingu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Behaviorální </a:t>
            </a:r>
            <a:r>
              <a:rPr lang="cs-CZ" dirty="0"/>
              <a:t>stažení se – používané při vysoké míře stresu; souvisí s negativním afektem</a:t>
            </a:r>
          </a:p>
          <a:p>
            <a:endParaRPr lang="cs-CZ" dirty="0"/>
          </a:p>
          <a:p>
            <a:r>
              <a:rPr lang="cs-CZ" dirty="0" smtClean="0"/>
              <a:t>Alkohol-drogy </a:t>
            </a:r>
            <a:r>
              <a:rPr lang="cs-CZ" dirty="0"/>
              <a:t>– používané při vysoké míře stresu; souvisí s nízkou mírou </a:t>
            </a:r>
            <a:r>
              <a:rPr lang="cs-CZ" dirty="0" err="1"/>
              <a:t>well-beingu</a:t>
            </a:r>
            <a:endParaRPr lang="cs-CZ" dirty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Sebeobviňování </a:t>
            </a:r>
            <a:r>
              <a:rPr lang="cs-CZ" dirty="0"/>
              <a:t>– používané při vysoké míře stresu; souvisí s depresivními a fyzickými symptomy;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416966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Aktivní </a:t>
            </a:r>
            <a:r>
              <a:rPr lang="cs-CZ" dirty="0" err="1"/>
              <a:t>coping</a:t>
            </a:r>
            <a:r>
              <a:rPr lang="cs-CZ" dirty="0"/>
              <a:t> – souvisí s vysokou mírou </a:t>
            </a:r>
            <a:r>
              <a:rPr lang="cs-CZ" dirty="0" err="1"/>
              <a:t>well-beingu</a:t>
            </a:r>
            <a:endParaRPr lang="cs-CZ" dirty="0"/>
          </a:p>
          <a:p>
            <a:pPr lvl="0"/>
            <a:r>
              <a:rPr lang="cs-CZ" dirty="0"/>
              <a:t>Plánování – souvisí s vysokou mírou </a:t>
            </a:r>
            <a:r>
              <a:rPr lang="cs-CZ" dirty="0" err="1"/>
              <a:t>well-beingu</a:t>
            </a:r>
            <a:endParaRPr lang="cs-CZ" dirty="0"/>
          </a:p>
          <a:p>
            <a:pPr lvl="0"/>
            <a:r>
              <a:rPr lang="cs-CZ" dirty="0"/>
              <a:t>Vyhledávání sociální podpory z důvodů praktických – souvisí s vysokou mírou </a:t>
            </a:r>
            <a:r>
              <a:rPr lang="cs-CZ" dirty="0" err="1"/>
              <a:t>well-beingu</a:t>
            </a:r>
            <a:endParaRPr lang="cs-CZ" dirty="0"/>
          </a:p>
          <a:p>
            <a:pPr lvl="0"/>
            <a:r>
              <a:rPr lang="cs-CZ" dirty="0"/>
              <a:t>Vyhledávání sociální podpory z důvodů emočních – souvisí s vysokou mírou </a:t>
            </a:r>
            <a:r>
              <a:rPr lang="cs-CZ" dirty="0" err="1"/>
              <a:t>well-beingu</a:t>
            </a:r>
            <a:endParaRPr lang="cs-CZ" dirty="0"/>
          </a:p>
          <a:p>
            <a:pPr lvl="0"/>
            <a:r>
              <a:rPr lang="cs-CZ" dirty="0"/>
              <a:t>Obrácení se na víru – souvisí s vysokou mírou </a:t>
            </a:r>
            <a:r>
              <a:rPr lang="cs-CZ" dirty="0" err="1"/>
              <a:t>well-beingu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Behaviorální </a:t>
            </a:r>
            <a:r>
              <a:rPr lang="cs-CZ" dirty="0"/>
              <a:t>zapojení – souvisí s nízkou mírou </a:t>
            </a:r>
            <a:r>
              <a:rPr lang="cs-CZ" dirty="0" err="1"/>
              <a:t>well-beingu</a:t>
            </a:r>
            <a:endParaRPr lang="cs-CZ" dirty="0"/>
          </a:p>
          <a:p>
            <a:pPr lvl="0"/>
            <a:r>
              <a:rPr lang="cs-CZ" dirty="0"/>
              <a:t>Mentální stažení se – souvisí s nízkou mírou </a:t>
            </a:r>
            <a:r>
              <a:rPr lang="cs-CZ" dirty="0" err="1"/>
              <a:t>well-beingu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Humor</a:t>
            </a:r>
            <a:endParaRPr lang="cs-CZ" dirty="0"/>
          </a:p>
          <a:p>
            <a:pPr lvl="0"/>
            <a:r>
              <a:rPr lang="cs-CZ" dirty="0"/>
              <a:t>Akceptace</a:t>
            </a:r>
          </a:p>
          <a:p>
            <a:pPr lvl="0"/>
            <a:r>
              <a:rPr lang="cs-CZ" dirty="0"/>
              <a:t>Rozptýlení se</a:t>
            </a:r>
          </a:p>
          <a:p>
            <a:pPr lvl="0"/>
            <a:r>
              <a:rPr lang="cs-CZ" dirty="0"/>
              <a:t>Sebeovládání</a:t>
            </a:r>
          </a:p>
          <a:p>
            <a:pPr lvl="0"/>
            <a:r>
              <a:rPr lang="cs-CZ" dirty="0"/>
              <a:t>Potlačení jiných aktivit</a:t>
            </a:r>
          </a:p>
        </p:txBody>
      </p:sp>
      <p:sp>
        <p:nvSpPr>
          <p:cNvPr id="5" name="Obdélník 4"/>
          <p:cNvSpPr/>
          <p:nvPr/>
        </p:nvSpPr>
        <p:spPr>
          <a:xfrm>
            <a:off x="1371600" y="2171700"/>
            <a:ext cx="4892040" cy="9372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303276" y="2171700"/>
            <a:ext cx="4892040" cy="17419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371600" y="3881626"/>
            <a:ext cx="4931676" cy="248259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302887" y="4087367"/>
            <a:ext cx="4931676" cy="71323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67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1" y="1343906"/>
            <a:ext cx="7035798" cy="4904494"/>
          </a:xfrm>
        </p:spPr>
        <p:txBody>
          <a:bodyPr/>
          <a:lstStyle/>
          <a:p>
            <a:pPr lvl="0"/>
            <a:r>
              <a:rPr lang="cs-CZ" dirty="0" smtClean="0"/>
              <a:t>Motivy jsou složky osobnosti</a:t>
            </a:r>
          </a:p>
          <a:p>
            <a:pPr lvl="0"/>
            <a:r>
              <a:rPr lang="cs-CZ" dirty="0" smtClean="0"/>
              <a:t>Uspokojují potřeby, aktivizují k sledování cílů</a:t>
            </a:r>
          </a:p>
          <a:p>
            <a:pPr lvl="0"/>
            <a:r>
              <a:rPr lang="cs-CZ" dirty="0" smtClean="0"/>
              <a:t>Jsou viditelné x skryté, explicitní x implicitní, primární x sekundární</a:t>
            </a:r>
          </a:p>
          <a:p>
            <a:pPr lvl="0"/>
            <a:r>
              <a:rPr lang="cs-CZ" dirty="0" smtClean="0"/>
              <a:t>Motivy dosahování, afiliace a moci mohou být klíčové a míra jejich exprese je individuálně odlišná (určuje osobnost)</a:t>
            </a:r>
          </a:p>
          <a:p>
            <a:pPr lvl="1"/>
            <a:r>
              <a:rPr lang="cs-CZ" dirty="0" smtClean="0"/>
              <a:t>Měřeno pomocí TAT</a:t>
            </a:r>
          </a:p>
          <a:p>
            <a:r>
              <a:rPr lang="cs-CZ" dirty="0" smtClean="0"/>
              <a:t>Zvládání zátěže (</a:t>
            </a:r>
            <a:r>
              <a:rPr lang="cs-CZ" dirty="0" err="1" smtClean="0"/>
              <a:t>coping</a:t>
            </a:r>
            <a:r>
              <a:rPr lang="cs-CZ" dirty="0" smtClean="0"/>
              <a:t>) je individuálně odlišný</a:t>
            </a:r>
            <a:endParaRPr lang="cs-CZ" dirty="0"/>
          </a:p>
          <a:p>
            <a:pPr lvl="0"/>
            <a:r>
              <a:rPr lang="cs-CZ" dirty="0" smtClean="0"/>
              <a:t>Mezi </a:t>
            </a:r>
            <a:r>
              <a:rPr lang="cs-CZ" dirty="0" err="1" smtClean="0"/>
              <a:t>copingové</a:t>
            </a:r>
            <a:r>
              <a:rPr lang="cs-CZ" dirty="0" smtClean="0"/>
              <a:t> strategie patří problémové x emoční; přiblížení x vyhýbání,  proaktivní </a:t>
            </a:r>
            <a:r>
              <a:rPr lang="cs-CZ" dirty="0" err="1" smtClean="0"/>
              <a:t>coping</a:t>
            </a:r>
            <a:r>
              <a:rPr lang="cs-CZ" dirty="0" smtClean="0"/>
              <a:t>, akomodace x zaměření na smysl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Závěr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41862" cy="360000"/>
          </a:xfrm>
        </p:spPr>
        <p:txBody>
          <a:bodyPr/>
          <a:lstStyle/>
          <a:p>
            <a:r>
              <a:rPr lang="cs-CZ" dirty="0" smtClean="0"/>
              <a:t>Motivace, </a:t>
            </a:r>
            <a:r>
              <a:rPr lang="cs-CZ" dirty="0" err="1" smtClean="0"/>
              <a:t>coping</a:t>
            </a:r>
            <a:endParaRPr lang="cs-CZ" dirty="0"/>
          </a:p>
        </p:txBody>
      </p:sp>
      <p:pic>
        <p:nvPicPr>
          <p:cNvPr id="10" name="Picture 2" descr="Stres - príznaky, definícia, liečba a prevencia | Neurinu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0257"/>
          <a:stretch/>
        </p:blipFill>
        <p:spPr bwMode="auto">
          <a:xfrm>
            <a:off x="9960077" y="0"/>
            <a:ext cx="2222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9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ts val="5300"/>
              </a:lnSpc>
            </a:pPr>
            <a:r>
              <a:rPr lang="cs-CZ" sz="4800" dirty="0" smtClean="0"/>
              <a:t>motivace </a:t>
            </a:r>
            <a:endParaRPr lang="cs-CZ" sz="4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329714" y="2554514"/>
            <a:ext cx="2452914" cy="3288064"/>
          </a:xfrm>
        </p:spPr>
        <p:txBody>
          <a:bodyPr/>
          <a:lstStyle/>
          <a:p>
            <a:r>
              <a:rPr lang="cs-CZ" dirty="0" err="1" smtClean="0"/>
              <a:t>Maslow</a:t>
            </a:r>
            <a:endParaRPr lang="cs-CZ" dirty="0" smtClean="0"/>
          </a:p>
          <a:p>
            <a:r>
              <a:rPr lang="cs-CZ" dirty="0" smtClean="0"/>
              <a:t>Murray</a:t>
            </a:r>
          </a:p>
          <a:p>
            <a:r>
              <a:rPr lang="cs-CZ" dirty="0" err="1" smtClean="0"/>
              <a:t>McClelland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58403"/>
          <a:stretch/>
        </p:blipFill>
        <p:spPr>
          <a:xfrm>
            <a:off x="9988061" y="0"/>
            <a:ext cx="223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>
                <a:solidFill>
                  <a:srgbClr val="646464"/>
                </a:solidFill>
              </a:rPr>
              <a:t>Definice motivace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575" y="974207"/>
            <a:ext cx="8587194" cy="5348114"/>
          </a:xfrm>
        </p:spPr>
        <p:txBody>
          <a:bodyPr rtlCol="0"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vnitřní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 organismu, který napomáhá dosahování určitého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cs-CZ" altLang="cs-CZ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dosahování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dílčích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cílů (obstarání jídla, nalezení domova)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naplňuje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potřeby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organismu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emoce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kognitivní funkce, vznikly k usnadnění dosahování cílů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motivace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„kočíruje“ behaviorální a kognitivní flexibilitu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jedince (</a:t>
            </a:r>
            <a:r>
              <a:rPr lang="cs-CZ" altLang="cs-CZ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Anselme 2010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altLang="cs-CZ" sz="1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aktivizace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organismu?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proces,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 se percepce a chování organismu zaměřuje vůči určitému cílovému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objektu?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chování či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výběr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alternativních behaviorálních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vzorců</a:t>
            </a:r>
            <a:endParaRPr lang="cs-CZ" altLang="cs-CZ" sz="11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reaktivní chování - jednodušší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původnější, automatická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reflexní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reakce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podněty </a:t>
            </a:r>
            <a:endParaRPr lang="cs-CZ" altLang="cs-CZ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plánování - složitější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evolučně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pozdější, obsahuje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nutně vědomou </a:t>
            </a:r>
            <a:r>
              <a:rPr lang="cs-CZ" altLang="cs-CZ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cílesměrnou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složku. </a:t>
            </a:r>
            <a:endParaRPr lang="cs-CZ" altLang="cs-CZ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Motivy = významné složky osobnosti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Základním motivem je být v dobré fyzické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duševní pohodě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5" name="Obrázek 3" descr="Reward and musical pleasure cycles, dissociating dynamic components of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8825"/>
            <a:ext cx="576103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18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9509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4271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58403"/>
          <a:stretch/>
        </p:blipFill>
        <p:spPr>
          <a:xfrm>
            <a:off x="9988061" y="0"/>
            <a:ext cx="223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err="1" smtClean="0"/>
              <a:t>Maslowova</a:t>
            </a:r>
            <a:r>
              <a:rPr lang="cs-CZ" dirty="0" smtClean="0"/>
              <a:t> hierarchie potřeb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75" y="974207"/>
            <a:ext cx="5156654" cy="5348114"/>
          </a:xfrm>
        </p:spPr>
        <p:txBody>
          <a:bodyPr rtlCol="0"/>
          <a:lstStyle/>
          <a:p>
            <a:r>
              <a:rPr lang="cs-CZ" dirty="0" err="1" smtClean="0"/>
              <a:t>Maslow</a:t>
            </a:r>
            <a:r>
              <a:rPr lang="cs-CZ" dirty="0" smtClean="0"/>
              <a:t> (1954)</a:t>
            </a:r>
          </a:p>
          <a:p>
            <a:pPr lvl="1"/>
            <a:r>
              <a:rPr lang="cs-CZ" dirty="0" smtClean="0"/>
              <a:t>Humanistická tradice</a:t>
            </a:r>
          </a:p>
          <a:p>
            <a:pPr lvl="1"/>
            <a:r>
              <a:rPr lang="cs-CZ" dirty="0" smtClean="0"/>
              <a:t>Obecný vzorec potřeb, jejich uspokojování ve stejné sekvenci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r>
              <a:rPr lang="cs-CZ" dirty="0" smtClean="0"/>
              <a:t>Uspokojení nižší potřeby umožňuje sledování vyšší </a:t>
            </a:r>
          </a:p>
          <a:p>
            <a:pPr lvl="1"/>
            <a:r>
              <a:rPr lang="cs-CZ" dirty="0" smtClean="0"/>
              <a:t>Fyziologické a psychické</a:t>
            </a:r>
          </a:p>
          <a:p>
            <a:pPr lvl="1"/>
            <a:r>
              <a:rPr lang="cs-CZ" dirty="0" smtClean="0"/>
              <a:t>Sebeaktualizace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53" y="1840135"/>
            <a:ext cx="5184216" cy="44821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58403"/>
          <a:stretch/>
        </p:blipFill>
        <p:spPr>
          <a:xfrm>
            <a:off x="9988061" y="0"/>
            <a:ext cx="223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err="1" smtClean="0"/>
              <a:t>Murrayho</a:t>
            </a:r>
            <a:r>
              <a:rPr lang="cs-CZ" dirty="0" smtClean="0"/>
              <a:t> teorie potřeb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75" y="974207"/>
            <a:ext cx="5156654" cy="5348114"/>
          </a:xfrm>
        </p:spPr>
        <p:txBody>
          <a:bodyPr rtlCol="0"/>
          <a:lstStyle/>
          <a:p>
            <a:r>
              <a:rPr lang="cs-CZ" dirty="0" smtClean="0"/>
              <a:t>Murray, 30. léta</a:t>
            </a:r>
          </a:p>
          <a:p>
            <a:pPr lvl="1"/>
            <a:r>
              <a:rPr lang="cs-CZ" dirty="0" smtClean="0"/>
              <a:t>Tradice hlubinné psychologie</a:t>
            </a:r>
          </a:p>
          <a:p>
            <a:pPr lvl="1"/>
            <a:r>
              <a:rPr lang="cs-CZ" dirty="0" smtClean="0"/>
              <a:t>Rané dětství utváří chování</a:t>
            </a:r>
          </a:p>
          <a:p>
            <a:pPr lvl="1"/>
            <a:r>
              <a:rPr lang="cs-CZ" dirty="0" err="1" smtClean="0"/>
              <a:t>Personologie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Potřeby = determinanty chování v člověku</a:t>
            </a:r>
          </a:p>
          <a:p>
            <a:pPr lvl="2"/>
            <a:r>
              <a:rPr lang="cs-CZ" dirty="0" smtClean="0"/>
              <a:t>Nevědomé, konstrukty</a:t>
            </a:r>
          </a:p>
          <a:p>
            <a:pPr lvl="2"/>
            <a:r>
              <a:rPr lang="cs-CZ" dirty="0" smtClean="0"/>
              <a:t>Organizují vnímání, apercepci, myšlení a jednání </a:t>
            </a:r>
          </a:p>
          <a:p>
            <a:pPr lvl="2"/>
            <a:r>
              <a:rPr lang="cs-CZ" dirty="0" smtClean="0"/>
              <a:t>směr vedoucí k uspokojení, redukci napětí</a:t>
            </a:r>
          </a:p>
          <a:p>
            <a:pPr lvl="2"/>
            <a:r>
              <a:rPr lang="cs-CZ" dirty="0" smtClean="0"/>
              <a:t>Apercepce = interpretování a zachycování významu v prostředí</a:t>
            </a:r>
          </a:p>
          <a:p>
            <a:pPr lvl="3"/>
            <a:r>
              <a:rPr lang="cs-CZ" dirty="0" smtClean="0"/>
              <a:t>TAT – </a:t>
            </a:r>
            <a:r>
              <a:rPr lang="cs-CZ" dirty="0" err="1" smtClean="0"/>
              <a:t>Tématicko</a:t>
            </a:r>
            <a:r>
              <a:rPr lang="cs-CZ" dirty="0" smtClean="0"/>
              <a:t> apercepční test</a:t>
            </a:r>
          </a:p>
          <a:p>
            <a:pPr lvl="4"/>
            <a:r>
              <a:rPr lang="cs-CZ" dirty="0" smtClean="0"/>
              <a:t>Projektivní test osobnosti</a:t>
            </a:r>
          </a:p>
          <a:p>
            <a:pPr lvl="2"/>
            <a:r>
              <a:rPr lang="cs-CZ" dirty="0" smtClean="0"/>
              <a:t>Primární (biologické) </a:t>
            </a:r>
          </a:p>
          <a:p>
            <a:pPr lvl="3"/>
            <a:r>
              <a:rPr lang="cs-CZ" dirty="0" smtClean="0"/>
              <a:t>Dýchání, potrava, pití</a:t>
            </a:r>
            <a:endParaRPr lang="cs-CZ" dirty="0"/>
          </a:p>
          <a:p>
            <a:pPr lvl="2"/>
            <a:r>
              <a:rPr lang="cs-CZ" dirty="0" smtClean="0"/>
              <a:t>x sekundární (psychické)</a:t>
            </a:r>
          </a:p>
          <a:p>
            <a:pPr lvl="3"/>
            <a:r>
              <a:rPr lang="cs-CZ" dirty="0" smtClean="0"/>
              <a:t>Péče, nezávislost, dosahování</a:t>
            </a:r>
          </a:p>
          <a:p>
            <a:pPr lvl="2"/>
            <a:r>
              <a:rPr lang="cs-CZ" dirty="0" smtClean="0"/>
              <a:t>Viditelné (manifestní) – projevují se v chování</a:t>
            </a:r>
          </a:p>
          <a:p>
            <a:pPr lvl="2"/>
            <a:r>
              <a:rPr lang="cs-CZ" dirty="0" smtClean="0"/>
              <a:t>Skryté (latentní) – projevují se ve snech, fantaziích, neakceptovatelné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58403"/>
          <a:stretch/>
        </p:blipFill>
        <p:spPr>
          <a:xfrm>
            <a:off x="9988061" y="0"/>
            <a:ext cx="2238375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76" y="1048576"/>
            <a:ext cx="33337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err="1" smtClean="0"/>
              <a:t>Murrayho</a:t>
            </a:r>
            <a:r>
              <a:rPr lang="cs-CZ" dirty="0" smtClean="0"/>
              <a:t> teorie potřeb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75" y="974207"/>
            <a:ext cx="5156654" cy="5348114"/>
          </a:xfrm>
        </p:spPr>
        <p:txBody>
          <a:bodyPr rtlCol="0"/>
          <a:lstStyle/>
          <a:p>
            <a:r>
              <a:rPr lang="cs-CZ" dirty="0" smtClean="0"/>
              <a:t>Murray </a:t>
            </a:r>
          </a:p>
          <a:p>
            <a:pPr lvl="1"/>
            <a:r>
              <a:rPr lang="cs-CZ" dirty="0" smtClean="0"/>
              <a:t>Tradice hlubinné psychologie</a:t>
            </a:r>
          </a:p>
          <a:p>
            <a:pPr lvl="1"/>
            <a:r>
              <a:rPr lang="cs-CZ" dirty="0" smtClean="0"/>
              <a:t>Rané dětství utváří chování</a:t>
            </a:r>
          </a:p>
          <a:p>
            <a:pPr lvl="1"/>
            <a:r>
              <a:rPr lang="cs-CZ" dirty="0" err="1" smtClean="0"/>
              <a:t>Personologie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Potřeby = determinanty chování v člověku</a:t>
            </a:r>
          </a:p>
          <a:p>
            <a:pPr lvl="2"/>
            <a:r>
              <a:rPr lang="cs-CZ" dirty="0" smtClean="0"/>
              <a:t>Nevědomé, konstrukty</a:t>
            </a:r>
          </a:p>
          <a:p>
            <a:pPr lvl="2"/>
            <a:r>
              <a:rPr lang="cs-CZ" dirty="0" smtClean="0"/>
              <a:t>Organizují vnímání, apercepci, myšlení a jednání </a:t>
            </a:r>
          </a:p>
          <a:p>
            <a:pPr lvl="2"/>
            <a:r>
              <a:rPr lang="cs-CZ" dirty="0" smtClean="0"/>
              <a:t>směr vedoucí k uspokojení, redukci napětí</a:t>
            </a:r>
          </a:p>
          <a:p>
            <a:pPr lvl="2"/>
            <a:r>
              <a:rPr lang="cs-CZ" dirty="0" smtClean="0"/>
              <a:t>Apercepce = interpretování a zachycování významu v prostředí</a:t>
            </a:r>
          </a:p>
          <a:p>
            <a:pPr lvl="3"/>
            <a:r>
              <a:rPr lang="cs-CZ" dirty="0" smtClean="0"/>
              <a:t>TAT – </a:t>
            </a:r>
            <a:r>
              <a:rPr lang="cs-CZ" dirty="0" err="1" smtClean="0"/>
              <a:t>Tématicko</a:t>
            </a:r>
            <a:r>
              <a:rPr lang="cs-CZ" dirty="0" smtClean="0"/>
              <a:t> apercepční test</a:t>
            </a:r>
          </a:p>
          <a:p>
            <a:pPr lvl="4"/>
            <a:r>
              <a:rPr lang="cs-CZ" dirty="0" smtClean="0"/>
              <a:t>Projektivní test osobnosti</a:t>
            </a:r>
          </a:p>
          <a:p>
            <a:pPr lvl="2"/>
            <a:r>
              <a:rPr lang="cs-CZ" dirty="0" smtClean="0"/>
              <a:t>Primární (biologické) </a:t>
            </a:r>
          </a:p>
          <a:p>
            <a:pPr lvl="3"/>
            <a:r>
              <a:rPr lang="cs-CZ" dirty="0" smtClean="0"/>
              <a:t>Dýchání, potrava, pití</a:t>
            </a:r>
            <a:endParaRPr lang="cs-CZ" dirty="0"/>
          </a:p>
          <a:p>
            <a:pPr lvl="2"/>
            <a:r>
              <a:rPr lang="cs-CZ" dirty="0" smtClean="0"/>
              <a:t>x sekundární (psychické)</a:t>
            </a:r>
          </a:p>
          <a:p>
            <a:pPr lvl="3"/>
            <a:r>
              <a:rPr lang="cs-CZ" dirty="0" smtClean="0"/>
              <a:t>Péče, nezávislost, dosahování</a:t>
            </a:r>
          </a:p>
          <a:p>
            <a:pPr lvl="2"/>
            <a:r>
              <a:rPr lang="cs-CZ" dirty="0" smtClean="0"/>
              <a:t>Viditelné (manifestní) – projevují se v chování</a:t>
            </a:r>
          </a:p>
          <a:p>
            <a:pPr lvl="2"/>
            <a:r>
              <a:rPr lang="cs-CZ" dirty="0" smtClean="0"/>
              <a:t>Skryté (latentní) – projevují se ve snech, fantaziích, neakceptovatelné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58403"/>
          <a:stretch/>
        </p:blipFill>
        <p:spPr>
          <a:xfrm>
            <a:off x="9988061" y="0"/>
            <a:ext cx="2238375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9"/>
            <a:ext cx="12192000" cy="67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0" y="1343906"/>
            <a:ext cx="7128393" cy="3933645"/>
          </a:xfrm>
        </p:spPr>
        <p:txBody>
          <a:bodyPr/>
          <a:lstStyle/>
          <a:p>
            <a:r>
              <a:rPr lang="cs-CZ" dirty="0" smtClean="0"/>
              <a:t>Lidé se liší v míře potřeb</a:t>
            </a:r>
          </a:p>
          <a:p>
            <a:pPr lvl="1"/>
            <a:r>
              <a:rPr lang="cs-CZ" dirty="0" smtClean="0"/>
              <a:t>Dosahování -</a:t>
            </a:r>
            <a:r>
              <a:rPr lang="en-US" dirty="0" smtClean="0"/>
              <a:t> </a:t>
            </a:r>
            <a:r>
              <a:rPr lang="en-US" dirty="0"/>
              <a:t>achievement, </a:t>
            </a:r>
            <a:endParaRPr lang="cs-CZ" dirty="0" smtClean="0"/>
          </a:p>
          <a:p>
            <a:pPr lvl="1"/>
            <a:r>
              <a:rPr lang="cs-CZ" dirty="0" smtClean="0"/>
              <a:t>Afiliace -</a:t>
            </a:r>
            <a:r>
              <a:rPr lang="en-US" dirty="0" smtClean="0"/>
              <a:t>affiliation</a:t>
            </a:r>
            <a:r>
              <a:rPr lang="en-US" dirty="0"/>
              <a:t>, </a:t>
            </a:r>
            <a:endParaRPr lang="cs-CZ" dirty="0" smtClean="0"/>
          </a:p>
          <a:p>
            <a:pPr lvl="1"/>
            <a:r>
              <a:rPr lang="cs-CZ" dirty="0" smtClean="0"/>
              <a:t>Moci - </a:t>
            </a:r>
            <a:r>
              <a:rPr lang="en-US" dirty="0" smtClean="0"/>
              <a:t>power</a:t>
            </a:r>
            <a:r>
              <a:rPr lang="en-US" dirty="0"/>
              <a:t>, </a:t>
            </a:r>
            <a:endParaRPr lang="cs-CZ" dirty="0" smtClean="0"/>
          </a:p>
          <a:p>
            <a:pPr lvl="1"/>
            <a:r>
              <a:rPr lang="cs-CZ" dirty="0" smtClean="0"/>
              <a:t>Tyto rozdíly ovlivňují jejich chování a očekávání</a:t>
            </a:r>
          </a:p>
          <a:p>
            <a:r>
              <a:rPr lang="cs-CZ" dirty="0" smtClean="0"/>
              <a:t>TAT</a:t>
            </a:r>
          </a:p>
          <a:p>
            <a:pPr lvl="1"/>
            <a:r>
              <a:rPr lang="cs-CZ" dirty="0" smtClean="0"/>
              <a:t>Skórovací systém – </a:t>
            </a:r>
            <a:r>
              <a:rPr lang="en-US" dirty="0" smtClean="0"/>
              <a:t>McClelland</a:t>
            </a:r>
            <a:r>
              <a:rPr lang="cs-CZ" dirty="0" smtClean="0"/>
              <a:t> et al. 1953 měřící potřeby dosahování, afiliace a moci</a:t>
            </a:r>
            <a:r>
              <a:rPr lang="en-US" dirty="0" smtClean="0"/>
              <a:t>. </a:t>
            </a:r>
            <a:endParaRPr lang="cs-CZ" dirty="0" smtClean="0"/>
          </a:p>
          <a:p>
            <a:pPr lvl="1"/>
            <a:r>
              <a:rPr lang="cs-CZ" dirty="0" smtClean="0"/>
              <a:t>Úroveň vývoje ega</a:t>
            </a:r>
            <a:r>
              <a:rPr lang="en-US" dirty="0" smtClean="0"/>
              <a:t> </a:t>
            </a:r>
            <a:r>
              <a:rPr lang="en-US" dirty="0"/>
              <a:t>(Sutton </a:t>
            </a:r>
            <a:r>
              <a:rPr lang="en-US" dirty="0" smtClean="0"/>
              <a:t>a </a:t>
            </a:r>
            <a:r>
              <a:rPr lang="en-US" dirty="0"/>
              <a:t>Swenson, 1983), </a:t>
            </a:r>
            <a:endParaRPr lang="cs-CZ" dirty="0" smtClean="0"/>
          </a:p>
          <a:p>
            <a:pPr lvl="1"/>
            <a:r>
              <a:rPr lang="cs-CZ" dirty="0" smtClean="0"/>
              <a:t>Obranné mechanismy </a:t>
            </a:r>
            <a:r>
              <a:rPr lang="en-US" dirty="0" smtClean="0"/>
              <a:t>(Cramer</a:t>
            </a:r>
            <a:r>
              <a:rPr lang="en-US" dirty="0"/>
              <a:t>, 1987), </a:t>
            </a:r>
            <a:endParaRPr lang="cs-CZ" dirty="0" smtClean="0"/>
          </a:p>
          <a:p>
            <a:pPr lvl="1"/>
            <a:r>
              <a:rPr lang="cs-CZ" dirty="0" smtClean="0"/>
              <a:t>Kvalita interpersonálního afektu </a:t>
            </a:r>
            <a:r>
              <a:rPr lang="en-US" dirty="0" smtClean="0"/>
              <a:t>(Thomas </a:t>
            </a:r>
            <a:r>
              <a:rPr lang="en-US" dirty="0"/>
              <a:t>and </a:t>
            </a:r>
            <a:r>
              <a:rPr lang="en-US" dirty="0" err="1"/>
              <a:t>Dudek</a:t>
            </a:r>
            <a:r>
              <a:rPr lang="en-US" dirty="0"/>
              <a:t>, 1985), </a:t>
            </a:r>
            <a:endParaRPr lang="cs-CZ" dirty="0" smtClean="0"/>
          </a:p>
          <a:p>
            <a:pPr lvl="1"/>
            <a:r>
              <a:rPr lang="cs-CZ" dirty="0" smtClean="0"/>
              <a:t>Styl řešení problémů </a:t>
            </a:r>
            <a:r>
              <a:rPr lang="en-US" dirty="0" smtClean="0"/>
              <a:t>(Ronan </a:t>
            </a:r>
            <a:r>
              <a:rPr lang="en-US" dirty="0"/>
              <a:t>et al., </a:t>
            </a:r>
            <a:r>
              <a:rPr lang="en-US" dirty="0" smtClean="0"/>
              <a:t>1993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Zjišťování </a:t>
            </a:r>
            <a:r>
              <a:rPr lang="cs-CZ" dirty="0" err="1" smtClean="0"/>
              <a:t>objektních</a:t>
            </a:r>
            <a:r>
              <a:rPr lang="cs-CZ" dirty="0" smtClean="0"/>
              <a:t> vztahů </a:t>
            </a:r>
            <a:r>
              <a:rPr lang="en-US" dirty="0" smtClean="0"/>
              <a:t>(</a:t>
            </a:r>
            <a:r>
              <a:rPr lang="en-US" dirty="0" err="1" smtClean="0"/>
              <a:t>Westen</a:t>
            </a:r>
            <a:r>
              <a:rPr lang="en-US" dirty="0" smtClean="0"/>
              <a:t> </a:t>
            </a:r>
            <a:r>
              <a:rPr lang="en-US" dirty="0"/>
              <a:t>et al., 1985).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646464"/>
                </a:solidFill>
              </a:rPr>
              <a:t>M</a:t>
            </a:r>
            <a:r>
              <a:rPr lang="cs-CZ" sz="2800" dirty="0" err="1" smtClean="0">
                <a:solidFill>
                  <a:srgbClr val="646464"/>
                </a:solidFill>
              </a:rPr>
              <a:t>c</a:t>
            </a:r>
            <a:r>
              <a:rPr lang="cs-CZ" dirty="0" err="1" smtClean="0">
                <a:solidFill>
                  <a:srgbClr val="646464"/>
                </a:solidFill>
              </a:rPr>
              <a:t>Clelland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Studium individuálních rozdílů, 60. léta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l="6467"/>
          <a:stretch/>
        </p:blipFill>
        <p:spPr>
          <a:xfrm>
            <a:off x="9988062" y="0"/>
            <a:ext cx="2203938" cy="6858000"/>
          </a:xfrm>
          <a:prstGeom prst="rect">
            <a:avLst/>
          </a:prstGeom>
        </p:spPr>
      </p:pic>
      <p:pic>
        <p:nvPicPr>
          <p:cNvPr id="7" name="Zástupný symbol pro obrázek 6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15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80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31800" y="1343906"/>
            <a:ext cx="7128393" cy="3933645"/>
          </a:xfrm>
        </p:spPr>
        <p:txBody>
          <a:bodyPr/>
          <a:lstStyle/>
          <a:p>
            <a:r>
              <a:rPr lang="cs-CZ" dirty="0"/>
              <a:t>Základní </a:t>
            </a:r>
            <a:r>
              <a:rPr lang="cs-CZ" dirty="0" err="1"/>
              <a:t>sebedeterminující</a:t>
            </a:r>
            <a:r>
              <a:rPr lang="cs-CZ" dirty="0"/>
              <a:t> potřeby </a:t>
            </a:r>
            <a:endParaRPr lang="en-US" dirty="0"/>
          </a:p>
          <a:p>
            <a:pPr lvl="1"/>
            <a:r>
              <a:rPr lang="en-US" dirty="0" err="1"/>
              <a:t>autonom</a:t>
            </a:r>
            <a:r>
              <a:rPr lang="cs-CZ" dirty="0" err="1"/>
              <a:t>ie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cs-CZ" dirty="0"/>
              <a:t>k</a:t>
            </a:r>
            <a:r>
              <a:rPr lang="en-US" dirty="0" err="1"/>
              <a:t>ompetence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cs-CZ" dirty="0"/>
              <a:t>sounáležitost (</a:t>
            </a:r>
            <a:r>
              <a:rPr lang="cs-CZ" i="1" dirty="0" err="1"/>
              <a:t>relatedness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646464"/>
                </a:solidFill>
              </a:rPr>
              <a:t>Sheldon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Sheldon et al. 2001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l="6467"/>
          <a:stretch/>
        </p:blipFill>
        <p:spPr>
          <a:xfrm>
            <a:off x="9988062" y="0"/>
            <a:ext cx="2203938" cy="6858000"/>
          </a:xfrm>
          <a:prstGeom prst="rect">
            <a:avLst/>
          </a:prstGeom>
        </p:spPr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31756" t="32838" r="31188" b="23383"/>
          <a:stretch/>
        </p:blipFill>
        <p:spPr>
          <a:xfrm>
            <a:off x="4969392" y="3032760"/>
            <a:ext cx="2590801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>
                <a:solidFill>
                  <a:srgbClr val="646464"/>
                </a:solidFill>
              </a:rPr>
              <a:t>Explicitní x implicitní motivy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6498" y="2065889"/>
            <a:ext cx="3811052" cy="3625785"/>
          </a:xfrm>
        </p:spPr>
        <p:txBody>
          <a:bodyPr rtlCol="0"/>
          <a:lstStyle/>
          <a:p>
            <a:r>
              <a:rPr lang="cs-CZ" dirty="0" smtClean="0"/>
              <a:t>Explicitní</a:t>
            </a:r>
          </a:p>
          <a:p>
            <a:pPr lvl="1"/>
            <a:r>
              <a:rPr lang="cs-CZ" dirty="0" smtClean="0"/>
              <a:t>Vědomá potřeba nebo cíl</a:t>
            </a:r>
            <a:endParaRPr lang="cs-CZ" dirty="0"/>
          </a:p>
          <a:p>
            <a:r>
              <a:rPr lang="cs-CZ" dirty="0" smtClean="0"/>
              <a:t>Implicitní – velká trojka</a:t>
            </a:r>
          </a:p>
          <a:p>
            <a:pPr lvl="1"/>
            <a:r>
              <a:rPr lang="cs-CZ" dirty="0" smtClean="0"/>
              <a:t>Nevědomé, projevují se v chování, zkušenostech, myšlenkách</a:t>
            </a:r>
            <a:endParaRPr lang="cs-CZ" dirty="0"/>
          </a:p>
          <a:p>
            <a:r>
              <a:rPr lang="cs-CZ" dirty="0" smtClean="0"/>
              <a:t>2 protichůdné tendence</a:t>
            </a:r>
          </a:p>
          <a:p>
            <a:pPr lvl="2"/>
            <a:r>
              <a:rPr lang="cs-CZ" dirty="0" smtClean="0"/>
              <a:t>Touha po x strach z</a:t>
            </a:r>
          </a:p>
          <a:p>
            <a:pPr lvl="3"/>
            <a:r>
              <a:rPr lang="cs-CZ" dirty="0" smtClean="0"/>
              <a:t>Dosahování</a:t>
            </a:r>
          </a:p>
          <a:p>
            <a:pPr lvl="3"/>
            <a:r>
              <a:rPr lang="cs-CZ" dirty="0" smtClean="0"/>
              <a:t>Afiliace</a:t>
            </a:r>
          </a:p>
          <a:p>
            <a:pPr lvl="3"/>
            <a:r>
              <a:rPr lang="cs-CZ" dirty="0" smtClean="0"/>
              <a:t>Moci </a:t>
            </a:r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5" name="AutoShape 2" descr="Prezentace aplikac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58403"/>
          <a:stretch/>
        </p:blipFill>
        <p:spPr>
          <a:xfrm>
            <a:off x="9988061" y="0"/>
            <a:ext cx="223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fb0879af-3eba-417a-a55a-ffe6dcd6ca77"/>
    <ds:schemaRef ds:uri="http://schemas.microsoft.com/office/infopath/2007/PartnerControls"/>
    <ds:schemaRef ds:uri="http://schemas.openxmlformats.org/package/2006/metadata/core-properties"/>
    <ds:schemaRef ds:uri="6dc4bcd6-49db-4c07-9060-8acfc67cef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0</TotalTime>
  <Words>1578</Words>
  <Application>Microsoft Office PowerPoint</Application>
  <PresentationFormat>Širokoúhlá obrazovka</PresentationFormat>
  <Paragraphs>255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Motiv Office</vt:lpstr>
      <vt:lpstr>Individuální rozdíly v motivaci a zvládání zátěže</vt:lpstr>
      <vt:lpstr>motivace </vt:lpstr>
      <vt:lpstr>Definice motivace</vt:lpstr>
      <vt:lpstr>Maslowova hierarchie potřeb</vt:lpstr>
      <vt:lpstr>Murrayho teorie potřeb</vt:lpstr>
      <vt:lpstr>Murrayho teorie potřeb</vt:lpstr>
      <vt:lpstr>McClelland</vt:lpstr>
      <vt:lpstr>Sheldon</vt:lpstr>
      <vt:lpstr>Explicitní x implicitní motivy</vt:lpstr>
      <vt:lpstr>coping</vt:lpstr>
      <vt:lpstr>Zvládání stresu</vt:lpstr>
      <vt:lpstr>stres</vt:lpstr>
      <vt:lpstr>coping</vt:lpstr>
      <vt:lpstr>Copingové strategie</vt:lpstr>
      <vt:lpstr>Příklad dotazníku - Cope</vt:lpstr>
      <vt:lpstr>Prezentace aplikace PowerPoint</vt:lpstr>
      <vt:lpstr>Dotazník COPE – strategie, jejich používání a efektivita na základě desítek výzkumů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2020-05-13T15:22:42Z</dcterms:created>
  <dcterms:modified xsi:type="dcterms:W3CDTF">2024-05-27T14:42:10Z</dcterms:modified>
</cp:coreProperties>
</file>