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9"/>
  </p:notesMasterIdLst>
  <p:sldIdLst>
    <p:sldId id="256" r:id="rId2"/>
    <p:sldId id="261" r:id="rId3"/>
    <p:sldId id="289" r:id="rId4"/>
    <p:sldId id="279" r:id="rId5"/>
    <p:sldId id="280" r:id="rId6"/>
    <p:sldId id="257" r:id="rId7"/>
    <p:sldId id="258" r:id="rId8"/>
    <p:sldId id="267" r:id="rId9"/>
    <p:sldId id="268" r:id="rId10"/>
    <p:sldId id="269" r:id="rId11"/>
    <p:sldId id="270" r:id="rId12"/>
    <p:sldId id="272" r:id="rId13"/>
    <p:sldId id="273" r:id="rId14"/>
    <p:sldId id="259" r:id="rId15"/>
    <p:sldId id="263" r:id="rId16"/>
    <p:sldId id="274" r:id="rId17"/>
    <p:sldId id="275" r:id="rId18"/>
    <p:sldId id="281" r:id="rId19"/>
    <p:sldId id="282" r:id="rId20"/>
    <p:sldId id="264" r:id="rId21"/>
    <p:sldId id="283" r:id="rId22"/>
    <p:sldId id="284" r:id="rId23"/>
    <p:sldId id="285" r:id="rId24"/>
    <p:sldId id="286" r:id="rId25"/>
    <p:sldId id="265" r:id="rId26"/>
    <p:sldId id="276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87" r:id="rId36"/>
    <p:sldId id="260" r:id="rId37"/>
    <p:sldId id="262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47244-5D6B-4A76-A5D9-AEDBABA74F8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136A4-6E2A-4A23-AE9D-A90881E636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4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167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586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993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23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16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22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575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624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1D28A-3B36-478F-9BB0-AB6A55BC7789}" type="slidenum">
              <a:rPr lang="cs-CZ" smtClean="0"/>
              <a:pPr>
                <a:defRPr/>
              </a:pPr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47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10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31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73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4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26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6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27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05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43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C9182-BC99-480D-98C9-6EB85DCA34E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DB7B7-2069-466B-AFB5-DEAA1E5EF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4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2rOdteNzew" TargetMode="External"/><Relationship Id="rId2" Type="http://schemas.openxmlformats.org/officeDocument/2006/relationships/hyperlink" Target="https://www.youtube.com/watch?v=fBTvLAhgT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DCWZ4yoFYNI" TargetMode="External"/><Relationship Id="rId4" Type="http://schemas.openxmlformats.org/officeDocument/2006/relationships/hyperlink" Target="https://www.youtube.com/watch?v=PJs7_LW-12E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cho24.cz/a/pcmfp/cesko-je-zemi-s-jednim-z-nejvetsich-rozdilu-mezi-platy-muzu-a-zen-v-e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efektivně číst </a:t>
            </a:r>
            <a:r>
              <a:rPr lang="cs-CZ"/>
              <a:t>a psát </a:t>
            </a:r>
            <a:r>
              <a:rPr lang="cs-CZ" dirty="0"/>
              <a:t>odborný text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Inna Čábelková, Ph.D.</a:t>
            </a:r>
          </a:p>
        </p:txBody>
      </p:sp>
    </p:spTree>
    <p:extLst>
      <p:ext uri="{BB962C8B-B14F-4D97-AF65-F5344CB8AC3E}">
        <p14:creationId xmlns:p14="http://schemas.microsoft.com/office/powerpoint/2010/main" val="1888982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 se z textů, učebnicové texty, texty ke kurzům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Pochopit a zapamatovat si hlavní myšlenky a detaily hlavních a podpůrných myšlenek v textu. </a:t>
            </a:r>
          </a:p>
          <a:p>
            <a:r>
              <a:rPr lang="cs-CZ" dirty="0"/>
              <a:t>Propojit text s již existujícími znalostmi</a:t>
            </a:r>
          </a:p>
          <a:p>
            <a:r>
              <a:rPr lang="cs-CZ" dirty="0"/>
              <a:t>Čtení je spíše pomalejší </a:t>
            </a:r>
          </a:p>
          <a:p>
            <a:r>
              <a:rPr lang="cs-CZ" dirty="0"/>
              <a:t>Vyžaduje silnější propojení informací s kontextem</a:t>
            </a:r>
          </a:p>
          <a:p>
            <a:endParaRPr lang="cs-CZ" dirty="0"/>
          </a:p>
          <a:p>
            <a:r>
              <a:rPr lang="cs-CZ" sz="1400" dirty="0"/>
              <a:t>Video TOP 10 JAK SI LÉPE ZAPAMATOVAT UČIVO nebo cokoliv jiného</a:t>
            </a:r>
          </a:p>
          <a:p>
            <a:r>
              <a:rPr lang="cs-CZ" sz="1400" dirty="0"/>
              <a:t>https://www.youtube.com/watch?v=2_NRMf_tJNY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033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Vyhodnocovat informace, psát a kritizovat texty, kritické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Vyžaduje kritické vyhodnocení informací pro rozhodování o tom, jaké informace jsou validní a jak využit pro cíl čtenáře </a:t>
            </a:r>
          </a:p>
          <a:p>
            <a:r>
              <a:rPr lang="cs-CZ" dirty="0"/>
              <a:t>Vyžaduje schopnost psát, vybírat a kritizovat informace z textu</a:t>
            </a:r>
          </a:p>
        </p:txBody>
      </p:sp>
    </p:spTree>
    <p:extLst>
      <p:ext uri="{BB962C8B-B14F-4D97-AF65-F5344CB8AC3E}">
        <p14:creationId xmlns:p14="http://schemas.microsoft.com/office/powerpoint/2010/main" val="1574840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čtení 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Určení účelu čtení </a:t>
            </a:r>
          </a:p>
          <a:p>
            <a:r>
              <a:rPr lang="cs-CZ" dirty="0"/>
              <a:t>Plánování</a:t>
            </a:r>
          </a:p>
          <a:p>
            <a:r>
              <a:rPr lang="cs-CZ" dirty="0"/>
              <a:t>Náhled textu </a:t>
            </a:r>
          </a:p>
          <a:p>
            <a:r>
              <a:rPr lang="cs-CZ" dirty="0"/>
              <a:t>Předvídání obsahu textu nebo části textu </a:t>
            </a:r>
          </a:p>
          <a:p>
            <a:r>
              <a:rPr lang="cs-CZ" dirty="0"/>
              <a:t>Kontrola predikcí </a:t>
            </a:r>
          </a:p>
          <a:p>
            <a:r>
              <a:rPr lang="cs-CZ" dirty="0"/>
              <a:t>Položení otázek o textu </a:t>
            </a:r>
          </a:p>
          <a:p>
            <a:r>
              <a:rPr lang="cs-CZ" dirty="0"/>
              <a:t>Hledání dotazů na kladené dotazy </a:t>
            </a:r>
          </a:p>
          <a:p>
            <a:r>
              <a:rPr lang="cs-CZ" dirty="0"/>
              <a:t>Spojení částí textu </a:t>
            </a:r>
          </a:p>
          <a:p>
            <a:r>
              <a:rPr lang="cs-CZ" dirty="0"/>
              <a:t>Věnovat pozornost struktuře textu</a:t>
            </a:r>
          </a:p>
        </p:txBody>
      </p:sp>
    </p:spTree>
    <p:extLst>
      <p:ext uri="{BB962C8B-B14F-4D97-AF65-F5344CB8AC3E}">
        <p14:creationId xmlns:p14="http://schemas.microsoft.com/office/powerpoint/2010/main" val="208492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čtení II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Opakované čtení</a:t>
            </a:r>
          </a:p>
          <a:p>
            <a:r>
              <a:rPr lang="cs-CZ" dirty="0"/>
              <a:t>Kontrola porozumění </a:t>
            </a:r>
          </a:p>
          <a:p>
            <a:r>
              <a:rPr lang="cs-CZ" dirty="0"/>
              <a:t>Kritika autora  </a:t>
            </a:r>
          </a:p>
          <a:p>
            <a:r>
              <a:rPr lang="cs-CZ" dirty="0"/>
              <a:t>Kritika textu</a:t>
            </a:r>
          </a:p>
          <a:p>
            <a:r>
              <a:rPr lang="cs-CZ" dirty="0"/>
              <a:t>Posouzení toho, jak byly splněny cíle </a:t>
            </a:r>
          </a:p>
          <a:p>
            <a:r>
              <a:rPr lang="cs-CZ" dirty="0"/>
              <a:t>Sumarizace nových znalosti z textu</a:t>
            </a:r>
          </a:p>
        </p:txBody>
      </p:sp>
    </p:spTree>
    <p:extLst>
      <p:ext uri="{BB962C8B-B14F-4D97-AF65-F5344CB8AC3E}">
        <p14:creationId xmlns:p14="http://schemas.microsoft.com/office/powerpoint/2010/main" val="3911924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aktivního čtení SQ3R (</a:t>
            </a:r>
            <a:r>
              <a:rPr lang="en-US" dirty="0"/>
              <a:t>Robinson</a:t>
            </a:r>
            <a:r>
              <a:rPr lang="cs-CZ" dirty="0"/>
              <a:t>, </a:t>
            </a:r>
            <a:r>
              <a:rPr lang="en-US" dirty="0"/>
              <a:t>1946).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Survey</a:t>
            </a:r>
            <a:r>
              <a:rPr lang="cs-CZ" dirty="0"/>
              <a:t> </a:t>
            </a:r>
          </a:p>
          <a:p>
            <a:r>
              <a:rPr lang="cs-CZ" dirty="0" err="1"/>
              <a:t>Question</a:t>
            </a:r>
            <a:r>
              <a:rPr lang="cs-CZ" dirty="0"/>
              <a:t> </a:t>
            </a:r>
          </a:p>
          <a:p>
            <a:r>
              <a:rPr lang="cs-CZ" dirty="0" err="1"/>
              <a:t>Read</a:t>
            </a:r>
            <a:r>
              <a:rPr lang="cs-CZ" dirty="0"/>
              <a:t> </a:t>
            </a:r>
          </a:p>
          <a:p>
            <a:r>
              <a:rPr lang="cs-CZ" dirty="0" err="1"/>
              <a:t>Recite</a:t>
            </a:r>
            <a:r>
              <a:rPr lang="cs-CZ" dirty="0"/>
              <a:t> </a:t>
            </a:r>
          </a:p>
          <a:p>
            <a:r>
              <a:rPr lang="cs-CZ" dirty="0" err="1"/>
              <a:t>Review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udělej si přehled</a:t>
            </a:r>
          </a:p>
          <a:p>
            <a:r>
              <a:rPr lang="cs-CZ" dirty="0"/>
              <a:t>ptej se</a:t>
            </a:r>
          </a:p>
          <a:p>
            <a:r>
              <a:rPr lang="cs-CZ" dirty="0"/>
              <a:t>čti</a:t>
            </a:r>
          </a:p>
          <a:p>
            <a:r>
              <a:rPr lang="cs-CZ" dirty="0"/>
              <a:t>rekapituluj</a:t>
            </a:r>
          </a:p>
          <a:p>
            <a:r>
              <a:rPr lang="cs-CZ" dirty="0"/>
              <a:t>zpětně kontroluj </a:t>
            </a:r>
          </a:p>
        </p:txBody>
      </p:sp>
    </p:spTree>
    <p:extLst>
      <p:ext uri="{BB962C8B-B14F-4D97-AF65-F5344CB8AC3E}">
        <p14:creationId xmlns:p14="http://schemas.microsoft.com/office/powerpoint/2010/main" val="870519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Survey</a:t>
            </a:r>
            <a:r>
              <a:rPr lang="cs-CZ" dirty="0"/>
              <a:t> (přehled)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Odolat pokušení číst knihu</a:t>
            </a:r>
          </a:p>
          <a:p>
            <a:r>
              <a:rPr lang="cs-CZ" dirty="0"/>
              <a:t>Přečíst názvy  kapitol, podkapitol, tabulky apod.</a:t>
            </a:r>
          </a:p>
          <a:p>
            <a:r>
              <a:rPr lang="cs-CZ" dirty="0"/>
              <a:t>Tento krok průzkumu trvá pouze 3-5 minut</a:t>
            </a:r>
          </a:p>
          <a:p>
            <a:r>
              <a:rPr lang="cs-CZ" dirty="0"/>
              <a:t>Pochopit obsah a hlavní myšlenky textu</a:t>
            </a:r>
          </a:p>
          <a:p>
            <a:r>
              <a:rPr lang="cs-CZ" dirty="0"/>
              <a:t>Popřemýšlet ohledně možného obsahu kapitol.</a:t>
            </a:r>
          </a:p>
          <a:p>
            <a:pPr lvl="1"/>
            <a:r>
              <a:rPr lang="cs-CZ" dirty="0"/>
              <a:t>Umožňuje lépe propojit obsah textu se stávajícími znalostmi čtenáře</a:t>
            </a:r>
          </a:p>
        </p:txBody>
      </p:sp>
    </p:spTree>
    <p:extLst>
      <p:ext uri="{BB962C8B-B14F-4D97-AF65-F5344CB8AC3E}">
        <p14:creationId xmlns:p14="http://schemas.microsoft.com/office/powerpoint/2010/main" val="770914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Survey</a:t>
            </a:r>
            <a:r>
              <a:rPr lang="cs-CZ" dirty="0"/>
              <a:t> (přehled)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Titul  </a:t>
            </a:r>
          </a:p>
          <a:p>
            <a:r>
              <a:rPr lang="cs-CZ" dirty="0"/>
              <a:t>Abstrakt (problém, metody, závěry) </a:t>
            </a:r>
          </a:p>
          <a:p>
            <a:r>
              <a:rPr lang="cs-CZ" dirty="0"/>
              <a:t>Obsah</a:t>
            </a:r>
          </a:p>
          <a:p>
            <a:r>
              <a:rPr lang="cs-CZ" dirty="0"/>
              <a:t>Úvod</a:t>
            </a:r>
          </a:p>
          <a:p>
            <a:r>
              <a:rPr lang="cs-CZ" dirty="0"/>
              <a:t>Závěr</a:t>
            </a:r>
          </a:p>
          <a:p>
            <a:r>
              <a:rPr lang="cs-CZ" dirty="0"/>
              <a:t>Úvody kapitol</a:t>
            </a:r>
          </a:p>
          <a:p>
            <a:r>
              <a:rPr lang="cs-CZ" dirty="0"/>
              <a:t>Závěry kapitol</a:t>
            </a:r>
          </a:p>
          <a:p>
            <a:r>
              <a:rPr lang="cs-CZ" dirty="0"/>
              <a:t>První (úvodní) věty odstavců </a:t>
            </a:r>
          </a:p>
        </p:txBody>
      </p:sp>
    </p:spTree>
    <p:extLst>
      <p:ext uri="{BB962C8B-B14F-4D97-AF65-F5344CB8AC3E}">
        <p14:creationId xmlns:p14="http://schemas.microsoft.com/office/powerpoint/2010/main" val="302905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Questions</a:t>
            </a:r>
            <a:r>
              <a:rPr lang="cs-CZ" dirty="0"/>
              <a:t> (otázky)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Generujte otázky týkající se obsahu čtení. </a:t>
            </a:r>
          </a:p>
          <a:p>
            <a:pPr lvl="1"/>
            <a:r>
              <a:rPr lang="cs-CZ" dirty="0"/>
              <a:t>Zvýší váš zájem o téma textu a tím i text lépe zapamatujete a pochopíte</a:t>
            </a:r>
          </a:p>
          <a:p>
            <a:pPr lvl="1"/>
            <a:r>
              <a:rPr lang="cs-CZ" dirty="0"/>
              <a:t>Spojí nové informace z textu s tím co už víte čímž posílí dlouhodobou paměť</a:t>
            </a:r>
          </a:p>
          <a:p>
            <a:pPr lvl="1"/>
            <a:r>
              <a:rPr lang="cs-CZ" dirty="0"/>
              <a:t>Při tvorbě otázek přemýšlejte o souvisejících problémech, na které jste již narazili.</a:t>
            </a:r>
          </a:p>
          <a:p>
            <a:pPr lvl="1"/>
            <a:r>
              <a:rPr lang="cs-CZ" dirty="0"/>
              <a:t> Pokuste se témata spojit s látkou probíranou na přednáškách a s tím, co již znáte.</a:t>
            </a:r>
          </a:p>
          <a:p>
            <a:r>
              <a:rPr lang="cs-CZ" dirty="0"/>
              <a:t>Například lze převést nadpisy a podkategorie do otázek a pak hledat odpovědi v obsahu textu. Mohou být formulovány i další obecnější otázky:</a:t>
            </a:r>
          </a:p>
          <a:p>
            <a:pPr lvl="1"/>
            <a:r>
              <a:rPr lang="cs-CZ" dirty="0"/>
              <a:t>O čem je tato kapitola?</a:t>
            </a:r>
          </a:p>
          <a:p>
            <a:pPr lvl="1"/>
            <a:r>
              <a:rPr lang="cs-CZ" dirty="0"/>
              <a:t>Na jaké otázky se tato kapitola snaží odpovědět?</a:t>
            </a:r>
          </a:p>
          <a:p>
            <a:pPr lvl="1"/>
            <a:r>
              <a:rPr lang="cs-CZ" dirty="0"/>
              <a:t>Jak mi pomáhají tyto informace?</a:t>
            </a:r>
          </a:p>
          <a:p>
            <a:r>
              <a:rPr lang="cs-CZ" dirty="0"/>
              <a:t>Tento krok trvá pouze 3-5 minut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813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 veřejného mínění o postavení žen na trhu práce, Obsah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Úvod 1</a:t>
            </a:r>
          </a:p>
          <a:p>
            <a:r>
              <a:rPr lang="cs-CZ" dirty="0"/>
              <a:t>Metodika 2</a:t>
            </a:r>
          </a:p>
          <a:p>
            <a:r>
              <a:rPr lang="cs-CZ" dirty="0"/>
              <a:t>1. Postavení žen na trhu práce, genderové nerovnosti a postoje populace 4</a:t>
            </a:r>
          </a:p>
          <a:p>
            <a:r>
              <a:rPr lang="cs-CZ" dirty="0"/>
              <a:t>1.1.Důležitost práce a rodiny na žebříčku životních hodnot 5</a:t>
            </a:r>
          </a:p>
          <a:p>
            <a:r>
              <a:rPr lang="cs-CZ" dirty="0"/>
              <a:t>1.2. Proč ženy a muži pracují? Co práce v životě žen a mužů znamená? 7</a:t>
            </a:r>
          </a:p>
          <a:p>
            <a:r>
              <a:rPr lang="cs-CZ" dirty="0"/>
              <a:t>1.3. Genderové nerovnosti na trhu práce 10</a:t>
            </a:r>
          </a:p>
          <a:p>
            <a:r>
              <a:rPr lang="cs-CZ" dirty="0"/>
              <a:t>1.4. Shrnutí 16</a:t>
            </a:r>
          </a:p>
          <a:p>
            <a:r>
              <a:rPr lang="cs-CZ" dirty="0"/>
              <a:t>2. Zvládání pracovních a rodinných závazků a jejich harmonizace v životě žen a mužů 17</a:t>
            </a:r>
          </a:p>
          <a:p>
            <a:r>
              <a:rPr lang="cs-CZ" dirty="0"/>
              <a:t>2.1.. Úspěšnost skloubení práce a rodiny a spokojenost v životě 18</a:t>
            </a:r>
          </a:p>
          <a:p>
            <a:r>
              <a:rPr lang="cs-CZ" dirty="0"/>
              <a:t>2.2. Problémy s harmonizací práce a rodiny a jejich důvody 20</a:t>
            </a:r>
          </a:p>
          <a:p>
            <a:r>
              <a:rPr lang="cs-CZ" dirty="0"/>
              <a:t>2.3. Aktéři změn 22</a:t>
            </a:r>
          </a:p>
          <a:p>
            <a:r>
              <a:rPr lang="cs-CZ" dirty="0"/>
              <a:t>2.4. Shrnutí 23</a:t>
            </a:r>
          </a:p>
          <a:p>
            <a:r>
              <a:rPr lang="cs-CZ" dirty="0"/>
              <a:t>Přílohy: dotazník, </a:t>
            </a:r>
            <a:r>
              <a:rPr lang="cs-CZ" dirty="0" err="1"/>
              <a:t>codebook</a:t>
            </a:r>
            <a:r>
              <a:rPr lang="cs-CZ" dirty="0"/>
              <a:t> 48</a:t>
            </a:r>
          </a:p>
        </p:txBody>
      </p:sp>
    </p:spTree>
    <p:extLst>
      <p:ext uri="{BB962C8B-B14F-4D97-AF65-F5344CB8AC3E}">
        <p14:creationId xmlns:p14="http://schemas.microsoft.com/office/powerpoint/2010/main" val="33773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 veřejného mínění o postavení žen na trhu práce, Obsah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3. Způsoby harmonizace práce a rodiny 24</a:t>
            </a:r>
          </a:p>
          <a:p>
            <a:r>
              <a:rPr lang="cs-CZ" dirty="0"/>
              <a:t>3.1. Úspěšné strategie harmonizace práce a rodiny 25</a:t>
            </a:r>
          </a:p>
          <a:p>
            <a:r>
              <a:rPr lang="cs-CZ" dirty="0"/>
              <a:t>3.2. Požadavky na zlepšení situace harmonizace práce a rodiny 31</a:t>
            </a:r>
          </a:p>
          <a:p>
            <a:r>
              <a:rPr lang="cs-CZ" dirty="0"/>
              <a:t>3.3. Možnosti zavádění požadovaných opatření pro harmonizaci pracovního</a:t>
            </a:r>
          </a:p>
          <a:p>
            <a:r>
              <a:rPr lang="cs-CZ" dirty="0"/>
              <a:t> a osobního/rodinného života zaměstnanců na pracovišti</a:t>
            </a:r>
          </a:p>
          <a:p>
            <a:r>
              <a:rPr lang="cs-CZ" dirty="0"/>
              <a:t>35</a:t>
            </a:r>
          </a:p>
          <a:p>
            <a:r>
              <a:rPr lang="cs-CZ" dirty="0"/>
              <a:t>3.4 Shrnutí 37</a:t>
            </a:r>
          </a:p>
          <a:p>
            <a:r>
              <a:rPr lang="cs-CZ" dirty="0"/>
              <a:t>4. Rozsah a formy pomoci s péčí o nezletilé děti 38</a:t>
            </a:r>
          </a:p>
          <a:p>
            <a:r>
              <a:rPr lang="cs-CZ" dirty="0"/>
              <a:t>4.1. Péče o předškolní děti do 3 let věku dítěte 39</a:t>
            </a:r>
          </a:p>
          <a:p>
            <a:r>
              <a:rPr lang="cs-CZ" dirty="0"/>
              <a:t>4.2. Péče o předškolní děti ve věku od 3 let 40</a:t>
            </a:r>
          </a:p>
          <a:p>
            <a:r>
              <a:rPr lang="cs-CZ" dirty="0"/>
              <a:t>4.3. Další formy „</a:t>
            </a:r>
            <a:r>
              <a:rPr lang="cs-CZ" dirty="0" err="1"/>
              <a:t>nerodičovské</a:t>
            </a:r>
            <a:r>
              <a:rPr lang="cs-CZ" dirty="0"/>
              <a:t>“ péče o nezletilé děti 42</a:t>
            </a:r>
          </a:p>
          <a:p>
            <a:r>
              <a:rPr lang="cs-CZ" dirty="0"/>
              <a:t>4.4. Shrnutí 43</a:t>
            </a:r>
          </a:p>
          <a:p>
            <a:r>
              <a:rPr lang="cs-CZ" dirty="0"/>
              <a:t>Závěry 45</a:t>
            </a:r>
          </a:p>
          <a:p>
            <a:r>
              <a:rPr lang="cs-CZ" dirty="0"/>
              <a:t>Literatura 47</a:t>
            </a:r>
          </a:p>
          <a:p>
            <a:r>
              <a:rPr lang="cs-CZ" dirty="0"/>
              <a:t>Křížková, A., &amp; Hašková, H. (2003). Průzkum veřejného mínění o postavení žen na trhu práce. </a:t>
            </a:r>
            <a:r>
              <a:rPr lang="cs-CZ" i="1" dirty="0"/>
              <a:t>Sociologický ústav AV ČR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52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odborné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odborné literatury zprostředkovat pokud možno nezkresleně myšlenky a teorie různých vědních oborů. </a:t>
            </a:r>
          </a:p>
          <a:p>
            <a:r>
              <a:rPr lang="cs-CZ" dirty="0"/>
              <a:t>Jaké jsou cíle beletrie?</a:t>
            </a:r>
          </a:p>
          <a:p>
            <a:r>
              <a:rPr lang="cs-CZ" dirty="0"/>
              <a:t>Jaké jsou cíle novinových článků?</a:t>
            </a:r>
          </a:p>
          <a:p>
            <a:r>
              <a:rPr lang="cs-CZ" dirty="0"/>
              <a:t>Jak se liší styl novinových článků od odborné literatury? </a:t>
            </a:r>
          </a:p>
        </p:txBody>
      </p:sp>
    </p:spTree>
    <p:extLst>
      <p:ext uri="{BB962C8B-B14F-4D97-AF65-F5344CB8AC3E}">
        <p14:creationId xmlns:p14="http://schemas.microsoft.com/office/powerpoint/2010/main" val="2474850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Read</a:t>
            </a:r>
            <a:r>
              <a:rPr lang="cs-CZ" dirty="0"/>
              <a:t> (čtení) ty části textu, které jsou pro vás relevantní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Otázky z předchozí fáze vás nasměrují na úseky v dokumentu, kterým máte věnovat pozornost. </a:t>
            </a:r>
          </a:p>
          <a:p>
            <a:r>
              <a:rPr lang="cs-CZ" dirty="0"/>
              <a:t>Během čtení si dělejte poznámky. </a:t>
            </a:r>
          </a:p>
          <a:p>
            <a:r>
              <a:rPr lang="cs-CZ" dirty="0"/>
              <a:t>Čtěte text po odstavcích a snažte se zachytit hlavní myšlenku/problém</a:t>
            </a:r>
          </a:p>
          <a:p>
            <a:r>
              <a:rPr lang="cs-CZ" dirty="0"/>
              <a:t>Tabulky a grafy</a:t>
            </a:r>
          </a:p>
          <a:p>
            <a:pPr lvl="1"/>
            <a:r>
              <a:rPr lang="cs-CZ" dirty="0"/>
              <a:t>Nejprve si přečtěte název tabulky či grafu a legendu řádků a sloupců</a:t>
            </a:r>
          </a:p>
          <a:p>
            <a:pPr lvl="2"/>
            <a:r>
              <a:rPr lang="cs-CZ" dirty="0"/>
              <a:t> řádky většinou prezentují kategorie a jevy, mezi kterými hledáme shody a rozdíly; ve sloupcích jsou k nim připojeny jejich charakteristiky</a:t>
            </a:r>
          </a:p>
          <a:p>
            <a:pPr lvl="1"/>
            <a:r>
              <a:rPr lang="cs-CZ" dirty="0"/>
              <a:t> přemýšlejte o vzájemných vztazích dat v tabulce, vyjadřují určité trendy a tendence, pokuste se je zachytit</a:t>
            </a:r>
          </a:p>
        </p:txBody>
      </p:sp>
    </p:spTree>
    <p:extLst>
      <p:ext uri="{BB962C8B-B14F-4D97-AF65-F5344CB8AC3E}">
        <p14:creationId xmlns:p14="http://schemas.microsoft.com/office/powerpoint/2010/main" val="2405916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589" y="570374"/>
            <a:ext cx="8855676" cy="591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754" y="378941"/>
            <a:ext cx="9063121" cy="579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37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3493" y="634314"/>
            <a:ext cx="8761795" cy="554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797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980" y="1029730"/>
            <a:ext cx="9580628" cy="514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77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Recite</a:t>
            </a:r>
            <a:r>
              <a:rPr lang="cs-CZ" dirty="0"/>
              <a:t> – rekapitulace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Rekapitulujte stejným způsobem jako kdybyste vyprávěli někomu o přečteném, použijte vlastní slova</a:t>
            </a:r>
          </a:p>
          <a:p>
            <a:r>
              <a:rPr lang="cs-CZ" dirty="0"/>
              <a:t>Zkuste si připomenout a identifikovat hlavní body (záhlaví / podkapitoly) a odpovědi na otázky z kroku "Q". </a:t>
            </a:r>
          </a:p>
          <a:p>
            <a:r>
              <a:rPr lang="cs-CZ" dirty="0"/>
              <a:t>Může to dělat buď ústně nebo písemně </a:t>
            </a:r>
          </a:p>
          <a:p>
            <a:pPr lvl="1"/>
            <a:r>
              <a:rPr lang="cs-CZ" dirty="0"/>
              <a:t>posílení dlouhodobé paměti</a:t>
            </a:r>
          </a:p>
        </p:txBody>
      </p:sp>
    </p:spTree>
    <p:extLst>
      <p:ext uri="{BB962C8B-B14F-4D97-AF65-F5344CB8AC3E}">
        <p14:creationId xmlns:p14="http://schemas.microsoft.com/office/powerpoint/2010/main" val="4294879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Review</a:t>
            </a:r>
            <a:r>
              <a:rPr lang="cs-CZ" dirty="0"/>
              <a:t> - zpětná 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Snažte se knihu, článek apod. zopakovat uceleným, shrnujícím způsobem. </a:t>
            </a:r>
          </a:p>
          <a:p>
            <a:r>
              <a:rPr lang="cs-CZ" dirty="0"/>
              <a:t>Využijte vašich poznámek</a:t>
            </a:r>
          </a:p>
        </p:txBody>
      </p:sp>
    </p:spTree>
    <p:extLst>
      <p:ext uri="{BB962C8B-B14F-4D97-AF65-F5344CB8AC3E}">
        <p14:creationId xmlns:p14="http://schemas.microsoft.com/office/powerpoint/2010/main" val="4273093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Zásady efektivního studia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BDED24B-55F5-40C9-B5BA-EA4695B2B51A}" type="slidenum">
              <a:rPr lang="bg-BG" smtClean="0"/>
              <a:pPr>
                <a:defRPr/>
              </a:pPr>
              <a:t>27</a:t>
            </a:fld>
            <a:endParaRPr lang="bg-BG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000" dirty="0">
                <a:latin typeface="+mj-lt"/>
              </a:rPr>
              <a:t>Ron Fry (2004): How to Study, 6th Edition. Delmar </a:t>
            </a:r>
            <a:r>
              <a:rPr lang="en-US" sz="2000" dirty="0" err="1">
                <a:latin typeface="+mj-lt"/>
              </a:rPr>
              <a:t>Cengage</a:t>
            </a:r>
            <a:r>
              <a:rPr lang="en-US" sz="2000" dirty="0">
                <a:latin typeface="+mj-lt"/>
              </a:rPr>
              <a:t> Learning, Clifton Park. </a:t>
            </a:r>
            <a:r>
              <a:rPr lang="cs-CZ" sz="2000" dirty="0">
                <a:latin typeface="+mj-lt"/>
              </a:rPr>
              <a:t> </a:t>
            </a:r>
          </a:p>
          <a:p>
            <a:pPr eaLnBrk="1" hangingPunct="1"/>
            <a:r>
              <a:rPr lang="cs-CZ" sz="2000" dirty="0">
                <a:latin typeface="+mj-lt"/>
              </a:rPr>
              <a:t>David Gruber (2008): </a:t>
            </a:r>
            <a:r>
              <a:rPr lang="cs-CZ" sz="2000" dirty="0" err="1">
                <a:latin typeface="+mj-lt"/>
              </a:rPr>
              <a:t>Rychločtení</a:t>
            </a:r>
            <a:r>
              <a:rPr lang="cs-CZ" sz="2000" dirty="0">
                <a:latin typeface="+mj-lt"/>
              </a:rPr>
              <a:t>, </a:t>
            </a:r>
            <a:r>
              <a:rPr lang="cs-CZ" sz="2000" dirty="0" err="1">
                <a:latin typeface="+mj-lt"/>
              </a:rPr>
              <a:t>Rychlostudium</a:t>
            </a:r>
            <a:r>
              <a:rPr lang="cs-CZ" sz="2000" dirty="0">
                <a:latin typeface="+mj-lt"/>
              </a:rPr>
              <a:t>, </a:t>
            </a:r>
            <a:r>
              <a:rPr lang="cs-CZ" sz="2000" dirty="0" err="1">
                <a:latin typeface="+mj-lt"/>
              </a:rPr>
              <a:t>Info</a:t>
            </a:r>
            <a:r>
              <a:rPr lang="cs-CZ" sz="2000" dirty="0">
                <a:latin typeface="+mj-lt"/>
              </a:rPr>
              <a:t> Management. Management </a:t>
            </a:r>
            <a:r>
              <a:rPr lang="cs-CZ" sz="2000" dirty="0" err="1">
                <a:latin typeface="+mj-lt"/>
              </a:rPr>
              <a:t>Press</a:t>
            </a:r>
            <a:r>
              <a:rPr lang="cs-CZ" sz="2000" dirty="0">
                <a:latin typeface="+mj-lt"/>
              </a:rPr>
              <a:t>, Praha.</a:t>
            </a:r>
          </a:p>
          <a:p>
            <a:pPr eaLnBrk="1" hangingPunct="1"/>
            <a:r>
              <a:rPr lang="en-US" sz="2000" dirty="0">
                <a:latin typeface="+mj-lt"/>
              </a:rPr>
              <a:t>Cal Newport (2006): How to Become a Straight-A Student: The Unconventional Strategies</a:t>
            </a:r>
            <a:r>
              <a:rPr lang="cs-CZ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Real College Students Use to Score High While Studying Less. Broadway, New York.</a:t>
            </a:r>
          </a:p>
          <a:p>
            <a:pPr eaLnBrk="1" hangingPunct="1"/>
            <a:r>
              <a:rPr lang="en-US" sz="2000" dirty="0">
                <a:latin typeface="+mj-lt"/>
              </a:rPr>
              <a:t>Cal Newport (2005): How to Win at College: Surprising Secrets for Success from the Country’s</a:t>
            </a:r>
            <a:r>
              <a:rPr lang="cs-CZ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Top Students. Broadway, New York.</a:t>
            </a:r>
          </a:p>
          <a:p>
            <a:pPr eaLnBrk="1" hangingPunct="1"/>
            <a:r>
              <a:rPr lang="cs-CZ" sz="2000" dirty="0">
                <a:latin typeface="+mj-lt"/>
              </a:rPr>
              <a:t>Alois A. Hoch, Bohuslav Koutník (1933): Technika duševní práce. Orbis, Praha.</a:t>
            </a:r>
          </a:p>
        </p:txBody>
      </p:sp>
    </p:spTree>
    <p:extLst>
      <p:ext uri="{BB962C8B-B14F-4D97-AF65-F5344CB8AC3E}">
        <p14:creationId xmlns:p14="http://schemas.microsoft.com/office/powerpoint/2010/main" val="4153606674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studovat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00C4B56-CCE0-4AE1-85AA-F01CE5748608}" type="slidenum">
              <a:rPr lang="bg-BG" smtClean="0"/>
              <a:pPr>
                <a:defRPr/>
              </a:pPr>
              <a:t>28</a:t>
            </a:fld>
            <a:endParaRPr lang="bg-BG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38282" y="1714488"/>
            <a:ext cx="8686800" cy="4714908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„Opakování matka moudrosti“, ale pozor – mozek postupně informace filtruje! </a:t>
            </a:r>
          </a:p>
          <a:p>
            <a:pPr lvl="1"/>
            <a:r>
              <a:rPr lang="cs-CZ" dirty="0"/>
              <a:t>Pracujte s novými relevantními informacemi</a:t>
            </a:r>
          </a:p>
          <a:p>
            <a:pPr lvl="2"/>
            <a:r>
              <a:rPr lang="cs-CZ" dirty="0"/>
              <a:t>Irelevantní informace (</a:t>
            </a:r>
            <a:r>
              <a:rPr lang="cs-CZ" dirty="0" err="1"/>
              <a:t>Facebook</a:t>
            </a:r>
            <a:r>
              <a:rPr lang="cs-CZ" dirty="0"/>
              <a:t> atp., ale i poslech hudby) rozptylují</a:t>
            </a:r>
          </a:p>
          <a:p>
            <a:pPr lvl="1"/>
            <a:r>
              <a:rPr lang="cs-CZ" dirty="0"/>
              <a:t>Mix opakovaného a nového</a:t>
            </a:r>
          </a:p>
          <a:p>
            <a:pPr eaLnBrk="1" hangingPunct="1"/>
            <a:r>
              <a:rPr lang="cs-CZ" dirty="0"/>
              <a:t>„Co se neužívá, upadá“</a:t>
            </a:r>
          </a:p>
          <a:p>
            <a:pPr lvl="1"/>
            <a:r>
              <a:rPr lang="cs-CZ" dirty="0"/>
              <a:t>Stimulace z jiných oblastí života ovlivňují i studijní výkon</a:t>
            </a:r>
          </a:p>
          <a:p>
            <a:pPr lvl="1"/>
            <a:r>
              <a:rPr lang="cs-CZ" dirty="0"/>
              <a:t>Sport, kultura, koníčky</a:t>
            </a:r>
          </a:p>
        </p:txBody>
      </p:sp>
    </p:spTree>
    <p:extLst>
      <p:ext uri="{BB962C8B-B14F-4D97-AF65-F5344CB8AC3E}">
        <p14:creationId xmlns:p14="http://schemas.microsoft.com/office/powerpoint/2010/main" val="33813830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pracovat s pamětí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3FC9E68-F2A5-4331-AA92-AE8F1BE0550C}" type="slidenum">
              <a:rPr lang="bg-BG" smtClean="0"/>
              <a:pPr>
                <a:defRPr/>
              </a:pPr>
              <a:t>29</a:t>
            </a:fld>
            <a:endParaRPr lang="bg-BG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28800" y="1554162"/>
            <a:ext cx="8371656" cy="48037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dirty="0"/>
              <a:t>Lépe se pamatují děje </a:t>
            </a:r>
          </a:p>
          <a:p>
            <a:pPr>
              <a:spcBef>
                <a:spcPts val="0"/>
              </a:spcBef>
              <a:defRPr/>
            </a:pPr>
            <a:r>
              <a:rPr lang="cs-CZ" dirty="0"/>
              <a:t>Logické celky</a:t>
            </a:r>
          </a:p>
          <a:p>
            <a:pPr lvl="1">
              <a:spcBef>
                <a:spcPts val="0"/>
              </a:spcBef>
              <a:defRPr/>
            </a:pPr>
            <a:r>
              <a:rPr lang="cs-CZ" dirty="0"/>
              <a:t>To, co spolu souvisí, je nejlepší učit se najednou</a:t>
            </a:r>
          </a:p>
          <a:p>
            <a:pPr>
              <a:spcBef>
                <a:spcPts val="0"/>
              </a:spcBef>
              <a:defRPr/>
            </a:pPr>
            <a:r>
              <a:rPr lang="cs-CZ" dirty="0"/>
              <a:t>Používejte představivost</a:t>
            </a:r>
          </a:p>
          <a:p>
            <a:pPr lvl="1">
              <a:spcBef>
                <a:spcPts val="0"/>
              </a:spcBef>
              <a:defRPr/>
            </a:pPr>
            <a:r>
              <a:rPr lang="cs-CZ" dirty="0"/>
              <a:t>Vymýšlení vlastních příkladů uplatnění poznatků</a:t>
            </a:r>
          </a:p>
          <a:p>
            <a:pPr>
              <a:spcBef>
                <a:spcPts val="0"/>
              </a:spcBef>
              <a:defRPr/>
            </a:pPr>
            <a:r>
              <a:rPr lang="cs-CZ" dirty="0"/>
              <a:t>Síla asociací</a:t>
            </a:r>
          </a:p>
          <a:p>
            <a:pPr lvl="1">
              <a:spcBef>
                <a:spcPts val="0"/>
              </a:spcBef>
              <a:defRPr/>
            </a:pPr>
            <a:r>
              <a:rPr lang="cs-CZ" dirty="0"/>
              <a:t>Svázání nové látky se stávajícími znalostmi</a:t>
            </a:r>
          </a:p>
          <a:p>
            <a:pPr lvl="1">
              <a:spcBef>
                <a:spcPts val="0"/>
              </a:spcBef>
              <a:defRPr/>
            </a:pPr>
            <a:r>
              <a:rPr lang="cs-CZ" dirty="0"/>
              <a:t>Postupný vznik bohatých asociačních struktur</a:t>
            </a:r>
          </a:p>
          <a:p>
            <a:pPr>
              <a:spcBef>
                <a:spcPts val="0"/>
              </a:spcBef>
              <a:defRPr/>
            </a:pPr>
            <a:r>
              <a:rPr lang="cs-CZ" dirty="0"/>
              <a:t>Přeučte se</a:t>
            </a:r>
          </a:p>
          <a:p>
            <a:pPr lvl="1">
              <a:spcBef>
                <a:spcPts val="0"/>
              </a:spcBef>
              <a:defRPr/>
            </a:pPr>
            <a:r>
              <a:rPr lang="cs-CZ" dirty="0"/>
              <a:t>Vzhledem k postupnému zapomínání je třeba se naučit víc, než člověk později potřebuje reprodukovat</a:t>
            </a:r>
          </a:p>
        </p:txBody>
      </p:sp>
    </p:spTree>
    <p:extLst>
      <p:ext uri="{BB962C8B-B14F-4D97-AF65-F5344CB8AC3E}">
        <p14:creationId xmlns:p14="http://schemas.microsoft.com/office/powerpoint/2010/main" val="17134524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Styl odborného psaní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00CCCE0-BAF1-4B0A-8449-845261DEDC98}" type="slidenum">
              <a:rPr lang="bg-BG" smtClean="0"/>
              <a:pPr>
                <a:defRPr/>
              </a:pPr>
              <a:t>3</a:t>
            </a:fld>
            <a:endParaRPr lang="bg-BG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Základní charakteristiky odborného stylu</a:t>
            </a:r>
          </a:p>
          <a:p>
            <a:pPr lvl="1"/>
            <a:r>
              <a:rPr lang="cs-CZ" dirty="0"/>
              <a:t>Jednoznačné formulace, jasnost, definované pojmy</a:t>
            </a:r>
          </a:p>
          <a:p>
            <a:pPr lvl="1"/>
            <a:r>
              <a:rPr lang="cs-CZ" dirty="0"/>
              <a:t>Konkrétní a úsporné psaní</a:t>
            </a:r>
          </a:p>
          <a:p>
            <a:pPr lvl="1"/>
            <a:r>
              <a:rPr lang="cs-CZ" dirty="0"/>
              <a:t>Doložení hypotéz fakty, věcná argumentace</a:t>
            </a:r>
          </a:p>
          <a:p>
            <a:pPr lvl="1"/>
            <a:r>
              <a:rPr lang="cs-CZ" dirty="0"/>
              <a:t>Spisovný jazyk </a:t>
            </a:r>
          </a:p>
        </p:txBody>
      </p:sp>
    </p:spTree>
    <p:extLst>
      <p:ext uri="{BB962C8B-B14F-4D97-AF65-F5344CB8AC3E}">
        <p14:creationId xmlns:p14="http://schemas.microsoft.com/office/powerpoint/2010/main" val="19553284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studia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64B930B-9335-403B-8CB6-28E46FE0DDBD}" type="slidenum">
              <a:rPr lang="bg-BG" smtClean="0"/>
              <a:pPr>
                <a:defRPr/>
              </a:pPr>
              <a:t>30</a:t>
            </a:fld>
            <a:endParaRPr lang="bg-BG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500174"/>
            <a:ext cx="8229600" cy="430531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dirty="0"/>
              <a:t>Vizuální</a:t>
            </a:r>
          </a:p>
          <a:p>
            <a:pPr lvl="1">
              <a:spcBef>
                <a:spcPts val="0"/>
              </a:spcBef>
            </a:pPr>
            <a:r>
              <a:rPr lang="cs-CZ" dirty="0"/>
              <a:t>Pomocné nákresy, obrázky, seznamy klíčových slov</a:t>
            </a:r>
          </a:p>
          <a:p>
            <a:pPr>
              <a:spcBef>
                <a:spcPts val="0"/>
              </a:spcBef>
            </a:pPr>
            <a:r>
              <a:rPr lang="cs-CZ" dirty="0"/>
              <a:t>Verbální</a:t>
            </a:r>
          </a:p>
          <a:p>
            <a:pPr lvl="1">
              <a:spcBef>
                <a:spcPts val="0"/>
              </a:spcBef>
            </a:pPr>
            <a:r>
              <a:rPr lang="cs-CZ" dirty="0"/>
              <a:t>Přednášky a studijní skupiny</a:t>
            </a:r>
          </a:p>
          <a:p>
            <a:pPr lvl="1">
              <a:spcBef>
                <a:spcPts val="0"/>
              </a:spcBef>
            </a:pPr>
            <a:r>
              <a:rPr lang="cs-CZ" dirty="0"/>
              <a:t>Vysvětlování laikovi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Čím více smyslů, tím lépe </a:t>
            </a:r>
          </a:p>
        </p:txBody>
      </p:sp>
    </p:spTree>
    <p:extLst>
      <p:ext uri="{BB962C8B-B14F-4D97-AF65-F5344CB8AC3E}">
        <p14:creationId xmlns:p14="http://schemas.microsoft.com/office/powerpoint/2010/main" val="21421654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Poznámky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C8DF682-4740-4914-BCE4-2E54A74D8C66}" type="slidenum">
              <a:rPr lang="bg-BG" smtClean="0"/>
              <a:pPr>
                <a:defRPr/>
              </a:pPr>
              <a:t>31</a:t>
            </a:fld>
            <a:endParaRPr lang="bg-B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28800" y="1554162"/>
            <a:ext cx="8686800" cy="43037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Nejúčinnější nástroj studia 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Vypsání podstatných informací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Vlastní formulace, ne citace 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„Nejlepší tahák je takový, který nepoužijete“</a:t>
            </a:r>
          </a:p>
          <a:p>
            <a:pPr lvl="1">
              <a:defRPr/>
            </a:pPr>
            <a:r>
              <a:rPr lang="cs-CZ" dirty="0"/>
              <a:t>Doporučuji vyzkoušet u povinných článků</a:t>
            </a:r>
            <a:endParaRPr lang="cs-CZ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Co je nutné si zapamatovat a co je třeba pochopit?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Fakta vs. logické (systematické) souvislosti</a:t>
            </a:r>
          </a:p>
        </p:txBody>
      </p:sp>
    </p:spTree>
    <p:extLst>
      <p:ext uri="{BB962C8B-B14F-4D97-AF65-F5344CB8AC3E}">
        <p14:creationId xmlns:p14="http://schemas.microsoft.com/office/powerpoint/2010/main" val="35535293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Studijní skupiny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E179FBC-5259-4576-B234-D95E2806CCDD}" type="slidenum">
              <a:rPr lang="bg-BG" smtClean="0"/>
              <a:pPr>
                <a:defRPr/>
              </a:pPr>
              <a:t>32</a:t>
            </a:fld>
            <a:endParaRPr lang="bg-B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Udržení disciplíny</a:t>
            </a:r>
          </a:p>
          <a:p>
            <a:pPr lvl="1">
              <a:defRPr/>
            </a:pPr>
            <a:r>
              <a:rPr lang="cs-CZ" dirty="0"/>
              <a:t>Nižší riziko odsouvání</a:t>
            </a:r>
          </a:p>
          <a:p>
            <a:pPr lvl="1">
              <a:defRPr/>
            </a:pPr>
            <a:r>
              <a:rPr lang="cs-CZ" dirty="0"/>
              <a:t>„Dělené učení“</a:t>
            </a:r>
          </a:p>
          <a:p>
            <a:pPr>
              <a:defRPr/>
            </a:pPr>
            <a:r>
              <a:rPr lang="cs-CZ" dirty="0"/>
              <a:t>Zlepšení pochopení tématu přednášením a diskusí</a:t>
            </a:r>
          </a:p>
          <a:p>
            <a:pPr lvl="1">
              <a:defRPr/>
            </a:pPr>
            <a:r>
              <a:rPr lang="cs-CZ" dirty="0"/>
              <a:t>Odhalení chyb </a:t>
            </a:r>
          </a:p>
          <a:p>
            <a:pPr lvl="2">
              <a:defRPr/>
            </a:pPr>
            <a:r>
              <a:rPr lang="cs-CZ" dirty="0"/>
              <a:t>Rozdíl mezi skutečným a zdánlivým pochopením</a:t>
            </a:r>
          </a:p>
          <a:p>
            <a:pPr lvl="1">
              <a:defRPr/>
            </a:pPr>
            <a:r>
              <a:rPr lang="cs-CZ" dirty="0"/>
              <a:t>„Malá zkouška“</a:t>
            </a:r>
          </a:p>
          <a:p>
            <a:pPr>
              <a:defRPr/>
            </a:pPr>
            <a:r>
              <a:rPr lang="cs-CZ" dirty="0"/>
              <a:t>Vzájemná pomoc </a:t>
            </a:r>
          </a:p>
        </p:txBody>
      </p:sp>
    </p:spTree>
    <p:extLst>
      <p:ext uri="{BB962C8B-B14F-4D97-AF65-F5344CB8AC3E}">
        <p14:creationId xmlns:p14="http://schemas.microsoft.com/office/powerpoint/2010/main" val="34520236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Příprava a psaní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8763C47-4196-4DFD-9C90-BEDDCA152472}" type="slidenum">
              <a:rPr lang="bg-BG" smtClean="0"/>
              <a:pPr>
                <a:defRPr/>
              </a:pPr>
              <a:t>33</a:t>
            </a:fld>
            <a:endParaRPr lang="bg-BG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28800" y="1554162"/>
            <a:ext cx="8686800" cy="5018110"/>
          </a:xfrm>
        </p:spPr>
        <p:txBody>
          <a:bodyPr>
            <a:normAutofit/>
          </a:bodyPr>
          <a:lstStyle/>
          <a:p>
            <a:r>
              <a:rPr lang="cs-CZ" dirty="0"/>
              <a:t>Hierarchizujte si povinnosti</a:t>
            </a:r>
          </a:p>
          <a:p>
            <a:pPr lvl="1"/>
            <a:r>
              <a:rPr lang="cs-CZ" dirty="0"/>
              <a:t>Postupné, průběžné uskutečňování jednotlivých úkolů</a:t>
            </a:r>
          </a:p>
          <a:p>
            <a:pPr lvl="1"/>
            <a:r>
              <a:rPr lang="cs-CZ" dirty="0"/>
              <a:t>Problém </a:t>
            </a:r>
            <a:r>
              <a:rPr lang="cs-CZ" dirty="0" err="1"/>
              <a:t>prokrastinace</a:t>
            </a:r>
            <a:endParaRPr lang="cs-CZ" dirty="0"/>
          </a:p>
          <a:p>
            <a:pPr lvl="2"/>
            <a:r>
              <a:rPr lang="cs-CZ" dirty="0"/>
              <a:t>„Dynamická nekonzistence preferencí“</a:t>
            </a:r>
          </a:p>
          <a:p>
            <a:pPr lvl="2"/>
            <a:r>
              <a:rPr lang="cs-CZ" dirty="0"/>
              <a:t>(Sebe)uvalování nákladů při nedodržení harmonogramu</a:t>
            </a:r>
          </a:p>
          <a:p>
            <a:r>
              <a:rPr lang="cs-CZ" dirty="0"/>
              <a:t>Pro psaní odborné práce</a:t>
            </a:r>
          </a:p>
          <a:p>
            <a:pPr lvl="1"/>
            <a:r>
              <a:rPr lang="cs-CZ" dirty="0"/>
              <a:t>Hodně čtěte </a:t>
            </a:r>
          </a:p>
          <a:p>
            <a:pPr lvl="1"/>
            <a:r>
              <a:rPr lang="cs-CZ" dirty="0"/>
              <a:t>Snažte se osvojit si / napodobit styl autora, který se vám dobře čte </a:t>
            </a:r>
          </a:p>
          <a:p>
            <a:r>
              <a:rPr lang="cs-CZ" dirty="0"/>
              <a:t>Užívejte reálná </a:t>
            </a:r>
            <a:r>
              <a:rPr lang="cs-CZ" dirty="0" err="1"/>
              <a:t>momenta</a:t>
            </a:r>
            <a:endParaRPr lang="cs-CZ" dirty="0"/>
          </a:p>
          <a:p>
            <a:pPr lvl="1"/>
            <a:r>
              <a:rPr lang="cs-CZ" dirty="0"/>
              <a:t>Konkrétní závazky – každý den napíšu 5 odstavců</a:t>
            </a:r>
          </a:p>
        </p:txBody>
      </p:sp>
    </p:spTree>
    <p:extLst>
      <p:ext uri="{BB962C8B-B14F-4D97-AF65-F5344CB8AC3E}">
        <p14:creationId xmlns:p14="http://schemas.microsoft.com/office/powerpoint/2010/main" val="36330923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Spánek, alkohol a ostatní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3A26C42-4ADA-40F5-83DD-BAD014D51E2E}" type="slidenum">
              <a:rPr lang="bg-BG" smtClean="0"/>
              <a:pPr>
                <a:defRPr/>
              </a:pPr>
              <a:t>34</a:t>
            </a:fld>
            <a:endParaRPr lang="bg-BG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Spánek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Kvalitní spánek 7-9 hodin (dosti individuální)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Bez REM spánku se hůře ukládá do dlouhodobé paměti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Strategie celonočního studia?  </a:t>
            </a:r>
          </a:p>
          <a:p>
            <a:r>
              <a:rPr lang="cs-CZ" dirty="0">
                <a:solidFill>
                  <a:schemeClr val="tx1"/>
                </a:solidFill>
              </a:rPr>
              <a:t>Přestávky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Zrychlení krevního oběhu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„Ergonomie učení“</a:t>
            </a:r>
          </a:p>
          <a:p>
            <a:r>
              <a:rPr lang="cs-CZ" dirty="0">
                <a:solidFill>
                  <a:schemeClr val="tx1"/>
                </a:solidFill>
              </a:rPr>
              <a:t>Alkohol neprospívá </a:t>
            </a:r>
          </a:p>
        </p:txBody>
      </p:sp>
    </p:spTree>
    <p:extLst>
      <p:ext uri="{BB962C8B-B14F-4D97-AF65-F5344CB8AC3E}">
        <p14:creationId xmlns:p14="http://schemas.microsoft.com/office/powerpoint/2010/main" val="5629482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JAK SE SOUSTŘEDIT ?</a:t>
            </a:r>
          </a:p>
          <a:p>
            <a:r>
              <a:rPr lang="cs-CZ" dirty="0">
                <a:hlinkClick r:id="rId2"/>
              </a:rPr>
              <a:t>https://www.youtube.com/watch?v=fBTvLAhgT78</a:t>
            </a:r>
            <a:endParaRPr lang="cs-CZ" dirty="0"/>
          </a:p>
          <a:p>
            <a:endParaRPr lang="cs-CZ" dirty="0"/>
          </a:p>
          <a:p>
            <a:r>
              <a:rPr lang="cs-CZ" dirty="0"/>
              <a:t>JAK SE NEUČIT + </a:t>
            </a:r>
            <a:r>
              <a:rPr lang="cs-CZ" dirty="0" err="1"/>
              <a:t>eBOOK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https://www.youtube.com/watch?v=N2rOdteNzew</a:t>
            </a:r>
            <a:endParaRPr lang="cs-CZ" dirty="0"/>
          </a:p>
          <a:p>
            <a:r>
              <a:rPr lang="en-US" dirty="0"/>
              <a:t>10 Steps to Better Academic Reading</a:t>
            </a:r>
          </a:p>
          <a:p>
            <a:r>
              <a:rPr lang="cs-CZ" dirty="0">
                <a:hlinkClick r:id="rId4"/>
              </a:rPr>
              <a:t>https://www.youtube.com/watch?v=PJs7_LW-12E</a:t>
            </a:r>
            <a:r>
              <a:rPr lang="cs-CZ" dirty="0"/>
              <a:t>  9.45 MIN</a:t>
            </a:r>
          </a:p>
          <a:p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  <a:p>
            <a:r>
              <a:rPr lang="cs-CZ" dirty="0">
                <a:hlinkClick r:id="rId5"/>
              </a:rPr>
              <a:t>https://www.youtube.com/watch?v=DCWZ4yoFYNI</a:t>
            </a:r>
            <a:endParaRPr lang="cs-CZ" dirty="0"/>
          </a:p>
          <a:p>
            <a:r>
              <a:rPr lang="en-US" dirty="0"/>
              <a:t>Introduction to academic reading skills</a:t>
            </a:r>
          </a:p>
          <a:p>
            <a:r>
              <a:rPr lang="cs-CZ" dirty="0"/>
              <a:t>https://www.youtube.com/watch?v=ebcGu24GV2Y</a:t>
            </a:r>
          </a:p>
        </p:txBody>
      </p:sp>
    </p:spTree>
    <p:extLst>
      <p:ext uri="{BB962C8B-B14F-4D97-AF65-F5344CB8AC3E}">
        <p14:creationId xmlns:p14="http://schemas.microsoft.com/office/powerpoint/2010/main" val="1950802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Robinson, F. P. (1946). Effective study, Rev.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026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Žánry odborné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kompilace,</a:t>
            </a:r>
          </a:p>
          <a:p>
            <a:r>
              <a:rPr lang="cs-CZ" dirty="0"/>
              <a:t>komparace, </a:t>
            </a:r>
          </a:p>
          <a:p>
            <a:r>
              <a:rPr lang="cs-CZ" dirty="0"/>
              <a:t>recenzní stať, </a:t>
            </a:r>
          </a:p>
          <a:p>
            <a:r>
              <a:rPr lang="cs-CZ" dirty="0"/>
              <a:t>odborná esej, </a:t>
            </a:r>
          </a:p>
          <a:p>
            <a:r>
              <a:rPr lang="cs-CZ" dirty="0"/>
              <a:t>původní vědecká studie, </a:t>
            </a:r>
          </a:p>
          <a:p>
            <a:r>
              <a:rPr lang="cs-CZ" dirty="0"/>
              <a:t>přehledová stať,</a:t>
            </a:r>
          </a:p>
          <a:p>
            <a:r>
              <a:rPr lang="cs-CZ" dirty="0"/>
              <a:t>rešerše literatury</a:t>
            </a:r>
          </a:p>
        </p:txBody>
      </p:sp>
    </p:spTree>
    <p:extLst>
      <p:ext uri="{BB962C8B-B14F-4D97-AF65-F5344CB8AC3E}">
        <p14:creationId xmlns:p14="http://schemas.microsoft.com/office/powerpoint/2010/main" val="243225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Česko je zemí s jedním z největších rozdílů mezi platy mužů a žen v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Ženy v Evropské unii vydělávají na hodinu méně než muži, rozdíl činí v průměru 16,3 procenta a týká se všech členských států osmadvacítky. Češky jsou na tom s platem nižším o 22,5 procenta kromě Estonek nejhůře. Naopak nejmenším rozdílem v ohodnocení práce mužů a žen se může pochlubit Itálie, kde ženy pobírají jen o 5,5 procenta menší mzdu než muži. Vyplývá to ze zveřejněné studie evropského statistického úřadu </a:t>
            </a:r>
            <a:r>
              <a:rPr lang="cs-CZ" dirty="0" err="1"/>
              <a:t>Eurostat</a:t>
            </a:r>
            <a:r>
              <a:rPr lang="cs-CZ" dirty="0"/>
              <a:t>.</a:t>
            </a:r>
          </a:p>
          <a:p>
            <a:r>
              <a:rPr lang="cs-CZ" dirty="0"/>
              <a:t>Zdroj: </a:t>
            </a:r>
            <a:r>
              <a:rPr lang="cs-CZ" dirty="0">
                <a:hlinkClick r:id="rId2"/>
              </a:rPr>
              <a:t>https://echo24.cz/a/</a:t>
            </a:r>
            <a:r>
              <a:rPr lang="cs-CZ" dirty="0" err="1">
                <a:hlinkClick r:id="rId2"/>
              </a:rPr>
              <a:t>pcmfp</a:t>
            </a:r>
            <a:r>
              <a:rPr lang="cs-CZ" dirty="0">
                <a:hlinkClick r:id="rId2"/>
              </a:rPr>
              <a:t>/cesko-je-zemi-s-jednim-z-nejvetsich-rozdilu-mezi-platy-muzu-a-zen-v-eu</a:t>
            </a:r>
            <a:r>
              <a:rPr lang="cs-CZ" dirty="0"/>
              <a:t>, cit. 9.2.2018</a:t>
            </a:r>
          </a:p>
        </p:txBody>
      </p:sp>
    </p:spTree>
    <p:extLst>
      <p:ext uri="{BB962C8B-B14F-4D97-AF65-F5344CB8AC3E}">
        <p14:creationId xmlns:p14="http://schemas.microsoft.com/office/powerpoint/2010/main" val="74119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žen na trhu práce v České republice a v dalších zemích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 dnešních vyspělých společnostech západní a střední Evropy nejsou ženy regulérně participující na trhu práce výjimkou, naopak je často jejich účast v placené práci považována z makro-ekonomického hlediska za žádoucí a z mikro-ekonomického hlediska příjmu domácnosti dokonce za nezbytnou. Práce zabývající se tématem zaměstnanosti žen pak poukazují na skutečnost, že postavení na pracovním trhu, jakož i kariérní volby jsou u žen, mnohem více než u mužů, spjaty s realizovaným či potenciálním rodičovstvím. Jak uvádí Valentová (2004: 10), „fakt, že ženy mohou mít děti, pro ně znamená zvláštní status </a:t>
            </a:r>
            <a:r>
              <a:rPr lang="cs-CZ" dirty="0" err="1"/>
              <a:t>institucializovaný</a:t>
            </a:r>
            <a:r>
              <a:rPr lang="cs-CZ" dirty="0"/>
              <a:t> nejenom v sociálních normách, opatřeních sociálního státu, ale i v poptávce po pracovní síle“. Reálné nebo potenciální mateřství jakožto očekávaná charakteristika ženské pracovní síly pak často vede zaměstnavatele k předpokladu, že je žena z hlediska kontinuity pracovního nasazení rizikovějším zaměstnancem než muž, což ve svém důsledku přispívá ke znevýhodňování žen na trhu práce1</a:t>
            </a:r>
          </a:p>
          <a:p>
            <a:r>
              <a:rPr lang="cs-CZ" dirty="0"/>
              <a:t>Bartáková, H. (2006). Postavení žen na trhu práce v České republice a v dalších zemích Evropské unie. </a:t>
            </a:r>
            <a:r>
              <a:rPr lang="cs-CZ" i="1" dirty="0" err="1"/>
              <a:t>Sirovátka</a:t>
            </a:r>
            <a:r>
              <a:rPr lang="cs-CZ" i="1" dirty="0"/>
              <a:t> T. et al. Rodina, zaměstnání a sociální politika</a:t>
            </a:r>
            <a:r>
              <a:rPr lang="cs-CZ" dirty="0"/>
              <a:t>, 203-231.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59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Učebnice versus odborné texty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učebnice</a:t>
            </a:r>
          </a:p>
          <a:p>
            <a:pPr lvl="1"/>
            <a:r>
              <a:rPr lang="cs-CZ" dirty="0"/>
              <a:t>logické řazení informací </a:t>
            </a:r>
          </a:p>
          <a:p>
            <a:pPr lvl="1"/>
            <a:r>
              <a:rPr lang="cs-CZ" dirty="0"/>
              <a:t>text k zapamatování zvýrazněn</a:t>
            </a:r>
          </a:p>
          <a:p>
            <a:pPr lvl="1"/>
            <a:r>
              <a:rPr lang="cs-CZ" dirty="0"/>
              <a:t>přehlednost a systematičnosti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odborné texty </a:t>
            </a:r>
          </a:p>
          <a:p>
            <a:pPr lvl="1"/>
            <a:r>
              <a:rPr lang="cs-CZ" dirty="0"/>
              <a:t>terminologická nejednoznačnost</a:t>
            </a:r>
          </a:p>
          <a:p>
            <a:pPr lvl="1"/>
            <a:r>
              <a:rPr lang="cs-CZ" dirty="0"/>
              <a:t> prostředník komunikace mezi odborníky </a:t>
            </a:r>
          </a:p>
          <a:p>
            <a:pPr lvl="1"/>
            <a:r>
              <a:rPr lang="cs-CZ" dirty="0"/>
              <a:t>předpokládají poučeného čtenáře, autor může vycházet z různých koncepcí, ale nevykládá je </a:t>
            </a:r>
          </a:p>
          <a:p>
            <a:pPr lvl="1"/>
            <a:r>
              <a:rPr lang="cs-CZ" dirty="0"/>
              <a:t>zprávy o výzkumech a jejich výsledcích </a:t>
            </a:r>
          </a:p>
        </p:txBody>
      </p:sp>
    </p:spTree>
    <p:extLst>
      <p:ext uri="{BB962C8B-B14F-4D97-AF65-F5344CB8AC3E}">
        <p14:creationId xmlns:p14="http://schemas.microsoft.com/office/powerpoint/2010/main" val="389982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číst a co číst v moři odborných textů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Literatury k prostudování je čím dál více</a:t>
            </a:r>
          </a:p>
          <a:p>
            <a:r>
              <a:rPr lang="cs-CZ" dirty="0"/>
              <a:t>Občas stačí přečíst jen některé části, ne celou knihu</a:t>
            </a:r>
          </a:p>
          <a:p>
            <a:r>
              <a:rPr lang="cs-CZ" dirty="0"/>
              <a:t>Pasivní čtení je poloviční ztráta času</a:t>
            </a:r>
          </a:p>
          <a:p>
            <a:r>
              <a:rPr lang="cs-CZ" dirty="0"/>
              <a:t>Účelem čtení je propojit čtený text s tím co už víte. </a:t>
            </a:r>
          </a:p>
        </p:txBody>
      </p:sp>
    </p:spTree>
    <p:extLst>
      <p:ext uri="{BB962C8B-B14F-4D97-AF65-F5344CB8AC3E}">
        <p14:creationId xmlns:p14="http://schemas.microsoft.com/office/powerpoint/2010/main" val="84763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čtení, </a:t>
            </a:r>
            <a:r>
              <a:rPr lang="cs-CZ" dirty="0" err="1"/>
              <a:t>přiklady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Hledání jednoduchých informací </a:t>
            </a:r>
          </a:p>
          <a:p>
            <a:r>
              <a:rPr lang="cs-CZ" dirty="0"/>
              <a:t>Rychlé prohlížení textu</a:t>
            </a:r>
          </a:p>
          <a:p>
            <a:r>
              <a:rPr lang="cs-CZ" dirty="0"/>
              <a:t>Učení se z textů, příprava na zkoušky </a:t>
            </a:r>
          </a:p>
          <a:p>
            <a:r>
              <a:rPr lang="cs-CZ" dirty="0"/>
              <a:t>Psaní (nebo hledání informací potřebných pro psaní) </a:t>
            </a:r>
          </a:p>
          <a:p>
            <a:r>
              <a:rPr lang="cs-CZ" dirty="0"/>
              <a:t>Kritika textů </a:t>
            </a:r>
          </a:p>
          <a:p>
            <a:r>
              <a:rPr lang="cs-CZ" dirty="0"/>
              <a:t>Všeobecné porozumění tématu</a:t>
            </a:r>
          </a:p>
        </p:txBody>
      </p:sp>
    </p:spTree>
    <p:extLst>
      <p:ext uri="{BB962C8B-B14F-4D97-AF65-F5344CB8AC3E}">
        <p14:creationId xmlns:p14="http://schemas.microsoft.com/office/powerpoint/2010/main" val="68698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Vyhledání jednoduchých informací a rychlé prohlížení textu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Typické prohledávání textu pro konkrétní informace nebo konkrétní slovo (např. Telefonní seznam pro vyhledání klíčových informací) </a:t>
            </a:r>
          </a:p>
          <a:p>
            <a:pPr lvl="1"/>
            <a:r>
              <a:rPr lang="cs-CZ" dirty="0"/>
              <a:t>V případě rešerše literatury hledání kde v textu je uvedeno a osvětleno vaše téma, v jakém kontextu</a:t>
            </a:r>
          </a:p>
          <a:p>
            <a:r>
              <a:rPr lang="cs-CZ" dirty="0"/>
              <a:t>Rychlé prohlížení části textu pro obecné porozumění </a:t>
            </a:r>
          </a:p>
          <a:p>
            <a:r>
              <a:rPr lang="cs-CZ" dirty="0"/>
              <a:t>Kombinace strategií pro nalezení umístění informací a využívání základních znalostí v oblasti čtení, aby získali obecnou představu o textu</a:t>
            </a:r>
          </a:p>
        </p:txBody>
      </p:sp>
    </p:spTree>
    <p:extLst>
      <p:ext uri="{BB962C8B-B14F-4D97-AF65-F5344CB8AC3E}">
        <p14:creationId xmlns:p14="http://schemas.microsoft.com/office/powerpoint/2010/main" val="1999312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1989</Words>
  <Application>Microsoft Office PowerPoint</Application>
  <PresentationFormat>Širokoúhlá obrazovka</PresentationFormat>
  <Paragraphs>267</Paragraphs>
  <Slides>37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Wingdings</vt:lpstr>
      <vt:lpstr>Motiv Office</vt:lpstr>
      <vt:lpstr>Jak efektivně číst a psát odborný text</vt:lpstr>
      <vt:lpstr>Cíl odborné literatury</vt:lpstr>
      <vt:lpstr>Styl odborného psaní </vt:lpstr>
      <vt:lpstr>Česko je zemí s jedním z největších rozdílů mezi platy mužů a žen v EU </vt:lpstr>
      <vt:lpstr>Postavení žen na trhu práce v České republice a v dalších zemích Evropské unie</vt:lpstr>
      <vt:lpstr>Učebnice versus odborné texty</vt:lpstr>
      <vt:lpstr>Jak číst a co číst v moři odborných textů</vt:lpstr>
      <vt:lpstr>Cíl čtení, přiklady</vt:lpstr>
      <vt:lpstr>Vyhledání jednoduchých informací a rychlé prohlížení textu </vt:lpstr>
      <vt:lpstr>Učit se z textů, učebnicové texty, texty ke kurzům </vt:lpstr>
      <vt:lpstr>Vyhodnocovat informace, psát a kritizovat texty, kritické myšlení </vt:lpstr>
      <vt:lpstr>Strategie čtení I </vt:lpstr>
      <vt:lpstr>Strategie čtení II </vt:lpstr>
      <vt:lpstr>Technika aktivního čtení SQ3R (Robinson, 1946). </vt:lpstr>
      <vt:lpstr>1. Survey (přehled)</vt:lpstr>
      <vt:lpstr>1. Survey (přehled)</vt:lpstr>
      <vt:lpstr>Questions (otázky)</vt:lpstr>
      <vt:lpstr>Průzkum veřejného mínění o postavení žen na trhu práce, Obsah 1</vt:lpstr>
      <vt:lpstr>Průzkum veřejného mínění o postavení žen na trhu práce, Obsah 2</vt:lpstr>
      <vt:lpstr>Read (čtení) ty části textu, které jsou pro vás relevantní</vt:lpstr>
      <vt:lpstr>Prezentace aplikace PowerPoint</vt:lpstr>
      <vt:lpstr>Prezentace aplikace PowerPoint</vt:lpstr>
      <vt:lpstr>Prezentace aplikace PowerPoint</vt:lpstr>
      <vt:lpstr>Prezentace aplikace PowerPoint</vt:lpstr>
      <vt:lpstr>Recite – rekapitulace </vt:lpstr>
      <vt:lpstr>Review - zpětná kontrola</vt:lpstr>
      <vt:lpstr>Zásady efektivního studia</vt:lpstr>
      <vt:lpstr>Jak studovat </vt:lpstr>
      <vt:lpstr>Jak pracovat s pamětí </vt:lpstr>
      <vt:lpstr>Metody studia</vt:lpstr>
      <vt:lpstr>Poznámky </vt:lpstr>
      <vt:lpstr>Studijní skupiny </vt:lpstr>
      <vt:lpstr>Příprava a psaní práce</vt:lpstr>
      <vt:lpstr>Spánek, alkohol a ostatní </vt:lpstr>
      <vt:lpstr>Prezentace aplikace PowerPoint</vt:lpstr>
      <vt:lpstr>Literatura</vt:lpstr>
      <vt:lpstr>Žánry odborné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efektivně číst odborný text</dc:title>
  <dc:creator>Inna Čábelková</dc:creator>
  <cp:lastModifiedBy>Čábelková Inna</cp:lastModifiedBy>
  <cp:revision>34</cp:revision>
  <dcterms:created xsi:type="dcterms:W3CDTF">2018-02-09T09:45:55Z</dcterms:created>
  <dcterms:modified xsi:type="dcterms:W3CDTF">2021-02-24T13:34:54Z</dcterms:modified>
</cp:coreProperties>
</file>