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Přednáška 1.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1202724"/>
          </a:xfrm>
        </p:spPr>
        <p:txBody>
          <a:bodyPr/>
          <a:lstStyle/>
          <a:p>
            <a:r>
              <a:rPr lang="cs-CZ" b="1" dirty="0"/>
              <a:t>Místo filosofie výchovy v českém filosofickém prostředí – filosofie provádějící.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5511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1308" y="362465"/>
            <a:ext cx="9173304" cy="6170140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Tradiční pojetí vzdělanosti</a:t>
            </a:r>
            <a:endParaRPr lang="cs-CZ" dirty="0"/>
          </a:p>
          <a:p>
            <a:pPr lvl="0"/>
            <a:r>
              <a:rPr lang="cs-CZ" dirty="0"/>
              <a:t>Vzdělanost byla významným vhledem do společenského, kulturního a sociálního dění.</a:t>
            </a:r>
          </a:p>
          <a:p>
            <a:pPr lvl="0"/>
            <a:r>
              <a:rPr lang="cs-CZ" dirty="0"/>
              <a:t>Komenský spojil ideu vzdělanosti s </a:t>
            </a:r>
            <a:r>
              <a:rPr lang="cs-CZ" i="1" dirty="0"/>
              <a:t>pansofií</a:t>
            </a:r>
            <a:r>
              <a:rPr lang="cs-CZ" dirty="0"/>
              <a:t>, vševědou, všeobecnou moudrostí, která není shrnutím, sumací všeho vědění, ale, jak uvádí Komenský, je takovým řádem vědění, jež odpovídá řádu bytí. </a:t>
            </a:r>
          </a:p>
          <a:p>
            <a:pPr lvl="0"/>
            <a:r>
              <a:rPr lang="cs-CZ" dirty="0"/>
              <a:t> Smysl takto pojatého vzdělávání není v sebe-rozvoji člověka, ve svévolném zmnožování sil a moci člověka, ale v </a:t>
            </a:r>
            <a:r>
              <a:rPr lang="cs-CZ" i="1" dirty="0"/>
              <a:t>emendaci</a:t>
            </a:r>
            <a:r>
              <a:rPr lang="cs-CZ" dirty="0"/>
              <a:t>, nápravě věcí lidských, ve schopnosti člověka vnášet řád do porušeného světa. </a:t>
            </a:r>
          </a:p>
          <a:p>
            <a:pPr lvl="0"/>
            <a:r>
              <a:rPr lang="cs-CZ" dirty="0"/>
              <a:t>Smyslem výchovy je pečovat o jednotu moudrosti, mravnosti a zbožnosti. To jsou síly, které jsou člověku potenciálně dány v jeho přirozenosti (rozum, svobodná vůle a víra), ale které musí být výchovou rozvinuty a uskutečněny.</a:t>
            </a:r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r>
              <a:rPr lang="cs-CZ" b="1" dirty="0"/>
              <a:t>Vzdělanost a kvalifikace</a:t>
            </a:r>
            <a:endParaRPr lang="cs-CZ" dirty="0"/>
          </a:p>
          <a:p>
            <a:r>
              <a:rPr lang="cs-CZ" b="1" dirty="0"/>
              <a:t> </a:t>
            </a:r>
            <a:r>
              <a:rPr lang="cs-CZ" dirty="0" smtClean="0"/>
              <a:t>Propast </a:t>
            </a:r>
            <a:r>
              <a:rPr lang="cs-CZ" dirty="0"/>
              <a:t>mezi výchovou a vzděláváním zvětšuje, a to zvláště v  instrumentálně pojatém vzdělání, kdy smyslem není vzdělanost ve smyslu garance všelidských hodnot (jako tomu bylo u </a:t>
            </a:r>
            <a:r>
              <a:rPr lang="cs-CZ" dirty="0" err="1"/>
              <a:t>Fichta</a:t>
            </a:r>
            <a:r>
              <a:rPr lang="cs-CZ" dirty="0"/>
              <a:t>), moudrosti (jako u </a:t>
            </a:r>
            <a:r>
              <a:rPr lang="cs-CZ" dirty="0" err="1"/>
              <a:t>Sókrata</a:t>
            </a:r>
            <a:r>
              <a:rPr lang="cs-CZ" dirty="0"/>
              <a:t>, Platóna či Komenského), nýbrž získání určité specifické kvalifikace, která člověka disponuje k výkonu povolání. </a:t>
            </a:r>
          </a:p>
          <a:p>
            <a:pPr lvl="0"/>
            <a:r>
              <a:rPr lang="cs-CZ" dirty="0"/>
              <a:t>Eugen Fink hovoří v této souvislosti o tom, že se výchova k lidství dnes proměnila na pouhou výchovu k povolání. Pouhým zmnožením znalostí se nestáváme vzdělanými, a i kdybychom se celý život vzdělávali, nebo spíše rekvalifikovali (jak se po tom dnes volá), můžeme zůstat nevychovanými. </a:t>
            </a:r>
          </a:p>
          <a:p>
            <a:pPr lvl="0"/>
            <a:r>
              <a:rPr lang="cs-CZ" dirty="0"/>
              <a:t>Dnes není cílem vzdělávání vzdělanost (to byl osvícenský ideál), ale příprava na praktické uplatnění na trhu práce.</a:t>
            </a:r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r>
              <a:rPr lang="cs-CZ" b="1" dirty="0"/>
              <a:t>Vita aktiva a vita </a:t>
            </a:r>
            <a:r>
              <a:rPr lang="cs-CZ" b="1" dirty="0" err="1"/>
              <a:t>contemplativa</a:t>
            </a:r>
            <a:endParaRPr lang="cs-CZ" dirty="0"/>
          </a:p>
          <a:p>
            <a:r>
              <a:rPr lang="cs-CZ" b="1" dirty="0"/>
              <a:t> </a:t>
            </a:r>
            <a:r>
              <a:rPr lang="cs-CZ" dirty="0" smtClean="0"/>
              <a:t>Spojení </a:t>
            </a:r>
            <a:r>
              <a:rPr lang="cs-CZ" dirty="0"/>
              <a:t>aktivního přístupu s kontemplací, výkonu s imaginací</a:t>
            </a:r>
          </a:p>
          <a:p>
            <a:pPr lvl="0"/>
            <a:r>
              <a:rPr lang="cs-CZ" dirty="0"/>
              <a:t>Smyslem výchovy není sloužit praxi, ale být „místem vyššího života“, „věčnou životní formou“ ‚H. </a:t>
            </a:r>
            <a:r>
              <a:rPr lang="cs-CZ" dirty="0" err="1"/>
              <a:t>Nohl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Třetí rozměr výchovy (v psychoanalytické, fenomenologické i duchovědné tradici)</a:t>
            </a:r>
          </a:p>
          <a:p>
            <a:pPr lvl="0"/>
            <a:r>
              <a:rPr lang="cs-CZ" dirty="0"/>
              <a:t>Socializace, individuace a transcendence</a:t>
            </a:r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2727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593124"/>
            <a:ext cx="8915400" cy="5318098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/>
              <a:t>Psychoanalytická tradice</a:t>
            </a:r>
            <a:endParaRPr lang="cs-CZ" dirty="0"/>
          </a:p>
          <a:p>
            <a:r>
              <a:rPr lang="cs-CZ" b="1" dirty="0"/>
              <a:t> </a:t>
            </a:r>
            <a:r>
              <a:rPr lang="cs-CZ" dirty="0" smtClean="0"/>
              <a:t>Viktor </a:t>
            </a:r>
            <a:r>
              <a:rPr lang="cs-CZ" dirty="0"/>
              <a:t>von </a:t>
            </a:r>
            <a:r>
              <a:rPr lang="cs-CZ" dirty="0" err="1"/>
              <a:t>Weizsäcker</a:t>
            </a:r>
            <a:r>
              <a:rPr lang="cs-CZ" dirty="0"/>
              <a:t> (odlišuje 3 stupně výchovy)</a:t>
            </a:r>
          </a:p>
          <a:p>
            <a:pPr lvl="0"/>
            <a:r>
              <a:rPr lang="cs-CZ" dirty="0"/>
              <a:t>1. vitální (jeden člověk je vázán na druhého – dítě na matku, milý na milou)</a:t>
            </a:r>
          </a:p>
          <a:p>
            <a:pPr lvl="0"/>
            <a:r>
              <a:rPr lang="cs-CZ" dirty="0"/>
              <a:t>2. sociální a duchovní (formování vazby na druhého jako rodič, kněz, lékař, učitel)</a:t>
            </a:r>
          </a:p>
          <a:p>
            <a:pPr lvl="0"/>
            <a:r>
              <a:rPr lang="cs-CZ" dirty="0"/>
              <a:t>3. Transcendentní (člověk přesahuje své původní určení)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Fenomenologická tradice</a:t>
            </a:r>
            <a:endParaRPr lang="cs-CZ" dirty="0"/>
          </a:p>
          <a:p>
            <a:r>
              <a:rPr lang="cs-CZ" b="1" dirty="0"/>
              <a:t> </a:t>
            </a:r>
            <a:r>
              <a:rPr lang="cs-CZ" dirty="0" smtClean="0"/>
              <a:t>Jan </a:t>
            </a:r>
            <a:r>
              <a:rPr lang="cs-CZ" dirty="0"/>
              <a:t>Patočka – odlišení tří základních pohybů</a:t>
            </a:r>
          </a:p>
          <a:p>
            <a:pPr lvl="0"/>
            <a:r>
              <a:rPr lang="cs-CZ" dirty="0"/>
              <a:t>1. pohyb akceptace, přijetí zakotvení, zakořenění</a:t>
            </a:r>
          </a:p>
          <a:p>
            <a:pPr lvl="0"/>
            <a:r>
              <a:rPr lang="cs-CZ" dirty="0"/>
              <a:t>2. pohyb sebeprosazení, pohyb práce a boje o místo ve světě</a:t>
            </a:r>
          </a:p>
          <a:p>
            <a:pPr lvl="0"/>
            <a:r>
              <a:rPr lang="cs-CZ" dirty="0"/>
              <a:t>3. pohyb v pravdě nebo k pravdě – transcendentní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Duchovědná tradice</a:t>
            </a:r>
            <a:endParaRPr lang="cs-CZ" dirty="0"/>
          </a:p>
          <a:p>
            <a:r>
              <a:rPr lang="cs-CZ" b="1" dirty="0"/>
              <a:t> </a:t>
            </a:r>
            <a:r>
              <a:rPr lang="cs-CZ" dirty="0" smtClean="0"/>
              <a:t>Wilhelm </a:t>
            </a:r>
            <a:r>
              <a:rPr lang="cs-CZ" dirty="0" err="1"/>
              <a:t>Flitner</a:t>
            </a:r>
            <a:r>
              <a:rPr lang="cs-CZ" dirty="0"/>
              <a:t> – „třetí rozměr výchovy“</a:t>
            </a:r>
          </a:p>
          <a:p>
            <a:r>
              <a:rPr lang="cs-CZ" dirty="0"/>
              <a:t> </a:t>
            </a:r>
            <a:r>
              <a:rPr lang="cs-CZ" dirty="0" smtClean="0"/>
              <a:t>Schopnost </a:t>
            </a:r>
            <a:r>
              <a:rPr lang="cs-CZ" dirty="0"/>
              <a:t>člověka otevřít se světu a konstituovat se jako osoba</a:t>
            </a:r>
          </a:p>
          <a:p>
            <a:pPr lvl="0"/>
            <a:r>
              <a:rPr lang="cs-CZ" dirty="0"/>
              <a:t> </a:t>
            </a:r>
            <a:r>
              <a:rPr lang="cs-CZ" i="1" dirty="0" smtClean="0"/>
              <a:t>„</a:t>
            </a:r>
            <a:r>
              <a:rPr lang="cs-CZ" i="1" dirty="0"/>
              <a:t>Jednání a činy vychovávaného jsou závislé na jeho vlastním sebeurčení, jsou však ovlivněny i interpretovanou sociální a přírodní skutečností. V každém výkladu totiž to vyložené zůstává vždy otevřeno skutečnostem, které transcendují pouhé zakoušení.“ </a:t>
            </a:r>
            <a:endParaRPr lang="cs-CZ" dirty="0"/>
          </a:p>
          <a:p>
            <a:pPr lvl="0"/>
            <a:r>
              <a:rPr lang="cs-CZ" i="1" dirty="0"/>
              <a:t> </a:t>
            </a:r>
            <a:r>
              <a:rPr lang="cs-CZ" i="1" dirty="0" smtClean="0"/>
              <a:t>„</a:t>
            </a:r>
            <a:r>
              <a:rPr lang="cs-CZ" i="1" dirty="0"/>
              <a:t>Dospělá a charakterově zdravá osoba se vyznačuje jistotou rozhodování a jednání ve všech mravně relevantních situacích.“  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729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002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087395"/>
            <a:ext cx="8915400" cy="4823827"/>
          </a:xfrm>
        </p:spPr>
        <p:txBody>
          <a:bodyPr/>
          <a:lstStyle/>
          <a:p>
            <a:r>
              <a:rPr lang="cs-CZ" dirty="0"/>
              <a:t>Filosofie výchovy podle Patočky </a:t>
            </a:r>
            <a:r>
              <a:rPr lang="cs-CZ" b="1" dirty="0"/>
              <a:t>„filosofie provádějící“</a:t>
            </a:r>
            <a:r>
              <a:rPr lang="cs-CZ" dirty="0"/>
              <a:t> – ve smyslu filosofie je výchovou.</a:t>
            </a:r>
          </a:p>
          <a:p>
            <a:r>
              <a:rPr lang="cs-CZ" dirty="0"/>
              <a:t>Filosofie a „</a:t>
            </a:r>
            <a:r>
              <a:rPr lang="cs-CZ" dirty="0" err="1"/>
              <a:t>theumadzein</a:t>
            </a:r>
            <a:r>
              <a:rPr lang="cs-CZ" dirty="0"/>
              <a:t>“ (diviti se) – vyvádění ze zaběhaných stereotypů – pohyb myšlení.</a:t>
            </a:r>
          </a:p>
          <a:p>
            <a:r>
              <a:rPr lang="cs-CZ" dirty="0"/>
              <a:t> </a:t>
            </a:r>
            <a:r>
              <a:rPr lang="cs-CZ" dirty="0" smtClean="0"/>
              <a:t>Etymologicky </a:t>
            </a:r>
            <a:r>
              <a:rPr lang="cs-CZ" dirty="0" err="1"/>
              <a:t>vý</a:t>
            </a:r>
            <a:r>
              <a:rPr lang="cs-CZ" dirty="0"/>
              <a:t>-chova, </a:t>
            </a:r>
            <a:r>
              <a:rPr lang="cs-CZ" dirty="0" err="1"/>
              <a:t>die</a:t>
            </a:r>
            <a:r>
              <a:rPr lang="cs-CZ" dirty="0"/>
              <a:t> Er-</a:t>
            </a:r>
            <a:r>
              <a:rPr lang="cs-CZ" dirty="0" err="1"/>
              <a:t>ziehung</a:t>
            </a:r>
            <a:r>
              <a:rPr lang="cs-CZ" dirty="0"/>
              <a:t>, e-</a:t>
            </a:r>
            <a:r>
              <a:rPr lang="cs-CZ" dirty="0" err="1"/>
              <a:t>ducatio</a:t>
            </a:r>
            <a:r>
              <a:rPr lang="cs-CZ" dirty="0"/>
              <a:t> – poukazuje na vy-</a:t>
            </a:r>
            <a:r>
              <a:rPr lang="cs-CZ" dirty="0" err="1"/>
              <a:t>tahování</a:t>
            </a:r>
            <a:r>
              <a:rPr lang="cs-CZ" dirty="0"/>
              <a:t> z </a:t>
            </a:r>
            <a:r>
              <a:rPr lang="cs-CZ" dirty="0" err="1"/>
              <a:t>partikularity</a:t>
            </a:r>
            <a:r>
              <a:rPr lang="cs-CZ" dirty="0"/>
              <a:t> do celkovosti. </a:t>
            </a:r>
          </a:p>
          <a:p>
            <a:r>
              <a:rPr lang="cs-CZ" dirty="0"/>
              <a:t> </a:t>
            </a:r>
            <a:r>
              <a:rPr lang="cs-CZ" i="1" dirty="0" smtClean="0"/>
              <a:t>„</a:t>
            </a:r>
            <a:r>
              <a:rPr lang="cs-CZ" i="1" dirty="0"/>
              <a:t>Pro tento závazek „nadhledu“ je odpovědností nahlížet odjinud, </a:t>
            </a:r>
            <a:r>
              <a:rPr lang="cs-CZ" i="1" dirty="0" err="1"/>
              <a:t>nepředsudečně</a:t>
            </a:r>
            <a:r>
              <a:rPr lang="cs-CZ" i="1" dirty="0"/>
              <a:t>, z různých stran, otevřeně věci a nikoli z hlediska stereotypního lidského fungování.“ </a:t>
            </a:r>
            <a:r>
              <a:rPr lang="cs-CZ" dirty="0"/>
              <a:t>(</a:t>
            </a:r>
            <a:r>
              <a:rPr lang="cs-CZ" dirty="0" err="1"/>
              <a:t>Palouš</a:t>
            </a:r>
            <a:r>
              <a:rPr lang="cs-CZ" dirty="0"/>
              <a:t> Radim)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940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0974" y="1622854"/>
            <a:ext cx="8915400" cy="377762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Filosofie výchovy Jana Patočky</a:t>
            </a:r>
          </a:p>
          <a:p>
            <a:r>
              <a:rPr lang="cs-CZ" dirty="0"/>
              <a:t> </a:t>
            </a:r>
            <a:r>
              <a:rPr lang="cs-CZ" b="1" dirty="0" smtClean="0"/>
              <a:t>Podstata </a:t>
            </a:r>
            <a:r>
              <a:rPr lang="cs-CZ" b="1" dirty="0"/>
              <a:t>a struktura výchovy. Tázání po „zdánlivě“ samozřejmém.</a:t>
            </a:r>
            <a:endParaRPr lang="cs-CZ" dirty="0"/>
          </a:p>
          <a:p>
            <a:r>
              <a:rPr lang="cs-CZ" dirty="0"/>
              <a:t> </a:t>
            </a:r>
            <a:r>
              <a:rPr lang="cs-CZ" i="1" dirty="0" smtClean="0"/>
              <a:t>„</a:t>
            </a:r>
            <a:r>
              <a:rPr lang="cs-CZ" i="1" dirty="0"/>
              <a:t>Když výchovu pojímáme jako formaci, jakožto utváření možností, které jsou člověku přirozeně dány, je výchova dána trojím momentem: především ti, že ve společnosti jsou dospělí, to znamená již zformovaní, a nedospělí, ještě nezformovaní pohromadě, tedy nutným střídáním generací; potom tím, že ti noví jsou právě nehotoví; a konečně tím, že členové těchto různých generací patří k sobě, že tato </a:t>
            </a:r>
            <a:r>
              <a:rPr lang="cs-CZ" i="1" dirty="0" err="1"/>
              <a:t>soupatřičnost</a:t>
            </a:r>
            <a:r>
              <a:rPr lang="cs-CZ" i="1" dirty="0"/>
              <a:t> jim ukládá jisté úkoly. Musí se o sebe starat.“</a:t>
            </a:r>
            <a:r>
              <a:rPr lang="cs-CZ" dirty="0"/>
              <a:t> (Patočka J.)</a:t>
            </a:r>
          </a:p>
          <a:p>
            <a:r>
              <a:rPr lang="cs-CZ" dirty="0"/>
              <a:t> </a:t>
            </a:r>
            <a:r>
              <a:rPr lang="cs-CZ" dirty="0" smtClean="0"/>
              <a:t>Výchova </a:t>
            </a:r>
            <a:r>
              <a:rPr lang="cs-CZ" dirty="0"/>
              <a:t>jako setkání generací – </a:t>
            </a:r>
            <a:r>
              <a:rPr lang="cs-CZ" dirty="0" err="1"/>
              <a:t>soupatřičnost</a:t>
            </a:r>
            <a:r>
              <a:rPr lang="cs-CZ" dirty="0"/>
              <a:t> – starost.</a:t>
            </a:r>
          </a:p>
          <a:p>
            <a:r>
              <a:rPr lang="cs-CZ" dirty="0"/>
              <a:t>Výchova jako agon.</a:t>
            </a:r>
          </a:p>
          <a:p>
            <a:r>
              <a:rPr lang="cs-CZ" dirty="0"/>
              <a:t>Elány učitelství.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6123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39785" y="1400433"/>
            <a:ext cx="8915400" cy="3777622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„Péče o duši“</a:t>
            </a:r>
            <a:endParaRPr lang="cs-CZ" dirty="0"/>
          </a:p>
          <a:p>
            <a:r>
              <a:rPr lang="cs-CZ" dirty="0"/>
              <a:t>(</a:t>
            </a:r>
            <a:r>
              <a:rPr lang="cs-CZ" dirty="0" err="1"/>
              <a:t>epimeleia</a:t>
            </a:r>
            <a:r>
              <a:rPr lang="cs-CZ" dirty="0"/>
              <a:t> peri tes </a:t>
            </a:r>
            <a:r>
              <a:rPr lang="cs-CZ" dirty="0" err="1"/>
              <a:t>psyches</a:t>
            </a:r>
            <a:r>
              <a:rPr lang="cs-CZ" dirty="0"/>
              <a:t>)</a:t>
            </a:r>
          </a:p>
          <a:p>
            <a:r>
              <a:rPr lang="cs-CZ" b="1" dirty="0"/>
              <a:t> </a:t>
            </a:r>
            <a:r>
              <a:rPr lang="cs-CZ" dirty="0" smtClean="0"/>
              <a:t>Kacířské </a:t>
            </a:r>
            <a:r>
              <a:rPr lang="cs-CZ" dirty="0"/>
              <a:t>eseje k filosofii dějin,</a:t>
            </a:r>
            <a:r>
              <a:rPr lang="cs-CZ" b="1" dirty="0"/>
              <a:t> </a:t>
            </a:r>
            <a:r>
              <a:rPr lang="cs-CZ" dirty="0"/>
              <a:t>Evropa a doba </a:t>
            </a:r>
            <a:r>
              <a:rPr lang="cs-CZ" dirty="0" err="1"/>
              <a:t>poevropská</a:t>
            </a:r>
            <a:r>
              <a:rPr lang="cs-CZ" dirty="0"/>
              <a:t>, Platón a Evropa. </a:t>
            </a:r>
          </a:p>
          <a:p>
            <a:r>
              <a:rPr lang="cs-CZ" dirty="0" smtClean="0"/>
              <a:t> Péče </a:t>
            </a:r>
            <a:r>
              <a:rPr lang="cs-CZ" dirty="0"/>
              <a:t>o duši jakožto péče o celek. Duše je pojata jako jakési silové centrum mezi člověkem, druhými lidmi a světem, jako centrum všech lidských možností, které člověku umožňují obracet se k sobě, k druhým lidem a ke světu a sebe tímto vztahováním a problematizováním smysluplně utvářet. Znakem takové duše je její „otevřenost“ pro druhé, pro celek, ale naopak také možnost </a:t>
            </a:r>
            <a:r>
              <a:rPr lang="cs-CZ" dirty="0" err="1"/>
              <a:t>sebeztráty</a:t>
            </a:r>
            <a:r>
              <a:rPr lang="cs-CZ" dirty="0"/>
              <a:t> nebo úpadku. Proto je smyslem skutečného poznání a jednání (tedy i výchovy), péče o duši.</a:t>
            </a:r>
          </a:p>
          <a:p>
            <a:r>
              <a:rPr lang="cs-CZ" dirty="0"/>
              <a:t> </a:t>
            </a:r>
            <a:r>
              <a:rPr lang="cs-CZ" dirty="0" smtClean="0"/>
              <a:t>Tři </a:t>
            </a:r>
            <a:r>
              <a:rPr lang="cs-CZ" dirty="0"/>
              <a:t>hlediska péče o duši (péče o logos – kosmos, – péče o polis, - péče o duši – </a:t>
            </a:r>
            <a:r>
              <a:rPr lang="cs-CZ" dirty="0" err="1"/>
              <a:t>arété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0071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1881" y="395417"/>
            <a:ext cx="9222731" cy="5947718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„Péče o logos (ontologický rozvrh péče o duši)</a:t>
            </a:r>
            <a:endParaRPr lang="cs-CZ" dirty="0"/>
          </a:p>
          <a:p>
            <a:r>
              <a:rPr lang="cs-CZ" dirty="0"/>
              <a:t>Péče o kosmos je vyjádřena v kapitole „Péče o duši jako ontologický rozvrh“ (a vychází především z dialogu </a:t>
            </a:r>
            <a:r>
              <a:rPr lang="cs-CZ" dirty="0" err="1"/>
              <a:t>Timaios</a:t>
            </a:r>
            <a:r>
              <a:rPr lang="cs-CZ" dirty="0"/>
              <a:t> a </a:t>
            </a:r>
            <a:r>
              <a:rPr lang="cs-CZ" dirty="0" err="1"/>
              <a:t>Faidros</a:t>
            </a:r>
            <a:r>
              <a:rPr lang="cs-CZ" dirty="0"/>
              <a:t>). </a:t>
            </a:r>
          </a:p>
          <a:p>
            <a:r>
              <a:rPr lang="cs-CZ" i="1" dirty="0"/>
              <a:t> </a:t>
            </a:r>
            <a:r>
              <a:rPr lang="cs-CZ" i="1" dirty="0" smtClean="0"/>
              <a:t>„</a:t>
            </a:r>
            <a:r>
              <a:rPr lang="cs-CZ" i="1" dirty="0"/>
              <a:t>Pokud duši přísluší v bytí střední pozice, odkud může jak stoupat, tak upadat…</a:t>
            </a:r>
            <a:r>
              <a:rPr lang="cs-CZ" dirty="0"/>
              <a:t>“ potom základním rysem duše je její pohyb. Duše je </a:t>
            </a:r>
            <a:r>
              <a:rPr lang="cs-CZ" i="1" dirty="0"/>
              <a:t>„auto </a:t>
            </a:r>
            <a:r>
              <a:rPr lang="cs-CZ" i="1" dirty="0" err="1"/>
              <a:t>heauto</a:t>
            </a:r>
            <a:r>
              <a:rPr lang="cs-CZ" i="1" dirty="0"/>
              <a:t> </a:t>
            </a:r>
            <a:r>
              <a:rPr lang="cs-CZ" i="1" dirty="0" err="1"/>
              <a:t>kinún</a:t>
            </a:r>
            <a:r>
              <a:rPr lang="cs-CZ" i="1" dirty="0"/>
              <a:t>“.</a:t>
            </a:r>
            <a:r>
              <a:rPr lang="cs-CZ" dirty="0"/>
              <a:t> </a:t>
            </a:r>
          </a:p>
          <a:p>
            <a:r>
              <a:rPr lang="cs-CZ" dirty="0"/>
              <a:t> </a:t>
            </a:r>
            <a:r>
              <a:rPr lang="cs-CZ" dirty="0" smtClean="0"/>
              <a:t>Duše </a:t>
            </a:r>
            <a:r>
              <a:rPr lang="cs-CZ" dirty="0"/>
              <a:t>může ze sebe v péči o sebe samu učinit buďto pevný útvar, má hrany, </a:t>
            </a:r>
            <a:r>
              <a:rPr lang="cs-CZ" dirty="0" err="1"/>
              <a:t>eidos</a:t>
            </a:r>
            <a:r>
              <a:rPr lang="cs-CZ" dirty="0"/>
              <a:t> – tvar, je pevně konstituovaná anebo, nedbá-li o sebe, vyhýbá-li se jakékoli </a:t>
            </a:r>
            <a:r>
              <a:rPr lang="cs-CZ" dirty="0" err="1"/>
              <a:t>Paideia</a:t>
            </a:r>
            <a:r>
              <a:rPr lang="cs-CZ" dirty="0"/>
              <a:t> – výchově, může propadnout neurčitosti, neohraničenosti, žádostivosti a rozkoši. Patočka píše: </a:t>
            </a:r>
            <a:r>
              <a:rPr lang="cs-CZ" i="1" dirty="0"/>
              <a:t>„…duše je to, co samo sebe určuje ke svému bytí a co se tedy zaměřuje buď k zákonnému růstu, k růstu bytí, nebo naopak k úpadku a ztrátě bytí: duše je ukazatelem magistrály bytí.“</a:t>
            </a:r>
            <a:endParaRPr lang="cs-CZ" dirty="0"/>
          </a:p>
          <a:p>
            <a:r>
              <a:rPr lang="cs-CZ" i="1" dirty="0"/>
              <a:t> </a:t>
            </a:r>
            <a:r>
              <a:rPr lang="cs-CZ" dirty="0" err="1" smtClean="0"/>
              <a:t>Chórismos</a:t>
            </a:r>
            <a:endParaRPr lang="cs-CZ" dirty="0"/>
          </a:p>
          <a:p>
            <a:r>
              <a:rPr lang="cs-CZ" b="1" dirty="0" smtClean="0"/>
              <a:t>Péče </a:t>
            </a:r>
            <a:r>
              <a:rPr lang="cs-CZ" b="1" dirty="0"/>
              <a:t>o polis (společenské souvislosti)</a:t>
            </a:r>
            <a:endParaRPr lang="cs-CZ" dirty="0"/>
          </a:p>
          <a:p>
            <a:r>
              <a:rPr lang="cs-CZ" b="1" dirty="0"/>
              <a:t> </a:t>
            </a:r>
            <a:r>
              <a:rPr lang="cs-CZ" dirty="0" smtClean="0"/>
              <a:t>Struktura </a:t>
            </a:r>
            <a:r>
              <a:rPr lang="cs-CZ" dirty="0"/>
              <a:t>budoucí spravedlivé obce odpovídá struktuře duše.</a:t>
            </a:r>
          </a:p>
          <a:p>
            <a:r>
              <a:rPr lang="cs-CZ" dirty="0"/>
              <a:t> </a:t>
            </a:r>
            <a:r>
              <a:rPr lang="cs-CZ" dirty="0" smtClean="0"/>
              <a:t>Je </a:t>
            </a:r>
            <a:r>
              <a:rPr lang="cs-CZ" dirty="0"/>
              <a:t>místem setkávání a střetávání sil, mohutností, ctností – </a:t>
            </a:r>
            <a:r>
              <a:rPr lang="cs-CZ" dirty="0" err="1"/>
              <a:t>arétai</a:t>
            </a:r>
            <a:r>
              <a:rPr lang="cs-CZ" dirty="0"/>
              <a:t>: </a:t>
            </a:r>
            <a:r>
              <a:rPr lang="cs-CZ" b="1" dirty="0"/>
              <a:t>moudrosti</a:t>
            </a:r>
            <a:r>
              <a:rPr lang="cs-CZ" dirty="0"/>
              <a:t> (</a:t>
            </a:r>
            <a:r>
              <a:rPr lang="cs-CZ" dirty="0" err="1"/>
              <a:t>sofia</a:t>
            </a:r>
            <a:r>
              <a:rPr lang="cs-CZ" dirty="0"/>
              <a:t>), </a:t>
            </a:r>
            <a:r>
              <a:rPr lang="cs-CZ" b="1" dirty="0"/>
              <a:t>statečnosti</a:t>
            </a:r>
            <a:r>
              <a:rPr lang="cs-CZ" dirty="0"/>
              <a:t> (</a:t>
            </a:r>
            <a:r>
              <a:rPr lang="cs-CZ" dirty="0" err="1"/>
              <a:t>thymos</a:t>
            </a:r>
            <a:r>
              <a:rPr lang="cs-CZ" dirty="0"/>
              <a:t>) a </a:t>
            </a:r>
            <a:r>
              <a:rPr lang="cs-CZ" b="1" dirty="0"/>
              <a:t>uměřenosti</a:t>
            </a:r>
            <a:r>
              <a:rPr lang="cs-CZ" dirty="0"/>
              <a:t> (</a:t>
            </a:r>
            <a:r>
              <a:rPr lang="cs-CZ" dirty="0" err="1"/>
              <a:t>sófrosyné</a:t>
            </a:r>
            <a:r>
              <a:rPr lang="cs-CZ" dirty="0"/>
              <a:t>). Dohromady drží tento celek díky harmonické vyváženosti, kterou nazývá </a:t>
            </a:r>
            <a:r>
              <a:rPr lang="cs-CZ" b="1" dirty="0"/>
              <a:t>spravedlnost</a:t>
            </a:r>
            <a:r>
              <a:rPr lang="cs-CZ" dirty="0"/>
              <a:t> (</a:t>
            </a:r>
            <a:r>
              <a:rPr lang="cs-CZ" dirty="0" err="1"/>
              <a:t>dikaiosyné</a:t>
            </a:r>
            <a:r>
              <a:rPr lang="cs-CZ" dirty="0"/>
              <a:t>). </a:t>
            </a:r>
          </a:p>
          <a:p>
            <a:r>
              <a:rPr lang="cs-CZ" dirty="0"/>
              <a:t> </a:t>
            </a:r>
            <a:r>
              <a:rPr lang="cs-CZ" dirty="0" smtClean="0"/>
              <a:t>Duše </a:t>
            </a:r>
            <a:r>
              <a:rPr lang="cs-CZ" dirty="0"/>
              <a:t>i obec jednota mnohého. Rozdíl mezi intelektuálem a duchovním člověkem.</a:t>
            </a:r>
          </a:p>
          <a:p>
            <a:r>
              <a:rPr lang="cs-CZ" dirty="0"/>
              <a:t> </a:t>
            </a:r>
            <a:r>
              <a:rPr lang="cs-CZ" b="1" dirty="0" smtClean="0"/>
              <a:t>Péče </a:t>
            </a:r>
            <a:r>
              <a:rPr lang="cs-CZ" b="1" dirty="0"/>
              <a:t>o </a:t>
            </a:r>
            <a:r>
              <a:rPr lang="cs-CZ" b="1" dirty="0" smtClean="0"/>
              <a:t>duši </a:t>
            </a:r>
            <a:r>
              <a:rPr lang="cs-CZ" b="1" dirty="0"/>
              <a:t>(individuální rovina)</a:t>
            </a:r>
            <a:endParaRPr lang="cs-CZ" dirty="0"/>
          </a:p>
          <a:p>
            <a:r>
              <a:rPr lang="cs-CZ" b="1" dirty="0"/>
              <a:t> </a:t>
            </a:r>
            <a:r>
              <a:rPr lang="cs-CZ" dirty="0" smtClean="0"/>
              <a:t>Péče </a:t>
            </a:r>
            <a:r>
              <a:rPr lang="cs-CZ" dirty="0"/>
              <a:t>o duši jakožto sebepoznání, prohloubení a ovládnutí sebe sama, tedy jako niterný proces </a:t>
            </a:r>
            <a:r>
              <a:rPr lang="cs-CZ" dirty="0" err="1"/>
              <a:t>sebekonání</a:t>
            </a:r>
            <a:r>
              <a:rPr lang="cs-CZ" dirty="0"/>
              <a:t>, který je vyprovokován otřesem, proměnou, vyznačuje se „životním obratem“.</a:t>
            </a:r>
          </a:p>
          <a:p>
            <a:r>
              <a:rPr lang="cs-CZ" dirty="0"/>
              <a:t> </a:t>
            </a:r>
            <a:r>
              <a:rPr lang="cs-CZ" i="1" dirty="0" smtClean="0"/>
              <a:t>„</a:t>
            </a:r>
            <a:r>
              <a:rPr lang="cs-CZ" i="1" dirty="0"/>
              <a:t>To, že bytí nejen jest, nýbrž se také zjevuje, to je duše…“,</a:t>
            </a:r>
            <a:r>
              <a:rPr lang="cs-CZ" dirty="0"/>
              <a:t> </a:t>
            </a:r>
            <a:r>
              <a:rPr lang="cs-CZ" i="1" dirty="0"/>
              <a:t>„Zkušenost duše spočívá v objevu, že existuje hloubka bytí, kterou člověk odkryje jen tehdy, když kráčí zcela proti proudu a obecnému trendu reality, věcnosti.“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2340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35892" y="551935"/>
            <a:ext cx="9568720" cy="6071287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Pokračovatelé Patočkovi</a:t>
            </a:r>
          </a:p>
          <a:p>
            <a:endParaRPr lang="cs-CZ" dirty="0"/>
          </a:p>
          <a:p>
            <a:r>
              <a:rPr lang="cs-CZ" b="1" dirty="0"/>
              <a:t>Radim </a:t>
            </a:r>
            <a:r>
              <a:rPr lang="cs-CZ" b="1" dirty="0" err="1"/>
              <a:t>Palouš</a:t>
            </a:r>
            <a:endParaRPr lang="cs-CZ" dirty="0"/>
          </a:p>
          <a:p>
            <a:r>
              <a:rPr lang="cs-CZ" b="1" dirty="0"/>
              <a:t> </a:t>
            </a:r>
            <a:r>
              <a:rPr lang="cs-CZ" dirty="0" smtClean="0"/>
              <a:t>Patočkův </a:t>
            </a:r>
            <a:r>
              <a:rPr lang="cs-CZ" dirty="0"/>
              <a:t>žák a pokračovatel. Základní díla: Čas výchovy, K filosofii výchovy, Totalismus a holismus, </a:t>
            </a:r>
            <a:r>
              <a:rPr lang="cs-CZ" dirty="0" err="1"/>
              <a:t>Ars</a:t>
            </a:r>
            <a:r>
              <a:rPr lang="cs-CZ" dirty="0"/>
              <a:t> </a:t>
            </a:r>
            <a:r>
              <a:rPr lang="cs-CZ" dirty="0" err="1"/>
              <a:t>docendi</a:t>
            </a:r>
            <a:r>
              <a:rPr lang="cs-CZ" dirty="0"/>
              <a:t>, Komenského boží svět, Heretická škola, Paradoxy výchovy, Odpovědnost, Homo </a:t>
            </a:r>
            <a:r>
              <a:rPr lang="cs-CZ" dirty="0" err="1"/>
              <a:t>educandus</a:t>
            </a:r>
            <a:endParaRPr lang="cs-CZ" dirty="0"/>
          </a:p>
          <a:p>
            <a:r>
              <a:rPr lang="cs-CZ" dirty="0"/>
              <a:t> </a:t>
            </a:r>
            <a:r>
              <a:rPr lang="cs-CZ" dirty="0" smtClean="0"/>
              <a:t>Motiv </a:t>
            </a:r>
            <a:r>
              <a:rPr lang="cs-CZ" dirty="0"/>
              <a:t>intencionality výchovného vztahu, umění učitelské a člověk jako homo </a:t>
            </a:r>
            <a:r>
              <a:rPr lang="cs-CZ" dirty="0" err="1" smtClean="0"/>
              <a:t>educandus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 </a:t>
            </a:r>
            <a:r>
              <a:rPr lang="cs-CZ" b="1" dirty="0" smtClean="0"/>
              <a:t>Jaroslava Pešková</a:t>
            </a:r>
          </a:p>
          <a:p>
            <a:r>
              <a:rPr lang="cs-CZ" dirty="0"/>
              <a:t>„žáci </a:t>
            </a:r>
            <a:r>
              <a:rPr lang="cs-CZ" dirty="0" err="1"/>
              <a:t>nežáci</a:t>
            </a:r>
            <a:r>
              <a:rPr lang="cs-CZ" dirty="0"/>
              <a:t>“. Základní práce Já člověk……Humanitní vědy o člověku dnes a zítra, Základy společenských věd, Vybrané spisy Jaroslavy Peškové</a:t>
            </a:r>
          </a:p>
          <a:p>
            <a:r>
              <a:rPr lang="cs-CZ" dirty="0"/>
              <a:t> </a:t>
            </a:r>
            <a:r>
              <a:rPr lang="cs-CZ" dirty="0" smtClean="0"/>
              <a:t>Motiv </a:t>
            </a:r>
            <a:r>
              <a:rPr lang="cs-CZ" dirty="0"/>
              <a:t>výchovného vztahu – „sejít se u společné věci“, výchovného prostoru, problematika hodnot a hodnotové výchovy.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b="1" dirty="0"/>
              <a:t>Zdeněk Kratochvíl</a:t>
            </a:r>
            <a:endParaRPr lang="cs-CZ" dirty="0"/>
          </a:p>
          <a:p>
            <a:r>
              <a:rPr lang="cs-CZ" b="1" dirty="0"/>
              <a:t> </a:t>
            </a:r>
            <a:r>
              <a:rPr lang="cs-CZ" dirty="0" smtClean="0"/>
              <a:t>Základní </a:t>
            </a:r>
            <a:r>
              <a:rPr lang="cs-CZ" dirty="0"/>
              <a:t>práce Výchova, zřejmost vědomí.</a:t>
            </a:r>
          </a:p>
          <a:p>
            <a:r>
              <a:rPr lang="cs-CZ" dirty="0"/>
              <a:t> </a:t>
            </a:r>
            <a:r>
              <a:rPr lang="cs-CZ" dirty="0" smtClean="0"/>
              <a:t>Motiv </a:t>
            </a:r>
            <a:r>
              <a:rPr lang="cs-CZ" dirty="0"/>
              <a:t>výchovy jako </a:t>
            </a:r>
            <a:r>
              <a:rPr lang="cs-CZ" dirty="0" err="1"/>
              <a:t>hafé</a:t>
            </a:r>
            <a:r>
              <a:rPr lang="cs-CZ" dirty="0"/>
              <a:t>, </a:t>
            </a:r>
            <a:r>
              <a:rPr lang="cs-CZ" dirty="0" err="1"/>
              <a:t>Herakleitův</a:t>
            </a:r>
            <a:r>
              <a:rPr lang="cs-CZ" dirty="0"/>
              <a:t> logos, </a:t>
            </a:r>
            <a:r>
              <a:rPr lang="cs-CZ" dirty="0" err="1"/>
              <a:t>polymatia</a:t>
            </a:r>
            <a:r>
              <a:rPr lang="cs-CZ" dirty="0"/>
              <a:t> x </a:t>
            </a:r>
            <a:r>
              <a:rPr lang="cs-CZ" dirty="0" err="1"/>
              <a:t>sofia</a:t>
            </a:r>
            <a:r>
              <a:rPr lang="cs-CZ" dirty="0"/>
              <a:t>, interpretace Platónova mýtu o </a:t>
            </a:r>
            <a:r>
              <a:rPr lang="cs-CZ" dirty="0" smtClean="0"/>
              <a:t>jeskyni 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Jiří </a:t>
            </a:r>
            <a:r>
              <a:rPr lang="cs-CZ" b="1" dirty="0"/>
              <a:t>Michálek</a:t>
            </a:r>
            <a:endParaRPr lang="cs-CZ" dirty="0"/>
          </a:p>
          <a:p>
            <a:r>
              <a:rPr lang="cs-CZ" b="1" dirty="0"/>
              <a:t> </a:t>
            </a:r>
            <a:r>
              <a:rPr lang="cs-CZ" dirty="0" smtClean="0"/>
              <a:t>Základní </a:t>
            </a:r>
            <a:r>
              <a:rPr lang="cs-CZ" dirty="0"/>
              <a:t>práce Topologie výchovy</a:t>
            </a:r>
          </a:p>
          <a:p>
            <a:r>
              <a:rPr lang="cs-CZ" dirty="0"/>
              <a:t> </a:t>
            </a:r>
            <a:r>
              <a:rPr lang="cs-CZ" dirty="0" smtClean="0"/>
              <a:t>Motiv</a:t>
            </a:r>
            <a:r>
              <a:rPr lang="cs-CZ" dirty="0"/>
              <a:t>: povaha výchovného vztahu – dějinnost, otevřenost, básnivost. Antinomie výchovy. Interpretace Platónova mýtu o jeskyni, k didaktice vyučování.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7292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Přednáška 2.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 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Tři rozměry výchovy – socializace, individuace a transcendence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4198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428368"/>
            <a:ext cx="8915400" cy="5482854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Odlišnosti místa výchovy v době moderní a postmoderní</a:t>
            </a:r>
            <a:endParaRPr lang="cs-CZ" dirty="0"/>
          </a:p>
          <a:p>
            <a:r>
              <a:rPr lang="cs-CZ" b="1" dirty="0"/>
              <a:t> </a:t>
            </a:r>
            <a:r>
              <a:rPr lang="cs-CZ" dirty="0" smtClean="0"/>
              <a:t>doba </a:t>
            </a:r>
            <a:r>
              <a:rPr lang="cs-CZ" dirty="0"/>
              <a:t>moderní jako doba a pojetí člověka jako </a:t>
            </a:r>
            <a:r>
              <a:rPr lang="cs-CZ" i="1" dirty="0"/>
              <a:t>homo </a:t>
            </a:r>
            <a:r>
              <a:rPr lang="cs-CZ" i="1" dirty="0" err="1"/>
              <a:t>educans</a:t>
            </a:r>
            <a:r>
              <a:rPr lang="cs-CZ" dirty="0"/>
              <a:t> a </a:t>
            </a:r>
            <a:r>
              <a:rPr lang="cs-CZ" i="1" dirty="0"/>
              <a:t>homo </a:t>
            </a:r>
            <a:r>
              <a:rPr lang="cs-CZ" i="1" dirty="0" err="1"/>
              <a:t>educandus</a:t>
            </a:r>
            <a:r>
              <a:rPr lang="cs-CZ" dirty="0"/>
              <a:t> (člověk vychovávající a člověk vychovávaný)</a:t>
            </a:r>
          </a:p>
          <a:p>
            <a:pPr lvl="0"/>
            <a:r>
              <a:rPr lang="cs-CZ" dirty="0"/>
              <a:t>doba postmoderní, charakterizovaná jako post-edukační, se vyznačuje rezignací na výchovu a důrazem na vzdělávání, jak dosvědčuje dnešní označení „vzdělanostní společnost“ („</a:t>
            </a:r>
            <a:r>
              <a:rPr lang="cs-CZ" dirty="0" err="1"/>
              <a:t>education</a:t>
            </a:r>
            <a:r>
              <a:rPr lang="cs-CZ" dirty="0"/>
              <a:t> society“), společnost zaměřená na </a:t>
            </a:r>
            <a:r>
              <a:rPr lang="cs-CZ" dirty="0" smtClean="0"/>
              <a:t>vzdělávání</a:t>
            </a:r>
          </a:p>
          <a:p>
            <a:pPr marL="0" lvl="0" indent="0">
              <a:buNone/>
            </a:pPr>
            <a:r>
              <a:rPr lang="cs-CZ" dirty="0"/>
              <a:t> </a:t>
            </a:r>
          </a:p>
          <a:p>
            <a:r>
              <a:rPr lang="cs-CZ" b="1" dirty="0" smtClean="0"/>
              <a:t>Filosofie </a:t>
            </a:r>
            <a:r>
              <a:rPr lang="cs-CZ" b="1" dirty="0"/>
              <a:t>výchovy a pedagogika</a:t>
            </a:r>
            <a:endParaRPr lang="cs-CZ" dirty="0"/>
          </a:p>
          <a:p>
            <a:r>
              <a:rPr lang="cs-CZ" b="1" dirty="0"/>
              <a:t> </a:t>
            </a:r>
            <a:r>
              <a:rPr lang="cs-CZ" dirty="0" smtClean="0"/>
              <a:t>Filosofie </a:t>
            </a:r>
            <a:r>
              <a:rPr lang="cs-CZ" dirty="0"/>
              <a:t>výchovy se táže po bytostné povaze výchovy, klade otázky po nesamozřejmosti výchovného vztahu.</a:t>
            </a:r>
          </a:p>
          <a:p>
            <a:pPr lvl="0"/>
            <a:r>
              <a:rPr lang="cs-CZ" dirty="0"/>
              <a:t>Pedagogika chápe výchovu jako proces dlouhodobého, </a:t>
            </a:r>
            <a:r>
              <a:rPr lang="cs-CZ" dirty="0" err="1"/>
              <a:t>cílesměrného</a:t>
            </a:r>
            <a:r>
              <a:rPr lang="cs-CZ" dirty="0"/>
              <a:t> formování celku lidské osobnosti z hlediska jejího rozvoje rozumového, volního, morálního, sociálního ad.</a:t>
            </a:r>
          </a:p>
          <a:p>
            <a:pPr lvl="0"/>
            <a:r>
              <a:rPr lang="cs-CZ" dirty="0"/>
              <a:t>Rozdíl je v pojetí výchovy jako „živého vztahu“ a jako „procesu formování“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Výchova jako živý vztah</a:t>
            </a:r>
            <a:endParaRPr lang="cs-CZ" dirty="0"/>
          </a:p>
          <a:p>
            <a:pPr lvl="0"/>
            <a:r>
              <a:rPr lang="cs-CZ" dirty="0"/>
              <a:t>Jako prioritní ve filosofii výchovy vyvstaly: </a:t>
            </a:r>
          </a:p>
          <a:p>
            <a:pPr lvl="0"/>
            <a:r>
              <a:rPr lang="cs-CZ" dirty="0"/>
              <a:t>vztah mezi výchovou jako individuací (rozvojem dispozic a předpokladů jednotlivce) a socializací (zespolečenšťováním, přejímáním společenských a morálních hodnot); </a:t>
            </a:r>
          </a:p>
          <a:p>
            <a:pPr lvl="0"/>
            <a:r>
              <a:rPr lang="cs-CZ" dirty="0"/>
              <a:t>vztah mezi výchovou a vzděláváním</a:t>
            </a:r>
          </a:p>
          <a:p>
            <a:pPr lvl="0"/>
            <a:r>
              <a:rPr lang="cs-CZ" dirty="0"/>
              <a:t>vztah mezi vzdělaností a kvalifikací.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6684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757881"/>
            <a:ext cx="8915400" cy="3295135"/>
          </a:xfrm>
        </p:spPr>
        <p:txBody>
          <a:bodyPr/>
          <a:lstStyle/>
          <a:p>
            <a:r>
              <a:rPr lang="cs-CZ" b="1" dirty="0"/>
              <a:t>K etymologii pojmu výchova a vzdělání (vzdělávání)</a:t>
            </a:r>
            <a:endParaRPr lang="cs-CZ" dirty="0"/>
          </a:p>
          <a:p>
            <a:pPr lvl="0"/>
            <a:r>
              <a:rPr lang="cs-CZ" dirty="0"/>
              <a:t>anglický pojem </a:t>
            </a:r>
            <a:r>
              <a:rPr lang="cs-CZ" i="1" dirty="0" err="1"/>
              <a:t>education</a:t>
            </a:r>
            <a:r>
              <a:rPr lang="cs-CZ" dirty="0"/>
              <a:t>, i francouzský </a:t>
            </a:r>
            <a:r>
              <a:rPr lang="cs-CZ" i="1" dirty="0" err="1"/>
              <a:t>l´education</a:t>
            </a:r>
            <a:r>
              <a:rPr lang="cs-CZ" dirty="0"/>
              <a:t> znamená dvojí, výchovu i vzdělání (a to vzdělání jako produkt i vzdělávání jako proces). </a:t>
            </a:r>
          </a:p>
          <a:p>
            <a:pPr lvl="0"/>
            <a:r>
              <a:rPr lang="cs-CZ" dirty="0"/>
              <a:t>německá terminologie, shodně se současnou českou, striktně odlišuje výchovu (</a:t>
            </a:r>
            <a:r>
              <a:rPr lang="cs-CZ" i="1" dirty="0" err="1"/>
              <a:t>Erziehung</a:t>
            </a:r>
            <a:r>
              <a:rPr lang="cs-CZ" dirty="0"/>
              <a:t>) od vzdělání (</a:t>
            </a:r>
            <a:r>
              <a:rPr lang="cs-CZ" i="1" dirty="0" err="1"/>
              <a:t>Bildung</a:t>
            </a:r>
            <a:r>
              <a:rPr lang="cs-CZ" dirty="0"/>
              <a:t>). </a:t>
            </a:r>
          </a:p>
          <a:p>
            <a:pPr lvl="0"/>
            <a:r>
              <a:rPr lang="cs-CZ" dirty="0"/>
              <a:t>Vzdělání je zde záležitostí znalostní a vědomostní, výchova naproti tomu kultivuje celou osobnost člověka. Rozvíjí nejen intelektové, paměťové, volní, morální, ale především praktické jednací schopnosti člověka.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0861979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54</TotalTime>
  <Words>166</Words>
  <Application>Microsoft Office PowerPoint</Application>
  <PresentationFormat>Širokoúhlá obrazovka</PresentationFormat>
  <Paragraphs>100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Stébla</vt:lpstr>
      <vt:lpstr>Přednáška 1.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Přednáška 2.   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1.</dc:title>
  <dc:creator>Filip Hlaváček</dc:creator>
  <cp:lastModifiedBy>Filip Hlaváček</cp:lastModifiedBy>
  <cp:revision>3</cp:revision>
  <dcterms:created xsi:type="dcterms:W3CDTF">2018-04-23T15:59:01Z</dcterms:created>
  <dcterms:modified xsi:type="dcterms:W3CDTF">2018-04-23T16:53:38Z</dcterms:modified>
</cp:coreProperties>
</file>