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27" r:id="rId2"/>
    <p:sldId id="367" r:id="rId3"/>
    <p:sldId id="410" r:id="rId4"/>
    <p:sldId id="413" r:id="rId5"/>
    <p:sldId id="412" r:id="rId6"/>
    <p:sldId id="440" r:id="rId7"/>
    <p:sldId id="442" r:id="rId8"/>
    <p:sldId id="445" r:id="rId9"/>
    <p:sldId id="444" r:id="rId10"/>
    <p:sldId id="448" r:id="rId11"/>
    <p:sldId id="449" r:id="rId12"/>
    <p:sldId id="450" r:id="rId13"/>
    <p:sldId id="454" r:id="rId14"/>
    <p:sldId id="451" r:id="rId15"/>
    <p:sldId id="453" r:id="rId16"/>
    <p:sldId id="441" r:id="rId17"/>
    <p:sldId id="455" r:id="rId18"/>
    <p:sldId id="456" r:id="rId19"/>
    <p:sldId id="457" r:id="rId20"/>
    <p:sldId id="458" r:id="rId21"/>
    <p:sldId id="459" r:id="rId22"/>
    <p:sldId id="461" r:id="rId23"/>
    <p:sldId id="468" r:id="rId24"/>
    <p:sldId id="462" r:id="rId25"/>
    <p:sldId id="473" r:id="rId26"/>
    <p:sldId id="477" r:id="rId27"/>
    <p:sldId id="474" r:id="rId28"/>
    <p:sldId id="475" r:id="rId29"/>
  </p:sldIdLst>
  <p:sldSz cx="9144000" cy="6858000" type="screen4x3"/>
  <p:notesSz cx="6858000" cy="9144000"/>
  <p:defaultTextStyle>
    <a:defPPr>
      <a:defRPr lang="cs-CZ"/>
    </a:defPPr>
    <a:lvl1pPr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6600"/>
    <a:srgbClr val="CC0000"/>
    <a:srgbClr val="FF3399"/>
    <a:srgbClr val="000044"/>
    <a:srgbClr val="000066"/>
    <a:srgbClr val="DDDDDD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Styl s motivem 1 – zvýraznění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14" autoAdjust="0"/>
    <p:restoredTop sz="94636" autoAdjust="0"/>
  </p:normalViewPr>
  <p:slideViewPr>
    <p:cSldViewPr showGuides="1">
      <p:cViewPr varScale="1">
        <p:scale>
          <a:sx n="88" d="100"/>
          <a:sy n="88" d="100"/>
        </p:scale>
        <p:origin x="1421" y="67"/>
      </p:cViewPr>
      <p:guideLst>
        <p:guide orient="horz" pos="3022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086" y="-5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/>
              <a:t>Klepnutím lze upravit styly předlohy textu.</a:t>
            </a:r>
          </a:p>
          <a:p>
            <a:pPr lvl="1"/>
            <a:r>
              <a:rPr lang="cs-CZ" altLang="cs-CZ" noProof="0"/>
              <a:t>Druhá úroveň</a:t>
            </a:r>
          </a:p>
          <a:p>
            <a:pPr lvl="2"/>
            <a:r>
              <a:rPr lang="cs-CZ" altLang="cs-CZ" noProof="0"/>
              <a:t>Třetí úroveň</a:t>
            </a:r>
          </a:p>
          <a:p>
            <a:pPr lvl="3"/>
            <a:r>
              <a:rPr lang="cs-CZ" altLang="cs-CZ" noProof="0"/>
              <a:t>Čtvrtá úroveň</a:t>
            </a:r>
          </a:p>
          <a:p>
            <a:pPr lvl="4"/>
            <a:r>
              <a:rPr lang="cs-CZ" altLang="cs-CZ" noProof="0"/>
              <a:t>Pátá úroveň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fld id="{CDD7E36A-E6E2-4181-B6B3-A58CF6802FF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734944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D7E36A-E6E2-4181-B6B3-A58CF6802FF0}" type="slidenum">
              <a:rPr lang="cs-CZ" altLang="cs-CZ" smtClean="0"/>
              <a:pPr>
                <a:defRPr/>
              </a:pPr>
              <a:t>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801780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03960-2E56-44D6-93CA-E1971BE66DF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47822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A197CF-FEFF-4D5D-8AA0-87190938FAF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06784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4782E-8B56-44A5-9FAE-F44F07EE6C3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78774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Nadpis, klipar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klipart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15633-ABB6-4564-BB38-419DBE6AF88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59898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8149B-1D1D-4DD2-BCCA-6DD4A4C49E5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87460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CFE130-FFA6-4C9D-9151-738D3F14E91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2388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6DD4F-3754-4894-A5B7-433A34B566B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62629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C98AC-D8BF-4379-A2F2-A84C8BC4A80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28800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1D20A-14DC-49D4-AAEC-2D4BDAB9D82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51226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FD0BB-4D9E-40A2-B47A-C00628589FD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98381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D97B8-5605-4A8A-841B-AAE132097AF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56856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97CE0-3F78-4482-83E5-56F5E2E1BBE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72664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A24943ED-9755-4B60-BCB8-F914EEFE15E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.e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notesSlide" Target="../notesSlides/notesSlide28.xml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0"/>
          <p:cNvSpPr/>
          <p:nvPr/>
        </p:nvSpPr>
        <p:spPr>
          <a:xfrm>
            <a:off x="0" y="5422900"/>
            <a:ext cx="9144000" cy="14351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pic>
        <p:nvPicPr>
          <p:cNvPr id="2051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22900"/>
            <a:ext cx="38354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7"/>
          <p:cNvCxnSpPr/>
          <p:nvPr/>
        </p:nvCxnSpPr>
        <p:spPr>
          <a:xfrm flipV="1">
            <a:off x="3876675" y="5661025"/>
            <a:ext cx="0" cy="958850"/>
          </a:xfrm>
          <a:prstGeom prst="line">
            <a:avLst/>
          </a:prstGeom>
          <a:ln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15"/>
          <p:cNvSpPr txBox="1">
            <a:spLocks noChangeArrowheads="1"/>
          </p:cNvSpPr>
          <p:nvPr/>
        </p:nvSpPr>
        <p:spPr bwMode="auto">
          <a:xfrm>
            <a:off x="4105275" y="5613400"/>
            <a:ext cx="4652963" cy="95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lnSpc>
                <a:spcPct val="130000"/>
              </a:lnSpc>
            </a:pPr>
            <a:r>
              <a:rPr lang="cs-CZ" altLang="cs-CZ" sz="2000" dirty="0">
                <a:latin typeface="Arial" charset="0"/>
                <a:cs typeface="Arial" charset="0"/>
              </a:rPr>
              <a:t>Anorganická chemie</a:t>
            </a:r>
            <a:endParaRPr lang="en-US" altLang="cs-CZ" sz="2000" dirty="0">
              <a:latin typeface="Arial" charset="0"/>
              <a:cs typeface="Arial" charset="0"/>
            </a:endParaRPr>
          </a:p>
          <a:p>
            <a:pPr algn="l">
              <a:lnSpc>
                <a:spcPct val="130000"/>
              </a:lnSpc>
            </a:pPr>
            <a:r>
              <a:rPr lang="cs-CZ" altLang="cs-CZ" sz="1600" b="0" dirty="0">
                <a:latin typeface="Arial" charset="0"/>
                <a:cs typeface="Arial" charset="0"/>
              </a:rPr>
              <a:t>Úvod k hlavním skupinám, vodík, kyslík</a:t>
            </a:r>
            <a:endParaRPr lang="en-US" altLang="cs-CZ" sz="1600" b="0" dirty="0">
              <a:latin typeface="Arial" charset="0"/>
              <a:cs typeface="Arial" charset="0"/>
            </a:endParaRPr>
          </a:p>
        </p:txBody>
      </p:sp>
      <p:sp>
        <p:nvSpPr>
          <p:cNvPr id="9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pic>
        <p:nvPicPr>
          <p:cNvPr id="205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84150"/>
            <a:ext cx="7775575" cy="543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Vodík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8" name="TextBox 2"/>
          <p:cNvSpPr txBox="1"/>
          <p:nvPr/>
        </p:nvSpPr>
        <p:spPr>
          <a:xfrm>
            <a:off x="287215" y="900000"/>
            <a:ext cx="8460754" cy="50270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Vodíkové hospodářství – bezemisní energetika, produktem je voda. Vodík funguje jak pro produkci tepla při hoření, tak pro produkci elektřiny v tzv. palivových článcích.</a:t>
            </a: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Při šikovném provedení „spalování“ vodíku s kyslíkem se na platinových elektrodách generuje napětí a vzniká tzv. palivový článek:</a:t>
            </a: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anoda:</a:t>
            </a: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2 H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+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+  2 e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–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katoda:</a:t>
            </a: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+  4 e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–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+  4 H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+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2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</a:t>
            </a:r>
            <a:endParaRPr lang="cs-CZ" altLang="cs-CZ" sz="2000" b="0" baseline="3000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baseline="3000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Elektrodové prostory jsou odděleny membránou propouštějící H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+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.</a:t>
            </a: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baseline="3000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Ke katodě se přivádí plynný vodík (palivo), k anodě se přivádí vzduch 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z vnějšku. Při odběru proudu probíhají elektrodové reakce.</a:t>
            </a:r>
            <a:endParaRPr lang="cs-CZ" altLang="cs-CZ" sz="2000" b="0" baseline="300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8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807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Vodík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8" name="TextBox 2"/>
          <p:cNvSpPr txBox="1"/>
          <p:nvPr/>
        </p:nvSpPr>
        <p:spPr>
          <a:xfrm>
            <a:off x="287215" y="900000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Vodík se slučuje s téměř všemi prvky – tvoří binární sloučeniny, „hydridy“.</a:t>
            </a: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Polární molekulové „hydridy“</a:t>
            </a: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Halogenovodíky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–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reaguje s F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už za chladu a ve tmě, s Cl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a Br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je potřeba iniciace světlem nebo teplem. Radikálový řetězový průběh reakce. HI není stabilní, samovolně se rozkládá na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a I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.</a:t>
            </a: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Voda – nutná iniciace světlem nebo teplem, reakce je velmi explozivní, 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v propagačních krocích může docházet k větvení:</a:t>
            </a: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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OH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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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</a:t>
            </a: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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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2 OH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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Ostatní chalkogeny: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S,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Se,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Te</a:t>
            </a: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Amoniak – 3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+  N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2 NH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3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nutná vysoká teplota a tlak a katalyzátor.</a:t>
            </a: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Ostatní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pentely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: PH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3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AsH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3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SbH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3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BiH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3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(změna polarity vazeb A–H, těžké jsou velmi nestálé).</a:t>
            </a: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8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442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Vodík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8" name="TextBox 2"/>
          <p:cNvSpPr txBox="1"/>
          <p:nvPr/>
        </p:nvSpPr>
        <p:spPr>
          <a:xfrm>
            <a:off x="287215" y="900000"/>
            <a:ext cx="8460754" cy="3693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Kovalentní molekulové „hydridy“</a:t>
            </a: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Uhlovodíky – CH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4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elektronegativita C jen o málo vyšší než H</a:t>
            </a: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Ostatní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tetrely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: SiH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4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GeH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4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SnH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4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PbH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4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(změna polarity vazeb A–H, těžké jsou velmi nestálé).</a:t>
            </a: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Triely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– změna polarity vazeb A–H už odshora skupiny (B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+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–H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–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)</a:t>
            </a: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Diboran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B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6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– adice boranu probíhají anti-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markovnikovsky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3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GaH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3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InH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3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TlH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3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(těžké jsou velmi nestálé).</a:t>
            </a: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3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– v pevném stavu polymer, oktaedrická geometrie kolem Al.</a:t>
            </a: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BeH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– v pevném stavu polymer, tetraedrická geometrie kolem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Be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.</a:t>
            </a: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8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2615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Vodík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8" name="TextBox 2"/>
          <p:cNvSpPr txBox="1"/>
          <p:nvPr/>
        </p:nvSpPr>
        <p:spPr>
          <a:xfrm>
            <a:off x="287215" y="900000"/>
            <a:ext cx="8460754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Iontové hydridy – anion H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–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velikost o fous větší než F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–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Při elektrolýze taveniny se vodík vylučuje na anodě.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Příprava přímým slučováním za vyšší teploty a tlaku.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Alkalické zeminy – MH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(kromě BeH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který má spíše kovalentní charakter)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Alkalické kovy – MH, strukturní typ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NaCl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Rozklad v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protickém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prostředí: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CaH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+  2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Ca(OH)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+  2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LiH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+ 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altLang="cs-CZ" sz="2000" b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LiOH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Extrémně silné báze: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NaH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+  PHPh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Na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US" altLang="cs-CZ" sz="2000" b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en-US" altLang="cs-CZ" sz="2000" b="0" dirty="0">
                <a:solidFill>
                  <a:prstClr val="black"/>
                </a:solidFill>
                <a:latin typeface="Arial" charset="0"/>
              </a:rPr>
              <a:t>]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–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+ 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8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5521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Vodík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8" name="TextBox 2"/>
          <p:cNvSpPr txBox="1"/>
          <p:nvPr/>
        </p:nvSpPr>
        <p:spPr>
          <a:xfrm>
            <a:off x="287215" y="900000"/>
            <a:ext cx="8460754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Intersticiální hydridy</a:t>
            </a: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Vodík se „rozpouští“ do řady přechodných kovů – atomy vodíky vyplňují dutiny ve struktuře kovu. S absorpcí vodíku v kovu klesá paramagnetizmus – e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–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z vodivostního pásu tvoří H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–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. Důležité materiály pro uskladnění vodíku (elektromobily) – při zahřívání se z nich vodík zpětně uvolňuje, rychlost uvolňování lze řídit teplotou. Mnohem bezpečnější než stlačený nebo kapalný vodík. Často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nestechiometrické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např. TiH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1,7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HfH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2,1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PdH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0,6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...</a:t>
            </a: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Využití v Ni-MH akumulátorových článcích:</a:t>
            </a: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Jedna elektroda: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NiO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při nabití Ni(O)(OH)</a:t>
            </a: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Druhá elektroda (M): M = slitiny typu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Ln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(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Ni,Fe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5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při nabití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Ln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(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Ni,Fe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5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5</a:t>
            </a: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Schopnost „atomizace“ vodíku při interakci s kovem se využívá v katalýze (hydrogenace, jako katalyzátory platinové kovy).</a:t>
            </a: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8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6036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Vodík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8" name="TextBox 2"/>
          <p:cNvSpPr txBox="1"/>
          <p:nvPr/>
        </p:nvSpPr>
        <p:spPr>
          <a:xfrm>
            <a:off x="287215" y="900000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Vodík jako redukční činidlo: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CuO  + 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  Cu  + 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O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WO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3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  + 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3 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   W  +  3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O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PbS  + 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  Pb  + 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S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Vodík ve stavu zrodu – radikál H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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velmi silné redukční činidlo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Zn  + 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SO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4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 ZnSO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4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  +  2 H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 </a:t>
            </a:r>
            <a:endParaRPr lang="pt-BR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As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3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  +  12 H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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   2 AsH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3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  +  3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O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(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Marshova-Liebigova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zkouška)</a:t>
            </a:r>
            <a:endParaRPr lang="pt-BR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Cr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7</a:t>
            </a:r>
            <a:r>
              <a:rPr lang="pt-BR" altLang="cs-CZ" sz="2000" b="0" baseline="30000" dirty="0">
                <a:solidFill>
                  <a:prstClr val="black"/>
                </a:solidFill>
                <a:latin typeface="Arial" charset="0"/>
              </a:rPr>
              <a:t>2–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  + 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6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 H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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+ 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8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 H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+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   2 Cr</a:t>
            </a:r>
            <a:r>
              <a:rPr lang="pt-BR" altLang="cs-CZ" sz="2000" b="0" baseline="30000" dirty="0">
                <a:solidFill>
                  <a:prstClr val="black"/>
                </a:solidFill>
                <a:latin typeface="Arial" charset="0"/>
              </a:rPr>
              <a:t>3+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  +  7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O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Vodíková vazba (viz dříve)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Anomálie vody, anomální teploty tání a varu hydridů, prostorová struktura biomolekul...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Viskozita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3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PO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4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altLang="cs-CZ" sz="2000" b="0" dirty="0">
                <a:solidFill>
                  <a:prstClr val="black"/>
                </a:solidFill>
                <a:latin typeface="Arial" charset="0"/>
              </a:rPr>
              <a:t>&gt;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SO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4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altLang="cs-CZ" sz="2000" b="0" dirty="0">
                <a:solidFill>
                  <a:prstClr val="black"/>
                </a:solidFill>
                <a:latin typeface="Arial" charset="0"/>
              </a:rPr>
              <a:t>&gt;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HClO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4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8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4779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00" y="658810"/>
            <a:ext cx="7776000" cy="5434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délník 7"/>
          <p:cNvSpPr/>
          <p:nvPr/>
        </p:nvSpPr>
        <p:spPr>
          <a:xfrm>
            <a:off x="7138887" y="1557758"/>
            <a:ext cx="419100" cy="40620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Kyslík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1547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Kyslík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8" name="TextBox 2"/>
          <p:cNvSpPr txBox="1"/>
          <p:nvPr/>
        </p:nvSpPr>
        <p:spPr>
          <a:xfrm>
            <a:off x="287215" y="900000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Hlavní součást zemské kůry a hydrosféry, v atmosféře 21 % 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a stopy 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3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.</a:t>
            </a: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je paramagnetický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diradikál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(triplet, viz MO). Bezbarvý plyn, v kapalném stavu je 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světle modrý, 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3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výrazněji modrý. Barva oblohy není dána kyslíkem v atmosféře, ale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Rayleighovým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rozptylem slunečního světla.</a:t>
            </a: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Tři stabilní izotopy: </a:t>
            </a:r>
            <a:r>
              <a:rPr lang="pt-BR" altLang="cs-CZ" sz="2000" b="0" baseline="30000" dirty="0">
                <a:solidFill>
                  <a:prstClr val="black"/>
                </a:solidFill>
                <a:latin typeface="Arial" charset="0"/>
              </a:rPr>
              <a:t>16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O (99,76 %), </a:t>
            </a:r>
            <a:r>
              <a:rPr lang="pt-BR" altLang="cs-CZ" sz="2000" b="0" baseline="30000" dirty="0">
                <a:solidFill>
                  <a:prstClr val="black"/>
                </a:solidFill>
                <a:latin typeface="Arial" charset="0"/>
              </a:rPr>
              <a:t>17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O (0,04 %), </a:t>
            </a:r>
            <a:r>
              <a:rPr lang="pt-BR" altLang="cs-CZ" sz="2000" b="0" baseline="30000" dirty="0">
                <a:solidFill>
                  <a:prstClr val="black"/>
                </a:solidFill>
                <a:latin typeface="Arial" charset="0"/>
              </a:rPr>
              <a:t>18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O (0,2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0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 %)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.</a:t>
            </a:r>
            <a:endParaRPr lang="pt-BR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Výroba 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Frakční destilace zkapalněného vzduchu </a:t>
            </a:r>
            <a:r>
              <a:rPr lang="en-US" altLang="cs-CZ" sz="2000" b="0" dirty="0">
                <a:solidFill>
                  <a:prstClr val="black"/>
                </a:solidFill>
                <a:latin typeface="Arial" charset="0"/>
              </a:rPr>
              <a:t>[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t.v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.(O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) = 90 K,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t.v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.(N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) = 77 K</a:t>
            </a:r>
            <a:r>
              <a:rPr lang="en-US" altLang="cs-CZ" sz="2000" b="0" dirty="0">
                <a:solidFill>
                  <a:prstClr val="black"/>
                </a:solidFill>
                <a:latin typeface="Arial" charset="0"/>
              </a:rPr>
              <a:t>]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Dělení vzduchu na molekulových sítech (zeolitech)</a:t>
            </a: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Příprava 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Katalytický rozklad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(MnO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Fe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3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):  2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2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  +  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2 MnO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4</a:t>
            </a:r>
            <a:r>
              <a:rPr lang="pt-BR" altLang="cs-CZ" sz="2000" b="0" baseline="30000" dirty="0">
                <a:solidFill>
                  <a:prstClr val="black"/>
                </a:solidFill>
                <a:latin typeface="Arial" charset="0"/>
              </a:rPr>
              <a:t>–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  +  5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  +  6 H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+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 5 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  +  2 Mn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2+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  +  8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O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2 KNO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3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  2 KNO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  +  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2 KClO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3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2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KCl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+  3 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Elektrolýza zředěných vodných roztoků stabilních elektrolytů (H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SO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4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)</a:t>
            </a: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8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8879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Kyslík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8" name="TextBox 2"/>
          <p:cNvSpPr txBox="1"/>
          <p:nvPr/>
        </p:nvSpPr>
        <p:spPr>
          <a:xfrm>
            <a:off x="287215" y="900000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Spotřeba 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Zušlechťování železa (výroba oceli)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Surové železo obsahuje řádově několik procent uhlíku a stopy síry. Po roztavení v konvertoru je k tavenině vháněn kyslík k vypálení těchto nečistot. Občas se používá i samotný vzduch, zde nastává komplikace díky chlazení (dusík) a případně tvorbě nitridů železa.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Svařování a řezání kovů (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kyslíko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-acetylenový plamen, 3400 K)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Lékařství (podpora dýchání)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Kosmonautika (raketové motory, dýchací přístroje)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Čistý kyslík umožňuje použití nižšího tlaku pro dýchání, což neklade tak velké nároky na konstrukce (těsnost) vesmírných lodí, též zlepšuje pohyblivost kosmonautů ve skafandrech.</a:t>
            </a: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8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1137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Ozon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8" name="TextBox 2"/>
          <p:cNvSpPr txBox="1"/>
          <p:nvPr/>
        </p:nvSpPr>
        <p:spPr>
          <a:xfrm>
            <a:off x="287215" y="900000"/>
            <a:ext cx="8460754" cy="4308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3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délka vazeb 1,28 Å (O–O 1,49 Å, O=O 1,20 Å)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úhel 117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  <a:sym typeface="Symbol"/>
              </a:rPr>
              <a:t>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Světle modrý plyn (ale za barvu oblohy opravdu nemůže, kdybychom ho separovali a nechali při normálním tlaku, tak by vrstva plynného ozonu byla silná jen několik mm), tmavě modrá kapalina.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Typický „elektrický“ zápach, velmi toxický (zhruba jako HCN).</a:t>
            </a:r>
          </a:p>
        </p:txBody>
      </p:sp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6008136"/>
              </p:ext>
            </p:extLst>
          </p:nvPr>
        </p:nvGraphicFramePr>
        <p:xfrm>
          <a:off x="1892300" y="1676400"/>
          <a:ext cx="5360988" cy="66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66" name="CS ChemDraw Drawing" r:id="rId5" imgW="2145418" imgH="267883" progId="ChemDraw.Document.6.0">
                  <p:embed/>
                </p:oleObj>
              </mc:Choice>
              <mc:Fallback>
                <p:oleObj name="CS ChemDraw Drawing" r:id="rId5" imgW="2145418" imgH="26788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92300" y="1676400"/>
                        <a:ext cx="5360988" cy="669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522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Vesmír a sluneční soustava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8" name="TextBox 2"/>
          <p:cNvSpPr txBox="1"/>
          <p:nvPr/>
        </p:nvSpPr>
        <p:spPr>
          <a:xfrm>
            <a:off x="287215" y="900000"/>
            <a:ext cx="8460754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Stáří sluneční soustavy – cca 4,6 miliardy let.</a:t>
            </a: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Rotující oblak „plynu“ se gravitačně zhutnil – rychlejší rotace (udržení momentu hybnosti, viz krasobruslař).</a:t>
            </a: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Centrum se zahřálo – zažehnutí fúzní reakce H → He.</a:t>
            </a: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Rozfoukání zbylého materiálu slunečním větrem, díky odstředivým silám při rotaci zhruba v jedné rovině (ekliptika). Z materiálu zformovány planety.</a:t>
            </a:r>
            <a:endParaRPr lang="cs-CZ" altLang="cs-CZ" sz="2000" b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terestrické (materiály s vyšší teplotou varu, které vydržely blízko centra)</a:t>
            </a:r>
            <a:b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Merkur–Mars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obří planety (za mrazivou zónou)</a:t>
            </a:r>
            <a:b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plynní obři – Jupiter, Saturn – vodík, helium, </a:t>
            </a:r>
            <a:r>
              <a:rPr lang="cs-CZ" altLang="cs-CZ" sz="2000" b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methan</a:t>
            </a:r>
            <a:b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ledoví obři – Uran, Neptun – voda, </a:t>
            </a:r>
            <a:r>
              <a:rPr lang="cs-CZ" altLang="cs-CZ" sz="2000" b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methan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vodík, helium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hromada „sutě“ – planetky, komety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8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0053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Ozon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8" name="TextBox 2"/>
          <p:cNvSpPr txBox="1"/>
          <p:nvPr/>
        </p:nvSpPr>
        <p:spPr>
          <a:xfrm>
            <a:off x="287215" y="900000"/>
            <a:ext cx="8460754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Vznik ve vrchních vrstvách atmosféry účinkem tvrdého UV záření na 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: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2 O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  +  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3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„Ozonová“ vrstva – zhruba 20–30 km (tlak 0,3–0,01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atm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), obsah ozonu 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cca 8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ppm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(na 1 molekulu připadá 26000 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a 100000 N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).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Ozon absorbuje tvrdé UV záření – chrání život na Zemi.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Rozklad ozonu halogenovanými uhlovodíky (freony).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V přízemních vrstvách při elektrickém výboji (blesku).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Též „suchý“ smog (rozklad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NO</a:t>
            </a:r>
            <a:r>
              <a:rPr lang="cs-CZ" altLang="cs-CZ" sz="2000" b="0" i="1" baseline="-25000" dirty="0" err="1">
                <a:solidFill>
                  <a:prstClr val="black"/>
                </a:solidFill>
                <a:latin typeface="Arial" charset="0"/>
              </a:rPr>
              <a:t>x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měkkým UV zářením na atomární O 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a následná reakce s 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).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Laserové tiskárny a kopírky.</a:t>
            </a: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8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909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Ozon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8" name="TextBox 2"/>
          <p:cNvSpPr txBox="1"/>
          <p:nvPr/>
        </p:nvSpPr>
        <p:spPr>
          <a:xfrm>
            <a:off x="287215" y="900000"/>
            <a:ext cx="8460754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Příprava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Ozonizér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Tichý elektrický výboj v 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.</a:t>
            </a:r>
            <a:b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Případně zkapalnění </a:t>
            </a:r>
            <a:r>
              <a:rPr lang="en-US" altLang="cs-CZ" sz="2000" b="0" dirty="0">
                <a:solidFill>
                  <a:prstClr val="black"/>
                </a:solidFill>
                <a:latin typeface="Arial" charset="0"/>
              </a:rPr>
              <a:t>[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t.v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.(O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3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) = 161 K</a:t>
            </a:r>
            <a:r>
              <a:rPr lang="en-US" altLang="cs-CZ" sz="2000" b="0" dirty="0">
                <a:solidFill>
                  <a:prstClr val="black"/>
                </a:solidFill>
                <a:latin typeface="Arial" charset="0"/>
              </a:rPr>
              <a:t>]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(ale dost nestálý).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Použití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Dezinfekce vody (ozonizace)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Organická syntéza (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ozonolýza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násobných vazeb)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Výroba oxidačních činidel (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peroxokyseliny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)</a:t>
            </a:r>
          </a:p>
          <a:p>
            <a:pPr algn="l">
              <a:defRPr/>
            </a:pPr>
            <a:endParaRPr lang="cs-CZ" altLang="cs-CZ" sz="2000" b="0" dirty="0"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cs-CZ" altLang="cs-CZ" sz="2000" b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Oxidační vlastnosti ozonu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	     </a:t>
            </a:r>
            <a:r>
              <a:rPr lang="cs-CZ" altLang="cs-CZ" sz="2000" b="0" i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cs-CZ" altLang="cs-CZ" sz="2000" b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</a:t>
            </a:r>
            <a:endParaRPr lang="cs-CZ" altLang="cs-CZ" sz="2000" b="0" dirty="0"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4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4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2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		+ 1,23 V</a:t>
            </a:r>
          </a:p>
          <a:p>
            <a:pPr algn="l">
              <a:defRPr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	+ 2,20 V</a:t>
            </a:r>
          </a:p>
          <a:p>
            <a:pPr algn="l">
              <a:defRPr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KI  +  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KOH  +  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8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7630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Sloučeniny kyslíku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8" name="TextBox 2"/>
          <p:cNvSpPr txBox="1"/>
          <p:nvPr/>
        </p:nvSpPr>
        <p:spPr>
          <a:xfrm>
            <a:off x="287215" y="900000"/>
            <a:ext cx="8460754" cy="4308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Kyslík tvoří binární sloučeniny se všemi prvky.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Oxidy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iontové (O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2–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) i kovalentní (A–O–A, A=O)</a:t>
            </a:r>
            <a:b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kyselinotvorné, zásadotvorné, amfoterní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Peroxidy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iontové (O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2–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–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O–O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–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) i kovalentní (A–O–O–A)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Superoxidy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(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hyperoxidy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)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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–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Ozonidy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3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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–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8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4599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Přípravy oxidů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8" name="TextBox 2"/>
          <p:cNvSpPr txBox="1"/>
          <p:nvPr/>
        </p:nvSpPr>
        <p:spPr>
          <a:xfrm>
            <a:off x="287215" y="900000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Přímé slučování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C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cs-CZ" sz="2000" b="0" baseline="-30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CO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			2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cs-CZ" sz="2000" b="0" baseline="-30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altLang="cs-CZ" sz="2000" b="0" baseline="-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cs-CZ" sz="2000" b="0" baseline="-30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lang="en-GB" altLang="cs-CZ" sz="2000" b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cs-CZ" sz="2000" b="0" baseline="-30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			2 S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cs-CZ" sz="2000" b="0" baseline="-30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2 S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5</a:t>
            </a:r>
            <a:r>
              <a:rPr lang="en-GB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cs-CZ" sz="2000" b="0" baseline="-30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P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cs-CZ" altLang="cs-CZ" sz="2000" b="0" baseline="-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Reakce s vodou – redukce vodíku, voda jako „kyselina“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  +  </a:t>
            </a:r>
            <a:r>
              <a:rPr lang="en-GB" altLang="cs-CZ" sz="2000" b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CO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3 Fe  +  4 </a:t>
            </a:r>
            <a:r>
              <a:rPr lang="en-GB" altLang="cs-CZ" sz="2000" b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Fe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4 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Dehydratace hydroxidů a kyselin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CuSO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NaOH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Cu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(OH)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Na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;  </a:t>
            </a:r>
            <a:r>
              <a:rPr lang="de-DE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Cu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(OH)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en-GB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CuO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AgNO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NaOH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Ag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 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NaNO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cs-CZ" altLang="cs-CZ" sz="2000" b="0" baseline="-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4 H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→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2 N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4 HP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Rozklad solí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CaCO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CO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GB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GB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GB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PbO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GB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8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0600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Sloučeniny kyslíku s prvky 1. a 2. skupiny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8" name="TextBox 2"/>
          <p:cNvSpPr txBox="1"/>
          <p:nvPr/>
        </p:nvSpPr>
        <p:spPr>
          <a:xfrm>
            <a:off x="287215" y="900000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Sloučeniny s alkalickými prvky a alkalickými zeminami.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Při hoření kovů vznikají oxidy, peroxidy nebo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superoxidy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podle velikosti kationtu (a vhodnosti spakování v krystalu, tj. podle mřížkové energie) 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a podle nadbytku kyslíku; většinou vznikají směsi.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Oxidy – s malými prvky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Li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O,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MgO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Peroxidy – s většími prvky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Na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CaO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SrO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BaO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Superoxidy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(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hyperoxidy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) – s největšími ionty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KO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RbO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CsO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Ozonidy vznikají při zavádění ozonu do roztoku hydroxidu.</a:t>
            </a: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8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0228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2"/>
          <p:cNvSpPr txBox="1"/>
          <p:nvPr/>
        </p:nvSpPr>
        <p:spPr>
          <a:xfrm>
            <a:off x="287215" y="900000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Molekula má tvar přeloženého listu.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Nestabilní látka vůči rozkladu na vodu a kyslík.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2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2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  +  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Reakce katalyzována ionty přechodných kovů (MnO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), živé organizmy se naučily peroxidu zbavovat pomocí enzymu katalázy.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Čistý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je extrémně citlivý, proto se dodává zředěný – typicky 30%, 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10% nebo 3% (lékařské použití).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Slabá kyselina: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+  OH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–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  +  HO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–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</a:t>
            </a:r>
          </a:p>
        </p:txBody>
      </p:sp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Peroxid vodíku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8946379"/>
              </p:ext>
            </p:extLst>
          </p:nvPr>
        </p:nvGraphicFramePr>
        <p:xfrm>
          <a:off x="5148064" y="743073"/>
          <a:ext cx="2895458" cy="17132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51" name="CS ChemDraw Drawing" r:id="rId5" imgW="1447729" imgH="856646" progId="ChemDraw.Document.6.0">
                  <p:embed/>
                </p:oleObj>
              </mc:Choice>
              <mc:Fallback>
                <p:oleObj name="CS ChemDraw Drawing" r:id="rId5" imgW="1447729" imgH="85664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148064" y="743073"/>
                        <a:ext cx="2895458" cy="17132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3028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2"/>
          <p:cNvSpPr txBox="1"/>
          <p:nvPr/>
        </p:nvSpPr>
        <p:spPr>
          <a:xfrm>
            <a:off x="287215" y="900000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Redoxní vlastnosti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altLang="cs-CZ" sz="2000" b="0" i="1" dirty="0"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i="1" dirty="0"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Kyselé prostředí</a:t>
            </a:r>
            <a:r>
              <a:rPr lang="cs-CZ" altLang="cs-CZ" sz="2000" b="0" i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					     E</a:t>
            </a:r>
            <a:r>
              <a:rPr lang="cs-CZ" altLang="cs-CZ" sz="2000" b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</a:t>
            </a:r>
            <a:br>
              <a:rPr lang="cs-CZ" altLang="cs-CZ" sz="2000" b="0" baseline="30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H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e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2 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			+ 1,76 V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H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e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			+ 0,70 V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Bazické prostředí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 +  2 e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3 OH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		+ 0,98 V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 +  2 e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HO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OH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	– 0,12 V</a:t>
            </a:r>
          </a:p>
          <a:p>
            <a:pPr algn="l">
              <a:spcBef>
                <a:spcPts val="0"/>
              </a:spcBef>
              <a:spcAft>
                <a:spcPts val="0"/>
              </a:spcAft>
              <a:defRPr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cs-CZ" sz="2000" b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Oxidační činidlo</a:t>
            </a:r>
          </a:p>
          <a:p>
            <a:pPr algn="l"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I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H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 +  I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Fe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H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2 Fe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3+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algn="l">
              <a:spcBef>
                <a:spcPts val="0"/>
              </a:spcBef>
              <a:spcAft>
                <a:spcPts val="0"/>
              </a:spcAft>
              <a:defRPr/>
            </a:pPr>
            <a:endParaRPr lang="cs-CZ" altLang="cs-CZ" sz="2000" b="0" dirty="0"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cs-CZ" sz="2000" b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Redukční činidlo</a:t>
            </a:r>
          </a:p>
          <a:p>
            <a:pPr algn="l"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KMnO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5 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3 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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K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MnSO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8 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 +  5 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Peroxid vodíku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8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9402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2"/>
          <p:cNvSpPr txBox="1"/>
          <p:nvPr/>
        </p:nvSpPr>
        <p:spPr>
          <a:xfrm>
            <a:off x="287215" y="900000"/>
            <a:ext cx="8460754" cy="30777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Výroba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Přes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BaO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nebo Na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BaSO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Elektrolytickou oxidací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HSO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S–O–O–SO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b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b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cs-CZ" altLang="cs-CZ" sz="2000" b="0" baseline="-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Oxidací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chinolů</a:t>
            </a:r>
            <a:endParaRPr lang="en-GB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Peroxid vodíku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4383250"/>
              </p:ext>
            </p:extLst>
          </p:nvPr>
        </p:nvGraphicFramePr>
        <p:xfrm>
          <a:off x="1697807" y="3695622"/>
          <a:ext cx="5748386" cy="23622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75" name="CS ChemDraw Drawing" r:id="rId5" imgW="2874193" imgH="1181139" progId="ChemDraw.Document.6.0">
                  <p:embed/>
                </p:oleObj>
              </mc:Choice>
              <mc:Fallback>
                <p:oleObj name="CS ChemDraw Drawing" r:id="rId5" imgW="2874193" imgH="1181139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97807" y="3695622"/>
                        <a:ext cx="5748386" cy="23622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5976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2"/>
          <p:cNvSpPr txBox="1"/>
          <p:nvPr/>
        </p:nvSpPr>
        <p:spPr>
          <a:xfrm>
            <a:off x="288000" y="845268"/>
            <a:ext cx="8460754" cy="58477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Použití: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Bělidla (papír, látky, mouka, vlasy)</a:t>
            </a:r>
            <a:b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cs-CZ" altLang="cs-CZ" sz="2000" b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perkarbonát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sodný, 2Na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3H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b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„</a:t>
            </a:r>
            <a:r>
              <a:rPr lang="cs-CZ" altLang="cs-CZ" sz="2000" b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perborát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“ sodný, NaH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BO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4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, Na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[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(HO)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B(</a:t>
            </a:r>
            <a:r>
              <a:rPr lang="cs-CZ" altLang="cs-CZ" sz="2000" b="0" dirty="0">
                <a:solidFill>
                  <a:prstClr val="black"/>
                </a:solidFill>
                <a:latin typeface="Symbol" panose="05050102010706020507" pitchFamily="18" charset="2"/>
                <a:cs typeface="Arial" panose="020B0604020202020204" pitchFamily="34" charset="0"/>
                <a:sym typeface="Symbol"/>
              </a:rPr>
              <a:t>m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-O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)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B(OH)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]</a:t>
            </a:r>
            <a:endParaRPr lang="cs-CZ" altLang="cs-CZ" sz="2000" b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Dezinfekce vody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Lékařství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Organická syntéza</a:t>
            </a:r>
            <a:b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Oxidační činidlo</a:t>
            </a:r>
            <a:b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Výroba </a:t>
            </a:r>
            <a:r>
              <a:rPr lang="cs-CZ" altLang="cs-CZ" sz="2000" b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peroxokyselin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cs-CZ" altLang="cs-CZ" sz="2000" b="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-chlor-</a:t>
            </a:r>
            <a:r>
              <a:rPr lang="cs-CZ" altLang="cs-CZ" sz="2000" b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peroxobenzoová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Piranha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algn="l">
              <a:defRPr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(NH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Peroxid vodíku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8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Objekt 10">
            <a:extLst>
              <a:ext uri="{FF2B5EF4-FFF2-40B4-BE49-F238E27FC236}">
                <a16:creationId xmlns:a16="http://schemas.microsoft.com/office/drawing/2014/main" id="{0A9C6F02-5100-4488-B02B-3D38944F5E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2836366"/>
              </p:ext>
            </p:extLst>
          </p:nvPr>
        </p:nvGraphicFramePr>
        <p:xfrm>
          <a:off x="4559714" y="4845575"/>
          <a:ext cx="1512070" cy="101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6" name="CS ChemDraw Drawing" r:id="rId5" imgW="604828" imgH="407970" progId="ChemDraw.Document.6.0">
                  <p:embed/>
                </p:oleObj>
              </mc:Choice>
              <mc:Fallback>
                <p:oleObj name="CS ChemDraw Drawing" r:id="rId5" imgW="604828" imgH="407970" progId="ChemDraw.Document.6.0">
                  <p:embed/>
                  <p:pic>
                    <p:nvPicPr>
                      <p:cNvPr id="7" name="Objekt 6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59714" y="4845575"/>
                        <a:ext cx="1512070" cy="1019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kt 11">
            <a:extLst>
              <a:ext uri="{FF2B5EF4-FFF2-40B4-BE49-F238E27FC236}">
                <a16:creationId xmlns:a16="http://schemas.microsoft.com/office/drawing/2014/main" id="{3727E528-8462-494D-9580-5E444E73E9A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2138950"/>
              </p:ext>
            </p:extLst>
          </p:nvPr>
        </p:nvGraphicFramePr>
        <p:xfrm>
          <a:off x="6493157" y="4792837"/>
          <a:ext cx="2220493" cy="126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7" name="CS ChemDraw Drawing" r:id="rId7" imgW="888197" imgH="507060" progId="ChemDraw.Document.6.0">
                  <p:embed/>
                </p:oleObj>
              </mc:Choice>
              <mc:Fallback>
                <p:oleObj name="CS ChemDraw Drawing" r:id="rId7" imgW="888197" imgH="507060" progId="ChemDraw.Document.6.0">
                  <p:embed/>
                  <p:pic>
                    <p:nvPicPr>
                      <p:cNvPr id="8" name="Objekt 7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493157" y="4792837"/>
                        <a:ext cx="2220493" cy="1267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53229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Složení Země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8" name="TextBox 2"/>
          <p:cNvSpPr txBox="1"/>
          <p:nvPr/>
        </p:nvSpPr>
        <p:spPr>
          <a:xfrm>
            <a:off x="287215" y="900000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Země je „koule“ o poloměru 6378 km a průměrné hustotě 5,5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g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  <a:sym typeface="Symbol"/>
              </a:rPr>
              <a:t>cm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  <a:sym typeface="Symbol"/>
              </a:rPr>
              <a:t>–3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  <a:sym typeface="Symbol"/>
              </a:rPr>
              <a:t>.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Stavba Země – vrstvy různého složení (a hustoty)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Kůra (tloušťka 5–70 km, u nás cca 35 km) – oxidy (křemičitany, hlinitany)</a:t>
            </a:r>
            <a:b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Ztuhlé horniny, vrchní vrstva lehčí „žulová“, spodní vrstva těžší „čedičová“, bohatší o </a:t>
            </a:r>
            <a:r>
              <a:rPr lang="cs-CZ" altLang="cs-CZ" sz="2000" b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průměrná hustota 2,9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g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  <a:sym typeface="Symbol"/>
              </a:rPr>
              <a:t>cm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  <a:sym typeface="Symbol"/>
              </a:rPr>
              <a:t>–3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	</a:t>
            </a:r>
            <a:b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Btw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– nejhlubší vrt na poloostrově Kola je cca </a:t>
            </a:r>
            <a:r>
              <a:rPr lang="cs-CZ" altLang="cs-CZ" sz="2000" b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12,2 km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Plášť – roztavené křemičitany a hlinitany, vyšší obsah </a:t>
            </a:r>
            <a:r>
              <a:rPr lang="cs-CZ" altLang="cs-CZ" sz="2000" b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b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Svrchní do hloubky cca 650 km.</a:t>
            </a:r>
            <a:b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Spodní do hloubky cca 2900 km.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Jádro</a:t>
            </a:r>
            <a:b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Vnější jádro do hloubky 5100 – polotekuté, převážně kovy a síra, </a:t>
            </a:r>
            <a:b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hustota ~11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g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  <a:sym typeface="Symbol"/>
              </a:rPr>
              <a:t>cm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  <a:sym typeface="Symbol"/>
              </a:rPr>
              <a:t>–3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  <a:sym typeface="Symbol"/>
              </a:rPr>
              <a:t>.</a:t>
            </a:r>
            <a:b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Vnitřní jádro – pevné, hlavně </a:t>
            </a:r>
            <a:r>
              <a:rPr lang="cs-CZ" altLang="cs-CZ" sz="2000" b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(85 %) a Ni (10 %), hustota ~13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g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  <a:sym typeface="Symbol"/>
              </a:rPr>
              <a:t>cm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  <a:sym typeface="Symbol"/>
              </a:rPr>
              <a:t>–3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  <a:sym typeface="Symbol"/>
              </a:rPr>
              <a:t>.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8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406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Složení zemské kůry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14" name="Group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7781157"/>
              </p:ext>
            </p:extLst>
          </p:nvPr>
        </p:nvGraphicFramePr>
        <p:xfrm>
          <a:off x="792283" y="1988840"/>
          <a:ext cx="7559433" cy="3657600"/>
        </p:xfrm>
        <a:graphic>
          <a:graphicData uri="http://schemas.openxmlformats.org/drawingml/2006/table">
            <a:tbl>
              <a:tblPr/>
              <a:tblGrid>
                <a:gridCol w="1222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08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71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162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8772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Prvek</a:t>
                      </a:r>
                    </a:p>
                  </a:txBody>
                  <a:tcPr marL="0" marR="0" marT="0" marB="0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Zastoupení (%)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1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Prvek</a:t>
                      </a:r>
                    </a:p>
                  </a:txBody>
                  <a:tcPr marL="0" marR="0" marT="0" marB="0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Zastoupení (%)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50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 marL="0" marR="0" marT="0" marB="0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47,6</a:t>
                      </a:r>
                      <a:endParaRPr kumimoji="0" lang="cs-CZ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936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kumimoji="0" lang="cs-CZ" altLang="en-US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33400" marR="0" lvl="0" indent="-5334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50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</a:t>
                      </a:r>
                    </a:p>
                  </a:txBody>
                  <a:tcPr marL="0" marR="0" marT="0" marB="0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27,0</a:t>
                      </a:r>
                    </a:p>
                  </a:txBody>
                  <a:tcPr marL="0" marR="936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 marL="0" marR="0" marT="0" marB="0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33400" marR="0" lvl="0" indent="-5334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50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</a:t>
                      </a:r>
                    </a:p>
                  </a:txBody>
                  <a:tcPr marL="0" marR="0" marT="0" marB="0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7,8</a:t>
                      </a:r>
                    </a:p>
                  </a:txBody>
                  <a:tcPr marL="0" marR="936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</a:t>
                      </a:r>
                    </a:p>
                  </a:txBody>
                  <a:tcPr marL="0" marR="0" marT="0" marB="0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33400" marR="0" lvl="0" indent="-5334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50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</a:t>
                      </a:r>
                      <a:endParaRPr kumimoji="0" lang="cs-CZ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4,5</a:t>
                      </a:r>
                    </a:p>
                  </a:txBody>
                  <a:tcPr marL="0" marR="936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50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</a:t>
                      </a:r>
                      <a:endParaRPr kumimoji="0" lang="cs-CZ" altLang="en-US" sz="20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</a:t>
                      </a:r>
                    </a:p>
                  </a:txBody>
                  <a:tcPr marL="0" marR="936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</a:t>
                      </a:r>
                    </a:p>
                  </a:txBody>
                  <a:tcPr marL="0" marR="0" marT="0" marB="0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550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</a:p>
                  </a:txBody>
                  <a:tcPr marL="0" marR="0" marT="0" marB="0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</a:t>
                      </a:r>
                    </a:p>
                  </a:txBody>
                  <a:tcPr marL="0" marR="936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Zn</a:t>
                      </a:r>
                      <a:endParaRPr kumimoji="0" lang="cs-CZ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  <a:endParaRPr kumimoji="0" lang="cs-CZ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550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</a:p>
                  </a:txBody>
                  <a:tcPr marL="0" marR="0" marT="0" marB="0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</a:t>
                      </a:r>
                    </a:p>
                  </a:txBody>
                  <a:tcPr marL="0" marR="936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550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Mg</a:t>
                      </a:r>
                    </a:p>
                  </a:txBody>
                  <a:tcPr marL="0" marR="0" marT="0" marB="0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2,3</a:t>
                      </a:r>
                    </a:p>
                  </a:txBody>
                  <a:tcPr marL="0" marR="936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Hg</a:t>
                      </a:r>
                    </a:p>
                  </a:txBody>
                  <a:tcPr marL="0" marR="0" marT="0" marB="0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kumimoji="0" lang="cs-CZ" altLang="en-US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–50</a:t>
                      </a:r>
                      <a:endParaRPr kumimoji="0" lang="cs-CZ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550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 marL="0" marR="0" marT="0" marB="0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</a:t>
                      </a:r>
                    </a:p>
                  </a:txBody>
                  <a:tcPr marL="0" marR="936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</a:t>
                      </a:r>
                    </a:p>
                  </a:txBody>
                  <a:tcPr marL="0" marR="0" marT="0" marB="0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kumimoji="0" lang="cs-CZ" altLang="en-US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–70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550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</a:t>
                      </a:r>
                    </a:p>
                  </a:txBody>
                  <a:tcPr marL="0" marR="0" marT="0" marB="0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</a:t>
                      </a:r>
                    </a:p>
                  </a:txBody>
                  <a:tcPr marL="0" marR="936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550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0" marR="0" marT="0" marB="0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99,2</a:t>
                      </a:r>
                    </a:p>
                  </a:txBody>
                  <a:tcPr marL="0" marR="936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  <a:endParaRPr kumimoji="0" lang="cs-CZ" altLang="en-US" sz="20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5" name="TextBox 2"/>
          <p:cNvSpPr txBox="1"/>
          <p:nvPr/>
        </p:nvSpPr>
        <p:spPr>
          <a:xfrm>
            <a:off x="287215" y="900000"/>
            <a:ext cx="8460754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Ve vesmíru: H &gt; D </a:t>
            </a:r>
            <a:r>
              <a:rPr lang="en-US" altLang="cs-CZ" sz="2000" b="0" dirty="0">
                <a:solidFill>
                  <a:prstClr val="black"/>
                </a:solidFill>
                <a:latin typeface="Arial" charset="0"/>
              </a:rPr>
              <a:t>&gt;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He &gt;&gt; ostatní.</a:t>
            </a: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Zemská kůra (1,5 % hmotnosti Země):</a:t>
            </a:r>
          </a:p>
        </p:txBody>
      </p:sp>
      <p:sp>
        <p:nvSpPr>
          <p:cNvPr id="8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790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00" y="658810"/>
            <a:ext cx="7776000" cy="5434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délník 7"/>
          <p:cNvSpPr/>
          <p:nvPr/>
        </p:nvSpPr>
        <p:spPr>
          <a:xfrm>
            <a:off x="1126067" y="1151549"/>
            <a:ext cx="419100" cy="40620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Vodík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225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Vodík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8" name="TextBox 2"/>
          <p:cNvSpPr txBox="1"/>
          <p:nvPr/>
        </p:nvSpPr>
        <p:spPr>
          <a:xfrm>
            <a:off x="287215" y="900000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Lehký plyn, dvojatomové molekuly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t.v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. 20 K, </a:t>
            </a:r>
            <a:r>
              <a:rPr lang="cs-CZ" altLang="cs-CZ" sz="2000" b="0" i="1" dirty="0">
                <a:solidFill>
                  <a:prstClr val="black"/>
                </a:solidFill>
                <a:latin typeface="Arial" charset="0"/>
              </a:rPr>
              <a:t>d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(H–H) = 0,65 Å.</a:t>
            </a: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Tři izotopy:</a:t>
            </a: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pt-BR" altLang="cs-CZ" sz="2000" b="0" baseline="30000" dirty="0">
                <a:solidFill>
                  <a:prstClr val="black"/>
                </a:solidFill>
                <a:latin typeface="Arial" charset="0"/>
              </a:rPr>
              <a:t>1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H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99,984 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%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„lehký“ vodík,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protium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pt-BR" altLang="cs-CZ" sz="2000" b="0" baseline="30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H (D)  0,016 %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„těžký“ vodík, deuterium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stabilní nuklid</a:t>
            </a: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pt-BR" altLang="cs-CZ" sz="2000" b="0" baseline="30000" dirty="0">
                <a:solidFill>
                  <a:prstClr val="black"/>
                </a:solidFill>
                <a:latin typeface="Arial" charset="0"/>
              </a:rPr>
              <a:t>3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H (T)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10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–16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%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„supertěžký“ vodík, tritium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Vznik ve vrchních vrstvách atmosféry: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14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N  +  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1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n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 +  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b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Jádro </a:t>
            </a:r>
            <a:r>
              <a:rPr lang="pt-BR" altLang="cs-CZ" sz="2000" b="0" baseline="30000" dirty="0">
                <a:solidFill>
                  <a:prstClr val="black"/>
                </a:solidFill>
                <a:latin typeface="Arial" charset="0"/>
              </a:rPr>
              <a:t>3</a:t>
            </a:r>
            <a:r>
              <a:rPr lang="pt-BR" altLang="cs-CZ" sz="2000" b="0" dirty="0">
                <a:solidFill>
                  <a:prstClr val="black"/>
                </a:solidFill>
                <a:latin typeface="Arial" charset="0"/>
              </a:rPr>
              <a:t>H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= 1p + 2n, má „nadbytek“ neutronů, jaderná přeměna: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n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p + e, a tedy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tritium je </a:t>
            </a:r>
            <a:r>
              <a:rPr lang="cs-CZ" altLang="cs-CZ" sz="2000" b="0" dirty="0">
                <a:solidFill>
                  <a:prstClr val="black"/>
                </a:solidFill>
                <a:latin typeface="Symbol" panose="05050102010706020507" pitchFamily="18" charset="2"/>
              </a:rPr>
              <a:t>b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–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zářič, </a:t>
            </a:r>
            <a:r>
              <a:rPr lang="cs-CZ" altLang="cs-CZ" sz="2000" b="0" i="1" dirty="0">
                <a:solidFill>
                  <a:prstClr val="black"/>
                </a:solidFill>
                <a:latin typeface="Symbol" panose="05050102010706020507" pitchFamily="18" charset="2"/>
              </a:rPr>
              <a:t>t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= 12,3 roku.</a:t>
            </a:r>
            <a:endParaRPr lang="pt-BR" altLang="cs-CZ" sz="2000" b="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8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181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900" b="0" dirty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Vodík</a:t>
            </a:r>
          </a:p>
        </p:txBody>
      </p:sp>
      <p:sp>
        <p:nvSpPr>
          <p:cNvPr id="38" name="TextBox 2"/>
          <p:cNvSpPr txBox="1"/>
          <p:nvPr/>
        </p:nvSpPr>
        <p:spPr>
          <a:xfrm>
            <a:off x="287215" y="900000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Průmyslová výroba vodíku:</a:t>
            </a: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Koksování (karbonizace) černého uhlí (~1200 K)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koksárenský plyn: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+ CH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4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+ CO</a:t>
            </a: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Zplynění hnědého uhlí (~1200 K)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svítiplyn: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+ CH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4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+ CO + C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4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Reformační reakce zemního plynu (~800 K, katalýza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Fe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Ni)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syntézní plyn: CH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4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+ 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CO  +  3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Prohánění vodní páry přes hořící koks (redukce vody uhlíkem, &gt;1000 K)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vodní plyn: C  + 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2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+  CO;  CO  + 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+  CO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Elektrolýza roztoku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NaCl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katoda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anoda Cl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(většinou se rovnou sloučí na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HCl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)</a:t>
            </a: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8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398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Vodík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8" name="TextBox 2"/>
          <p:cNvSpPr txBox="1"/>
          <p:nvPr/>
        </p:nvSpPr>
        <p:spPr>
          <a:xfrm>
            <a:off x="287215" y="900000"/>
            <a:ext cx="8460754" cy="4308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Laboratorní příprava vodíku:</a:t>
            </a: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Rozpouštění neušlechtilých kovů v neoxidujících kyselinách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Fe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+ 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SO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4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FeSO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4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+ 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Zn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+  2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HCl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ZnCl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+ 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Rozpouštění amfoterních kovů v hydroxidech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2 Al  +  2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NaOH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+  6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2 Na</a:t>
            </a:r>
            <a:r>
              <a:rPr lang="en-US" altLang="cs-CZ" sz="2000" b="0" dirty="0">
                <a:solidFill>
                  <a:prstClr val="black"/>
                </a:solidFill>
                <a:latin typeface="Arial" charset="0"/>
              </a:rPr>
              <a:t>[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Al(O</a:t>
            </a:r>
            <a:r>
              <a:rPr lang="en-US" altLang="cs-CZ" sz="2000" b="0" dirty="0">
                <a:solidFill>
                  <a:prstClr val="black"/>
                </a:solidFill>
                <a:latin typeface="Arial" charset="0"/>
              </a:rPr>
              <a:t>H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4</a:t>
            </a:r>
            <a:r>
              <a:rPr lang="en-US" altLang="cs-CZ" sz="2000" b="0" dirty="0">
                <a:solidFill>
                  <a:prstClr val="black"/>
                </a:solidFill>
                <a:latin typeface="Arial" charset="0"/>
              </a:rPr>
              <a:t>]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+  3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Zn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+  2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NaOH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+  2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Na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en-US" altLang="cs-CZ" sz="2000" b="0" dirty="0">
                <a:solidFill>
                  <a:prstClr val="black"/>
                </a:solidFill>
                <a:latin typeface="Arial" charset="0"/>
              </a:rPr>
              <a:t>[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Zn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(O</a:t>
            </a:r>
            <a:r>
              <a:rPr lang="en-US" altLang="cs-CZ" sz="2000" b="0" dirty="0">
                <a:solidFill>
                  <a:prstClr val="black"/>
                </a:solidFill>
                <a:latin typeface="Arial" charset="0"/>
              </a:rPr>
              <a:t>H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4</a:t>
            </a:r>
            <a:r>
              <a:rPr lang="en-US" altLang="cs-CZ" sz="2000" b="0" dirty="0">
                <a:solidFill>
                  <a:prstClr val="black"/>
                </a:solidFill>
                <a:latin typeface="Arial" charset="0"/>
              </a:rPr>
              <a:t>]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+ 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Hydrolýza hydridů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CaH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+  2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Ca(O</a:t>
            </a:r>
            <a:r>
              <a:rPr lang="en-US" altLang="cs-CZ" sz="2000" b="0" dirty="0">
                <a:solidFill>
                  <a:prstClr val="black"/>
                </a:solidFill>
                <a:latin typeface="Arial" charset="0"/>
              </a:rPr>
              <a:t>H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en-US" altLang="cs-CZ" sz="2000" b="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+  2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Elektrolýza zředěných vodných roztoků stabilních elektrolytů (H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SO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4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)</a:t>
            </a: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8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514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Vodík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8" name="TextBox 2"/>
          <p:cNvSpPr txBox="1"/>
          <p:nvPr/>
        </p:nvSpPr>
        <p:spPr>
          <a:xfrm>
            <a:off x="287215" y="900000"/>
            <a:ext cx="8460754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Průmyslová spotřeba vodíku:</a:t>
            </a: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Haberova-Boschova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syntéza amoniaku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3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+  N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2 NH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3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Hydrogenace (ztužování) tuků</a:t>
            </a: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Organická syntéza – hydrogenace,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hydroformylace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...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výroba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methanolu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:  2 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+  CO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CH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3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OH (katalýza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Cu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/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Zn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) </a:t>
            </a: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Metalurgie – redukce kovů, které mají vysokou teplotu tání (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Mo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W)</a:t>
            </a: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Palivo – vodíkové hospodářství, vesmírný program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Plnění balónů a vzducholodí</a:t>
            </a: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8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3501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rgbClr val="66669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25200" rIns="91440" bIns="2520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rgbClr val="66669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25200" rIns="91440" bIns="2520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5925</TotalTime>
  <Words>3015</Words>
  <Application>Microsoft Office PowerPoint</Application>
  <PresentationFormat>Předvádění na obrazovce (4:3)</PresentationFormat>
  <Paragraphs>437</Paragraphs>
  <Slides>28</Slides>
  <Notes>28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4" baseType="lpstr">
      <vt:lpstr>Arial</vt:lpstr>
      <vt:lpstr>Symbol</vt:lpstr>
      <vt:lpstr>Times New Roman</vt:lpstr>
      <vt:lpstr>Wingdings</vt:lpstr>
      <vt:lpstr>Default Design</vt:lpstr>
      <vt:lpstr>CS ChemDraw Drawing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Anorganika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Vodík, kyslík</dc:title>
  <dc:creator>Honza</dc:creator>
  <cp:lastModifiedBy>Vojtěch Kubíček</cp:lastModifiedBy>
  <cp:revision>613</cp:revision>
  <dcterms:created xsi:type="dcterms:W3CDTF">2004-05-01T17:45:26Z</dcterms:created>
  <dcterms:modified xsi:type="dcterms:W3CDTF">2026-02-18T16:03:03Z</dcterms:modified>
</cp:coreProperties>
</file>