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82" r:id="rId3"/>
    <p:sldId id="257" r:id="rId4"/>
    <p:sldId id="258" r:id="rId5"/>
    <p:sldId id="259" r:id="rId6"/>
    <p:sldId id="260" r:id="rId7"/>
    <p:sldId id="261" r:id="rId8"/>
    <p:sldId id="283" r:id="rId9"/>
    <p:sldId id="284" r:id="rId10"/>
    <p:sldId id="28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6" r:id="rId27"/>
    <p:sldId id="287" r:id="rId28"/>
    <p:sldId id="281" r:id="rId2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440766-279A-457D-86E1-68A7D00DB65E}" type="datetimeFigureOut">
              <a:rPr lang="cs-CZ" smtClean="0"/>
              <a:t>31.3.2020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214D7B-D9BF-445E-83D9-87B32D9BB5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2693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0AE7B54-478C-45C2-9CB8-DAF5CA74C40B}" type="slidenum">
              <a:rPr lang="cs-CZ" altLang="cs-CZ" smtClean="0">
                <a:latin typeface="Tahoma" pitchFamily="32" charset="0"/>
              </a:rPr>
              <a:pPr eaLnBrk="1" hangingPunct="1">
                <a:spcBef>
                  <a:spcPct val="0"/>
                </a:spcBef>
              </a:pPr>
              <a:t>12</a:t>
            </a:fld>
            <a:endParaRPr lang="cs-CZ" altLang="cs-CZ" smtClean="0">
              <a:latin typeface="Tahoma" pitchFamily="32" charset="0"/>
            </a:endParaRPr>
          </a:p>
        </p:txBody>
      </p:sp>
      <p:sp>
        <p:nvSpPr>
          <p:cNvPr id="1341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41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640" y="4343839"/>
            <a:ext cx="5486720" cy="411421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6E218B7-A4DE-4F62-BBC1-061C5A83DB95}" type="slidenum">
              <a:rPr lang="cs-CZ" altLang="cs-CZ" smtClean="0">
                <a:latin typeface="Tahoma" pitchFamily="32" charset="0"/>
              </a:rPr>
              <a:pPr eaLnBrk="1" hangingPunct="1">
                <a:spcBef>
                  <a:spcPct val="0"/>
                </a:spcBef>
              </a:pPr>
              <a:t>23</a:t>
            </a:fld>
            <a:endParaRPr lang="cs-CZ" altLang="cs-CZ" smtClean="0">
              <a:latin typeface="Tahoma" pitchFamily="32" charset="0"/>
            </a:endParaRPr>
          </a:p>
        </p:txBody>
      </p:sp>
      <p:sp>
        <p:nvSpPr>
          <p:cNvPr id="150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05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640" y="4343839"/>
            <a:ext cx="5486720" cy="411421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8ED042F-D6A5-4FD9-8B8F-6CB109F5F522}" type="slidenum">
              <a:rPr lang="cs-CZ" altLang="cs-CZ" smtClean="0">
                <a:latin typeface="Tahoma" pitchFamily="32" charset="0"/>
              </a:rPr>
              <a:pPr eaLnBrk="1" hangingPunct="1">
                <a:spcBef>
                  <a:spcPct val="0"/>
                </a:spcBef>
              </a:pPr>
              <a:t>24</a:t>
            </a:fld>
            <a:endParaRPr lang="cs-CZ" altLang="cs-CZ" smtClean="0">
              <a:latin typeface="Tahoma" pitchFamily="32" charset="0"/>
            </a:endParaRPr>
          </a:p>
        </p:txBody>
      </p:sp>
      <p:sp>
        <p:nvSpPr>
          <p:cNvPr id="1515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155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640" y="4343839"/>
            <a:ext cx="5486720" cy="411421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E74E2D4-999A-4141-AE2B-F69908F07957}" type="slidenum">
              <a:rPr lang="cs-CZ" altLang="cs-CZ" smtClean="0">
                <a:latin typeface="Tahoma" pitchFamily="32" charset="0"/>
              </a:rPr>
              <a:pPr eaLnBrk="1" hangingPunct="1">
                <a:spcBef>
                  <a:spcPct val="0"/>
                </a:spcBef>
              </a:pPr>
              <a:t>25</a:t>
            </a:fld>
            <a:endParaRPr lang="cs-CZ" altLang="cs-CZ" smtClean="0">
              <a:latin typeface="Tahoma" pitchFamily="32" charset="0"/>
            </a:endParaRPr>
          </a:p>
        </p:txBody>
      </p:sp>
      <p:sp>
        <p:nvSpPr>
          <p:cNvPr id="15257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258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640" y="4343839"/>
            <a:ext cx="5486720" cy="411421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D0C8457-9EF8-4C6A-B535-4C8569B35443}" type="slidenum">
              <a:rPr lang="cs-CZ" altLang="cs-CZ" smtClean="0">
                <a:latin typeface="Tahoma" pitchFamily="32" charset="0"/>
              </a:rPr>
              <a:pPr eaLnBrk="1" hangingPunct="1">
                <a:spcBef>
                  <a:spcPct val="0"/>
                </a:spcBef>
              </a:pPr>
              <a:t>28</a:t>
            </a:fld>
            <a:endParaRPr lang="cs-CZ" altLang="cs-CZ" smtClean="0">
              <a:latin typeface="Tahoma" pitchFamily="32" charset="0"/>
            </a:endParaRPr>
          </a:p>
        </p:txBody>
      </p:sp>
      <p:sp>
        <p:nvSpPr>
          <p:cNvPr id="1751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51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640" y="4343839"/>
            <a:ext cx="5486720" cy="411421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50B9C6E-4090-452B-9156-C9125E310D09}" type="slidenum">
              <a:rPr lang="cs-CZ" altLang="cs-CZ" smtClean="0">
                <a:latin typeface="Tahoma" pitchFamily="32" charset="0"/>
              </a:rPr>
              <a:pPr eaLnBrk="1" hangingPunct="1">
                <a:spcBef>
                  <a:spcPct val="0"/>
                </a:spcBef>
              </a:pPr>
              <a:t>13</a:t>
            </a:fld>
            <a:endParaRPr lang="cs-CZ" altLang="cs-CZ" smtClean="0">
              <a:latin typeface="Tahoma" pitchFamily="32" charset="0"/>
            </a:endParaRPr>
          </a:p>
        </p:txBody>
      </p:sp>
      <p:sp>
        <p:nvSpPr>
          <p:cNvPr id="1351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51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640" y="4343839"/>
            <a:ext cx="5486720" cy="411421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309570B-FE45-4F25-8A78-DA1B5CD756AA}" type="slidenum">
              <a:rPr lang="cs-CZ" altLang="cs-CZ" smtClean="0">
                <a:latin typeface="Tahoma" pitchFamily="32" charset="0"/>
              </a:rPr>
              <a:pPr eaLnBrk="1" hangingPunct="1">
                <a:spcBef>
                  <a:spcPct val="0"/>
                </a:spcBef>
              </a:pPr>
              <a:t>15</a:t>
            </a:fld>
            <a:endParaRPr lang="cs-CZ" altLang="cs-CZ" smtClean="0">
              <a:latin typeface="Tahoma" pitchFamily="32" charset="0"/>
            </a:endParaRPr>
          </a:p>
        </p:txBody>
      </p:sp>
      <p:sp>
        <p:nvSpPr>
          <p:cNvPr id="1361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61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640" y="4343839"/>
            <a:ext cx="5486720" cy="411421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AC6E921-EC3C-4B4F-97E1-12D697212D77}" type="slidenum">
              <a:rPr lang="cs-CZ" altLang="cs-CZ" smtClean="0">
                <a:latin typeface="Tahoma" pitchFamily="32" charset="0"/>
              </a:rPr>
              <a:pPr eaLnBrk="1" hangingPunct="1">
                <a:spcBef>
                  <a:spcPct val="0"/>
                </a:spcBef>
              </a:pPr>
              <a:t>16</a:t>
            </a:fld>
            <a:endParaRPr lang="cs-CZ" altLang="cs-CZ" smtClean="0">
              <a:latin typeface="Tahoma" pitchFamily="32" charset="0"/>
            </a:endParaRPr>
          </a:p>
        </p:txBody>
      </p:sp>
      <p:sp>
        <p:nvSpPr>
          <p:cNvPr id="1372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72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640" y="4343839"/>
            <a:ext cx="5486720" cy="411421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0DA7E8E-2C06-4A41-B15F-15B20FC4C579}" type="slidenum">
              <a:rPr lang="cs-CZ" altLang="cs-CZ" smtClean="0">
                <a:latin typeface="Tahoma" pitchFamily="32" charset="0"/>
              </a:rPr>
              <a:pPr eaLnBrk="1" hangingPunct="1">
                <a:spcBef>
                  <a:spcPct val="0"/>
                </a:spcBef>
              </a:pPr>
              <a:t>17</a:t>
            </a:fld>
            <a:endParaRPr lang="cs-CZ" altLang="cs-CZ" smtClean="0">
              <a:latin typeface="Tahoma" pitchFamily="32" charset="0"/>
            </a:endParaRPr>
          </a:p>
        </p:txBody>
      </p:sp>
      <p:sp>
        <p:nvSpPr>
          <p:cNvPr id="1382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82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640" y="4343839"/>
            <a:ext cx="5486720" cy="411421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9FE1875-4F14-4362-84FC-C9782704FECA}" type="slidenum">
              <a:rPr lang="cs-CZ" altLang="cs-CZ" smtClean="0">
                <a:latin typeface="Tahoma" pitchFamily="32" charset="0"/>
              </a:rPr>
              <a:pPr eaLnBrk="1" hangingPunct="1">
                <a:spcBef>
                  <a:spcPct val="0"/>
                </a:spcBef>
              </a:pPr>
              <a:t>18</a:t>
            </a:fld>
            <a:endParaRPr lang="cs-CZ" altLang="cs-CZ" smtClean="0">
              <a:latin typeface="Tahoma" pitchFamily="32" charset="0"/>
            </a:endParaRPr>
          </a:p>
        </p:txBody>
      </p:sp>
      <p:sp>
        <p:nvSpPr>
          <p:cNvPr id="1392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92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640" y="4343839"/>
            <a:ext cx="5486720" cy="411421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9E9CC66-7ECD-4EA3-A69C-C2874F0D7C68}" type="slidenum">
              <a:rPr lang="cs-CZ" altLang="cs-CZ" smtClean="0">
                <a:latin typeface="Tahoma" pitchFamily="32" charset="0"/>
              </a:rPr>
              <a:pPr eaLnBrk="1" hangingPunct="1">
                <a:spcBef>
                  <a:spcPct val="0"/>
                </a:spcBef>
              </a:pPr>
              <a:t>20</a:t>
            </a:fld>
            <a:endParaRPr lang="cs-CZ" altLang="cs-CZ" smtClean="0">
              <a:latin typeface="Tahoma" pitchFamily="32" charset="0"/>
            </a:endParaRPr>
          </a:p>
        </p:txBody>
      </p:sp>
      <p:sp>
        <p:nvSpPr>
          <p:cNvPr id="1402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02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640" y="4343839"/>
            <a:ext cx="5486720" cy="411421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9F5D623-CAFA-443F-BF3C-D23D62F554EF}" type="slidenum">
              <a:rPr lang="cs-CZ" altLang="cs-CZ" smtClean="0">
                <a:latin typeface="Tahoma" pitchFamily="32" charset="0"/>
              </a:rPr>
              <a:pPr eaLnBrk="1" hangingPunct="1">
                <a:spcBef>
                  <a:spcPct val="0"/>
                </a:spcBef>
              </a:pPr>
              <a:t>21</a:t>
            </a:fld>
            <a:endParaRPr lang="cs-CZ" altLang="cs-CZ" smtClean="0">
              <a:latin typeface="Tahoma" pitchFamily="32" charset="0"/>
            </a:endParaRPr>
          </a:p>
        </p:txBody>
      </p:sp>
      <p:sp>
        <p:nvSpPr>
          <p:cNvPr id="1413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13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640" y="4343839"/>
            <a:ext cx="5486720" cy="411421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A8ED9D4-B710-4E8F-856B-6F2CC3000FB2}" type="slidenum">
              <a:rPr lang="cs-CZ" altLang="cs-CZ" smtClean="0">
                <a:latin typeface="Tahoma" pitchFamily="32" charset="0"/>
              </a:rPr>
              <a:pPr eaLnBrk="1" hangingPunct="1">
                <a:spcBef>
                  <a:spcPct val="0"/>
                </a:spcBef>
              </a:pPr>
              <a:t>22</a:t>
            </a:fld>
            <a:endParaRPr lang="cs-CZ" altLang="cs-CZ" smtClean="0">
              <a:latin typeface="Tahoma" pitchFamily="32" charset="0"/>
            </a:endParaRPr>
          </a:p>
        </p:txBody>
      </p:sp>
      <p:sp>
        <p:nvSpPr>
          <p:cNvPr id="1495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9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640" y="4343839"/>
            <a:ext cx="5486720" cy="411421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5E45-4CC9-4198-8C07-343EAABC22A2}" type="datetimeFigureOut">
              <a:rPr lang="cs-CZ" smtClean="0"/>
              <a:t>31.3.2020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31C95-C4C9-42D0-BBDC-DBEC0FB58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1072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5E45-4CC9-4198-8C07-343EAABC22A2}" type="datetimeFigureOut">
              <a:rPr lang="cs-CZ" smtClean="0"/>
              <a:t>31.3.2020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31C95-C4C9-42D0-BBDC-DBEC0FB58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8865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5E45-4CC9-4198-8C07-343EAABC22A2}" type="datetimeFigureOut">
              <a:rPr lang="cs-CZ" smtClean="0"/>
              <a:t>31.3.2020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31C95-C4C9-42D0-BBDC-DBEC0FB58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5031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5E45-4CC9-4198-8C07-343EAABC22A2}" type="datetimeFigureOut">
              <a:rPr lang="cs-CZ" smtClean="0"/>
              <a:t>31.3.2020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31C95-C4C9-42D0-BBDC-DBEC0FB58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6479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5E45-4CC9-4198-8C07-343EAABC22A2}" type="datetimeFigureOut">
              <a:rPr lang="cs-CZ" smtClean="0"/>
              <a:t>31.3.2020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31C95-C4C9-42D0-BBDC-DBEC0FB58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0669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5E45-4CC9-4198-8C07-343EAABC22A2}" type="datetimeFigureOut">
              <a:rPr lang="cs-CZ" smtClean="0"/>
              <a:t>31.3.2020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31C95-C4C9-42D0-BBDC-DBEC0FB58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2371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5E45-4CC9-4198-8C07-343EAABC22A2}" type="datetimeFigureOut">
              <a:rPr lang="cs-CZ" smtClean="0"/>
              <a:t>31.3.2020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31C95-C4C9-42D0-BBDC-DBEC0FB58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0063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5E45-4CC9-4198-8C07-343EAABC22A2}" type="datetimeFigureOut">
              <a:rPr lang="cs-CZ" smtClean="0"/>
              <a:t>31.3.2020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31C95-C4C9-42D0-BBDC-DBEC0FB58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1885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5E45-4CC9-4198-8C07-343EAABC22A2}" type="datetimeFigureOut">
              <a:rPr lang="cs-CZ" smtClean="0"/>
              <a:t>31.3.2020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31C95-C4C9-42D0-BBDC-DBEC0FB58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1965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5E45-4CC9-4198-8C07-343EAABC22A2}" type="datetimeFigureOut">
              <a:rPr lang="cs-CZ" smtClean="0"/>
              <a:t>31.3.2020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31C95-C4C9-42D0-BBDC-DBEC0FB58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1032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5E45-4CC9-4198-8C07-343EAABC22A2}" type="datetimeFigureOut">
              <a:rPr lang="cs-CZ" smtClean="0"/>
              <a:t>31.3.2020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31C95-C4C9-42D0-BBDC-DBEC0FB58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8170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65E45-4CC9-4198-8C07-343EAABC22A2}" type="datetimeFigureOut">
              <a:rPr lang="cs-CZ" smtClean="0"/>
              <a:t>31.3.2020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31C95-C4C9-42D0-BBDC-DBEC0FB58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8515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Neslyšící umělci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Petr Pánek</a:t>
            </a:r>
          </a:p>
          <a:p>
            <a:r>
              <a:rPr lang="cs-CZ" dirty="0" smtClean="0"/>
              <a:t>30.3.2020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980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Vladimír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Buberle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(1925-2009)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99992" y="1600200"/>
            <a:ext cx="4644008" cy="4525963"/>
          </a:xfrm>
        </p:spPr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sz="2600" b="1" dirty="0" smtClean="0">
                <a:latin typeface="Segoe Script" panose="020B0504020000000003" pitchFamily="34" charset="0"/>
                <a:cs typeface="Times New Roman" panose="02020603050405020304" pitchFamily="18" charset="0"/>
              </a:rPr>
              <a:t>zakladatel </a:t>
            </a:r>
          </a:p>
          <a:p>
            <a:pPr marL="0" indent="0">
              <a:buNone/>
            </a:pPr>
            <a:r>
              <a:rPr lang="cs-CZ" sz="2600" b="1" dirty="0" smtClean="0">
                <a:latin typeface="Segoe Script" panose="020B0504020000000003" pitchFamily="34" charset="0"/>
                <a:cs typeface="Times New Roman" panose="02020603050405020304" pitchFamily="18" charset="0"/>
              </a:rPr>
              <a:t>České unie neslyšících </a:t>
            </a:r>
          </a:p>
          <a:p>
            <a:pPr marL="0" indent="0">
              <a:buNone/>
            </a:pPr>
            <a:r>
              <a:rPr lang="cs-CZ" sz="2600" b="1" dirty="0" smtClean="0">
                <a:latin typeface="Segoe Script" panose="020B0504020000000003" pitchFamily="34" charset="0"/>
                <a:cs typeface="Times New Roman" panose="02020603050405020304" pitchFamily="18" charset="0"/>
              </a:rPr>
              <a:t>stál v 50. letech také </a:t>
            </a:r>
          </a:p>
          <a:p>
            <a:pPr marL="0" indent="0">
              <a:buNone/>
            </a:pPr>
            <a:r>
              <a:rPr lang="cs-CZ" sz="2600" b="1" dirty="0" smtClean="0">
                <a:latin typeface="Segoe Script" panose="020B0504020000000003" pitchFamily="34" charset="0"/>
                <a:cs typeface="Times New Roman" panose="02020603050405020304" pitchFamily="18" charset="0"/>
              </a:rPr>
              <a:t>u zrodu pantomimy </a:t>
            </a:r>
          </a:p>
          <a:p>
            <a:pPr marL="0" indent="0">
              <a:buNone/>
            </a:pPr>
            <a:r>
              <a:rPr lang="cs-CZ" sz="2600" b="1" dirty="0" smtClean="0">
                <a:latin typeface="Segoe Script" panose="020B0504020000000003" pitchFamily="34" charset="0"/>
                <a:cs typeface="Times New Roman" panose="02020603050405020304" pitchFamily="18" charset="0"/>
              </a:rPr>
              <a:t>neslyšících</a:t>
            </a:r>
            <a:endParaRPr lang="cs-CZ" sz="26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40041666\Desktop\Dejiny_tlumoceni_neslysicim\Fotografie\Tlumocnici_galerie\Vladimir_Buber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412776"/>
            <a:ext cx="4248472" cy="5576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711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-99392"/>
            <a:ext cx="8229600" cy="1600200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1026" name="Picture 2" descr="C:\Users\40041666\Desktop\Buberle\18_Buberle\Buberle_tut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-1"/>
            <a:ext cx="4345185" cy="6965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323528" y="1556792"/>
            <a:ext cx="3960440" cy="39703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sz="3600" b="1" i="1" dirty="0" smtClean="0">
                <a:latin typeface="Segoe Script" panose="030B0504020000000003" pitchFamily="66" charset="0"/>
              </a:rPr>
              <a:t>Vzpomínky Vladimíra </a:t>
            </a:r>
            <a:r>
              <a:rPr lang="cs-CZ" sz="3600" b="1" i="1" dirty="0" err="1" smtClean="0">
                <a:latin typeface="Segoe Script" panose="030B0504020000000003" pitchFamily="66" charset="0"/>
              </a:rPr>
              <a:t>Buberleho</a:t>
            </a:r>
            <a:r>
              <a:rPr lang="cs-CZ" sz="3600" b="1" i="1" dirty="0" smtClean="0">
                <a:latin typeface="Segoe Script" panose="030B0504020000000003" pitchFamily="66" charset="0"/>
              </a:rPr>
              <a:t> vyšly v časopise Unie č. 3-4/2009         a 5-6/2009</a:t>
            </a:r>
            <a:endParaRPr lang="cs-CZ" sz="3600" b="1" i="1" dirty="0">
              <a:latin typeface="Segoe Script" panose="030B05040200000000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855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Grp="1" noChangeArrowheads="1"/>
          </p:cNvSpPr>
          <p:nvPr>
            <p:ph type="title"/>
          </p:nvPr>
        </p:nvSpPr>
        <p:spPr>
          <a:xfrm>
            <a:off x="4643438" y="255588"/>
            <a:ext cx="4176712" cy="1739900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600" b="1" smtClean="0">
                <a:solidFill>
                  <a:srgbClr val="FF0000"/>
                </a:solidFill>
              </a:rPr>
              <a:t>Mobi Urbanová Severová</a:t>
            </a:r>
            <a:br>
              <a:rPr lang="cs-CZ" altLang="cs-CZ" sz="3600" b="1" smtClean="0">
                <a:solidFill>
                  <a:srgbClr val="FF0000"/>
                </a:solidFill>
              </a:rPr>
            </a:br>
            <a:r>
              <a:rPr lang="cs-CZ" altLang="cs-CZ" sz="3600" b="1" smtClean="0">
                <a:solidFill>
                  <a:srgbClr val="FF0000"/>
                </a:solidFill>
              </a:rPr>
              <a:t>(1914–1988)</a:t>
            </a: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43438" y="2492375"/>
            <a:ext cx="4043362" cy="3527425"/>
          </a:xfrm>
        </p:spPr>
        <p:txBody>
          <a:bodyPr>
            <a:normAutofit lnSpcReduction="10000"/>
          </a:bodyPr>
          <a:lstStyle/>
          <a:p>
            <a:pPr indent="-339725">
              <a:lnSpc>
                <a:spcPct val="90000"/>
              </a:lnSpc>
              <a:spcBef>
                <a:spcPts val="750"/>
              </a:spcBef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000" smtClean="0"/>
              <a:t>Dnes naše</a:t>
            </a:r>
          </a:p>
          <a:p>
            <a:pPr indent="-339725">
              <a:lnSpc>
                <a:spcPct val="90000"/>
              </a:lnSpc>
              <a:spcBef>
                <a:spcPts val="750"/>
              </a:spcBef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000" b="1" smtClean="0"/>
              <a:t>nejznámější </a:t>
            </a:r>
          </a:p>
          <a:p>
            <a:pPr indent="-339725">
              <a:lnSpc>
                <a:spcPct val="90000"/>
              </a:lnSpc>
              <a:spcBef>
                <a:spcPts val="750"/>
              </a:spcBef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000" smtClean="0"/>
              <a:t>neslyšící tanečnice</a:t>
            </a:r>
          </a:p>
          <a:p>
            <a:pPr indent="-339725">
              <a:lnSpc>
                <a:spcPct val="90000"/>
              </a:lnSpc>
              <a:spcBef>
                <a:spcPts val="750"/>
              </a:spcBef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altLang="cs-CZ" sz="3000" smtClean="0"/>
          </a:p>
          <a:p>
            <a:pPr indent="-339725">
              <a:lnSpc>
                <a:spcPct val="90000"/>
              </a:lnSpc>
              <a:spcBef>
                <a:spcPts val="750"/>
              </a:spcBef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000" smtClean="0"/>
              <a:t>Před válkou však</a:t>
            </a:r>
          </a:p>
          <a:p>
            <a:pPr indent="-339725">
              <a:lnSpc>
                <a:spcPct val="90000"/>
              </a:lnSpc>
              <a:spcBef>
                <a:spcPts val="750"/>
              </a:spcBef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000" smtClean="0"/>
              <a:t>vynikaly ještě další </a:t>
            </a:r>
          </a:p>
          <a:p>
            <a:pPr indent="-339725">
              <a:lnSpc>
                <a:spcPct val="90000"/>
              </a:lnSpc>
              <a:spcBef>
                <a:spcPts val="750"/>
              </a:spcBef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000" smtClean="0"/>
              <a:t>dvě baletky</a:t>
            </a:r>
          </a:p>
        </p:txBody>
      </p:sp>
      <p:pic>
        <p:nvPicPr>
          <p:cNvPr id="4915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913"/>
            <a:ext cx="4356100" cy="743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2724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50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1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19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9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9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9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9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9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19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9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9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-276225"/>
            <a:ext cx="9144000" cy="1677988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cs-CZ" altLang="cs-CZ" sz="3200" b="1" smtClean="0">
                <a:solidFill>
                  <a:srgbClr val="FF0000"/>
                </a:solidFill>
              </a:rPr>
              <a:t>  Marie Kopecná     	      Melitta Guthová</a:t>
            </a:r>
            <a:br>
              <a:rPr lang="cs-CZ" altLang="cs-CZ" sz="3200" b="1" smtClean="0">
                <a:solidFill>
                  <a:srgbClr val="FF0000"/>
                </a:solidFill>
              </a:rPr>
            </a:br>
            <a:r>
              <a:rPr lang="cs-CZ" altLang="cs-CZ" sz="3200" b="1" smtClean="0">
                <a:solidFill>
                  <a:srgbClr val="FF0000"/>
                </a:solidFill>
              </a:rPr>
              <a:t>   (1919–2005)			 (1921–1942)</a:t>
            </a:r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295775"/>
          </a:xfrm>
        </p:spPr>
        <p:txBody>
          <a:bodyPr/>
          <a:lstStyle/>
          <a:p>
            <a:endParaRPr lang="cs-CZ" altLang="cs-CZ" smtClean="0"/>
          </a:p>
        </p:txBody>
      </p:sp>
      <p:pic>
        <p:nvPicPr>
          <p:cNvPr id="5018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975"/>
            <a:ext cx="4564063" cy="566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018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196975"/>
            <a:ext cx="4140200" cy="566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4421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50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Users\40041666\Desktop\Marie_Kopecna_Vid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-30163"/>
            <a:ext cx="9910763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TextovéPole 1"/>
          <p:cNvSpPr txBox="1">
            <a:spLocks noChangeArrowheads="1"/>
          </p:cNvSpPr>
          <p:nvPr/>
        </p:nvSpPr>
        <p:spPr bwMode="auto">
          <a:xfrm>
            <a:off x="5534025" y="1568450"/>
            <a:ext cx="36099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cs-CZ" altLang="cs-CZ" b="1">
                <a:solidFill>
                  <a:srgbClr val="FF0000"/>
                </a:solidFill>
              </a:rPr>
              <a:t>Marie Kopecná ve Vídni, 1946</a:t>
            </a:r>
          </a:p>
        </p:txBody>
      </p:sp>
    </p:spTree>
    <p:extLst>
      <p:ext uri="{BB962C8B-B14F-4D97-AF65-F5344CB8AC3E}">
        <p14:creationId xmlns:p14="http://schemas.microsoft.com/office/powerpoint/2010/main" val="159451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-7938"/>
            <a:ext cx="9144000" cy="1068388"/>
          </a:xfrm>
        </p:spPr>
        <p:txBody>
          <a:bodyPr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200" b="1" smtClean="0">
                <a:solidFill>
                  <a:srgbClr val="FF0000"/>
                </a:solidFill>
              </a:rPr>
              <a:t>Mobi Urbanová učila od r. 1942 ve své vlastní baletní škole na Smíchově</a:t>
            </a:r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295775"/>
          </a:xfrm>
        </p:spPr>
        <p:txBody>
          <a:bodyPr/>
          <a:lstStyle/>
          <a:p>
            <a:endParaRPr lang="cs-CZ" altLang="cs-CZ" smtClean="0"/>
          </a:p>
        </p:txBody>
      </p:sp>
      <p:pic>
        <p:nvPicPr>
          <p:cNvPr id="5222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513"/>
            <a:ext cx="9596438" cy="637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816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50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Grp="1" noChangeArrowheads="1"/>
          </p:cNvSpPr>
          <p:nvPr>
            <p:ph type="title"/>
          </p:nvPr>
        </p:nvSpPr>
        <p:spPr>
          <a:xfrm>
            <a:off x="5292725" y="-531813"/>
            <a:ext cx="3851275" cy="5229226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200" b="1" smtClean="0">
                <a:solidFill>
                  <a:srgbClr val="FF0000"/>
                </a:solidFill>
              </a:rPr>
              <a:t>Zde se svou žačkou </a:t>
            </a:r>
            <a:br>
              <a:rPr lang="cs-CZ" altLang="cs-CZ" sz="3200" b="1" smtClean="0">
                <a:solidFill>
                  <a:srgbClr val="FF0000"/>
                </a:solidFill>
              </a:rPr>
            </a:br>
            <a:r>
              <a:rPr lang="cs-CZ" altLang="cs-CZ" sz="3200" b="1" smtClean="0">
                <a:solidFill>
                  <a:srgbClr val="FF0000"/>
                </a:solidFill>
              </a:rPr>
              <a:t>Olgou Čálkovou (Masníkovou) </a:t>
            </a:r>
            <a:br>
              <a:rPr lang="cs-CZ" altLang="cs-CZ" sz="3200" b="1" smtClean="0">
                <a:solidFill>
                  <a:srgbClr val="FF0000"/>
                </a:solidFill>
              </a:rPr>
            </a:br>
            <a:r>
              <a:rPr lang="cs-CZ" altLang="cs-CZ" sz="3200" b="1" smtClean="0">
                <a:solidFill>
                  <a:srgbClr val="FF0000"/>
                </a:solidFill>
              </a:rPr>
              <a:t>na zahradě smíchovské školy</a:t>
            </a:r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295775"/>
          </a:xfrm>
        </p:spPr>
        <p:txBody>
          <a:bodyPr/>
          <a:lstStyle/>
          <a:p>
            <a:endParaRPr lang="cs-CZ" altLang="cs-CZ" smtClean="0"/>
          </a:p>
        </p:txBody>
      </p:sp>
      <p:pic>
        <p:nvPicPr>
          <p:cNvPr id="5325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92175"/>
            <a:ext cx="5149850" cy="775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57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50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-215900"/>
            <a:ext cx="9144000" cy="1555750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200" b="1" smtClean="0">
                <a:solidFill>
                  <a:srgbClr val="FF0000"/>
                </a:solidFill>
              </a:rPr>
              <a:t>Neslyšící tanečníci Richard Šebela, Jana </a:t>
            </a:r>
            <a:r>
              <a:rPr lang="cs-CZ" altLang="cs-CZ" sz="3000" b="1" smtClean="0">
                <a:solidFill>
                  <a:srgbClr val="FF0000"/>
                </a:solidFill>
              </a:rPr>
              <a:t>Brejchová</a:t>
            </a:r>
            <a:r>
              <a:rPr lang="cs-CZ" altLang="cs-CZ" sz="3200" b="1" smtClean="0">
                <a:solidFill>
                  <a:srgbClr val="FF0000"/>
                </a:solidFill>
              </a:rPr>
              <a:t>, Mobi Urbanová a Olga Masníková</a:t>
            </a: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295775"/>
          </a:xfrm>
        </p:spPr>
        <p:txBody>
          <a:bodyPr/>
          <a:lstStyle/>
          <a:p>
            <a:endParaRPr lang="cs-CZ" altLang="cs-CZ" smtClean="0"/>
          </a:p>
        </p:txBody>
      </p:sp>
      <p:pic>
        <p:nvPicPr>
          <p:cNvPr id="5427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5538"/>
            <a:ext cx="9144000" cy="623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9229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50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84313"/>
          </a:xfrm>
        </p:spPr>
        <p:txBody>
          <a:bodyPr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000" b="1" smtClean="0">
                <a:solidFill>
                  <a:srgbClr val="FF0000"/>
                </a:solidFill>
              </a:rPr>
              <a:t>Zájezd Mobi Urbanové do Salzburgu (1949). Dáma vpravo (s kloboukem) </a:t>
            </a:r>
            <a:br>
              <a:rPr lang="cs-CZ" altLang="cs-CZ" sz="3000" b="1" smtClean="0">
                <a:solidFill>
                  <a:srgbClr val="FF0000"/>
                </a:solidFill>
              </a:rPr>
            </a:br>
            <a:r>
              <a:rPr lang="cs-CZ" altLang="cs-CZ" sz="3000" b="1" smtClean="0">
                <a:solidFill>
                  <a:srgbClr val="FF0000"/>
                </a:solidFill>
              </a:rPr>
              <a:t>je její maminka Emilie Bublová</a:t>
            </a: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628775"/>
            <a:ext cx="8229600" cy="4295775"/>
          </a:xfrm>
        </p:spPr>
        <p:txBody>
          <a:bodyPr/>
          <a:lstStyle/>
          <a:p>
            <a:endParaRPr lang="cs-CZ" altLang="cs-CZ" smtClean="0"/>
          </a:p>
        </p:txBody>
      </p:sp>
      <p:pic>
        <p:nvPicPr>
          <p:cNvPr id="5530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9725"/>
            <a:ext cx="9144000" cy="5684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2043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50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Nadpis 1"/>
          <p:cNvSpPr>
            <a:spLocks noGrp="1"/>
          </p:cNvSpPr>
          <p:nvPr>
            <p:ph type="title"/>
          </p:nvPr>
        </p:nvSpPr>
        <p:spPr>
          <a:xfrm>
            <a:off x="0" y="188913"/>
            <a:ext cx="9144000" cy="936625"/>
          </a:xfrm>
        </p:spPr>
        <p:txBody>
          <a:bodyPr>
            <a:normAutofit fontScale="90000"/>
          </a:bodyPr>
          <a:lstStyle/>
          <a:p>
            <a:pPr algn="ctr"/>
            <a:r>
              <a:rPr lang="cs-CZ" altLang="cs-CZ" sz="3200" b="1" smtClean="0"/>
              <a:t>Manželé Severovi, Buberlovi a Podlešákovi</a:t>
            </a:r>
            <a:br>
              <a:rPr lang="cs-CZ" altLang="cs-CZ" sz="3200" b="1" smtClean="0"/>
            </a:br>
            <a:endParaRPr lang="cs-CZ" altLang="cs-CZ" sz="3200" b="1" smtClean="0"/>
          </a:p>
        </p:txBody>
      </p:sp>
      <p:sp>
        <p:nvSpPr>
          <p:cNvPr id="5632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56324" name="Picture 2" descr="C:\Users\40041666\Desktop\Severovi_Buberlovi_Podlesakov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5825"/>
            <a:ext cx="9156700" cy="597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2929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Neslyšící čeští umělci v historii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Protože se jedná o velké téma, uděláme si jen krátký vhled do této kapitoly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Představíme si pár herců, mimů, filmařů, malířů, uměleckých knihařů…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Kdyby vás některá osobnost více zajímala, určitě o ní samy najdete další informace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216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-49213"/>
            <a:ext cx="9144000" cy="1008063"/>
          </a:xfrm>
        </p:spPr>
        <p:txBody>
          <a:bodyPr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000" b="1" smtClean="0">
                <a:solidFill>
                  <a:srgbClr val="FF0000"/>
                </a:solidFill>
              </a:rPr>
              <a:t>Bronzová socha Mobi od Josefa Lásky.</a:t>
            </a:r>
            <a:br>
              <a:rPr lang="cs-CZ" altLang="cs-CZ" sz="3000" b="1" smtClean="0">
                <a:solidFill>
                  <a:srgbClr val="FF0000"/>
                </a:solidFill>
              </a:rPr>
            </a:br>
            <a:r>
              <a:rPr lang="cs-CZ" altLang="cs-CZ" sz="3000" b="1" smtClean="0">
                <a:solidFill>
                  <a:srgbClr val="FF0000"/>
                </a:solidFill>
              </a:rPr>
              <a:t>Mobi Urbanová v TKN v r. 1984</a:t>
            </a:r>
          </a:p>
        </p:txBody>
      </p:sp>
      <p:sp>
        <p:nvSpPr>
          <p:cNvPr id="573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295775"/>
          </a:xfrm>
        </p:spPr>
        <p:txBody>
          <a:bodyPr/>
          <a:lstStyle/>
          <a:p>
            <a:endParaRPr lang="cs-CZ" altLang="cs-CZ" smtClean="0"/>
          </a:p>
        </p:txBody>
      </p:sp>
      <p:pic>
        <p:nvPicPr>
          <p:cNvPr id="5734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1338" y="981075"/>
            <a:ext cx="4810126" cy="6408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734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981075"/>
            <a:ext cx="4427537" cy="638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3282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50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68413"/>
          </a:xfrm>
        </p:spPr>
        <p:txBody>
          <a:bodyPr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200" b="1" smtClean="0">
                <a:solidFill>
                  <a:srgbClr val="FF0000"/>
                </a:solidFill>
              </a:rPr>
              <a:t>Zajímavý byl i život jejího nevlastního otce, mjr. SNB Jiřího Bubly (vlevo)</a:t>
            </a:r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295775"/>
          </a:xfrm>
        </p:spPr>
        <p:txBody>
          <a:bodyPr/>
          <a:lstStyle/>
          <a:p>
            <a:endParaRPr lang="cs-CZ" altLang="cs-CZ" smtClean="0"/>
          </a:p>
        </p:txBody>
      </p:sp>
      <p:pic>
        <p:nvPicPr>
          <p:cNvPr id="5837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413"/>
            <a:ext cx="9144000" cy="590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386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50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-119063"/>
            <a:ext cx="4932363" cy="1435101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smtClean="0">
                <a:solidFill>
                  <a:srgbClr val="FF0000"/>
                </a:solidFill>
              </a:rPr>
              <a:t>Neslyšící malíři</a:t>
            </a:r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412875"/>
            <a:ext cx="3960813" cy="4319588"/>
          </a:xfrm>
        </p:spPr>
        <p:txBody>
          <a:bodyPr/>
          <a:lstStyle/>
          <a:p>
            <a:pPr indent="-339725" algn="ctr"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smtClean="0"/>
              <a:t>Václav Fleissig</a:t>
            </a:r>
          </a:p>
          <a:p>
            <a:pPr indent="-339725" algn="ctr"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mtClean="0"/>
              <a:t>(1892–1960)</a:t>
            </a:r>
          </a:p>
        </p:txBody>
      </p:sp>
      <p:pic>
        <p:nvPicPr>
          <p:cNvPr id="6656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-387350"/>
            <a:ext cx="4967287" cy="724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6565" name="Picture 5" descr="C:\Users\40041666\Desktop\Vaclav_Fleissi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70175"/>
            <a:ext cx="4032250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383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88925"/>
            <a:ext cx="8229600" cy="1573213"/>
          </a:xfrm>
        </p:spPr>
        <p:txBody>
          <a:bodyPr/>
          <a:lstStyle/>
          <a:p>
            <a:endParaRPr lang="cs-CZ" altLang="cs-CZ" smtClean="0"/>
          </a:p>
        </p:txBody>
      </p:sp>
      <p:sp>
        <p:nvSpPr>
          <p:cNvPr id="593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969480" y="931068"/>
            <a:ext cx="4211637" cy="5738292"/>
          </a:xfrm>
        </p:spPr>
        <p:txBody>
          <a:bodyPr>
            <a:normAutofit fontScale="92500" lnSpcReduction="10000"/>
          </a:bodyPr>
          <a:lstStyle/>
          <a:p>
            <a:pPr indent="-339725" algn="ctr"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dirty="0" smtClean="0"/>
              <a:t>Gabriela Horálková</a:t>
            </a:r>
          </a:p>
          <a:p>
            <a:pPr indent="-339725" algn="ctr"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altLang="cs-CZ" sz="2400" b="1" dirty="0" smtClean="0"/>
          </a:p>
          <a:p>
            <a:pPr indent="-339725" algn="ctr"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2400" dirty="0" smtClean="0">
                <a:solidFill>
                  <a:srgbClr val="FF0000"/>
                </a:solidFill>
                <a:latin typeface="Segoe Script" panose="020B0504020000000003" pitchFamily="34" charset="0"/>
              </a:rPr>
              <a:t>Říkalo se o ní, že jí v žilách koluje habsburská krev. Narodila se ve Vídni údajně z románku její matky s císařem Františkem Josefem I.</a:t>
            </a:r>
          </a:p>
          <a:p>
            <a:pPr indent="-339725" algn="ctr"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altLang="cs-CZ" sz="2400" dirty="0" smtClean="0">
              <a:solidFill>
                <a:srgbClr val="FF0000"/>
              </a:solidFill>
              <a:latin typeface="Segoe Script" panose="020B0504020000000003" pitchFamily="34" charset="0"/>
            </a:endParaRPr>
          </a:p>
          <a:p>
            <a:pPr indent="-339725" algn="ctr"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2400" dirty="0" smtClean="0">
                <a:solidFill>
                  <a:srgbClr val="FF0000"/>
                </a:solidFill>
                <a:latin typeface="Segoe Script" panose="020B0504020000000003" pitchFamily="34" charset="0"/>
              </a:rPr>
              <a:t>Proto se zajištěná rodina musí stěhovat do Prahy.</a:t>
            </a:r>
          </a:p>
          <a:p>
            <a:pPr indent="-339725" algn="ctr"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altLang="cs-CZ" sz="2400" dirty="0" smtClean="0">
              <a:solidFill>
                <a:srgbClr val="FF0000"/>
              </a:solidFill>
              <a:latin typeface="Segoe Script" panose="020B0504020000000003" pitchFamily="34" charset="0"/>
            </a:endParaRPr>
          </a:p>
          <a:p>
            <a:pPr indent="-339725" algn="ctr"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2400" dirty="0" smtClean="0">
                <a:solidFill>
                  <a:srgbClr val="FF0000"/>
                </a:solidFill>
                <a:latin typeface="Segoe Script" panose="020B0504020000000003" pitchFamily="34" charset="0"/>
              </a:rPr>
              <a:t>Některé její obrazy dnes zdobí sborovnu smíchovské školy pro neslyšící.</a:t>
            </a:r>
          </a:p>
          <a:p>
            <a:pPr indent="-339725" algn="ctr"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altLang="cs-CZ" sz="2400" b="1" dirty="0" smtClean="0"/>
          </a:p>
          <a:p>
            <a:pPr indent="-339725" algn="ctr"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altLang="cs-CZ" dirty="0" smtClean="0"/>
          </a:p>
          <a:p>
            <a:pPr indent="-339725"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altLang="cs-CZ" dirty="0" smtClean="0"/>
          </a:p>
        </p:txBody>
      </p:sp>
      <p:pic>
        <p:nvPicPr>
          <p:cNvPr id="6758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2888"/>
            <a:ext cx="5003800" cy="710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305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9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9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93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93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88925"/>
            <a:ext cx="8229600" cy="1573213"/>
          </a:xfrm>
        </p:spPr>
        <p:txBody>
          <a:bodyPr/>
          <a:lstStyle/>
          <a:p>
            <a:endParaRPr lang="cs-CZ" altLang="cs-CZ" smtClean="0"/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6237288"/>
            <a:ext cx="8229600" cy="620712"/>
          </a:xfrm>
        </p:spPr>
        <p:txBody>
          <a:bodyPr/>
          <a:lstStyle/>
          <a:p>
            <a:pPr indent="-339725" algn="ctr"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smtClean="0"/>
              <a:t>Vilém Bohumír Hauner</a:t>
            </a:r>
            <a:r>
              <a:rPr lang="cs-CZ" altLang="cs-CZ" smtClean="0"/>
              <a:t> (1903–1982)</a:t>
            </a:r>
          </a:p>
        </p:txBody>
      </p:sp>
      <p:pic>
        <p:nvPicPr>
          <p:cNvPr id="686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0"/>
            <a:ext cx="4286250" cy="609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861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117975" cy="616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807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0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0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88925"/>
            <a:ext cx="8229600" cy="1573213"/>
          </a:xfrm>
        </p:spPr>
        <p:txBody>
          <a:bodyPr/>
          <a:lstStyle/>
          <a:p>
            <a:endParaRPr lang="cs-CZ" altLang="cs-CZ" smtClean="0"/>
          </a:p>
        </p:txBody>
      </p:sp>
      <p:sp>
        <p:nvSpPr>
          <p:cNvPr id="614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859338" y="1628775"/>
            <a:ext cx="4284662" cy="4462463"/>
          </a:xfrm>
        </p:spPr>
        <p:txBody>
          <a:bodyPr/>
          <a:lstStyle/>
          <a:p>
            <a:pPr indent="-339725" algn="ctr">
              <a:spcBef>
                <a:spcPts val="750"/>
              </a:spcBef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000" smtClean="0"/>
              <a:t>1934 – ve Washingtonu</a:t>
            </a:r>
          </a:p>
          <a:p>
            <a:pPr indent="-339725" algn="ctr">
              <a:spcBef>
                <a:spcPts val="750"/>
              </a:spcBef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000" smtClean="0"/>
              <a:t>s rektorem</a:t>
            </a:r>
          </a:p>
          <a:p>
            <a:pPr indent="-339725" algn="ctr">
              <a:spcBef>
                <a:spcPts val="750"/>
              </a:spcBef>
              <a:buClrTx/>
              <a:buSzPct val="12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000" smtClean="0"/>
              <a:t>Gallaudetovy univerzity</a:t>
            </a:r>
          </a:p>
        </p:txBody>
      </p:sp>
      <p:pic>
        <p:nvPicPr>
          <p:cNvPr id="6963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101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068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14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4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latin typeface="Segoe Print" panose="02000600000000000000" pitchFamily="2" charset="0"/>
              </a:rPr>
              <a:t>Další příběhy najdete vložené na </a:t>
            </a:r>
            <a:r>
              <a:rPr lang="cs-CZ" dirty="0" err="1" smtClean="0">
                <a:latin typeface="Segoe Print" panose="02000600000000000000" pitchFamily="2" charset="0"/>
              </a:rPr>
              <a:t>moodlu</a:t>
            </a:r>
            <a:r>
              <a:rPr lang="cs-CZ" dirty="0" smtClean="0">
                <a:latin typeface="Segoe Print" panose="02000600000000000000" pitchFamily="2" charset="0"/>
              </a:rPr>
              <a:t> našeho kurzu:</a:t>
            </a:r>
            <a:endParaRPr lang="cs-CZ" dirty="0">
              <a:latin typeface="Segoe Print" panose="02000600000000000000" pitchFamily="2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 numCol="2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b="1" dirty="0" smtClean="0">
                <a:solidFill>
                  <a:srgbClr val="002060"/>
                </a:solidFill>
              </a:rPr>
              <a:t>Bohumil Bažil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 smtClean="0">
                <a:solidFill>
                  <a:srgbClr val="002060"/>
                </a:solidFill>
              </a:rPr>
              <a:t>Jana Brejchová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 err="1" smtClean="0">
                <a:solidFill>
                  <a:srgbClr val="002060"/>
                </a:solidFill>
              </a:rPr>
              <a:t>Melita</a:t>
            </a:r>
            <a:r>
              <a:rPr lang="cs-CZ" b="1" dirty="0" smtClean="0">
                <a:solidFill>
                  <a:srgbClr val="002060"/>
                </a:solidFill>
              </a:rPr>
              <a:t> Guthová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 smtClean="0">
                <a:solidFill>
                  <a:srgbClr val="002060"/>
                </a:solidFill>
              </a:rPr>
              <a:t>Vilém </a:t>
            </a:r>
            <a:r>
              <a:rPr lang="cs-CZ" b="1" dirty="0" err="1" smtClean="0">
                <a:solidFill>
                  <a:srgbClr val="002060"/>
                </a:solidFill>
              </a:rPr>
              <a:t>Hauner</a:t>
            </a:r>
            <a:endParaRPr lang="cs-CZ" b="1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 smtClean="0">
                <a:solidFill>
                  <a:srgbClr val="002060"/>
                </a:solidFill>
              </a:rPr>
              <a:t>Marie </a:t>
            </a:r>
            <a:r>
              <a:rPr lang="cs-CZ" b="1" dirty="0" err="1" smtClean="0">
                <a:solidFill>
                  <a:srgbClr val="002060"/>
                </a:solidFill>
              </a:rPr>
              <a:t>Kopecná</a:t>
            </a:r>
            <a:endParaRPr lang="cs-CZ" b="1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 smtClean="0">
                <a:solidFill>
                  <a:srgbClr val="002060"/>
                </a:solidFill>
              </a:rPr>
              <a:t>Karel Tomáš Sever</a:t>
            </a:r>
          </a:p>
          <a:p>
            <a:pPr marL="0" indent="0">
              <a:buNone/>
            </a:pPr>
            <a:endParaRPr lang="cs-CZ" b="1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 smtClean="0">
                <a:solidFill>
                  <a:srgbClr val="002060"/>
                </a:solidFill>
              </a:rPr>
              <a:t>Richard Šebela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 err="1" smtClean="0">
                <a:solidFill>
                  <a:srgbClr val="002060"/>
                </a:solidFill>
              </a:rPr>
              <a:t>Mobi</a:t>
            </a:r>
            <a:r>
              <a:rPr lang="cs-CZ" b="1" dirty="0" smtClean="0">
                <a:solidFill>
                  <a:srgbClr val="002060"/>
                </a:solidFill>
              </a:rPr>
              <a:t> Urbanová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 smtClean="0">
                <a:solidFill>
                  <a:srgbClr val="002060"/>
                </a:solidFill>
              </a:rPr>
              <a:t>Břetislav Veselý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 smtClean="0">
                <a:solidFill>
                  <a:srgbClr val="002060"/>
                </a:solidFill>
              </a:rPr>
              <a:t>Jiří Vinický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 smtClean="0">
                <a:solidFill>
                  <a:srgbClr val="002060"/>
                </a:solidFill>
              </a:rPr>
              <a:t>Věra </a:t>
            </a:r>
            <a:r>
              <a:rPr lang="cs-CZ" b="1" dirty="0" err="1" smtClean="0">
                <a:solidFill>
                  <a:srgbClr val="002060"/>
                </a:solidFill>
              </a:rPr>
              <a:t>Waldhansová</a:t>
            </a:r>
            <a:endParaRPr lang="cs-CZ" b="1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 smtClean="0">
                <a:solidFill>
                  <a:srgbClr val="002060"/>
                </a:solidFill>
              </a:rPr>
              <a:t>Antonín Zralý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593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latin typeface="Segoe Print" panose="02000600000000000000" pitchFamily="2" charset="0"/>
              </a:rPr>
              <a:t>A jiné můžete zkusit objevovat samy:</a:t>
            </a:r>
            <a:endParaRPr lang="cs-CZ" dirty="0">
              <a:latin typeface="Segoe Print" panose="02000600000000000000" pitchFamily="2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cs-CZ" b="1" dirty="0"/>
              <a:t>f</a:t>
            </a:r>
            <a:r>
              <a:rPr lang="cs-CZ" b="1" dirty="0" smtClean="0"/>
              <a:t>otografové </a:t>
            </a:r>
            <a:r>
              <a:rPr lang="cs-CZ" b="1" dirty="0" smtClean="0">
                <a:solidFill>
                  <a:schemeClr val="tx2"/>
                </a:solidFill>
              </a:rPr>
              <a:t>Luděk </a:t>
            </a:r>
            <a:r>
              <a:rPr lang="cs-CZ" b="1" dirty="0" err="1" smtClean="0">
                <a:solidFill>
                  <a:schemeClr val="tx2"/>
                </a:solidFill>
              </a:rPr>
              <a:t>Lauermann</a:t>
            </a:r>
            <a:r>
              <a:rPr lang="cs-CZ" b="1" dirty="0" smtClean="0">
                <a:solidFill>
                  <a:schemeClr val="tx2"/>
                </a:solidFill>
              </a:rPr>
              <a:t> </a:t>
            </a:r>
            <a:r>
              <a:rPr lang="cs-CZ" b="1" dirty="0" smtClean="0"/>
              <a:t>a </a:t>
            </a:r>
            <a:r>
              <a:rPr lang="cs-CZ" b="1" dirty="0" smtClean="0">
                <a:solidFill>
                  <a:schemeClr val="tx2"/>
                </a:solidFill>
              </a:rPr>
              <a:t>Čestmír Smeták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b="1" dirty="0"/>
              <a:t>g</a:t>
            </a:r>
            <a:r>
              <a:rPr lang="cs-CZ" b="1" dirty="0" smtClean="0"/>
              <a:t>rafik a litograf </a:t>
            </a:r>
            <a:r>
              <a:rPr lang="cs-CZ" b="1" dirty="0" smtClean="0">
                <a:solidFill>
                  <a:schemeClr val="tx2"/>
                </a:solidFill>
              </a:rPr>
              <a:t>Ota Váša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b="1" dirty="0"/>
              <a:t>v</a:t>
            </a:r>
            <a:r>
              <a:rPr lang="cs-CZ" b="1" dirty="0" smtClean="0"/>
              <a:t>ýtvarnice </a:t>
            </a:r>
            <a:r>
              <a:rPr lang="cs-CZ" b="1" dirty="0" smtClean="0">
                <a:solidFill>
                  <a:schemeClr val="tx2"/>
                </a:solidFill>
              </a:rPr>
              <a:t>Irena Příborská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b="1" dirty="0" smtClean="0"/>
              <a:t>ilustrátorka dětských knížek </a:t>
            </a:r>
            <a:r>
              <a:rPr lang="cs-CZ" b="1" dirty="0" smtClean="0">
                <a:solidFill>
                  <a:schemeClr val="tx2"/>
                </a:solidFill>
              </a:rPr>
              <a:t>Heidi Janků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b="1" dirty="0" smtClean="0"/>
              <a:t>kloboučnice </a:t>
            </a:r>
            <a:r>
              <a:rPr lang="cs-CZ" b="1" dirty="0" smtClean="0">
                <a:solidFill>
                  <a:schemeClr val="tx2"/>
                </a:solidFill>
              </a:rPr>
              <a:t>Greta Vaňková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b="1" dirty="0"/>
              <a:t>s</a:t>
            </a:r>
            <a:r>
              <a:rPr lang="cs-CZ" b="1" dirty="0" smtClean="0"/>
              <a:t>ochař </a:t>
            </a:r>
            <a:r>
              <a:rPr lang="cs-CZ" b="1" dirty="0" smtClean="0">
                <a:solidFill>
                  <a:schemeClr val="tx2"/>
                </a:solidFill>
              </a:rPr>
              <a:t>Miloš Láska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b="1" dirty="0"/>
              <a:t>b</a:t>
            </a:r>
            <a:r>
              <a:rPr lang="cs-CZ" b="1" dirty="0" smtClean="0"/>
              <a:t>ásnířky </a:t>
            </a:r>
            <a:r>
              <a:rPr lang="cs-CZ" b="1" dirty="0" smtClean="0">
                <a:solidFill>
                  <a:schemeClr val="tx2"/>
                </a:solidFill>
              </a:rPr>
              <a:t>Ladislava </a:t>
            </a:r>
            <a:r>
              <a:rPr lang="cs-CZ" b="1" dirty="0" err="1" smtClean="0">
                <a:solidFill>
                  <a:schemeClr val="tx2"/>
                </a:solidFill>
              </a:rPr>
              <a:t>Buberlová</a:t>
            </a:r>
            <a:r>
              <a:rPr lang="cs-CZ" b="1" dirty="0" smtClean="0">
                <a:solidFill>
                  <a:schemeClr val="tx2"/>
                </a:solidFill>
              </a:rPr>
              <a:t> </a:t>
            </a:r>
            <a:r>
              <a:rPr lang="cs-CZ" b="1" dirty="0" smtClean="0"/>
              <a:t>a </a:t>
            </a:r>
            <a:r>
              <a:rPr lang="cs-CZ" b="1" dirty="0" smtClean="0">
                <a:solidFill>
                  <a:schemeClr val="tx2"/>
                </a:solidFill>
              </a:rPr>
              <a:t>Eva Houdková Tesárková</a:t>
            </a:r>
            <a:endParaRPr lang="cs-CZ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49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600" b="1" dirty="0" smtClean="0">
                <a:solidFill>
                  <a:srgbClr val="FF0000"/>
                </a:solidFill>
              </a:rPr>
              <a:t>Jak už to tak bývá, řada významných i bezejmenných neslyšících upadla v zapomnění…</a:t>
            </a:r>
            <a:br>
              <a:rPr lang="cs-CZ" altLang="cs-CZ" sz="3600" b="1" dirty="0" smtClean="0">
                <a:solidFill>
                  <a:srgbClr val="FF0000"/>
                </a:solidFill>
              </a:rPr>
            </a:br>
            <a:r>
              <a:rPr lang="cs-CZ" altLang="cs-CZ" sz="3600" b="1" dirty="0" smtClean="0">
                <a:solidFill>
                  <a:srgbClr val="FF0000"/>
                </a:solidFill>
              </a:rPr>
              <a:t/>
            </a:r>
            <a:br>
              <a:rPr lang="cs-CZ" altLang="cs-CZ" sz="3600" b="1" dirty="0" smtClean="0">
                <a:solidFill>
                  <a:srgbClr val="FF0000"/>
                </a:solidFill>
              </a:rPr>
            </a:br>
            <a:r>
              <a:rPr lang="cs-CZ" altLang="cs-CZ" sz="3600" b="1" dirty="0" smtClean="0">
                <a:solidFill>
                  <a:srgbClr val="FF0000"/>
                </a:solidFill>
              </a:rPr>
              <a:t/>
            </a:r>
            <a:br>
              <a:rPr lang="cs-CZ" altLang="cs-CZ" sz="3600" b="1" dirty="0" smtClean="0">
                <a:solidFill>
                  <a:srgbClr val="FF0000"/>
                </a:solidFill>
              </a:rPr>
            </a:br>
            <a:r>
              <a:rPr lang="cs-CZ" altLang="cs-CZ" sz="3600" b="1" dirty="0" smtClean="0">
                <a:solidFill>
                  <a:srgbClr val="FF0000"/>
                </a:solidFill>
              </a:rPr>
              <a:t>Některé zajímavé osudy a příběhy však přežily do dnešních časů…</a:t>
            </a:r>
            <a:br>
              <a:rPr lang="cs-CZ" altLang="cs-CZ" sz="3600" b="1" dirty="0" smtClean="0">
                <a:solidFill>
                  <a:srgbClr val="FF0000"/>
                </a:solidFill>
              </a:rPr>
            </a:br>
            <a:r>
              <a:rPr lang="cs-CZ" altLang="cs-CZ" sz="4000" b="1" dirty="0" smtClean="0">
                <a:solidFill>
                  <a:srgbClr val="FF0000"/>
                </a:solidFill>
              </a:rPr>
              <a:t/>
            </a:r>
            <a:br>
              <a:rPr lang="cs-CZ" altLang="cs-CZ" sz="4000" b="1" dirty="0" smtClean="0">
                <a:solidFill>
                  <a:srgbClr val="FF0000"/>
                </a:solidFill>
              </a:rPr>
            </a:br>
            <a:endParaRPr lang="cs-CZ" altLang="cs-CZ" sz="4000" b="1" dirty="0" smtClean="0">
              <a:solidFill>
                <a:srgbClr val="FF0000"/>
              </a:solidFill>
            </a:endParaRPr>
          </a:p>
        </p:txBody>
      </p:sp>
      <p:sp>
        <p:nvSpPr>
          <p:cNvPr id="983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295775"/>
          </a:xfrm>
        </p:spPr>
        <p:txBody>
          <a:bodyPr/>
          <a:lstStyle/>
          <a:p>
            <a:pPr marL="0" indent="0">
              <a:buNone/>
            </a:pPr>
            <a:endParaRPr lang="cs-CZ" alt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altLang="cs-CZ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alt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altLang="cs-CZ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alt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altLang="cs-CZ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cs-CZ" altLang="cs-CZ" sz="3600" b="1" dirty="0" smtClean="0">
                <a:solidFill>
                  <a:srgbClr val="FF0000"/>
                </a:solidFill>
              </a:rPr>
              <a:t>Který příběh vás zaujal a proč?</a:t>
            </a:r>
          </a:p>
        </p:txBody>
      </p:sp>
    </p:spTree>
    <p:extLst>
      <p:ext uri="{BB962C8B-B14F-4D97-AF65-F5344CB8AC3E}">
        <p14:creationId xmlns:p14="http://schemas.microsoft.com/office/powerpoint/2010/main" val="411430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839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39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83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6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81075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4000" dirty="0" smtClean="0">
                <a:solidFill>
                  <a:schemeClr val="tx1"/>
                </a:solidFill>
                <a:effectLst/>
              </a:rPr>
              <a:t>Boris Masník  (1923–2011)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endParaRPr lang="cs-CZ" altLang="cs-CZ" smtClean="0"/>
          </a:p>
        </p:txBody>
      </p:sp>
      <p:pic>
        <p:nvPicPr>
          <p:cNvPr id="13316" name="Picture 4" descr="Boris_Masn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1075"/>
            <a:ext cx="4144963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4356100" y="1557338"/>
            <a:ext cx="4537075" cy="265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itchFamily="32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Tahoma" pitchFamily="32" charset="0"/>
              <a:buChar char="–"/>
              <a:defRPr sz="2800">
                <a:solidFill>
                  <a:schemeClr val="tx1"/>
                </a:solidFill>
                <a:latin typeface="Tahoma" pitchFamily="32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itchFamily="32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Tahoma" pitchFamily="32" charset="0"/>
              <a:buChar char="–"/>
              <a:defRPr sz="2000">
                <a:solidFill>
                  <a:schemeClr val="tx1"/>
                </a:solidFill>
                <a:latin typeface="Tahoma" pitchFamily="32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2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800"/>
              <a:t>Slavný neslyšící grafik, animátor, kameraman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280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280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800"/>
              <a:t>Podílel se na výrobě více než 100 filmů</a:t>
            </a:r>
          </a:p>
        </p:txBody>
      </p:sp>
    </p:spTree>
    <p:extLst>
      <p:ext uri="{BB962C8B-B14F-4D97-AF65-F5344CB8AC3E}">
        <p14:creationId xmlns:p14="http://schemas.microsoft.com/office/powerpoint/2010/main" val="402428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 smtClean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 smtClean="0"/>
          </a:p>
        </p:txBody>
      </p:sp>
      <p:pic>
        <p:nvPicPr>
          <p:cNvPr id="14340" name="Picture 4" descr="Boris_Masnik 0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975" cy="699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0" y="0"/>
            <a:ext cx="4941888" cy="9461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itchFamily="32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Tahoma" pitchFamily="32" charset="0"/>
              <a:buChar char="–"/>
              <a:defRPr sz="2800">
                <a:solidFill>
                  <a:schemeClr val="tx1"/>
                </a:solidFill>
                <a:latin typeface="Tahoma" pitchFamily="32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itchFamily="32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Tahoma" pitchFamily="32" charset="0"/>
              <a:buChar char="–"/>
              <a:defRPr sz="2000">
                <a:solidFill>
                  <a:schemeClr val="tx1"/>
                </a:solidFill>
                <a:latin typeface="Tahoma" pitchFamily="32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2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800" b="1" dirty="0">
                <a:solidFill>
                  <a:srgbClr val="FF0000"/>
                </a:solidFill>
              </a:rPr>
              <a:t>Boris </a:t>
            </a:r>
            <a:r>
              <a:rPr lang="cs-CZ" altLang="cs-CZ" sz="2800" b="1" dirty="0" err="1">
                <a:solidFill>
                  <a:srgbClr val="FF0000"/>
                </a:solidFill>
              </a:rPr>
              <a:t>Masník</a:t>
            </a:r>
            <a:r>
              <a:rPr lang="cs-CZ" altLang="cs-CZ" sz="2800" b="1" dirty="0">
                <a:solidFill>
                  <a:srgbClr val="FF0000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800" b="1" dirty="0">
                <a:solidFill>
                  <a:srgbClr val="FF0000"/>
                </a:solidFill>
              </a:rPr>
              <a:t>ve svém studiu v Braníku</a:t>
            </a:r>
          </a:p>
        </p:txBody>
      </p:sp>
    </p:spTree>
    <p:extLst>
      <p:ext uri="{BB962C8B-B14F-4D97-AF65-F5344CB8AC3E}">
        <p14:creationId xmlns:p14="http://schemas.microsoft.com/office/powerpoint/2010/main" val="3754010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 smtClean="0"/>
          </a:p>
        </p:txBody>
      </p:sp>
      <p:pic>
        <p:nvPicPr>
          <p:cNvPr id="15364" name="Picture 4" descr="Boris_Masnik 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85338" cy="687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3744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endParaRPr lang="cs-CZ" altLang="cs-CZ" smtClean="0"/>
          </a:p>
        </p:txBody>
      </p:sp>
      <p:pic>
        <p:nvPicPr>
          <p:cNvPr id="16388" name="Picture 4" descr="Boris_Masnik 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413" y="-171450"/>
            <a:ext cx="3213101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 descr="Boris_Masnik 0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713" y="0"/>
            <a:ext cx="2879725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7" descr="Boris_Masnik 0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700" y="1989138"/>
            <a:ext cx="3560763" cy="486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Text Box 8"/>
          <p:cNvSpPr txBox="1">
            <a:spLocks noChangeArrowheads="1"/>
          </p:cNvSpPr>
          <p:nvPr/>
        </p:nvSpPr>
        <p:spPr bwMode="auto">
          <a:xfrm>
            <a:off x="4067175" y="1268413"/>
            <a:ext cx="958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itchFamily="32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Tahoma" pitchFamily="32" charset="0"/>
              <a:buChar char="–"/>
              <a:defRPr sz="2800">
                <a:solidFill>
                  <a:schemeClr val="tx1"/>
                </a:solidFill>
                <a:latin typeface="Tahoma" pitchFamily="32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itchFamily="32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Tahoma" pitchFamily="32" charset="0"/>
              <a:buChar char="–"/>
              <a:defRPr sz="2000">
                <a:solidFill>
                  <a:schemeClr val="tx1"/>
                </a:solidFill>
                <a:latin typeface="Tahoma" pitchFamily="32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2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800"/>
              <a:t>1948</a:t>
            </a:r>
          </a:p>
        </p:txBody>
      </p:sp>
    </p:spTree>
    <p:extLst>
      <p:ext uri="{BB962C8B-B14F-4D97-AF65-F5344CB8AC3E}">
        <p14:creationId xmlns:p14="http://schemas.microsoft.com/office/powerpoint/2010/main" val="280200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65175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4000" dirty="0" smtClean="0">
                <a:solidFill>
                  <a:schemeClr val="tx1"/>
                </a:solidFill>
                <a:effectLst/>
              </a:rPr>
              <a:t>Bratři v triku – 1945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 smtClean="0"/>
          </a:p>
        </p:txBody>
      </p:sp>
      <p:pic>
        <p:nvPicPr>
          <p:cNvPr id="17412" name="Picture 4" descr="Boris_Masnik 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765175"/>
            <a:ext cx="7993063" cy="522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0" y="6035675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itchFamily="32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Tahoma" pitchFamily="32" charset="0"/>
              <a:buChar char="–"/>
              <a:defRPr sz="2800">
                <a:solidFill>
                  <a:schemeClr val="tx1"/>
                </a:solidFill>
                <a:latin typeface="Tahoma" pitchFamily="32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itchFamily="32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Tahoma" pitchFamily="32" charset="0"/>
              <a:buChar char="–"/>
              <a:defRPr sz="2000">
                <a:solidFill>
                  <a:schemeClr val="tx1"/>
                </a:solidFill>
                <a:latin typeface="Tahoma" pitchFamily="32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2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/>
              <a:t>Boris Masník a Jiří Trnka zakládají filmové studio „Bratři v triku“. Je pojmenováno po Vojenovi, Ivanovi a Borisovi Masníkovi</a:t>
            </a:r>
          </a:p>
        </p:txBody>
      </p:sp>
    </p:spTree>
    <p:extLst>
      <p:ext uri="{BB962C8B-B14F-4D97-AF65-F5344CB8AC3E}">
        <p14:creationId xmlns:p14="http://schemas.microsoft.com/office/powerpoint/2010/main" val="153313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08050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4000" smtClean="0"/>
              <a:t>Další neslyšící kameramani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 smtClean="0"/>
          </a:p>
        </p:txBody>
      </p:sp>
      <p:pic>
        <p:nvPicPr>
          <p:cNvPr id="19460" name="Picture 4" descr="Bohumil_Bazil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050"/>
            <a:ext cx="4078288" cy="619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4787900" y="1412875"/>
            <a:ext cx="28813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Tahoma" pitchFamily="34" charset="0"/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Tahoma" pitchFamily="34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800" b="1"/>
              <a:t>Bohumil Bažil</a:t>
            </a:r>
          </a:p>
        </p:txBody>
      </p:sp>
    </p:spTree>
    <p:extLst>
      <p:ext uri="{BB962C8B-B14F-4D97-AF65-F5344CB8AC3E}">
        <p14:creationId xmlns:p14="http://schemas.microsoft.com/office/powerpoint/2010/main" val="301345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765175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4000" dirty="0" smtClean="0"/>
              <a:t>Bohumil Bažil  (1890–1962)</a:t>
            </a:r>
          </a:p>
        </p:txBody>
      </p:sp>
      <p:pic>
        <p:nvPicPr>
          <p:cNvPr id="20483" name="Picture 4" descr="scan03122012_00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350" y="1052513"/>
            <a:ext cx="4057650" cy="580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 Box 5"/>
          <p:cNvSpPr txBox="1">
            <a:spLocks noChangeArrowheads="1"/>
          </p:cNvSpPr>
          <p:nvPr/>
        </p:nvSpPr>
        <p:spPr bwMode="auto">
          <a:xfrm>
            <a:off x="250825" y="1323766"/>
            <a:ext cx="4537075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Tahoma" pitchFamily="34" charset="0"/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Tahoma" pitchFamily="34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Blip>
                <a:blip r:embed="rId3"/>
              </a:buBlip>
            </a:pPr>
            <a:r>
              <a:rPr lang="cs-CZ" altLang="cs-CZ" sz="1600" dirty="0"/>
              <a:t>  </a:t>
            </a:r>
            <a:r>
              <a:rPr lang="cs-CZ" altLang="cs-CZ" sz="2400" dirty="0"/>
              <a:t>mimořádná osobnost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2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Blip>
                <a:blip r:embed="rId3"/>
              </a:buBlip>
            </a:pPr>
            <a:r>
              <a:rPr lang="cs-CZ" altLang="cs-CZ" sz="1600" dirty="0"/>
              <a:t>  </a:t>
            </a:r>
            <a:r>
              <a:rPr lang="cs-CZ" altLang="cs-CZ" sz="2400" dirty="0"/>
              <a:t>geniální neslyšící organizátor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2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Blip>
                <a:blip r:embed="rId3"/>
              </a:buBlip>
            </a:pPr>
            <a:r>
              <a:rPr lang="cs-CZ" altLang="cs-CZ" sz="1600" dirty="0"/>
              <a:t> </a:t>
            </a:r>
            <a:r>
              <a:rPr lang="cs-CZ" altLang="cs-CZ" sz="2400" dirty="0"/>
              <a:t> založil spolek Jirsík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2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Blip>
                <a:blip r:embed="rId3"/>
              </a:buBlip>
            </a:pPr>
            <a:r>
              <a:rPr lang="cs-CZ" altLang="cs-CZ" sz="1600" dirty="0"/>
              <a:t>  </a:t>
            </a:r>
            <a:r>
              <a:rPr lang="cs-CZ" altLang="cs-CZ" sz="2400" dirty="0" smtClean="0"/>
              <a:t>ve své</a:t>
            </a:r>
            <a:r>
              <a:rPr lang="cs-CZ" altLang="cs-CZ" sz="1600" dirty="0" smtClean="0"/>
              <a:t> </a:t>
            </a:r>
            <a:r>
              <a:rPr lang="cs-CZ" altLang="cs-CZ" sz="2400" dirty="0" smtClean="0"/>
              <a:t>dílně</a:t>
            </a:r>
            <a:r>
              <a:rPr lang="cs-CZ" altLang="cs-CZ" sz="1600" dirty="0" smtClean="0"/>
              <a:t> </a:t>
            </a:r>
            <a:r>
              <a:rPr lang="cs-CZ" altLang="cs-CZ" sz="2400" dirty="0" smtClean="0"/>
              <a:t>vydával </a:t>
            </a:r>
            <a:r>
              <a:rPr lang="cs-CZ" altLang="cs-CZ" sz="2400" dirty="0"/>
              <a:t>knihy a noviny</a:t>
            </a:r>
          </a:p>
          <a:p>
            <a:pPr eaLnBrk="1" hangingPunct="1">
              <a:spcBef>
                <a:spcPct val="0"/>
              </a:spcBef>
              <a:buClrTx/>
              <a:buSzTx/>
              <a:buNone/>
            </a:pPr>
            <a:endParaRPr lang="cs-CZ" altLang="cs-CZ" sz="2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Blip>
                <a:blip r:embed="rId3"/>
              </a:buBlip>
            </a:pPr>
            <a:r>
              <a:rPr lang="cs-CZ" altLang="cs-CZ" sz="1600" dirty="0"/>
              <a:t>  </a:t>
            </a:r>
            <a:r>
              <a:rPr lang="cs-CZ" altLang="cs-CZ" sz="2400" dirty="0"/>
              <a:t>byl členem spolků ve Vídni,     Praze, Brně a Čes. Budějovicích</a:t>
            </a:r>
          </a:p>
          <a:p>
            <a:pPr eaLnBrk="1" hangingPunct="1">
              <a:spcBef>
                <a:spcPct val="0"/>
              </a:spcBef>
              <a:buClrTx/>
              <a:buSzTx/>
              <a:buNone/>
            </a:pPr>
            <a:endParaRPr lang="cs-CZ" altLang="cs-CZ" sz="2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Blip>
                <a:blip r:embed="rId3"/>
              </a:buBlip>
            </a:pPr>
            <a:r>
              <a:rPr lang="cs-CZ" altLang="cs-CZ" sz="1600" dirty="0"/>
              <a:t>  </a:t>
            </a:r>
            <a:r>
              <a:rPr lang="cs-CZ" altLang="cs-CZ" sz="2400" dirty="0"/>
              <a:t>podporoval samostatnost neslyšících</a:t>
            </a:r>
          </a:p>
        </p:txBody>
      </p:sp>
    </p:spTree>
    <p:extLst>
      <p:ext uri="{BB962C8B-B14F-4D97-AF65-F5344CB8AC3E}">
        <p14:creationId xmlns:p14="http://schemas.microsoft.com/office/powerpoint/2010/main" val="424143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464</Words>
  <Application>Microsoft Office PowerPoint</Application>
  <PresentationFormat>Předvádění na obrazovce (4:3)</PresentationFormat>
  <Paragraphs>114</Paragraphs>
  <Slides>28</Slides>
  <Notes>13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29" baseType="lpstr">
      <vt:lpstr>Motiv systému Office</vt:lpstr>
      <vt:lpstr>Neslyšící umělci</vt:lpstr>
      <vt:lpstr>Neslyšící čeští umělci v historii </vt:lpstr>
      <vt:lpstr>Boris Masník  (1923–2011)</vt:lpstr>
      <vt:lpstr>Prezentace aplikace PowerPoint</vt:lpstr>
      <vt:lpstr>Prezentace aplikace PowerPoint</vt:lpstr>
      <vt:lpstr>Prezentace aplikace PowerPoint</vt:lpstr>
      <vt:lpstr>Bratři v triku – 1945</vt:lpstr>
      <vt:lpstr>Další neslyšící kameramani</vt:lpstr>
      <vt:lpstr>Bohumil Bažil  (1890–1962)</vt:lpstr>
      <vt:lpstr>Vladimír Buberle (1925-2009)</vt:lpstr>
      <vt:lpstr>Prezentace aplikace PowerPoint</vt:lpstr>
      <vt:lpstr>Mobi Urbanová Severová (1914–1988)</vt:lpstr>
      <vt:lpstr>  Marie Kopecná            Melitta Guthová    (1919–2005)    (1921–1942)</vt:lpstr>
      <vt:lpstr>Prezentace aplikace PowerPoint</vt:lpstr>
      <vt:lpstr>Mobi Urbanová učila od r. 1942 ve své vlastní baletní škole na Smíchově</vt:lpstr>
      <vt:lpstr>Zde se svou žačkou  Olgou Čálkovou (Masníkovou)  na zahradě smíchovské školy</vt:lpstr>
      <vt:lpstr>Neslyšící tanečníci Richard Šebela, Jana Brejchová, Mobi Urbanová a Olga Masníková</vt:lpstr>
      <vt:lpstr>Zájezd Mobi Urbanové do Salzburgu (1949). Dáma vpravo (s kloboukem)  je její maminka Emilie Bublová</vt:lpstr>
      <vt:lpstr>Manželé Severovi, Buberlovi a Podlešákovi </vt:lpstr>
      <vt:lpstr>Bronzová socha Mobi od Josefa Lásky. Mobi Urbanová v TKN v r. 1984</vt:lpstr>
      <vt:lpstr>Zajímavý byl i život jejího nevlastního otce, mjr. SNB Jiřího Bubly (vlevo)</vt:lpstr>
      <vt:lpstr>Neslyšící malíři</vt:lpstr>
      <vt:lpstr>Prezentace aplikace PowerPoint</vt:lpstr>
      <vt:lpstr>Prezentace aplikace PowerPoint</vt:lpstr>
      <vt:lpstr>Prezentace aplikace PowerPoint</vt:lpstr>
      <vt:lpstr>Další příběhy najdete vložené na moodlu našeho kurzu:</vt:lpstr>
      <vt:lpstr>A jiné můžete zkusit objevovat samy:</vt:lpstr>
      <vt:lpstr>Jak už to tak bývá, řada významných i bezejmenných neslyšících upadla v zapomnění…   Některé zajímavé osudy a příběhy však přežily do dnešních časů…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Neslyšící umělci</dc:title>
  <dc:creator>tichysvet3</dc:creator>
  <cp:lastModifiedBy>tichysvet3</cp:lastModifiedBy>
  <cp:revision>21</cp:revision>
  <dcterms:created xsi:type="dcterms:W3CDTF">2020-03-29T20:59:31Z</dcterms:created>
  <dcterms:modified xsi:type="dcterms:W3CDTF">2020-03-30T23:07:53Z</dcterms:modified>
</cp:coreProperties>
</file>