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65" r:id="rId3"/>
    <p:sldId id="260" r:id="rId4"/>
    <p:sldId id="261" r:id="rId5"/>
    <p:sldId id="272" r:id="rId6"/>
    <p:sldId id="271" r:id="rId7"/>
    <p:sldId id="273" r:id="rId8"/>
    <p:sldId id="270" r:id="rId9"/>
    <p:sldId id="264" r:id="rId10"/>
    <p:sldId id="268" r:id="rId11"/>
    <p:sldId id="267" r:id="rId12"/>
    <p:sldId id="269" r:id="rId13"/>
    <p:sldId id="275" r:id="rId14"/>
    <p:sldId id="274" r:id="rId15"/>
    <p:sldId id="276" r:id="rId1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4811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401769-367F-4CB8-AA37-475BE1C46CE2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D76931-BD0F-4DD6-93E7-520D19A6F6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5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Zdravím u další prezentace – ještě k metaforám, ale už také k představovým schématům.</a:t>
            </a:r>
          </a:p>
          <a:p>
            <a:r>
              <a:rPr lang="cs-CZ" dirty="0"/>
              <a:t>Podívejme se na úvodní obrázek: je to přání k svatbě. Mluví se tam o společné plavbě životem – na něco takového už jsme narazili. Jde o metaforu LÁSKA/MANŽELSTVÍ JE SPOLEČNÁ CESTA – zde je konkretizována jako PLAVBA (všimněme si nejen slov, ale i obrázku – loď, pádlo, vodní tok). Metafory mohou být různě široké / různě konkrétní a mohou mít různé varianty.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/YAA-mq07vgk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459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Johnson podobných schémat ve své knize vyjmenovává necelých třicet, ale některá jsou trochu sporná. Tato jsou nejznámější a nejtypičtější. (Už bylo řečeno, že o prvních dvou máme kvalifikační práce.) Už dřív bylo připomenuto schéma CESTA. Toto je k němu obrázek – tvoří ho tyto prvky: východisko, cíl a trajektorie bodů mezi nimi, kterými někdo prochází. Jsou od něho odvozeny metafory ŽIVOT JE CESTA, LÁSKA JE CESTA, VĚDECKÉ ZKOUMÁNÍ JE CESTA (jakýkoli lineární, v čase probíhající proces).</a:t>
            </a:r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/5MMR5BV9I9A</a:t>
            </a:r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771ADB-FAF6-45E9-A33C-3CA1BA8B2F1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Prostřednictvím jednoduchých pojmových schémat, která jsou tu vyjmenována, umíme abstraktně myslet. Vidíme to v metaforických vyjádřeních o kategorizaci. Je to velice abstraktní, teoretické vyjádření.</a:t>
            </a:r>
          </a:p>
          <a:p>
            <a:r>
              <a:rPr lang="cs-CZ" dirty="0"/>
              <a:t>Kategorie něco obsahuje (schéma nádoba).</a:t>
            </a:r>
          </a:p>
          <a:p>
            <a:r>
              <a:rPr lang="cs-CZ" dirty="0"/>
              <a:t>Nadřazená – podřazená (vztahy hierarchie – nahoře/dole)</a:t>
            </a:r>
          </a:p>
          <a:p>
            <a:r>
              <a:rPr lang="cs-CZ" dirty="0"/>
              <a:t>Má centrum a periferii. (V centru je to nejtypičtějším nejpodstatnější, na periferii to netypické či méně důležité)</a:t>
            </a:r>
          </a:p>
          <a:p>
            <a:r>
              <a:rPr lang="cs-CZ" dirty="0"/>
              <a:t>Je spojena (vztahy) s jiným kategoriemi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/ZThrkliBuy4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443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Jaký je vztah mezi konceptuálními / pojmovými / představovými schématy a metaforami?</a:t>
            </a:r>
          </a:p>
          <a:p>
            <a:r>
              <a:rPr lang="cs-CZ" dirty="0"/>
              <a:t>Jedno schéma (univerzální, tj. společné lidem všech kultur) se může realizovat v celé řadě metafor (někdy se v rámci různých kultur liší). Ale od začátku – ke schématu NÁDOBA:</a:t>
            </a:r>
          </a:p>
          <a:p>
            <a:pPr marL="171450" indent="-171450">
              <a:buFontTx/>
              <a:buChar char="-"/>
            </a:pPr>
            <a:r>
              <a:rPr lang="cs-CZ" dirty="0"/>
              <a:t>Každý člověk má fyzickou zkušenost s tím, že své tělo prožívá jako nádobu (něco do ní vkládá, leje, sype… a něco z ní vyndává, vypouští apod.): např. malé dítě všechno strká do pusy (a vyndává ven či polyká), a tím si osvojuje zkušenost těla jako nádoby. Tato zkušenost je sdílená všemi lidmi bez ohledu na kulturu (i na stupeň inteligence apod.) Má podobu schématu NÁDOBA, které se využívá v procesech myšlení a uplatňuje se i v jazyce.</a:t>
            </a:r>
          </a:p>
          <a:p>
            <a:pPr marL="171450" indent="-171450">
              <a:buFontTx/>
              <a:buChar char="-"/>
            </a:pPr>
            <a:r>
              <a:rPr lang="cs-CZ" dirty="0"/>
              <a:t>Z tohoto schématu se generuje velká řada metafor: TĚLO JE NÁDOBA NA EMOCE, HLAVA / PAMĚŤ / MYSL JE NÁDOBA NA INFORMACE atd., ale i SLOVO JE NÁDOBA (s nějakým obsahem, náplní)</a:t>
            </a:r>
          </a:p>
          <a:p>
            <a:pPr marL="171450" indent="-171450">
              <a:buFontTx/>
              <a:buChar char="-"/>
            </a:pPr>
            <a:r>
              <a:rPr lang="cs-CZ" dirty="0"/>
              <a:t>Metafory se realizují v jazyce v metaforických vyjádřeních. Ta můžou být konvenční (viz příklady výše), anebo kreativní (typicky v poezii,  ale třeba i v reklamě) – viz další dva </a:t>
            </a:r>
            <a:r>
              <a:rPr lang="cs-CZ" dirty="0" err="1"/>
              <a:t>slidy</a:t>
            </a:r>
            <a:r>
              <a:rPr lang="cs-CZ" dirty="0"/>
              <a:t>.</a:t>
            </a:r>
          </a:p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/ZU9OKuMsvY0</a:t>
            </a:r>
          </a:p>
          <a:p>
            <a:pPr marL="171450" indent="-171450">
              <a:buFontTx/>
              <a:buChar char="-"/>
            </a:pPr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</a:t>
            </a:r>
            <a:r>
              <a:rPr lang="cs-CZ" dirty="0" err="1"/>
              <a:t>oYoTdXi_dGM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/BBsvZbdiW9Q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805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Příklady kreativních metaforických vyjádření v rámci metafory SLOVO JE NÁDOBA – básně Jana Skácela a Jiřího Koláře. </a:t>
            </a:r>
          </a:p>
          <a:p>
            <a:r>
              <a:rPr lang="cs-CZ" dirty="0"/>
              <a:t>Zde je to Jan Skácel. V posledním verši básně se realizuje paradox spojený s metaforou slov jako nádob: povaha nádoby je signalizována výrazy „bezedná“, „plná“, ale představa bezedné, a přitom plné nádoby těží z paradoxu: a slova jsou v básnické konceptualizaci právě taková.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/Nd9LrpVJJOs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195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této básni – která by si jistě vyžadovala podrobnější interpretaci – jde také o slova a jejich „náplň“. Jsou spojena s dětstvím, školou, dospělostí a nutností pracovat a chápat vše pragmaticky, s ohledem  na instrumentálnost a zisk … Jde tu o konotace spojené s příslušnými „materiály“, resp. látkami – které tvoří „náplň slov“ (dech, písek, bahno, sníh, inkoust, dřevo, nářadí, peníze a krev ). </a:t>
            </a:r>
            <a:r>
              <a:rPr lang="cs-CZ" dirty="0" err="1"/>
              <a:t>Předtavme</a:t>
            </a:r>
            <a:r>
              <a:rPr lang="cs-CZ" dirty="0"/>
              <a:t> si je jako „náplň“: co symbolizují? A jaké konotace má „sklenka čerstvého mléka“ v posledním verši? (I ke konotacím se časem dostaneme.) Střetá se tu běžný význam konvenčních metafor („náplň slov“) a možný význam aktualizovaný, konkretizovaný (a vlastně primární) – náplň slov jako nádob – nafouklých balónků, formiček s pískem, brašen, peněženek… Z toho vyrůstá smysl básně.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</a:t>
            </a:r>
            <a:r>
              <a:rPr lang="cs-CZ"/>
              <a:t>YQKaLSgBjlE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011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57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Citace pocházejí z knihy o metaforách od </a:t>
            </a:r>
            <a:r>
              <a:rPr lang="cs-CZ" dirty="0" err="1"/>
              <a:t>Lakoffa</a:t>
            </a:r>
            <a:r>
              <a:rPr lang="cs-CZ" dirty="0"/>
              <a:t> a Johnsona a mají dokumentovat, že metafora se nerealizuje jen „ve slovech“, ale mnohem šíře – např. v rituálech (který je základem kultury). Máme i své osobní metafory – jako co vidíme svůj život? (Pracují s nimi např. psychoterapeuti.)</a:t>
            </a:r>
          </a:p>
          <a:p>
            <a:r>
              <a:rPr lang="cs-CZ" dirty="0"/>
              <a:t>K rituálům: v české kultuře se realizují např. v rámci Vánoc – nejvýznamnějších svátků naší kultury (viz výše „pouštění lodiček“, plamen znamená život, plavba lodičky znamená „cestu“ nadcházejícím rokem…). České Vánoce byly v rámci kognitivní etnolingvistiky zkoumány (rituály, scénář Štědrého večera, postava Ježíška…)</a:t>
            </a:r>
          </a:p>
          <a:p>
            <a:r>
              <a:rPr lang="cs-CZ" dirty="0"/>
              <a:t>Další příklad rituálu:  rozsvěcování svíček při úmrtí člověka. Pokud někdo zemře (např. slavná osobnost nebo oběť autonehody), lidé spontánně zapalují svíčky (u příslušného domu, na místě úmrtí, na nějakém symbolickém místě): nahoře je fotografie z pietního místa na Václavském náměstí těsně po úmrtí Václava Havla. Srov. i svátek Všech svatých – Dušičky (svíce na hrobech). Rozsvícená svíce - symbol duše, věčného života atd. (jak v křesťanství, tak v </a:t>
            </a:r>
            <a:r>
              <a:rPr lang="cs-CZ" dirty="0" smtClean="0"/>
              <a:t>běžném </a:t>
            </a:r>
            <a:r>
              <a:rPr lang="cs-CZ" dirty="0"/>
              <a:t>obrazu světa bez ohledu na náboženství).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</a:t>
            </a:r>
            <a:r>
              <a:rPr lang="cs-CZ" dirty="0" err="1"/>
              <a:t>jkD</a:t>
            </a:r>
            <a:r>
              <a:rPr lang="cs-CZ" dirty="0"/>
              <a:t>--Zb3Vwg</a:t>
            </a:r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/r9sZ8Js5XKY</a:t>
            </a:r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/rZ7MrsNeizw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71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víme už od Freuda, metafora se uplatňuje v „jazyce nevědomí“ – ve snech. Opět s ní pracují psychologové a psychoterapeuti. I </a:t>
            </a:r>
            <a:r>
              <a:rPr lang="cs-CZ" dirty="0" err="1"/>
              <a:t>Lakoff</a:t>
            </a:r>
            <a:r>
              <a:rPr lang="cs-CZ" dirty="0"/>
              <a:t> má o </a:t>
            </a:r>
            <a:r>
              <a:rPr lang="cs-CZ" dirty="0" err="1"/>
              <a:t>o</a:t>
            </a:r>
            <a:r>
              <a:rPr lang="cs-CZ" dirty="0"/>
              <a:t> metafoře ve snech speciální stať, mluví tam o metaforách výše uvedených. Když se zná člověku o bouři na moři, může právě řešit emocionální konflikt, bořící se most koresponduje s hroutícím se vztahem apod. 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/TXEGP1MsKpA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58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Lakoff</a:t>
            </a:r>
            <a:r>
              <a:rPr lang="cs-CZ" dirty="0"/>
              <a:t> je autorem knihy (a mnoha článků) o metaforách v politice. V této knize se zabývá tím, jaké metafory se vyskytují v projevech republikánů (konzervativců) a demokratů (liberálů). Ukazuje to na modelu státu jako přísného otce (republikáni, pravice), který vyžaduje respekt a ponechává svobodu a samostatnost X jako pečujícího rodiče (demokrati, levice), který někdy dělá z občanů nesamostatné děti.</a:t>
            </a:r>
          </a:p>
          <a:p>
            <a:r>
              <a:rPr lang="cs-CZ" dirty="0" err="1"/>
              <a:t>Lakoff</a:t>
            </a:r>
            <a:r>
              <a:rPr lang="cs-CZ" dirty="0"/>
              <a:t> napsal hodně článků o zahraniční politice USA – např. o metaforách války (v době války s Irákem), kritizuje USA za manipulaci metaforami. Metafory se hodně podílejí na propagaci určité ideologie, vhodná metaforika umí udělat dobré P. R.. Uplatnění metafory v reklamě je také významné.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</a:t>
            </a:r>
            <a:r>
              <a:rPr lang="cs-CZ" dirty="0" err="1"/>
              <a:t>FcyVAbQGHiw</a:t>
            </a:r>
            <a:endParaRPr lang="cs-CZ" dirty="0"/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/YoY326RT5NE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27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Uplatnění metafory ve vědě, v její popularizaci a ve výuce – je třeba se učit podávat poznatky přitažlivě a pochopitelně, aby došlo k porozumění. Když se vykládá o atomu, užívá se analogie se sluneční soustavou: Jádro atomu  koresponduje se Sluncem, podobná je situace s oběhem kolem elektronu / Slunce (atomové částice – planety), s přitažlivostí apod. Srov. i metafory v dalších vědách – např. v genetice („čtení“ DNA jako kódované zprávy apod.)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</a:t>
            </a:r>
            <a:r>
              <a:rPr lang="cs-CZ" dirty="0" err="1"/>
              <a:t>wsFTFVwlI</a:t>
            </a:r>
            <a:r>
              <a:rPr lang="cs-CZ" dirty="0"/>
              <a:t>-A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18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porozumíme principům pojmové metafory, pochopíme, proč se někdy lidé nemůžou domluvit (rozdílnost v pohledu na skutečnost – různé metafory). Můžeme s různými lidmi mluvit tvůrčím způsobem, tak  aby nám porozuměli. Také rozumíme víc sami sobě. Pochopíme, že světu můžeme porozumět „zmnoženě“, prostřednictvím různých metafor. V tomto směru nám dává novou zkušenost umění, ale nejen ono.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/4ff_0tG5c-4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33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Experience</a:t>
            </a:r>
            <a:r>
              <a:rPr lang="cs-CZ" dirty="0"/>
              <a:t>“ – zkušenost, zakoušení. Směr uvažování, on něhož se odvíjejí </a:t>
            </a:r>
            <a:r>
              <a:rPr lang="cs-CZ" dirty="0" err="1"/>
              <a:t>Lakoff</a:t>
            </a:r>
            <a:r>
              <a:rPr lang="cs-CZ" dirty="0"/>
              <a:t> a Johnson, nazývají právě podle zkušenosti, protože z ní vychází. Ve své knize mají kapitoly o mýtu objektivismu a mýtu subjektivismu (v </a:t>
            </a:r>
            <a:r>
              <a:rPr lang="cs-CZ" dirty="0" err="1"/>
              <a:t>Moodlu</a:t>
            </a:r>
            <a:r>
              <a:rPr lang="cs-CZ" dirty="0"/>
              <a:t> je vložena celá kniha i její zkrácený souhrn po jednotlivých kapitolách). Ani jedna cesta není pro ně ta pravá. Zavádějí zkušenostní realismus. Důležitá je zkušenost těla a smyslů, velkou roli hraje imaginace, která ovšem z tělesnosti vychází. Metafory se generují z představových schémat – viz další slidy. A ty jsou odvozeny z tělesnosti.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/RsCX370aiq4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670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r. 1987 vyšla kniha Marka Johnsona (</a:t>
            </a:r>
            <a:r>
              <a:rPr lang="cs-CZ" dirty="0" err="1"/>
              <a:t>psychooga</a:t>
            </a:r>
            <a:r>
              <a:rPr lang="cs-CZ" dirty="0"/>
              <a:t> a kognitivního lingvisty) – „Tělo v mysli“. Proč takový název, už jsme si říkali. Podtitul říká, že se kniha týká „tělesného základu významu, imaginace a rozumu“. Věnuje se hlavně tzv. představovým (nebo pojmovým, konceptuálním) schématům – viz dále.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/T-9pjyXDunY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391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Tato definice zní složitě, ale tak složitá není – jen je třeba se nad ní trochu zamyslet: je to „vzorec“, je tam uspořádanost některých aktivit, tyto aktivity  jsou „percepční“ (týkají se vnímání, přijímání podnětů)+ dále jde o utváření představ a konečně o utváření pojmů (tj. o konceptualizaci). Je to hodně obecné, ale bude to vysvětleno dále. </a:t>
            </a:r>
          </a:p>
          <a:p>
            <a:r>
              <a:rPr lang="cs-CZ" dirty="0"/>
              <a:t>Dále – čím se schémata vyznačují, Důležité, že jsou základem našeho pojmového systému, že jsou dána univerzálně (mají je všichni lidé bez ohledu na kulturu, vycházejí z tělesnosti) a že jsou dána </a:t>
            </a:r>
            <a:r>
              <a:rPr lang="cs-CZ" dirty="0" err="1"/>
              <a:t>prekonceptuálně</a:t>
            </a:r>
            <a:r>
              <a:rPr lang="cs-CZ" dirty="0"/>
              <a:t> (vznikají ještě předtím, než si utvoříme pojmy – i u dětí, u lidí mentálně postižených… všichni mají prožitky svého těla – vzpřímenost, schopnost jít dopředu (po cestě), vnímat smysly… hlavně zrakem a hmatem. Na nich jsou pak založeny pojmy a pojmový systém.</a:t>
            </a:r>
          </a:p>
          <a:p>
            <a:endParaRPr lang="cs-CZ" dirty="0"/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/NfPOf3W8l5I</a:t>
            </a:r>
          </a:p>
          <a:p>
            <a:r>
              <a:rPr lang="cs-CZ" dirty="0"/>
              <a:t>https://</a:t>
            </a:r>
            <a:r>
              <a:rPr lang="cs-CZ" dirty="0" err="1"/>
              <a:t>youtu.be</a:t>
            </a:r>
            <a:r>
              <a:rPr lang="cs-CZ" dirty="0"/>
              <a:t>/4LbFvmZkJuA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D76931-BD0F-4DD6-93E7-520D19A6F6B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1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A918-E7AF-4D63-B96B-0E251138B1FC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DE33-9CFD-427B-B6BA-38DF9CEB1B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29987-07E8-4A19-93AA-AAA149F28ADB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A0D6-05BF-4433-B694-0D452E053C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C4FEF-2CF0-4B24-A82D-3962C9E00F1D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7BC2-4718-4D8C-8852-50DFC627D1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3F25-834E-44FA-9C58-9BB8CCD27475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5B84-677C-4BEC-B8A1-3509E1E9F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5BC46-DBB4-462E-ADD2-2CADAF6AFEE9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D08E-C4F3-40A0-A624-9E235B4A0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D8B46-8E0B-4C71-B75B-3EB3189F6FAF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51FDC-929A-4952-83C6-E066869667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720E3-62A8-4803-9261-CFE11EF60340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2AF04-166C-4872-8CFA-9EE0AE2B5C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15797-EF9E-4388-8C94-52446BD56D9B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7FF0F-84AC-4BF0-9A89-F2106989D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5213-2D42-4DAB-8C26-C6F390DC88CF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BB8C-F212-43DB-9224-3CB3F3C1D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3D66-CDF8-43AD-87F2-E2F606E1A4E6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457CE-A758-481C-9104-8B3F7CA37D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8E21-DDE1-4C3D-8834-D6FFB8E9A443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DEAE4-72B1-40CE-B1EA-8AC5AD3FD6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B2A697-5D20-43C5-BA1F-2FA17629D240}" type="datetimeFigureOut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1895DA-2464-4A30-A16E-35413B1CFB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>
          <a:xfrm>
            <a:off x="612675" y="404664"/>
            <a:ext cx="7918649" cy="1296144"/>
          </a:xfrm>
        </p:spPr>
        <p:txBody>
          <a:bodyPr/>
          <a:lstStyle/>
          <a:p>
            <a:r>
              <a:rPr lang="cs-CZ" sz="2800" dirty="0"/>
              <a:t>Uplatnění metafory v různých sférách života. Představová schémata jako základ metafor</a:t>
            </a:r>
          </a:p>
        </p:txBody>
      </p:sp>
      <p:pic>
        <p:nvPicPr>
          <p:cNvPr id="14339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776" y="2204864"/>
            <a:ext cx="4125278" cy="4106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/>
              <a:t>Základní schémata</a:t>
            </a:r>
          </a:p>
        </p:txBody>
      </p:sp>
      <p:sp>
        <p:nvSpPr>
          <p:cNvPr id="21506" name="Obdélník 2"/>
          <p:cNvSpPr>
            <a:spLocks noChangeArrowheads="1"/>
          </p:cNvSpPr>
          <p:nvPr/>
        </p:nvSpPr>
        <p:spPr bwMode="auto">
          <a:xfrm>
            <a:off x="323528" y="2348880"/>
            <a:ext cx="849662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400" i="1" dirty="0">
              <a:latin typeface="Calibri" pitchFamily="34" charset="0"/>
            </a:endParaRPr>
          </a:p>
          <a:p>
            <a:pPr algn="ctr"/>
            <a:r>
              <a:rPr lang="cs-CZ" sz="2400" i="1" dirty="0">
                <a:latin typeface="Calibri" pitchFamily="34" charset="0"/>
              </a:rPr>
              <a:t>■ </a:t>
            </a:r>
            <a:r>
              <a:rPr lang="cs-CZ" sz="2400" u="sng" dirty="0">
                <a:latin typeface="Calibri" pitchFamily="34" charset="0"/>
              </a:rPr>
              <a:t>schéma NÁDOBA</a:t>
            </a:r>
          </a:p>
          <a:p>
            <a:pPr algn="ctr"/>
            <a:r>
              <a:rPr lang="cs-CZ" sz="2400" i="1" dirty="0">
                <a:latin typeface="Calibri" pitchFamily="34" charset="0"/>
              </a:rPr>
              <a:t>■ </a:t>
            </a:r>
            <a:r>
              <a:rPr lang="cs-CZ" sz="2400" u="sng" dirty="0">
                <a:latin typeface="Calibri" pitchFamily="34" charset="0"/>
              </a:rPr>
              <a:t>schéma CESTA (východisko – cesta – cíl)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i="1" dirty="0">
                <a:latin typeface="Calibri" pitchFamily="34" charset="0"/>
              </a:rPr>
              <a:t> 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2400" i="1" dirty="0">
                <a:latin typeface="Calibri" pitchFamily="34" charset="0"/>
              </a:rPr>
              <a:t>■ </a:t>
            </a:r>
            <a:r>
              <a:rPr lang="cs-CZ" sz="2400" u="sng" dirty="0">
                <a:latin typeface="Calibri" pitchFamily="34" charset="0"/>
              </a:rPr>
              <a:t>schéma SPOJENÍ</a:t>
            </a:r>
            <a:endParaRPr lang="cs-CZ" sz="2400" i="1" dirty="0">
              <a:latin typeface="Calibri" pitchFamily="34" charset="0"/>
            </a:endParaRPr>
          </a:p>
          <a:p>
            <a:pPr algn="ctr"/>
            <a:r>
              <a:rPr lang="cs-CZ" sz="2400" b="1" i="1" dirty="0">
                <a:latin typeface="Calibri" pitchFamily="34" charset="0"/>
              </a:rPr>
              <a:t>■</a:t>
            </a:r>
            <a:r>
              <a:rPr lang="cs-CZ" sz="2400" b="1" dirty="0">
                <a:latin typeface="Calibri" pitchFamily="34" charset="0"/>
              </a:rPr>
              <a:t> </a:t>
            </a:r>
            <a:r>
              <a:rPr lang="cs-CZ" sz="2400" u="sng" dirty="0">
                <a:latin typeface="Calibri" pitchFamily="34" charset="0"/>
              </a:rPr>
              <a:t>schéma ČÁST – CELEK</a:t>
            </a:r>
            <a:endParaRPr lang="cs-CZ" sz="2400" b="1" dirty="0">
              <a:latin typeface="Calibri" pitchFamily="34" charset="0"/>
            </a:endParaRPr>
          </a:p>
          <a:p>
            <a:pPr algn="ctr"/>
            <a:r>
              <a:rPr lang="cs-CZ" sz="2400" i="1" dirty="0">
                <a:latin typeface="Calibri" pitchFamily="34" charset="0"/>
              </a:rPr>
              <a:t>■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u="sng" dirty="0">
                <a:latin typeface="Calibri" pitchFamily="34" charset="0"/>
              </a:rPr>
              <a:t>schéma CENTRUM – PERIFERIE</a:t>
            </a:r>
            <a:endParaRPr lang="cs-CZ" sz="2400" b="1" dirty="0">
              <a:latin typeface="Calibri" pitchFamily="34" charset="0"/>
            </a:endParaRPr>
          </a:p>
          <a:p>
            <a:pPr algn="ctr"/>
            <a:r>
              <a:rPr lang="cs-CZ" sz="2400" b="1" i="1" dirty="0">
                <a:latin typeface="Calibri" pitchFamily="34" charset="0"/>
              </a:rPr>
              <a:t>■ </a:t>
            </a:r>
            <a:r>
              <a:rPr lang="cs-CZ" sz="2400" u="sng" dirty="0">
                <a:latin typeface="Calibri" pitchFamily="34" charset="0"/>
              </a:rPr>
              <a:t>schéma CYKLUS </a:t>
            </a:r>
          </a:p>
          <a:p>
            <a:pPr algn="ctr"/>
            <a:r>
              <a:rPr lang="cs-CZ" sz="2400" u="sng" dirty="0">
                <a:latin typeface="Calibri" pitchFamily="34" charset="0"/>
              </a:rPr>
              <a:t>■ schéma ROVNOVÁHA</a:t>
            </a:r>
          </a:p>
          <a:p>
            <a:pPr algn="ctr"/>
            <a:r>
              <a:rPr lang="cs-CZ" sz="2400" u="sng" dirty="0">
                <a:latin typeface="Calibri" pitchFamily="34" charset="0"/>
              </a:rPr>
              <a:t>■ schéma NAHOŘE – DOLE </a:t>
            </a:r>
          </a:p>
          <a:p>
            <a:pPr algn="ctr"/>
            <a:endParaRPr lang="cs-CZ" sz="2400" u="sng" dirty="0">
              <a:latin typeface="Calibri" pitchFamily="34" charset="0"/>
            </a:endParaRPr>
          </a:p>
          <a:p>
            <a:pPr algn="ctr"/>
            <a:r>
              <a:rPr lang="cs-CZ" sz="2400" u="sng" dirty="0">
                <a:latin typeface="Calibri" pitchFamily="34" charset="0"/>
              </a:rPr>
              <a:t>aj.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3200" b="1" dirty="0">
                <a:latin typeface="Calibri" pitchFamily="34" charset="0"/>
              </a:rPr>
              <a:t> </a:t>
            </a:r>
          </a:p>
          <a:p>
            <a:pPr algn="ctr"/>
            <a:r>
              <a:rPr lang="cs-CZ" sz="3200" dirty="0">
                <a:latin typeface="Calibri" pitchFamily="34" charset="0"/>
              </a:rPr>
              <a:t> </a:t>
            </a:r>
          </a:p>
        </p:txBody>
      </p:sp>
      <p:pic>
        <p:nvPicPr>
          <p:cNvPr id="21507" name="Obrázek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6" y="1196752"/>
            <a:ext cx="5955482" cy="142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820472" cy="1143000"/>
          </a:xfrm>
        </p:spPr>
        <p:txBody>
          <a:bodyPr/>
          <a:lstStyle/>
          <a:p>
            <a:r>
              <a:rPr lang="cs-CZ" sz="3600" dirty="0"/>
              <a:t>Představová schémata v teoretickém uvažování</a:t>
            </a:r>
          </a:p>
        </p:txBody>
      </p:sp>
      <p:sp>
        <p:nvSpPr>
          <p:cNvPr id="24579" name="Obdélník 2"/>
          <p:cNvSpPr>
            <a:spLocks noChangeArrowheads="1"/>
          </p:cNvSpPr>
          <p:nvPr/>
        </p:nvSpPr>
        <p:spPr bwMode="auto">
          <a:xfrm>
            <a:off x="251520" y="1412875"/>
            <a:ext cx="871296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i="1" dirty="0">
              <a:latin typeface="Calibri" pitchFamily="34" charset="0"/>
            </a:endParaRPr>
          </a:p>
          <a:p>
            <a:r>
              <a:rPr lang="cs-CZ" sz="3200" i="1" dirty="0">
                <a:latin typeface="Calibri" pitchFamily="34" charset="0"/>
              </a:rPr>
              <a:t>Nadřazená kategorie obsahuje několik subkategorií. Centrální subkategorie je spojena různými typy vztahů s ostatními subkategoriemi.</a:t>
            </a:r>
          </a:p>
          <a:p>
            <a:r>
              <a:rPr lang="cs-CZ" sz="3200" i="1" dirty="0">
                <a:latin typeface="Calibri" pitchFamily="34" charset="0"/>
              </a:rPr>
              <a:t> </a:t>
            </a:r>
          </a:p>
          <a:p>
            <a:pPr algn="ctr"/>
            <a:r>
              <a:rPr lang="cs-CZ" sz="2400" dirty="0">
                <a:latin typeface="Calibri" pitchFamily="34" charset="0"/>
              </a:rPr>
              <a:t>Která schémata se v tomto konstatování uplatňují?</a:t>
            </a:r>
            <a:endParaRPr lang="cs-CZ" sz="2400" i="1" dirty="0">
              <a:latin typeface="Calibri" pitchFamily="34" charset="0"/>
            </a:endParaRPr>
          </a:p>
          <a:p>
            <a:pPr algn="ctr"/>
            <a:r>
              <a:rPr lang="cs-CZ" sz="2400" dirty="0">
                <a:latin typeface="Calibri" pitchFamily="34" charset="0"/>
              </a:rPr>
              <a:t> </a:t>
            </a:r>
            <a:endParaRPr lang="cs-CZ" sz="2400" i="1" dirty="0">
              <a:latin typeface="Calibri" pitchFamily="34" charset="0"/>
            </a:endParaRPr>
          </a:p>
          <a:p>
            <a:pPr algn="ctr"/>
            <a:r>
              <a:rPr lang="cs-CZ" sz="2400" dirty="0">
                <a:latin typeface="Calibri" pitchFamily="34" charset="0"/>
              </a:rPr>
              <a:t>1/ schéma nahoře – dole </a:t>
            </a:r>
          </a:p>
          <a:p>
            <a:pPr algn="ctr"/>
            <a:r>
              <a:rPr lang="cs-CZ" sz="2400" dirty="0">
                <a:latin typeface="Calibri" pitchFamily="34" charset="0"/>
              </a:rPr>
              <a:t>2/ schéma nádoba            </a:t>
            </a:r>
          </a:p>
          <a:p>
            <a:pPr algn="ctr"/>
            <a:r>
              <a:rPr lang="cs-CZ" sz="2400" dirty="0">
                <a:latin typeface="Calibri" pitchFamily="34" charset="0"/>
              </a:rPr>
              <a:t>3/ schéma část – celek        </a:t>
            </a:r>
          </a:p>
          <a:p>
            <a:pPr algn="ctr"/>
            <a:r>
              <a:rPr lang="cs-CZ" sz="2400" dirty="0">
                <a:latin typeface="Calibri" pitchFamily="34" charset="0"/>
              </a:rPr>
              <a:t>4/ schéma centrum – periferie             </a:t>
            </a:r>
          </a:p>
          <a:p>
            <a:pPr algn="ctr"/>
            <a:r>
              <a:rPr lang="cs-CZ" sz="2400" dirty="0">
                <a:latin typeface="Calibri" pitchFamily="34" charset="0"/>
              </a:rPr>
              <a:t>5/ schéma spojení              </a:t>
            </a:r>
          </a:p>
          <a:p>
            <a:r>
              <a:rPr lang="cs-CZ" sz="2400" dirty="0">
                <a:latin typeface="Calibri" pitchFamily="34" charset="0"/>
              </a:rPr>
              <a:t> </a:t>
            </a:r>
          </a:p>
        </p:txBody>
      </p:sp>
      <p:pic>
        <p:nvPicPr>
          <p:cNvPr id="11" name="Grafický objekt 10" descr="Zaškrtnutí">
            <a:extLst>
              <a:ext uri="{FF2B5EF4-FFF2-40B4-BE49-F238E27FC236}">
                <a16:creationId xmlns:a16="http://schemas.microsoft.com/office/drawing/2014/main" id="{BA6127CD-91B6-4655-9A56-68FC9A442B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6216" y="4437112"/>
            <a:ext cx="313184" cy="313184"/>
          </a:xfrm>
          <a:prstGeom prst="rect">
            <a:avLst/>
          </a:prstGeom>
        </p:spPr>
      </p:pic>
      <p:pic>
        <p:nvPicPr>
          <p:cNvPr id="12" name="Grafický objekt 11" descr="Zaškrtnutí">
            <a:extLst>
              <a:ext uri="{FF2B5EF4-FFF2-40B4-BE49-F238E27FC236}">
                <a16:creationId xmlns:a16="http://schemas.microsoft.com/office/drawing/2014/main" id="{8E5CDDA7-33BA-4A95-A64B-F81AB611BB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16216" y="4869160"/>
            <a:ext cx="376328" cy="313184"/>
          </a:xfrm>
          <a:prstGeom prst="rect">
            <a:avLst/>
          </a:prstGeom>
        </p:spPr>
      </p:pic>
      <p:pic>
        <p:nvPicPr>
          <p:cNvPr id="13" name="Grafický objekt 12" descr="Zaškrtnutí">
            <a:extLst>
              <a:ext uri="{FF2B5EF4-FFF2-40B4-BE49-F238E27FC236}">
                <a16:creationId xmlns:a16="http://schemas.microsoft.com/office/drawing/2014/main" id="{880EBAA9-BD29-46C1-8A52-FBCDF3429D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8304" y="5131941"/>
            <a:ext cx="313184" cy="313184"/>
          </a:xfrm>
          <a:prstGeom prst="rect">
            <a:avLst/>
          </a:prstGeom>
        </p:spPr>
      </p:pic>
      <p:pic>
        <p:nvPicPr>
          <p:cNvPr id="15" name="Grafický objekt 14" descr="Zaškrtnutí">
            <a:extLst>
              <a:ext uri="{FF2B5EF4-FFF2-40B4-BE49-F238E27FC236}">
                <a16:creationId xmlns:a16="http://schemas.microsoft.com/office/drawing/2014/main" id="{132CA9D0-7C44-439E-A750-5F1FB8D7E9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8304" y="5495150"/>
            <a:ext cx="313184" cy="313184"/>
          </a:xfrm>
          <a:prstGeom prst="rect">
            <a:avLst/>
          </a:prstGeom>
        </p:spPr>
      </p:pic>
      <p:pic>
        <p:nvPicPr>
          <p:cNvPr id="17" name="Grafický objekt 16" descr="Zaškrtnutí">
            <a:extLst>
              <a:ext uri="{FF2B5EF4-FFF2-40B4-BE49-F238E27FC236}">
                <a16:creationId xmlns:a16="http://schemas.microsoft.com/office/drawing/2014/main" id="{6483D9AC-448C-4D3B-893F-CFF803EA9C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79360" y="5847942"/>
            <a:ext cx="313184" cy="31318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délník 2"/>
          <p:cNvSpPr>
            <a:spLocks noChangeArrowheads="1"/>
          </p:cNvSpPr>
          <p:nvPr/>
        </p:nvSpPr>
        <p:spPr bwMode="auto">
          <a:xfrm>
            <a:off x="107504" y="-757"/>
            <a:ext cx="8784975" cy="754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 dirty="0">
              <a:latin typeface="Calibri" pitchFamily="34" charset="0"/>
            </a:endParaRPr>
          </a:p>
          <a:p>
            <a:endParaRPr lang="cs-CZ" b="1" dirty="0">
              <a:latin typeface="Calibri" pitchFamily="34" charset="0"/>
            </a:endParaRPr>
          </a:p>
          <a:p>
            <a:pPr algn="ctr"/>
            <a:r>
              <a:rPr lang="cs-CZ" sz="3600" dirty="0">
                <a:latin typeface="Calibri" pitchFamily="34" charset="0"/>
              </a:rPr>
              <a:t>Konceptuální schémata ↔ metafory</a:t>
            </a:r>
          </a:p>
          <a:p>
            <a:endParaRPr lang="cs-CZ" dirty="0">
              <a:latin typeface="Calibri" pitchFamily="34" charset="0"/>
            </a:endParaRPr>
          </a:p>
          <a:p>
            <a:r>
              <a:rPr lang="cs-CZ" sz="2000" dirty="0">
                <a:latin typeface="Calibri" pitchFamily="34" charset="0"/>
              </a:rPr>
              <a:t>● </a:t>
            </a:r>
            <a:r>
              <a:rPr lang="cs-CZ" sz="2000" b="1" dirty="0">
                <a:latin typeface="Calibri" pitchFamily="34" charset="0"/>
              </a:rPr>
              <a:t>lidské zkušenosti </a:t>
            </a:r>
            <a:r>
              <a:rPr lang="cs-CZ" sz="2000" dirty="0">
                <a:latin typeface="Calibri" pitchFamily="34" charset="0"/>
              </a:rPr>
              <a:t>s konkrétními, tělesně, smyslově a prostorově prožívanými skutečnostmi </a:t>
            </a:r>
          </a:p>
          <a:p>
            <a:r>
              <a:rPr lang="cs-CZ" dirty="0">
                <a:latin typeface="Calibri" pitchFamily="34" charset="0"/>
              </a:rPr>
              <a:t>→ → →  prožitek „</a:t>
            </a:r>
            <a:r>
              <a:rPr lang="cs-CZ" dirty="0" err="1">
                <a:latin typeface="Calibri" pitchFamily="34" charset="0"/>
              </a:rPr>
              <a:t>nádobovitosti</a:t>
            </a:r>
            <a:r>
              <a:rPr lang="cs-CZ" dirty="0">
                <a:latin typeface="Calibri" pitchFamily="34" charset="0"/>
              </a:rPr>
              <a:t>“ vlastního těla (vkládání věcí do úst), </a:t>
            </a:r>
            <a:r>
              <a:rPr lang="cs-CZ" dirty="0" err="1">
                <a:latin typeface="Calibri" pitchFamily="34" charset="0"/>
              </a:rPr>
              <a:t>vertikality</a:t>
            </a:r>
            <a:r>
              <a:rPr lang="cs-CZ" dirty="0">
                <a:latin typeface="Calibri" pitchFamily="34" charset="0"/>
              </a:rPr>
              <a:t> (vzpřimování – pád)…</a:t>
            </a:r>
          </a:p>
          <a:p>
            <a:r>
              <a:rPr lang="cs-CZ" b="1" dirty="0">
                <a:latin typeface="Calibri" pitchFamily="34" charset="0"/>
              </a:rPr>
              <a:t>        </a:t>
            </a:r>
          </a:p>
          <a:p>
            <a:r>
              <a:rPr lang="cs-CZ" b="1" dirty="0">
                <a:latin typeface="Calibri" pitchFamily="34" charset="0"/>
              </a:rPr>
              <a:t>               </a:t>
            </a:r>
            <a:r>
              <a:rPr lang="cs-CZ" dirty="0">
                <a:latin typeface="Calibri" pitchFamily="34" charset="0"/>
              </a:rPr>
              <a:t>●</a:t>
            </a:r>
            <a:r>
              <a:rPr lang="cs-CZ" b="1" dirty="0">
                <a:latin typeface="Calibri" pitchFamily="34" charset="0"/>
              </a:rPr>
              <a:t> </a:t>
            </a:r>
            <a:r>
              <a:rPr lang="cs-CZ" sz="2000" b="1" dirty="0">
                <a:latin typeface="Calibri" pitchFamily="34" charset="0"/>
              </a:rPr>
              <a:t>představová schémata</a:t>
            </a:r>
            <a:r>
              <a:rPr lang="cs-CZ" sz="2000" dirty="0">
                <a:latin typeface="Calibri" pitchFamily="34" charset="0"/>
              </a:rPr>
              <a:t> (</a:t>
            </a:r>
            <a:r>
              <a:rPr lang="cs-CZ" sz="2000" i="1" dirty="0">
                <a:latin typeface="Calibri" pitchFamily="34" charset="0"/>
              </a:rPr>
              <a:t>image </a:t>
            </a:r>
            <a:r>
              <a:rPr lang="cs-CZ" sz="2000" i="1" dirty="0" err="1">
                <a:latin typeface="Calibri" pitchFamily="34" charset="0"/>
              </a:rPr>
              <a:t>schemas</a:t>
            </a:r>
            <a:r>
              <a:rPr lang="cs-CZ" sz="2000" dirty="0">
                <a:latin typeface="Calibri" pitchFamily="34" charset="0"/>
              </a:rPr>
              <a:t>): nádoba, </a:t>
            </a:r>
            <a:r>
              <a:rPr lang="cs-CZ" sz="2000" dirty="0" err="1">
                <a:latin typeface="Calibri" pitchFamily="34" charset="0"/>
              </a:rPr>
              <a:t>vertikalita</a:t>
            </a:r>
            <a:r>
              <a:rPr lang="cs-CZ" sz="2000" dirty="0">
                <a:latin typeface="Calibri" pitchFamily="34" charset="0"/>
              </a:rPr>
              <a:t>, část – celek, centrum – periferie, cesta, spojení, cyklus …</a:t>
            </a:r>
          </a:p>
          <a:p>
            <a:r>
              <a:rPr lang="cs-CZ" dirty="0">
                <a:latin typeface="Calibri" pitchFamily="34" charset="0"/>
              </a:rPr>
              <a:t>           → → → </a:t>
            </a:r>
          </a:p>
          <a:p>
            <a:r>
              <a:rPr lang="cs-CZ" dirty="0">
                <a:latin typeface="Calibri" pitchFamily="34" charset="0"/>
              </a:rPr>
              <a:t>               </a:t>
            </a:r>
          </a:p>
          <a:p>
            <a:r>
              <a:rPr lang="cs-CZ" dirty="0">
                <a:latin typeface="Calibri" pitchFamily="34" charset="0"/>
              </a:rPr>
              <a:t>                          ● </a:t>
            </a:r>
            <a:r>
              <a:rPr lang="cs-CZ" sz="2000" b="1" dirty="0">
                <a:latin typeface="Calibri" pitchFamily="34" charset="0"/>
              </a:rPr>
              <a:t>pojmové metafory</a:t>
            </a:r>
            <a:r>
              <a:rPr lang="cs-CZ" sz="2000" dirty="0">
                <a:latin typeface="Calibri" pitchFamily="34" charset="0"/>
              </a:rPr>
              <a:t> (</a:t>
            </a:r>
            <a:r>
              <a:rPr lang="cs-CZ" sz="2000" i="1" dirty="0" err="1">
                <a:latin typeface="Calibri" pitchFamily="34" charset="0"/>
              </a:rPr>
              <a:t>conceptual</a:t>
            </a:r>
            <a:r>
              <a:rPr lang="cs-CZ" sz="2000" i="1" dirty="0">
                <a:latin typeface="Calibri" pitchFamily="34" charset="0"/>
              </a:rPr>
              <a:t> </a:t>
            </a:r>
            <a:r>
              <a:rPr lang="cs-CZ" sz="2000" i="1" dirty="0" err="1">
                <a:latin typeface="Calibri" pitchFamily="34" charset="0"/>
              </a:rPr>
              <a:t>metaphors</a:t>
            </a:r>
            <a:r>
              <a:rPr lang="cs-CZ" sz="2000" dirty="0">
                <a:latin typeface="Calibri" pitchFamily="34" charset="0"/>
              </a:rPr>
              <a:t>): LÁSKA JE CESTA, HNĚV JE HORKÁ KAPALINA V UZAVŘENÉ NÁDOBĚ, ŘEČ JE VODNÍ TOK, SLOVA JSOU NÁDOBY</a:t>
            </a:r>
          </a:p>
          <a:p>
            <a:r>
              <a:rPr lang="cs-CZ" sz="2000" dirty="0">
                <a:latin typeface="Calibri" pitchFamily="34" charset="0"/>
              </a:rPr>
              <a:t>                               → → → SLOVA JOU NÁDOBY             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                                       a) </a:t>
            </a:r>
            <a:r>
              <a:rPr lang="cs-CZ" b="1" dirty="0">
                <a:latin typeface="Calibri" pitchFamily="34" charset="0"/>
              </a:rPr>
              <a:t>metaforická vyjádření konvenční </a:t>
            </a:r>
            <a:r>
              <a:rPr lang="cs-CZ" dirty="0">
                <a:latin typeface="Calibri" pitchFamily="34" charset="0"/>
              </a:rPr>
              <a:t>– např. ve frazeologii</a:t>
            </a:r>
          </a:p>
          <a:p>
            <a:r>
              <a:rPr lang="cs-CZ" b="1" dirty="0">
                <a:latin typeface="Calibri" pitchFamily="34" charset="0"/>
              </a:rPr>
              <a:t>                                        </a:t>
            </a:r>
            <a:r>
              <a:rPr lang="cs-CZ" dirty="0">
                <a:latin typeface="Calibri" pitchFamily="34" charset="0"/>
              </a:rPr>
              <a:t>(</a:t>
            </a:r>
            <a:r>
              <a:rPr lang="cs-CZ" i="1" dirty="0">
                <a:latin typeface="Calibri" pitchFamily="34" charset="0"/>
              </a:rPr>
              <a:t>slova plná citu, prázdná slova,  v jeho slovech bylo nadšení</a:t>
            </a:r>
            <a:r>
              <a:rPr lang="cs-CZ" dirty="0">
                <a:latin typeface="Calibri" pitchFamily="34" charset="0"/>
              </a:rPr>
              <a:t>)</a:t>
            </a:r>
          </a:p>
          <a:p>
            <a:r>
              <a:rPr lang="cs-CZ" dirty="0">
                <a:latin typeface="Calibri" pitchFamily="34" charset="0"/>
              </a:rPr>
              <a:t>                                       b)  </a:t>
            </a:r>
            <a:r>
              <a:rPr lang="cs-CZ" b="1" dirty="0">
                <a:latin typeface="Calibri" pitchFamily="34" charset="0"/>
              </a:rPr>
              <a:t>metaforická vyjádření – kreativní </a:t>
            </a:r>
            <a:r>
              <a:rPr lang="cs-CZ" dirty="0">
                <a:latin typeface="Calibri" pitchFamily="34" charset="0"/>
              </a:rPr>
              <a:t>– např. v poezii (ale nejen)</a:t>
            </a:r>
          </a:p>
          <a:p>
            <a:r>
              <a:rPr lang="cs-CZ" i="1" dirty="0">
                <a:latin typeface="Calibri" pitchFamily="34" charset="0"/>
              </a:rPr>
              <a:t>                                         </a:t>
            </a:r>
            <a:r>
              <a:rPr lang="cs-CZ" dirty="0">
                <a:latin typeface="Calibri" pitchFamily="34" charset="0"/>
              </a:rPr>
              <a:t>(</a:t>
            </a:r>
            <a:r>
              <a:rPr lang="cs-CZ" i="1" dirty="0">
                <a:latin typeface="Calibri" pitchFamily="34" charset="0"/>
              </a:rPr>
              <a:t>bezedná slova po samý vrch plná</a:t>
            </a:r>
            <a:r>
              <a:rPr lang="cs-CZ" dirty="0">
                <a:latin typeface="Calibri" pitchFamily="34" charset="0"/>
              </a:rPr>
              <a:t>, </a:t>
            </a:r>
            <a:r>
              <a:rPr lang="cs-CZ" i="1" dirty="0">
                <a:latin typeface="Calibri" pitchFamily="34" charset="0"/>
              </a:rPr>
              <a:t>slova</a:t>
            </a:r>
            <a:r>
              <a:rPr lang="cs-CZ" dirty="0">
                <a:latin typeface="Calibri" pitchFamily="34" charset="0"/>
              </a:rPr>
              <a:t> – </a:t>
            </a:r>
            <a:r>
              <a:rPr lang="cs-CZ" i="1" dirty="0">
                <a:latin typeface="Calibri" pitchFamily="34" charset="0"/>
              </a:rPr>
              <a:t>formičky na hraní s pískem</a:t>
            </a:r>
            <a:r>
              <a:rPr lang="cs-CZ" dirty="0">
                <a:latin typeface="Calibri" pitchFamily="34" charset="0"/>
              </a:rPr>
              <a:t>)</a:t>
            </a:r>
          </a:p>
          <a:p>
            <a:r>
              <a:rPr lang="cs-CZ" dirty="0">
                <a:latin typeface="Calibri" pitchFamily="34" charset="0"/>
              </a:rPr>
              <a:t>                                            </a:t>
            </a:r>
          </a:p>
          <a:p>
            <a:r>
              <a:rPr lang="cs-CZ" dirty="0">
                <a:latin typeface="Calibri" pitchFamily="34" charset="0"/>
              </a:rPr>
              <a:t> </a:t>
            </a:r>
          </a:p>
          <a:p>
            <a:r>
              <a:rPr lang="cs-CZ" dirty="0">
                <a:latin typeface="Calibri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034B800-5858-4C7A-B0A0-E2C35F21EB83}"/>
              </a:ext>
            </a:extLst>
          </p:cNvPr>
          <p:cNvSpPr txBox="1"/>
          <p:nvPr/>
        </p:nvSpPr>
        <p:spPr>
          <a:xfrm>
            <a:off x="539552" y="836712"/>
            <a:ext cx="7992888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2800" dirty="0"/>
              <a:t>Kreativní metaforická vyjádření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hledejme </a:t>
            </a:r>
            <a:r>
              <a:rPr lang="cs-CZ" dirty="0" err="1"/>
              <a:t>hledejme</a:t>
            </a:r>
            <a:r>
              <a:rPr lang="cs-CZ" dirty="0"/>
              <a:t> včerejší den</a:t>
            </a:r>
          </a:p>
          <a:p>
            <a:r>
              <a:rPr lang="cs-CZ" dirty="0"/>
              <a:t>hledejme kámen na kterém roste vlna</a:t>
            </a:r>
          </a:p>
          <a:p>
            <a:r>
              <a:rPr lang="cs-CZ" dirty="0"/>
              <a:t>v lebedě zvon a na rybníku len</a:t>
            </a:r>
          </a:p>
          <a:p>
            <a:r>
              <a:rPr lang="cs-CZ" u="sng" dirty="0"/>
              <a:t>bezedná slova po samý vrch plná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Skácel, Oříšky pro černého papouška, č. 90. Dílo II.  Brno: Blok, 1996, s. 183.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17666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4BD1861-04B0-41FE-BD41-26363298BFC8}"/>
              </a:ext>
            </a:extLst>
          </p:cNvPr>
          <p:cNvSpPr txBox="1"/>
          <p:nvPr/>
        </p:nvSpPr>
        <p:spPr>
          <a:xfrm>
            <a:off x="755576" y="260648"/>
            <a:ext cx="770485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JIŘÍ KOLÁŘ</a:t>
            </a:r>
          </a:p>
          <a:p>
            <a:r>
              <a:rPr lang="cs-CZ" dirty="0"/>
              <a:t>Nic bez vznešených slov</a:t>
            </a:r>
          </a:p>
          <a:p>
            <a:endParaRPr lang="cs-CZ" dirty="0"/>
          </a:p>
          <a:p>
            <a:r>
              <a:rPr lang="cs-CZ" dirty="0"/>
              <a:t>Napřed nás naučili nafukovat je jako střívka nebo balónky,</a:t>
            </a:r>
          </a:p>
          <a:p>
            <a:r>
              <a:rPr lang="cs-CZ" dirty="0"/>
              <a:t>potom nám řekli, </a:t>
            </a:r>
          </a:p>
          <a:p>
            <a:r>
              <a:rPr lang="cs-CZ" dirty="0"/>
              <a:t>že jsou to formičky na hraní s pískem v parcích,</a:t>
            </a:r>
          </a:p>
          <a:p>
            <a:r>
              <a:rPr lang="cs-CZ" dirty="0"/>
              <a:t>s bahnem na březích řek a se sněhem v zimě,</a:t>
            </a:r>
          </a:p>
          <a:p>
            <a:r>
              <a:rPr lang="cs-CZ" dirty="0"/>
              <a:t>později přikázali</a:t>
            </a:r>
          </a:p>
          <a:p>
            <a:r>
              <a:rPr lang="cs-CZ" dirty="0"/>
              <a:t>nosit v nich čítanky, kalamáře a rýsovací prkna.</a:t>
            </a:r>
          </a:p>
          <a:p>
            <a:r>
              <a:rPr lang="cs-CZ" dirty="0"/>
              <a:t>Po školních letech</a:t>
            </a:r>
          </a:p>
          <a:p>
            <a:r>
              <a:rPr lang="cs-CZ" dirty="0"/>
              <a:t>překřtili jsme je na brašny na nářadí a zvykli jsme</a:t>
            </a:r>
          </a:p>
          <a:p>
            <a:r>
              <a:rPr lang="cs-CZ" dirty="0"/>
              <a:t>                       užívat je jako peněženky.</a:t>
            </a:r>
          </a:p>
          <a:p>
            <a:endParaRPr lang="cs-CZ" dirty="0"/>
          </a:p>
          <a:p>
            <a:r>
              <a:rPr lang="cs-CZ" dirty="0"/>
              <a:t>Pak přišla krev.</a:t>
            </a:r>
          </a:p>
          <a:p>
            <a:r>
              <a:rPr lang="cs-CZ" dirty="0"/>
              <a:t>A dnes –</a:t>
            </a:r>
          </a:p>
          <a:p>
            <a:r>
              <a:rPr lang="cs-CZ" dirty="0"/>
              <a:t>Zapomněli, že dech, písek, bahno, sníh, inkoust, dřevo,</a:t>
            </a:r>
          </a:p>
          <a:p>
            <a:r>
              <a:rPr lang="cs-CZ" dirty="0"/>
              <a:t>nářadí, peníze a krev zanechaly znamení tak nesmrtelná,</a:t>
            </a:r>
          </a:p>
          <a:p>
            <a:r>
              <a:rPr lang="cs-CZ" dirty="0"/>
              <a:t>že čistotu, </a:t>
            </a:r>
          </a:p>
          <a:p>
            <a:r>
              <a:rPr lang="cs-CZ" dirty="0"/>
              <a:t>kterou máme svým slovům dát,</a:t>
            </a:r>
          </a:p>
          <a:p>
            <a:r>
              <a:rPr lang="cs-CZ" dirty="0"/>
              <a:t>mohou přijmout,</a:t>
            </a:r>
          </a:p>
          <a:p>
            <a:r>
              <a:rPr lang="cs-CZ" dirty="0"/>
              <a:t>jako opilec probuzený ranou do hlavy by přijal</a:t>
            </a:r>
          </a:p>
          <a:p>
            <a:r>
              <a:rPr lang="cs-CZ" dirty="0"/>
              <a:t>                         sklenku čerstvého mléka.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90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FDC51-C182-4749-B79B-89B35E27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1257004"/>
          </a:xfrm>
        </p:spPr>
        <p:txBody>
          <a:bodyPr/>
          <a:lstStyle/>
          <a:p>
            <a:r>
              <a:rPr lang="cs-CZ" dirty="0"/>
              <a:t>Díky za pozornost – </a:t>
            </a:r>
            <a:br>
              <a:rPr lang="cs-CZ" dirty="0"/>
            </a:br>
            <a:r>
              <a:rPr lang="cs-CZ" dirty="0"/>
              <a:t>náš čas se naplnil.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8070A0-F707-4328-80BB-C62572AF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ČAS JE NÁDOBA</a:t>
            </a:r>
          </a:p>
          <a:p>
            <a:pPr marL="0" indent="0" algn="ctr">
              <a:buNone/>
            </a:pPr>
            <a:r>
              <a:rPr lang="cs-CZ" dirty="0"/>
              <a:t>PROBÍRANÁ LÁTKA JE NÁPLŇ NÁDOBY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B0A210-15B3-4EB8-93F2-F7C86106E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7682" y="2492896"/>
            <a:ext cx="1868636" cy="155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4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3620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0" dirty="0"/>
              <a:t>METAFORY V INDIVIDUÁLNÍCH I SPOLEČENSKÝCH RITUÁLECH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„Hledáme osobní metafory, abychom svému životu dodali koherence“ ●   Rituál (osobní i společenský) „dodává našim činnostem strukturu a smysl, potlačuje se jím chaos“● „Není kultury bez rituálu“ (</a:t>
            </a:r>
            <a:r>
              <a:rPr lang="cs-CZ" dirty="0" err="1">
                <a:solidFill>
                  <a:schemeClr val="tx1"/>
                </a:solidFill>
              </a:rPr>
              <a:t>Lakoff</a:t>
            </a:r>
            <a:r>
              <a:rPr lang="cs-CZ" dirty="0">
                <a:solidFill>
                  <a:schemeClr val="tx1"/>
                </a:solidFill>
              </a:rPr>
              <a:t> – Johnson)</a:t>
            </a:r>
          </a:p>
        </p:txBody>
      </p:sp>
      <p:pic>
        <p:nvPicPr>
          <p:cNvPr id="15363" name="Zástupný symbol pro obsah 6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94133" y="1412776"/>
            <a:ext cx="4926012" cy="3636963"/>
          </a:xfrm>
        </p:spPr>
      </p:pic>
      <p:pic>
        <p:nvPicPr>
          <p:cNvPr id="15362" name="Obrázek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2611" y="1412776"/>
            <a:ext cx="2725737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417638"/>
          </a:xfrm>
        </p:spPr>
        <p:txBody>
          <a:bodyPr/>
          <a:lstStyle/>
          <a:p>
            <a:r>
              <a:rPr lang="cs-CZ" dirty="0"/>
              <a:t>METAFORA VE SNECH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51001"/>
            <a:ext cx="8291264" cy="4785395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„</a:t>
            </a:r>
            <a:r>
              <a:rPr lang="cs-CZ" sz="2800" dirty="0"/>
              <a:t>druh jazyka nevědomí“; snový symbolismus (LÁSKA JE CESTA, EMOCIONÁLNÍ KONFLIKT JE BOUŘE, VZTAH JE MOST…)</a:t>
            </a:r>
          </a:p>
        </p:txBody>
      </p:sp>
      <p:pic>
        <p:nvPicPr>
          <p:cNvPr id="16386" name="Obráze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1123142"/>
            <a:ext cx="3469404" cy="40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111" y="1123142"/>
            <a:ext cx="2711869" cy="41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19256" cy="137301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 METAFORY V POLITICE</a:t>
            </a:r>
            <a:br>
              <a:rPr lang="cs-CZ" dirty="0"/>
            </a:br>
            <a:endParaRPr lang="cs-CZ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370353" y="1052736"/>
            <a:ext cx="8241729" cy="554461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Georg </a:t>
            </a:r>
            <a:r>
              <a:rPr lang="cs-CZ" dirty="0" err="1"/>
              <a:t>Lakoff</a:t>
            </a:r>
            <a:r>
              <a:rPr lang="cs-CZ" dirty="0"/>
              <a:t>: </a:t>
            </a:r>
            <a:r>
              <a:rPr lang="cs-CZ" i="1" dirty="0" err="1"/>
              <a:t>Moral</a:t>
            </a:r>
            <a:r>
              <a:rPr lang="cs-CZ" i="1" dirty="0"/>
              <a:t> </a:t>
            </a:r>
            <a:r>
              <a:rPr lang="cs-CZ" i="1" dirty="0" err="1"/>
              <a:t>Politics</a:t>
            </a:r>
            <a:r>
              <a:rPr lang="cs-CZ" i="1" dirty="0"/>
              <a:t> </a:t>
            </a:r>
            <a:r>
              <a:rPr lang="cs-CZ" dirty="0"/>
              <a:t>(1996)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Konzervativní a liberální strana – dva odlišné modely morálky: a funkce státu stát jako „přísný otec“ X  stát jako „pečující rodič“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Dále: „Metafory, které zabíjejí“ (Metafora a válka); možná manipulace a „vykořisťování lidí skrze metaforu“, uplatnění ideologie</a:t>
            </a:r>
          </a:p>
        </p:txBody>
      </p:sp>
      <p:pic>
        <p:nvPicPr>
          <p:cNvPr id="17411" name="Obráze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448" y="2636912"/>
            <a:ext cx="1909762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8184" y="2620580"/>
            <a:ext cx="20383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Obrázek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784" y="2348880"/>
            <a:ext cx="3520920" cy="36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008111"/>
          </a:xfrm>
        </p:spPr>
        <p:txBody>
          <a:bodyPr/>
          <a:lstStyle/>
          <a:p>
            <a:r>
              <a:rPr lang="cs-CZ" sz="3200" dirty="0"/>
              <a:t>Metafora ve vědě </a:t>
            </a:r>
            <a:br>
              <a:rPr lang="cs-CZ" sz="3200" dirty="0"/>
            </a:br>
            <a:r>
              <a:rPr lang="cs-CZ" sz="3200" dirty="0"/>
              <a:t>(a také ve výuce a v popularizaci vědy)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784976" cy="5184576"/>
          </a:xfrm>
        </p:spPr>
        <p:txBody>
          <a:bodyPr/>
          <a:lstStyle/>
          <a:p>
            <a:pPr algn="l"/>
            <a:r>
              <a:rPr lang="cs-CZ" sz="2800" dirty="0">
                <a:solidFill>
                  <a:schemeClr val="tx1"/>
                </a:solidFill>
              </a:rPr>
              <a:t>Mapování: přijetí určité analogie má vliv na chápání dané struktury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„Planetární model atomu“ :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      ATOM         ↔         SLUNEČNÍ SOUSTAVA 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dirty="0">
                <a:solidFill>
                  <a:schemeClr val="tx1"/>
                </a:solidFill>
              </a:rPr>
              <a:t>   jádro – elektron               slunce –  planety 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Přitahuje, má větší hmotnost, obíhá kolem…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355037"/>
            <a:ext cx="5053013" cy="244792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429000"/>
            <a:ext cx="2376000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2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5420" y="332656"/>
            <a:ext cx="9073008" cy="1143000"/>
          </a:xfrm>
        </p:spPr>
        <p:txBody>
          <a:bodyPr/>
          <a:lstStyle/>
          <a:p>
            <a:r>
              <a:rPr lang="cs-CZ" sz="3600" dirty="0"/>
              <a:t>Pojmová metafora : </a:t>
            </a:r>
            <a:br>
              <a:rPr lang="cs-CZ" sz="3600" dirty="0"/>
            </a:br>
            <a:r>
              <a:rPr lang="cs-CZ" sz="3600" dirty="0"/>
              <a:t>její reflexe vede ke kreativnímu porozumění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752528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● komunikace, mezilidské  vztahy (zdůvodnění odlišných pohledů na svět, pružnost při hledání vhodných metafor při sdělování nesdílených zkušeností a zvýraznění sdílených…)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● </a:t>
            </a:r>
            <a:r>
              <a:rPr lang="cs-CZ" dirty="0" err="1"/>
              <a:t>sebeporozumění</a:t>
            </a:r>
            <a:r>
              <a:rPr lang="cs-CZ" dirty="0"/>
              <a:t> (koherence, „zkušenostní pružnost“)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dirty="0"/>
              <a:t>● estetická zkušenost (nové metafory – nové způsoby strukturace zkušenosti)</a:t>
            </a:r>
          </a:p>
        </p:txBody>
      </p:sp>
    </p:spTree>
    <p:extLst>
      <p:ext uri="{BB962C8B-B14F-4D97-AF65-F5344CB8AC3E}">
        <p14:creationId xmlns:p14="http://schemas.microsoft.com/office/powerpoint/2010/main" val="39828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354162"/>
          </a:xfrm>
        </p:spPr>
        <p:txBody>
          <a:bodyPr/>
          <a:lstStyle/>
          <a:p>
            <a:r>
              <a:rPr lang="cs-CZ" sz="3600" dirty="0" err="1"/>
              <a:t>Experiencialismus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(zkušenostní realismus)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68052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„mýtus objektivismu“</a:t>
            </a:r>
          </a:p>
          <a:p>
            <a:pPr marL="0" indent="0">
              <a:buNone/>
            </a:pPr>
            <a:r>
              <a:rPr lang="cs-CZ" dirty="0"/>
              <a:t>„mýtus subjektivismu“</a:t>
            </a:r>
          </a:p>
          <a:p>
            <a:r>
              <a:rPr lang="cs-CZ" dirty="0"/>
              <a:t>třetí cesta: zkušenostní realismus</a:t>
            </a:r>
          </a:p>
          <a:p>
            <a:r>
              <a:rPr lang="cs-CZ" dirty="0"/>
              <a:t>porozumění jako interakce mezi člověkem a prostředím </a:t>
            </a:r>
          </a:p>
          <a:p>
            <a:r>
              <a:rPr lang="cs-CZ" dirty="0"/>
              <a:t>vztah zkušenosti a imaginace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představová schémata (z nichž se metafory generují)</a:t>
            </a:r>
            <a:endParaRPr lang="cs-CZ" dirty="0"/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						→ → →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02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756" y="260648"/>
            <a:ext cx="8218487" cy="16414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cap="all" dirty="0"/>
              <a:t>Johnson,</a:t>
            </a:r>
            <a:r>
              <a:rPr lang="cs-CZ" sz="3600" dirty="0"/>
              <a:t> Mark: </a:t>
            </a:r>
            <a:r>
              <a:rPr lang="cs-CZ" sz="3600" dirty="0" err="1"/>
              <a:t>The</a:t>
            </a:r>
            <a:r>
              <a:rPr lang="cs-CZ" sz="3600" dirty="0"/>
              <a:t> Body in </a:t>
            </a:r>
            <a:r>
              <a:rPr lang="cs-CZ" sz="3600" dirty="0" err="1"/>
              <a:t>the</a:t>
            </a:r>
            <a:r>
              <a:rPr lang="cs-CZ" sz="3600" dirty="0"/>
              <a:t> Mind. </a:t>
            </a:r>
            <a:br>
              <a:rPr lang="cs-CZ" sz="3600" dirty="0"/>
            </a:b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Bodily</a:t>
            </a:r>
            <a:r>
              <a:rPr lang="cs-CZ" sz="2400" dirty="0"/>
              <a:t> </a:t>
            </a:r>
            <a:r>
              <a:rPr lang="cs-CZ" sz="2400" dirty="0" err="1"/>
              <a:t>Basis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 </a:t>
            </a:r>
            <a:r>
              <a:rPr lang="cs-CZ" sz="2400" dirty="0" err="1"/>
              <a:t>Meaning</a:t>
            </a:r>
            <a:r>
              <a:rPr lang="cs-CZ" sz="2400" dirty="0"/>
              <a:t>, </a:t>
            </a:r>
            <a:r>
              <a:rPr lang="cs-CZ" sz="2400" dirty="0" err="1"/>
              <a:t>Imagination</a:t>
            </a:r>
            <a:r>
              <a:rPr lang="cs-CZ" sz="2400" dirty="0"/>
              <a:t>, and </a:t>
            </a:r>
            <a:r>
              <a:rPr lang="cs-CZ" sz="2400" dirty="0" err="1"/>
              <a:t>Reason</a:t>
            </a:r>
            <a:r>
              <a:rPr lang="cs-CZ" sz="2400" dirty="0"/>
              <a:t>. Chicago – London: 1987.</a:t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19458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508625" y="1989138"/>
            <a:ext cx="2706688" cy="4032250"/>
          </a:xfrm>
        </p:spPr>
      </p:pic>
      <p:pic>
        <p:nvPicPr>
          <p:cNvPr id="19459" name="Obrázek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500" y="1989138"/>
            <a:ext cx="26781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/>
              <a:t>Představová schémata</a:t>
            </a:r>
            <a:br>
              <a:rPr lang="cs-CZ" b="1" dirty="0"/>
            </a:br>
            <a:r>
              <a:rPr lang="cs-CZ" b="1" dirty="0"/>
              <a:t>  (</a:t>
            </a:r>
            <a:r>
              <a:rPr lang="cs-CZ" b="1" i="1" dirty="0"/>
              <a:t>Image </a:t>
            </a:r>
            <a:r>
              <a:rPr lang="cs-CZ" b="1" i="1" dirty="0" err="1"/>
              <a:t>schemas</a:t>
            </a:r>
            <a:r>
              <a:rPr lang="cs-CZ" b="1" dirty="0"/>
              <a:t>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188" y="1685925"/>
            <a:ext cx="7921625" cy="49006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400" b="1">
                <a:latin typeface="Calibri" pitchFamily="34" charset="0"/>
              </a:rPr>
              <a:t>Představové (konceptuální) schéma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pPr algn="ctr"/>
            <a:r>
              <a:rPr lang="cs-CZ" sz="2400">
                <a:latin typeface="Calibri" pitchFamily="34" charset="0"/>
              </a:rPr>
              <a:t>= dynamický vzorec uspořádání percepčních aktivit, utváření představ a konceptualizace.</a:t>
            </a:r>
          </a:p>
          <a:p>
            <a:pPr algn="ctr"/>
            <a:endParaRPr lang="cs-CZ" sz="2400">
              <a:latin typeface="Calibri" pitchFamily="34" charset="0"/>
            </a:endParaRPr>
          </a:p>
          <a:p>
            <a:pPr algn="ctr"/>
            <a:r>
              <a:rPr lang="cs-CZ" sz="2400"/>
              <a:t>Představová schémata jsou</a:t>
            </a:r>
          </a:p>
          <a:p>
            <a:pPr algn="ctr">
              <a:buFontTx/>
              <a:buChar char="-"/>
            </a:pPr>
            <a:r>
              <a:rPr lang="cs-CZ" sz="2400"/>
              <a:t>rozšířená na konceptualizaci mnoha lidských aktivit</a:t>
            </a:r>
          </a:p>
          <a:p>
            <a:pPr algn="ctr">
              <a:buFontTx/>
              <a:buChar char="-"/>
            </a:pPr>
            <a:r>
              <a:rPr lang="cs-CZ" sz="2400"/>
              <a:t>dobře definovatelná</a:t>
            </a:r>
          </a:p>
          <a:p>
            <a:pPr algn="ctr">
              <a:buFontTx/>
              <a:buChar char="-"/>
            </a:pPr>
            <a:r>
              <a:rPr lang="cs-CZ" sz="2400"/>
              <a:t>mají vnitřní strukturu → podle ní konstruují naše rozumění a myšlení</a:t>
            </a:r>
          </a:p>
          <a:p>
            <a:pPr algn="ctr">
              <a:buFontTx/>
              <a:buChar char="-"/>
            </a:pPr>
            <a:r>
              <a:rPr lang="cs-CZ" sz="2400"/>
              <a:t>mají psychologickou reálnost</a:t>
            </a:r>
          </a:p>
          <a:p>
            <a:pPr algn="ctr">
              <a:buFontTx/>
              <a:buChar char="-"/>
            </a:pPr>
            <a:r>
              <a:rPr lang="cs-CZ" sz="2400"/>
              <a:t>jsou dána </a:t>
            </a:r>
            <a:r>
              <a:rPr lang="cs-CZ" sz="2400" b="1"/>
              <a:t>univerzálně a prekonceptuálně </a:t>
            </a:r>
          </a:p>
          <a:p>
            <a:pPr algn="ctr">
              <a:buFontTx/>
              <a:buChar char="-"/>
            </a:pPr>
            <a:r>
              <a:rPr lang="cs-CZ" sz="2400"/>
              <a:t>tvoří základ pojmového systému</a:t>
            </a:r>
            <a:endParaRPr lang="cs-CZ" sz="2400" b="1"/>
          </a:p>
          <a:p>
            <a:pPr algn="ctr"/>
            <a:r>
              <a:rPr lang="cs-CZ" sz="2800">
                <a:latin typeface="Calibri" pitchFamily="34" charset="0"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2534</Words>
  <Application>Microsoft Office PowerPoint</Application>
  <PresentationFormat>Předvádění na obrazovce (4:3)</PresentationFormat>
  <Paragraphs>231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Uplatnění metafory v různých sférách života. Představová schémata jako základ metafor</vt:lpstr>
      <vt:lpstr>METAFORY V INDIVIDUÁLNÍCH I SPOLEČENSKÝCH RITUÁLECH </vt:lpstr>
      <vt:lpstr>METAFORA VE SNECH</vt:lpstr>
      <vt:lpstr>  METAFORY V POLITICE </vt:lpstr>
      <vt:lpstr>Metafora ve vědě  (a také ve výuce a v popularizaci vědy)</vt:lpstr>
      <vt:lpstr>Pojmová metafora :  její reflexe vede ke kreativnímu porozumění </vt:lpstr>
      <vt:lpstr>Experiencialismus (zkušenostní realismus)</vt:lpstr>
      <vt:lpstr>Johnson, Mark: The Body in the Mind.  The Bodily Basis of  Meaning, Imagination, and Reason. Chicago – London: 1987. </vt:lpstr>
      <vt:lpstr>Představová schémata   (Image schemas)</vt:lpstr>
      <vt:lpstr>Základní schémata</vt:lpstr>
      <vt:lpstr>Představová schémata v teoretickém uvažování</vt:lpstr>
      <vt:lpstr>Prezentace aplikace PowerPoint</vt:lpstr>
      <vt:lpstr>Prezentace aplikace PowerPoint</vt:lpstr>
      <vt:lpstr>Prezentace aplikace PowerPoint</vt:lpstr>
      <vt:lpstr>Díky za pozornost –  náš čas se naplnil.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Příběh a parabola.  Smíšení (blending)</dc:title>
  <dc:creator>Irena</dc:creator>
  <cp:lastModifiedBy>FFUK</cp:lastModifiedBy>
  <cp:revision>44</cp:revision>
  <dcterms:created xsi:type="dcterms:W3CDTF">2013-03-14T00:30:35Z</dcterms:created>
  <dcterms:modified xsi:type="dcterms:W3CDTF">2025-03-12T00:52:53Z</dcterms:modified>
</cp:coreProperties>
</file>