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11" r:id="rId1"/>
    <p:sldMasterId id="2147483807" r:id="rId2"/>
  </p:sldMasterIdLst>
  <p:notesMasterIdLst>
    <p:notesMasterId r:id="rId39"/>
  </p:notesMasterIdLst>
  <p:handoutMasterIdLst>
    <p:handoutMasterId r:id="rId40"/>
  </p:handoutMasterIdLst>
  <p:sldIdLst>
    <p:sldId id="257" r:id="rId3"/>
    <p:sldId id="282" r:id="rId4"/>
    <p:sldId id="283" r:id="rId5"/>
    <p:sldId id="284" r:id="rId6"/>
    <p:sldId id="285" r:id="rId7"/>
    <p:sldId id="286" r:id="rId8"/>
    <p:sldId id="287" r:id="rId9"/>
    <p:sldId id="275" r:id="rId10"/>
    <p:sldId id="288" r:id="rId11"/>
    <p:sldId id="289" r:id="rId12"/>
    <p:sldId id="290" r:id="rId13"/>
    <p:sldId id="260" r:id="rId14"/>
    <p:sldId id="291" r:id="rId15"/>
    <p:sldId id="262" r:id="rId16"/>
    <p:sldId id="259" r:id="rId17"/>
    <p:sldId id="261" r:id="rId18"/>
    <p:sldId id="265" r:id="rId19"/>
    <p:sldId id="266" r:id="rId20"/>
    <p:sldId id="267" r:id="rId21"/>
    <p:sldId id="272" r:id="rId22"/>
    <p:sldId id="273" r:id="rId23"/>
    <p:sldId id="269" r:id="rId24"/>
    <p:sldId id="271" r:id="rId25"/>
    <p:sldId id="293" r:id="rId26"/>
    <p:sldId id="295" r:id="rId27"/>
    <p:sldId id="296" r:id="rId28"/>
    <p:sldId id="274" r:id="rId29"/>
    <p:sldId id="297" r:id="rId30"/>
    <p:sldId id="298" r:id="rId31"/>
    <p:sldId id="263" r:id="rId32"/>
    <p:sldId id="264" r:id="rId33"/>
    <p:sldId id="276" r:id="rId34"/>
    <p:sldId id="278" r:id="rId35"/>
    <p:sldId id="279" r:id="rId36"/>
    <p:sldId id="281" r:id="rId37"/>
    <p:sldId id="280" r:id="rId38"/>
  </p:sldIdLst>
  <p:sldSz cx="9144000" cy="6858000" type="screen4x3"/>
  <p:notesSz cx="6858000" cy="9144000"/>
  <p:custDataLst>
    <p:tags r:id="rId41"/>
  </p:custDataLst>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5pPr>
    <a:lvl6pPr marL="2286000" algn="l" defTabSz="914400"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6pPr>
    <a:lvl7pPr marL="2743200" algn="l" defTabSz="914400"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7pPr>
    <a:lvl8pPr marL="3200400" algn="l" defTabSz="914400"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8pPr>
    <a:lvl9pPr marL="3657600" algn="l" defTabSz="914400"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6DAE8"/>
    <a:srgbClr val="FF6FCF"/>
    <a:srgbClr val="66FFCC"/>
    <a:srgbClr val="FF8000"/>
    <a:srgbClr val="6666FF"/>
    <a:srgbClr val="00FFFF"/>
    <a:srgbClr val="EEF7F8"/>
    <a:srgbClr val="E7F4F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1158" autoAdjust="0"/>
    <p:restoredTop sz="99768" autoAdjust="0"/>
  </p:normalViewPr>
  <p:slideViewPr>
    <p:cSldViewPr>
      <p:cViewPr varScale="1">
        <p:scale>
          <a:sx n="131" d="100"/>
          <a:sy n="131" d="100"/>
        </p:scale>
        <p:origin x="1302" y="108"/>
      </p:cViewPr>
      <p:guideLst>
        <p:guide orient="horz" pos="2160"/>
        <p:guide pos="2880"/>
      </p:guideLst>
    </p:cSldViewPr>
  </p:slideViewPr>
  <p:outlineViewPr>
    <p:cViewPr>
      <p:scale>
        <a:sx n="33" d="100"/>
        <a:sy n="33" d="100"/>
      </p:scale>
      <p:origin x="0" y="1422"/>
    </p:cViewPr>
  </p:outlineViewPr>
  <p:notesTextViewPr>
    <p:cViewPr>
      <p:scale>
        <a:sx n="100" d="100"/>
        <a:sy n="100" d="100"/>
      </p:scale>
      <p:origin x="0" y="0"/>
    </p:cViewPr>
  </p:notesTextViewPr>
  <p:notesViewPr>
    <p:cSldViewPr>
      <p:cViewPr>
        <p:scale>
          <a:sx n="100" d="100"/>
          <a:sy n="100" d="100"/>
        </p:scale>
        <p:origin x="-1548" y="116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notesMaster" Target="notesMasters/notesMaster1.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presProps" Target="pres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tags" Target="tags/tag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handoutMaster" Target="handoutMasters/handoutMaster1.xml"/><Relationship Id="rId45"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2770" name="Rectangle 2">
            <a:extLst>
              <a:ext uri="{FF2B5EF4-FFF2-40B4-BE49-F238E27FC236}">
                <a16:creationId xmlns:a16="http://schemas.microsoft.com/office/drawing/2014/main" id="{FE282510-C36B-4629-ACC8-B9A760DFC42C}"/>
              </a:ext>
            </a:extLst>
          </p:cNvPr>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200">
                <a:latin typeface="Arial" charset="0"/>
                <a:ea typeface="ＭＳ Ｐゴシック" pitchFamily="23" charset="-128"/>
              </a:defRPr>
            </a:lvl1pPr>
          </a:lstStyle>
          <a:p>
            <a:pPr>
              <a:defRPr/>
            </a:pPr>
            <a:endParaRPr lang="en-US"/>
          </a:p>
        </p:txBody>
      </p:sp>
      <p:sp>
        <p:nvSpPr>
          <p:cNvPr id="32771" name="Rectangle 3">
            <a:extLst>
              <a:ext uri="{FF2B5EF4-FFF2-40B4-BE49-F238E27FC236}">
                <a16:creationId xmlns:a16="http://schemas.microsoft.com/office/drawing/2014/main" id="{4563D7F5-8C01-4716-A9F9-DEED0D5E9401}"/>
              </a:ext>
            </a:extLst>
          </p:cNvPr>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a:latin typeface="Arial" charset="0"/>
                <a:ea typeface="ＭＳ Ｐゴシック" pitchFamily="23" charset="-128"/>
              </a:defRPr>
            </a:lvl1pPr>
          </a:lstStyle>
          <a:p>
            <a:pPr>
              <a:defRPr/>
            </a:pPr>
            <a:fld id="{784AEB86-EDBA-4237-8BEC-89BBBEFC429E}" type="datetime1">
              <a:rPr lang="en-US"/>
              <a:pPr>
                <a:defRPr/>
              </a:pPr>
              <a:t>11/16/2020</a:t>
            </a:fld>
            <a:endParaRPr lang="en-US"/>
          </a:p>
        </p:txBody>
      </p:sp>
      <p:sp>
        <p:nvSpPr>
          <p:cNvPr id="32772" name="Rectangle 4">
            <a:extLst>
              <a:ext uri="{FF2B5EF4-FFF2-40B4-BE49-F238E27FC236}">
                <a16:creationId xmlns:a16="http://schemas.microsoft.com/office/drawing/2014/main" id="{CAC0E07A-738E-47FE-8FD1-FEBB5C5DDABC}"/>
              </a:ext>
            </a:extLst>
          </p:cNvPr>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defRPr sz="1200">
                <a:latin typeface="Arial" charset="0"/>
                <a:ea typeface="ＭＳ Ｐゴシック" pitchFamily="23" charset="-128"/>
              </a:defRPr>
            </a:lvl1pPr>
          </a:lstStyle>
          <a:p>
            <a:pPr>
              <a:defRPr/>
            </a:pPr>
            <a:endParaRPr lang="en-US"/>
          </a:p>
        </p:txBody>
      </p:sp>
      <p:sp>
        <p:nvSpPr>
          <p:cNvPr id="32773" name="Rectangle 5">
            <a:extLst>
              <a:ext uri="{FF2B5EF4-FFF2-40B4-BE49-F238E27FC236}">
                <a16:creationId xmlns:a16="http://schemas.microsoft.com/office/drawing/2014/main" id="{3D4B85CF-F6DD-4F3C-8647-C6693FDA86D4}"/>
              </a:ext>
            </a:extLst>
          </p:cNvPr>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defRPr sz="1200"/>
            </a:lvl1pPr>
          </a:lstStyle>
          <a:p>
            <a:pPr>
              <a:defRPr/>
            </a:pPr>
            <a:fld id="{31684C33-2D5C-4C41-8B10-6F80BBECB649}" type="slidenum">
              <a:rPr lang="en-US" altLang="cs-CZ"/>
              <a:pPr>
                <a:defRPr/>
              </a:pPr>
              <a:t>‹#›</a:t>
            </a:fld>
            <a:endParaRPr lang="en-US" altLang="cs-CZ"/>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2530" name="Rectangle 2">
            <a:extLst>
              <a:ext uri="{FF2B5EF4-FFF2-40B4-BE49-F238E27FC236}">
                <a16:creationId xmlns:a16="http://schemas.microsoft.com/office/drawing/2014/main" id="{A1D2F199-2472-4A5D-AA59-9AD23AA463E0}"/>
              </a:ext>
            </a:extLst>
          </p:cNvPr>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latin typeface="Arial" charset="0"/>
                <a:ea typeface="ＭＳ Ｐゴシック" pitchFamily="23" charset="-128"/>
              </a:defRPr>
            </a:lvl1pPr>
          </a:lstStyle>
          <a:p>
            <a:pPr>
              <a:defRPr/>
            </a:pPr>
            <a:endParaRPr lang="en-US"/>
          </a:p>
        </p:txBody>
      </p:sp>
      <p:sp>
        <p:nvSpPr>
          <p:cNvPr id="22531" name="Rectangle 3">
            <a:extLst>
              <a:ext uri="{FF2B5EF4-FFF2-40B4-BE49-F238E27FC236}">
                <a16:creationId xmlns:a16="http://schemas.microsoft.com/office/drawing/2014/main" id="{93FABB0D-202A-4D63-AD2F-32C8F34BB08B}"/>
              </a:ext>
            </a:extLst>
          </p:cNvPr>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atin typeface="Arial" charset="0"/>
                <a:ea typeface="ＭＳ Ｐゴシック" pitchFamily="23" charset="-128"/>
              </a:defRPr>
            </a:lvl1pPr>
          </a:lstStyle>
          <a:p>
            <a:pPr>
              <a:defRPr/>
            </a:pPr>
            <a:fld id="{645C2F80-94D1-4535-9C5A-102E40B1F356}" type="datetime1">
              <a:rPr lang="en-US"/>
              <a:pPr>
                <a:defRPr/>
              </a:pPr>
              <a:t>11/16/2020</a:t>
            </a:fld>
            <a:endParaRPr lang="en-US"/>
          </a:p>
        </p:txBody>
      </p:sp>
      <p:sp>
        <p:nvSpPr>
          <p:cNvPr id="3076" name="Rectangle 4">
            <a:extLst>
              <a:ext uri="{FF2B5EF4-FFF2-40B4-BE49-F238E27FC236}">
                <a16:creationId xmlns:a16="http://schemas.microsoft.com/office/drawing/2014/main" id="{904F9B0D-A626-4AF2-9B4B-6DD1726C0434}"/>
              </a:ext>
            </a:extLst>
          </p:cNvPr>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2533" name="Rectangle 5">
            <a:extLst>
              <a:ext uri="{FF2B5EF4-FFF2-40B4-BE49-F238E27FC236}">
                <a16:creationId xmlns:a16="http://schemas.microsoft.com/office/drawing/2014/main" id="{E46495EF-29C6-4F3E-AF15-0835E6154FD6}"/>
              </a:ext>
            </a:extLst>
          </p:cNvPr>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2534" name="Rectangle 6">
            <a:extLst>
              <a:ext uri="{FF2B5EF4-FFF2-40B4-BE49-F238E27FC236}">
                <a16:creationId xmlns:a16="http://schemas.microsoft.com/office/drawing/2014/main" id="{71976DCB-9065-4BE1-87D9-D0886BFFBF54}"/>
              </a:ext>
            </a:extLst>
          </p:cNvPr>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atin typeface="Arial" charset="0"/>
                <a:ea typeface="ＭＳ Ｐゴシック" pitchFamily="23" charset="-128"/>
              </a:defRPr>
            </a:lvl1pPr>
          </a:lstStyle>
          <a:p>
            <a:pPr>
              <a:defRPr/>
            </a:pPr>
            <a:endParaRPr lang="en-US"/>
          </a:p>
        </p:txBody>
      </p:sp>
      <p:sp>
        <p:nvSpPr>
          <p:cNvPr id="22535" name="Rectangle 7">
            <a:extLst>
              <a:ext uri="{FF2B5EF4-FFF2-40B4-BE49-F238E27FC236}">
                <a16:creationId xmlns:a16="http://schemas.microsoft.com/office/drawing/2014/main" id="{4A7428C0-8D23-44C8-B55C-19DB1BF2CE73}"/>
              </a:ext>
            </a:extLst>
          </p:cNvPr>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B1F5ADE8-2704-49B9-A394-C92CDD785686}" type="slidenum">
              <a:rPr lang="en-US" altLang="cs-CZ"/>
              <a:pPr>
                <a:defRPr/>
              </a:pPr>
              <a:t>‹#›</a:t>
            </a:fld>
            <a:endParaRPr lang="en-US" altLang="cs-CZ"/>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itchFamily="5" charset="0"/>
        <a:ea typeface="ＭＳ Ｐゴシック" pitchFamily="23" charset="-128"/>
        <a:cs typeface="ＭＳ Ｐゴシック" pitchFamily="23" charset="-128"/>
      </a:defRPr>
    </a:lvl1pPr>
    <a:lvl2pPr marL="457200" algn="l" rtl="0" eaLnBrk="0" fontAlgn="base" hangingPunct="0">
      <a:spcBef>
        <a:spcPct val="30000"/>
      </a:spcBef>
      <a:spcAft>
        <a:spcPct val="0"/>
      </a:spcAft>
      <a:defRPr sz="1200" kern="1200">
        <a:solidFill>
          <a:schemeClr val="tx1"/>
        </a:solidFill>
        <a:latin typeface="Arial" pitchFamily="5" charset="0"/>
        <a:ea typeface="ＭＳ Ｐゴシック" pitchFamily="5" charset="-128"/>
        <a:cs typeface="+mn-cs"/>
      </a:defRPr>
    </a:lvl2pPr>
    <a:lvl3pPr marL="914400" algn="l" rtl="0" eaLnBrk="0" fontAlgn="base" hangingPunct="0">
      <a:spcBef>
        <a:spcPct val="30000"/>
      </a:spcBef>
      <a:spcAft>
        <a:spcPct val="0"/>
      </a:spcAft>
      <a:defRPr sz="1200" kern="1200">
        <a:solidFill>
          <a:schemeClr val="tx1"/>
        </a:solidFill>
        <a:latin typeface="Arial" pitchFamily="5" charset="0"/>
        <a:ea typeface="ＭＳ Ｐゴシック" pitchFamily="5" charset="-128"/>
        <a:cs typeface="+mn-cs"/>
      </a:defRPr>
    </a:lvl3pPr>
    <a:lvl4pPr marL="1371600" algn="l" rtl="0" eaLnBrk="0" fontAlgn="base" hangingPunct="0">
      <a:spcBef>
        <a:spcPct val="30000"/>
      </a:spcBef>
      <a:spcAft>
        <a:spcPct val="0"/>
      </a:spcAft>
      <a:defRPr sz="1200" kern="1200">
        <a:solidFill>
          <a:schemeClr val="tx1"/>
        </a:solidFill>
        <a:latin typeface="Arial" pitchFamily="5" charset="0"/>
        <a:ea typeface="ＭＳ Ｐゴシック" pitchFamily="5" charset="-128"/>
        <a:cs typeface="+mn-cs"/>
      </a:defRPr>
    </a:lvl4pPr>
    <a:lvl5pPr marL="1828800" algn="l" rtl="0" eaLnBrk="0" fontAlgn="base" hangingPunct="0">
      <a:spcBef>
        <a:spcPct val="30000"/>
      </a:spcBef>
      <a:spcAft>
        <a:spcPct val="0"/>
      </a:spcAft>
      <a:defRPr sz="1200" kern="1200">
        <a:solidFill>
          <a:schemeClr val="tx1"/>
        </a:solidFill>
        <a:latin typeface="Arial" pitchFamily="5" charset="0"/>
        <a:ea typeface="ＭＳ Ｐゴシック" pitchFamily="5"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Slide Image Placeholder 1">
            <a:extLst>
              <a:ext uri="{FF2B5EF4-FFF2-40B4-BE49-F238E27FC236}">
                <a16:creationId xmlns:a16="http://schemas.microsoft.com/office/drawing/2014/main" id="{35B8FDB8-DFF5-4EB9-A848-16BA2B0BF0B7}"/>
              </a:ext>
            </a:extLst>
          </p:cNvPr>
          <p:cNvSpPr>
            <a:spLocks noGrp="1" noRot="1" noChangeAspect="1" noTextEdit="1"/>
          </p:cNvSpPr>
          <p:nvPr>
            <p:ph type="sldImg"/>
          </p:nvPr>
        </p:nvSpPr>
        <p:spPr>
          <a:ln/>
        </p:spPr>
      </p:sp>
      <p:sp>
        <p:nvSpPr>
          <p:cNvPr id="6147" name="Notes Placeholder 2">
            <a:extLst>
              <a:ext uri="{FF2B5EF4-FFF2-40B4-BE49-F238E27FC236}">
                <a16:creationId xmlns:a16="http://schemas.microsoft.com/office/drawing/2014/main" id="{611A90A3-790C-45DC-86BD-5D7069A0F1CF}"/>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cs-CZ">
                <a:latin typeface="Calibri" panose="020F0502020204030204" pitchFamily="34" charset="0"/>
                <a:ea typeface="ＭＳ Ｐゴシック" panose="020B0600070205080204" pitchFamily="34" charset="-128"/>
              </a:rPr>
              <a:t>In this chapter, we investigate the basic variables that are used to evaluate the progress of an economy, including facts of the economy. We will examine the role of savings and investment in the growth of an economy and how uncertainty and demand and supply shocks impact the economy.  When looking at demand shocks, we will compare outcomes based on flexible and sticky prices.  </a:t>
            </a:r>
          </a:p>
        </p:txBody>
      </p:sp>
      <p:sp>
        <p:nvSpPr>
          <p:cNvPr id="6148" name="Slide Number Placeholder 3">
            <a:extLst>
              <a:ext uri="{FF2B5EF4-FFF2-40B4-BE49-F238E27FC236}">
                <a16:creationId xmlns:a16="http://schemas.microsoft.com/office/drawing/2014/main" id="{E92CC2CF-EF08-44D3-8B37-BF7F279B348B}"/>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ea typeface="ＭＳ Ｐゴシック" panose="020B0600070205080204" pitchFamily="34" charset="-128"/>
              </a:defRPr>
            </a:lvl1pPr>
            <a:lvl2pPr marL="742950" indent="-285750">
              <a:spcBef>
                <a:spcPct val="30000"/>
              </a:spcBef>
              <a:defRPr sz="1200">
                <a:solidFill>
                  <a:schemeClr val="tx1"/>
                </a:solidFill>
                <a:latin typeface="Arial" panose="020B0604020202020204" pitchFamily="34" charset="0"/>
                <a:ea typeface="ＭＳ Ｐゴシック" panose="020B0600070205080204" pitchFamily="34" charset="-128"/>
              </a:defRPr>
            </a:lvl2pPr>
            <a:lvl3pPr marL="1143000" indent="-228600">
              <a:spcBef>
                <a:spcPct val="30000"/>
              </a:spcBef>
              <a:defRPr sz="1200">
                <a:solidFill>
                  <a:schemeClr val="tx1"/>
                </a:solidFill>
                <a:latin typeface="Arial" panose="020B0604020202020204" pitchFamily="34" charset="0"/>
                <a:ea typeface="ＭＳ Ｐゴシック" panose="020B0600070205080204" pitchFamily="34" charset="-128"/>
              </a:defRPr>
            </a:lvl3pPr>
            <a:lvl4pPr marL="1600200" indent="-228600">
              <a:spcBef>
                <a:spcPct val="30000"/>
              </a:spcBef>
              <a:defRPr sz="1200">
                <a:solidFill>
                  <a:schemeClr val="tx1"/>
                </a:solidFill>
                <a:latin typeface="Arial" panose="020B0604020202020204" pitchFamily="34" charset="0"/>
                <a:ea typeface="ＭＳ Ｐゴシック" panose="020B0600070205080204" pitchFamily="34" charset="-128"/>
              </a:defRPr>
            </a:lvl4pPr>
            <a:lvl5pPr marL="2057400" indent="-228600">
              <a:spcBef>
                <a:spcPct val="30000"/>
              </a:spcBef>
              <a:defRPr sz="12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9pPr>
          </a:lstStyle>
          <a:p>
            <a:pPr>
              <a:spcBef>
                <a:spcPct val="0"/>
              </a:spcBef>
            </a:pPr>
            <a:fld id="{AC212B6D-8D34-42DE-A7F3-6BB3D5CB6DE9}" type="slidenum">
              <a:rPr lang="en-US" altLang="cs-CZ" smtClean="0"/>
              <a:pPr>
                <a:spcBef>
                  <a:spcPct val="0"/>
                </a:spcBef>
              </a:pPr>
              <a:t>1</a:t>
            </a:fld>
            <a:endParaRPr lang="en-US" altLang="cs-CZ"/>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a:extLst>
              <a:ext uri="{FF2B5EF4-FFF2-40B4-BE49-F238E27FC236}">
                <a16:creationId xmlns:a16="http://schemas.microsoft.com/office/drawing/2014/main" id="{D46AF11A-B2A5-435D-8591-9EEBBA153FED}"/>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DEB8349D-A2AB-40B4-8126-45BBC52495A4}" type="slidenum">
              <a:rPr lang="en-US" altLang="cs-CZ">
                <a:latin typeface="Arial" panose="020B0604020202020204" pitchFamily="34" charset="0"/>
              </a:rPr>
              <a:pPr>
                <a:spcBef>
                  <a:spcPct val="0"/>
                </a:spcBef>
              </a:pPr>
              <a:t>10</a:t>
            </a:fld>
            <a:endParaRPr lang="en-US" altLang="cs-CZ">
              <a:latin typeface="Arial" panose="020B0604020202020204" pitchFamily="34" charset="0"/>
            </a:endParaRPr>
          </a:p>
        </p:txBody>
      </p:sp>
      <p:sp>
        <p:nvSpPr>
          <p:cNvPr id="9219" name="Rectangle 2">
            <a:extLst>
              <a:ext uri="{FF2B5EF4-FFF2-40B4-BE49-F238E27FC236}">
                <a16:creationId xmlns:a16="http://schemas.microsoft.com/office/drawing/2014/main" id="{8AF7AB94-E1F3-4849-B5AC-AC1D01BDA1AB}"/>
              </a:ext>
            </a:extLst>
          </p:cNvPr>
          <p:cNvSpPr>
            <a:spLocks noGrp="1" noRot="1" noChangeAspect="1" noChangeArrowheads="1" noTextEdit="1"/>
          </p:cNvSpPr>
          <p:nvPr>
            <p:ph type="sldImg"/>
          </p:nvPr>
        </p:nvSpPr>
        <p:spPr>
          <a:ln/>
        </p:spPr>
      </p:sp>
      <p:sp>
        <p:nvSpPr>
          <p:cNvPr id="9220" name="Rectangle 3">
            <a:extLst>
              <a:ext uri="{FF2B5EF4-FFF2-40B4-BE49-F238E27FC236}">
                <a16:creationId xmlns:a16="http://schemas.microsoft.com/office/drawing/2014/main" id="{EFEF0D52-12D5-4537-A866-DB0523B703C6}"/>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cs-CZ"/>
              <a:t>Figure 26.1 shows the business cycle. Economists distinguish four phases of the business cycle; the duration and strength of each phase may vary. Additionally, individual cycles vary in duration and intensity. You can see that the long run trend is economic growth.</a:t>
            </a:r>
          </a:p>
          <a:p>
            <a:pPr eaLnBrk="1" hangingPunct="1"/>
            <a:endParaRPr lang="en-US" altLang="cs-CZ"/>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7">
            <a:extLst>
              <a:ext uri="{FF2B5EF4-FFF2-40B4-BE49-F238E27FC236}">
                <a16:creationId xmlns:a16="http://schemas.microsoft.com/office/drawing/2014/main" id="{FF51AB42-4411-4A81-B4E0-5756B5E0BAEA}"/>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BEB13B38-F4CC-44DB-AA7C-F190B8B3D722}" type="slidenum">
              <a:rPr kumimoji="0" lang="en-US" altLang="cs-CZ"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11</a:t>
            </a:fld>
            <a:endParaRPr kumimoji="0" lang="en-US" altLang="cs-CZ" sz="12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11267" name="Rectangle 2">
            <a:extLst>
              <a:ext uri="{FF2B5EF4-FFF2-40B4-BE49-F238E27FC236}">
                <a16:creationId xmlns:a16="http://schemas.microsoft.com/office/drawing/2014/main" id="{2F885CD3-509F-4DEF-A01E-6568295EE9DC}"/>
              </a:ext>
            </a:extLst>
          </p:cNvPr>
          <p:cNvSpPr>
            <a:spLocks noGrp="1" noRot="1" noChangeAspect="1" noChangeArrowheads="1" noTextEdit="1"/>
          </p:cNvSpPr>
          <p:nvPr>
            <p:ph type="sldImg"/>
          </p:nvPr>
        </p:nvSpPr>
        <p:spPr>
          <a:ln/>
        </p:spPr>
      </p:sp>
      <p:sp>
        <p:nvSpPr>
          <p:cNvPr id="11268" name="Rectangle 3">
            <a:extLst>
              <a:ext uri="{FF2B5EF4-FFF2-40B4-BE49-F238E27FC236}">
                <a16:creationId xmlns:a16="http://schemas.microsoft.com/office/drawing/2014/main" id="{F6059D02-B47B-45F1-8D79-1DD7B9D42CE5}"/>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cs-CZ"/>
              <a:t>The NBER is a nonprofit economic research organization. Within the NBER is the Business Cycle Dating Committee whose job it is to declare the start and the end of recessions in the U.S. They declared that the 2007 recession began in December 2007 and ended in June 2009.</a:t>
            </a: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a:extLst>
              <a:ext uri="{FF2B5EF4-FFF2-40B4-BE49-F238E27FC236}">
                <a16:creationId xmlns:a16="http://schemas.microsoft.com/office/drawing/2014/main" id="{7FD1336F-632C-41FD-B733-7348900F2E9E}"/>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02969E2C-E02B-4EAF-9A2E-3C476605B43D}" type="slidenum">
              <a:rPr lang="en-US" altLang="cs-CZ">
                <a:latin typeface="Arial" panose="020B0604020202020204" pitchFamily="34" charset="0"/>
              </a:rPr>
              <a:pPr>
                <a:spcBef>
                  <a:spcPct val="0"/>
                </a:spcBef>
              </a:pPr>
              <a:t>12</a:t>
            </a:fld>
            <a:endParaRPr lang="en-US" altLang="cs-CZ">
              <a:latin typeface="Arial" panose="020B0604020202020204" pitchFamily="34" charset="0"/>
            </a:endParaRPr>
          </a:p>
        </p:txBody>
      </p:sp>
      <p:sp>
        <p:nvSpPr>
          <p:cNvPr id="13315" name="Rectangle 2">
            <a:extLst>
              <a:ext uri="{FF2B5EF4-FFF2-40B4-BE49-F238E27FC236}">
                <a16:creationId xmlns:a16="http://schemas.microsoft.com/office/drawing/2014/main" id="{826872E6-94BC-486E-96F9-B36876B6AE5D}"/>
              </a:ext>
            </a:extLst>
          </p:cNvPr>
          <p:cNvSpPr>
            <a:spLocks noGrp="1" noRot="1" noChangeAspect="1" noChangeArrowheads="1" noTextEdit="1"/>
          </p:cNvSpPr>
          <p:nvPr>
            <p:ph type="sldImg"/>
          </p:nvPr>
        </p:nvSpPr>
        <p:spPr>
          <a:ln/>
        </p:spPr>
      </p:sp>
      <p:sp>
        <p:nvSpPr>
          <p:cNvPr id="13316" name="Rectangle 3">
            <a:extLst>
              <a:ext uri="{FF2B5EF4-FFF2-40B4-BE49-F238E27FC236}">
                <a16:creationId xmlns:a16="http://schemas.microsoft.com/office/drawing/2014/main" id="{0B8591C2-3B97-46C7-BB6B-1F527B431D49}"/>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cs-CZ"/>
              <a:t>The United States’ long run economic growth has been interrupted by periods of instability.  Uneven growth has been the pattern, with inflation often accompanying rapid growth, and declines in employment and output during periods of recession and depression.  Economic shocks are unexpected events that individuals and firms may have trouble adjusting to.  Prices can be inflexible downwards which means that if total spending unexpectedly decreases and firms cannot lower prices, the firms will end up selling fewer units of output. The “sticky” prices result in slower sales which will cause firms to cut back on production; this causes GDP to fall. Then employment will fall because of the reduced demand for output and an economic contraction will occur. Inflexible prices are thought to be a major factor in preventing the economy from quickly adjusting to economic shocks.  These shocks are outlined on the next slide.</a:t>
            </a: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7">
            <a:extLst>
              <a:ext uri="{FF2B5EF4-FFF2-40B4-BE49-F238E27FC236}">
                <a16:creationId xmlns:a16="http://schemas.microsoft.com/office/drawing/2014/main" id="{21D2E572-47F0-4F7B-AAC1-8853833102DC}"/>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C1C3D46B-06A9-4AE0-8D27-15C1B66B508A}" type="slidenum">
              <a:rPr lang="en-US" altLang="cs-CZ">
                <a:latin typeface="Arial" panose="020B0604020202020204" pitchFamily="34" charset="0"/>
              </a:rPr>
              <a:pPr>
                <a:spcBef>
                  <a:spcPct val="0"/>
                </a:spcBef>
              </a:pPr>
              <a:t>13</a:t>
            </a:fld>
            <a:endParaRPr lang="en-US" altLang="cs-CZ">
              <a:latin typeface="Arial" panose="020B0604020202020204" pitchFamily="34" charset="0"/>
            </a:endParaRPr>
          </a:p>
        </p:txBody>
      </p:sp>
      <p:sp>
        <p:nvSpPr>
          <p:cNvPr id="15363" name="Rectangle 2">
            <a:extLst>
              <a:ext uri="{FF2B5EF4-FFF2-40B4-BE49-F238E27FC236}">
                <a16:creationId xmlns:a16="http://schemas.microsoft.com/office/drawing/2014/main" id="{8F82386A-57FB-4391-9382-8C1649BB0E37}"/>
              </a:ext>
            </a:extLst>
          </p:cNvPr>
          <p:cNvSpPr>
            <a:spLocks noGrp="1" noRot="1" noChangeAspect="1" noChangeArrowheads="1" noTextEdit="1"/>
          </p:cNvSpPr>
          <p:nvPr>
            <p:ph type="sldImg"/>
          </p:nvPr>
        </p:nvSpPr>
        <p:spPr>
          <a:ln/>
        </p:spPr>
      </p:sp>
      <p:sp>
        <p:nvSpPr>
          <p:cNvPr id="15364" name="Rectangle 3">
            <a:extLst>
              <a:ext uri="{FF2B5EF4-FFF2-40B4-BE49-F238E27FC236}">
                <a16:creationId xmlns:a16="http://schemas.microsoft.com/office/drawing/2014/main" id="{3EB0F2C7-2668-4BA0-953E-DBCAB3C47EED}"/>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spcBef>
                <a:spcPct val="0"/>
              </a:spcBef>
            </a:pPr>
            <a:r>
              <a:rPr lang="en-US" altLang="cs-CZ"/>
              <a:t>The following are economic shocks that can cause business cycles.  Major innovations may trigger new investment and/or consumption spending. But these occur irregularly and unexpectedly and may contribute to the variability of economic activity. Examples include the computer and the internet.  Changes in productivity may be a related cause. Unexpected changes in resource availability or unexpected changes in the rate of technological advances can affect productivity.</a:t>
            </a:r>
          </a:p>
          <a:p>
            <a:pPr>
              <a:spcBef>
                <a:spcPct val="0"/>
              </a:spcBef>
            </a:pPr>
            <a:r>
              <a:rPr lang="en-US" altLang="cs-CZ"/>
              <a:t>As the monetary authorities print more money, an inflationary boom can occur. Printing less money than what people were expecting can trigger an output decline.</a:t>
            </a:r>
          </a:p>
          <a:p>
            <a:pPr>
              <a:spcBef>
                <a:spcPct val="0"/>
              </a:spcBef>
            </a:pPr>
            <a:r>
              <a:rPr lang="en-US" altLang="cs-CZ"/>
              <a:t>As the economy adjusts to political events like peace treaties or war, economic strains can occur.  Rapid asset price increases or decreases can spill over to the general economy and cause booms and busts.  The recession of 2007 was led by excessive money, overvalued real estate and unsustainable mortgage debt.</a:t>
            </a:r>
          </a:p>
          <a:p>
            <a:pPr eaLnBrk="1" hangingPunct="1"/>
            <a:endParaRPr lang="en-US" altLang="cs-CZ"/>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a:extLst>
              <a:ext uri="{FF2B5EF4-FFF2-40B4-BE49-F238E27FC236}">
                <a16:creationId xmlns:a16="http://schemas.microsoft.com/office/drawing/2014/main" id="{7E1AEE9D-41C4-4451-A9B8-2588F07FBBAE}"/>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45FA39F6-C2D2-475D-B19F-F764342992B1}" type="slidenum">
              <a:rPr lang="en-US" altLang="cs-CZ">
                <a:latin typeface="Arial" panose="020B0604020202020204" pitchFamily="34" charset="0"/>
              </a:rPr>
              <a:pPr>
                <a:spcBef>
                  <a:spcPct val="0"/>
                </a:spcBef>
              </a:pPr>
              <a:t>14</a:t>
            </a:fld>
            <a:endParaRPr lang="en-US" altLang="cs-CZ">
              <a:latin typeface="Arial" panose="020B0604020202020204" pitchFamily="34" charset="0"/>
            </a:endParaRPr>
          </a:p>
        </p:txBody>
      </p:sp>
      <p:sp>
        <p:nvSpPr>
          <p:cNvPr id="17411" name="Rectangle 2">
            <a:extLst>
              <a:ext uri="{FF2B5EF4-FFF2-40B4-BE49-F238E27FC236}">
                <a16:creationId xmlns:a16="http://schemas.microsoft.com/office/drawing/2014/main" id="{FB6A74FC-41EC-453B-A0A6-87653CEA9F94}"/>
              </a:ext>
            </a:extLst>
          </p:cNvPr>
          <p:cNvSpPr>
            <a:spLocks noGrp="1" noRot="1" noChangeAspect="1" noChangeArrowheads="1" noTextEdit="1"/>
          </p:cNvSpPr>
          <p:nvPr>
            <p:ph type="sldImg"/>
          </p:nvPr>
        </p:nvSpPr>
        <p:spPr>
          <a:ln/>
        </p:spPr>
      </p:sp>
      <p:sp>
        <p:nvSpPr>
          <p:cNvPr id="17412" name="Rectangle 3">
            <a:extLst>
              <a:ext uri="{FF2B5EF4-FFF2-40B4-BE49-F238E27FC236}">
                <a16:creationId xmlns:a16="http://schemas.microsoft.com/office/drawing/2014/main" id="{105AF9AA-8070-4D08-B398-B338DB025FE1}"/>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cs-CZ"/>
              <a:t>Most agree that the level of aggregate spending is important, especially the changes in spending on capital goods and consumer durables.  Recall that the definition of durable goods is a good with an expected life of 3 or more years.  Spending on durable goods output is more volatile than nondurables and services because spending on nondurables or services often cannot be postponed.  Also, durable goods items such as a new automobile or a new washer and dryer are generally more expensive for households to purchase, making durable goods more vulnerable in times of declining income and uncertainty for households.</a:t>
            </a:r>
          </a:p>
          <a:p>
            <a:pPr eaLnBrk="1" hangingPunct="1"/>
            <a:endParaRPr lang="en-US" altLang="cs-CZ"/>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a:extLst>
              <a:ext uri="{FF2B5EF4-FFF2-40B4-BE49-F238E27FC236}">
                <a16:creationId xmlns:a16="http://schemas.microsoft.com/office/drawing/2014/main" id="{08B3DB5E-B718-49E3-BF19-E1BD98497996}"/>
              </a:ext>
            </a:extLst>
          </p:cNvPr>
          <p:cNvSpPr>
            <a:spLocks noRot="1" noChangeArrowheads="1" noTextEdit="1"/>
          </p:cNvSpPr>
          <p:nvPr>
            <p:ph type="sldImg"/>
          </p:nvPr>
        </p:nvSpPr>
        <p:spPr>
          <a:ln/>
        </p:spPr>
      </p:sp>
      <p:sp>
        <p:nvSpPr>
          <p:cNvPr id="8195" name="Rectangle 3">
            <a:extLst>
              <a:ext uri="{FF2B5EF4-FFF2-40B4-BE49-F238E27FC236}">
                <a16:creationId xmlns:a16="http://schemas.microsoft.com/office/drawing/2014/main" id="{E745F03B-2C2C-4CDC-AA04-4FF63979AEC6}"/>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cs-CZ">
                <a:latin typeface="Calibri" panose="020F0502020204030204" pitchFamily="34" charset="0"/>
                <a:ea typeface="ＭＳ Ｐゴシック" panose="020B0600070205080204" pitchFamily="34" charset="-128"/>
              </a:rPr>
              <a:t>There are many different measures used by economists to evaluate how economies operate and how their performances might be improved.  Chief among these are real GDP, unemployment, and inflation.  Real GDP (gross domestic product) measures the value of final goods and services produced within the borders of a country during a specific period of time, usually a year.  Real GDP is calculated by taking nominal GDP, which measures the dollar value of the goods and services at their current prices, and statistically eliminating the price changes that have occurred over time.  </a:t>
            </a:r>
          </a:p>
          <a:p>
            <a:r>
              <a:rPr lang="en-US" altLang="cs-CZ">
                <a:latin typeface="Calibri" panose="020F0502020204030204" pitchFamily="34" charset="0"/>
                <a:ea typeface="ＭＳ Ｐゴシック" panose="020B0600070205080204" pitchFamily="34" charset="-128"/>
              </a:rPr>
              <a:t>Unemployment is another important measure.  High rates of unemployment are undesirable because they indicate that a large portion of the workforce is not producing.  Inflation, the third measure, looks at the increases in the overall level of prices.  High levels of inflation mean that it will cost the average family more to purchase the same goods and services.</a:t>
            </a: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a:extLst>
              <a:ext uri="{FF2B5EF4-FFF2-40B4-BE49-F238E27FC236}">
                <a16:creationId xmlns:a16="http://schemas.microsoft.com/office/drawing/2014/main" id="{A0A0414F-8B23-4784-9C53-908E7E83B085}"/>
              </a:ext>
            </a:extLst>
          </p:cNvPr>
          <p:cNvSpPr>
            <a:spLocks noRot="1" noChangeArrowheads="1" noTextEdit="1"/>
          </p:cNvSpPr>
          <p:nvPr>
            <p:ph type="sldImg"/>
          </p:nvPr>
        </p:nvSpPr>
        <p:spPr>
          <a:ln/>
        </p:spPr>
      </p:sp>
      <p:sp>
        <p:nvSpPr>
          <p:cNvPr id="12291" name="Rectangle 3">
            <a:extLst>
              <a:ext uri="{FF2B5EF4-FFF2-40B4-BE49-F238E27FC236}">
                <a16:creationId xmlns:a16="http://schemas.microsoft.com/office/drawing/2014/main" id="{29CFBAF9-80D3-4ED0-8A7A-3CDBDE2C5E5D}"/>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cs-CZ">
                <a:latin typeface="Calibri" panose="020F0502020204030204" pitchFamily="34" charset="0"/>
                <a:ea typeface="ＭＳ Ｐゴシック" panose="020B0600070205080204" pitchFamily="34" charset="-128"/>
              </a:rPr>
              <a:t>Macroeconomic models are used to clarify many important questions about the power and limits of government economic policy.  The answers to these questions are critical because countries experience vastly different economic results at different times.  The models help explain why large differences occur and how government policies can influence rates of growth, unemployment, and inflation.</a:t>
            </a: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a:extLst>
              <a:ext uri="{FF2B5EF4-FFF2-40B4-BE49-F238E27FC236}">
                <a16:creationId xmlns:a16="http://schemas.microsoft.com/office/drawing/2014/main" id="{19E66414-9EF9-43CD-984E-1004EA6C5D4E}"/>
              </a:ext>
            </a:extLst>
          </p:cNvPr>
          <p:cNvSpPr>
            <a:spLocks noRot="1" noChangeArrowheads="1" noTextEdit="1"/>
          </p:cNvSpPr>
          <p:nvPr>
            <p:ph type="sldImg"/>
          </p:nvPr>
        </p:nvSpPr>
        <p:spPr>
          <a:ln/>
        </p:spPr>
      </p:sp>
      <p:sp>
        <p:nvSpPr>
          <p:cNvPr id="20483" name="Rectangle 3">
            <a:extLst>
              <a:ext uri="{FF2B5EF4-FFF2-40B4-BE49-F238E27FC236}">
                <a16:creationId xmlns:a16="http://schemas.microsoft.com/office/drawing/2014/main" id="{BB57EF98-EC18-4351-AE9F-0529C80910A1}"/>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cs-CZ">
                <a:latin typeface="Calibri" panose="020F0502020204030204" pitchFamily="34" charset="0"/>
                <a:ea typeface="ＭＳ Ｐゴシック" panose="020B0600070205080204" pitchFamily="34" charset="-128"/>
              </a:rPr>
              <a:t>At the heart of economic growth is the principle that to raise standards of living over time, an economy must devote some of its current output to increasing future output.  This requires both saving and investment.  Saving occurs when current consumption is less than current output, and investment occurs when resources are devoted to increasing future output.  While households are the principal source of savings, businesses are the principal economic investors.  The savings of households are collected by banks and other financial institutions which lend the funds to businesses who can invest it in equipment, factories, and other capital goods.</a:t>
            </a: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a:extLst>
              <a:ext uri="{FF2B5EF4-FFF2-40B4-BE49-F238E27FC236}">
                <a16:creationId xmlns:a16="http://schemas.microsoft.com/office/drawing/2014/main" id="{3FAEA970-E8A8-42CC-A77C-186796087559}"/>
              </a:ext>
            </a:extLst>
          </p:cNvPr>
          <p:cNvSpPr>
            <a:spLocks noRot="1" noChangeArrowheads="1" noTextEdit="1"/>
          </p:cNvSpPr>
          <p:nvPr>
            <p:ph type="sldImg"/>
          </p:nvPr>
        </p:nvSpPr>
        <p:spPr>
          <a:ln/>
        </p:spPr>
      </p:sp>
      <p:sp>
        <p:nvSpPr>
          <p:cNvPr id="22531" name="Rectangle 3">
            <a:extLst>
              <a:ext uri="{FF2B5EF4-FFF2-40B4-BE49-F238E27FC236}">
                <a16:creationId xmlns:a16="http://schemas.microsoft.com/office/drawing/2014/main" id="{70E97435-4ECC-4984-897C-FF8F0A8431E1}"/>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cs-CZ">
                <a:latin typeface="Calibri" panose="020F0502020204030204" pitchFamily="34" charset="0"/>
                <a:ea typeface="ＭＳ Ｐゴシック" panose="020B0600070205080204" pitchFamily="34" charset="-128"/>
              </a:rPr>
              <a:t>No one knows what the future holds.  This uncertainty complicates decisions about savings and investments.   Shocks occur when unexpected situations occur.  Economies are exposed to both demand shocks and supply shocks.  Demand shocks are unexpected changes in the demand for goods and services, while supply shocks involve unexpected changes in the supply of goods and services.  These shocks can be caused by many factors. </a:t>
            </a:r>
          </a:p>
          <a:p>
            <a:endParaRPr lang="en-US" altLang="cs-CZ">
              <a:latin typeface="Calibri" panose="020F0502020204030204" pitchFamily="34" charset="0"/>
              <a:ea typeface="ＭＳ Ｐゴシック" panose="020B0600070205080204" pitchFamily="34" charset="-128"/>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a:extLst>
              <a:ext uri="{FF2B5EF4-FFF2-40B4-BE49-F238E27FC236}">
                <a16:creationId xmlns:a16="http://schemas.microsoft.com/office/drawing/2014/main" id="{04A98369-8CB5-4855-8014-608159AB5C26}"/>
              </a:ext>
            </a:extLst>
          </p:cNvPr>
          <p:cNvSpPr>
            <a:spLocks noRot="1" noChangeArrowheads="1" noTextEdit="1"/>
          </p:cNvSpPr>
          <p:nvPr>
            <p:ph type="sldImg"/>
          </p:nvPr>
        </p:nvSpPr>
        <p:spPr>
          <a:ln/>
        </p:spPr>
      </p:sp>
      <p:sp>
        <p:nvSpPr>
          <p:cNvPr id="24579" name="Rectangle 3">
            <a:extLst>
              <a:ext uri="{FF2B5EF4-FFF2-40B4-BE49-F238E27FC236}">
                <a16:creationId xmlns:a16="http://schemas.microsoft.com/office/drawing/2014/main" id="{6AC71B0A-5C99-4C4E-8BCF-208E2DD9A001}"/>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cs-CZ">
                <a:latin typeface="Calibri" panose="020F0502020204030204" pitchFamily="34" charset="0"/>
                <a:ea typeface="ＭＳ Ｐゴシック" panose="020B0600070205080204" pitchFamily="34" charset="-128"/>
              </a:rPr>
              <a:t>If prices are flexible, the market price will be able to adjust to unexpected changes in demand.  There would be no short-run fluctuations in output, production levels would remain constant, and unemployment levels would remain the same.  In reality, many prices are inflexible and not able to change rapidly in response to unexpected demand changes.  Since the price cannot change, businesses must pursue other avenues such as changing production to match the demand.  They may store inventory to help with unexpected surges in demand, but this is very costly.</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a:extLst>
              <a:ext uri="{FF2B5EF4-FFF2-40B4-BE49-F238E27FC236}">
                <a16:creationId xmlns:a16="http://schemas.microsoft.com/office/drawing/2014/main" id="{F71AD49D-D565-4B73-8E35-0B449780EEE3}"/>
              </a:ext>
            </a:extLst>
          </p:cNvPr>
          <p:cNvSpPr>
            <a:spLocks noRot="1" noChangeArrowheads="1" noTextEdit="1"/>
          </p:cNvSpPr>
          <p:nvPr>
            <p:ph type="sldImg"/>
          </p:nvPr>
        </p:nvSpPr>
        <p:spPr>
          <a:ln/>
        </p:spPr>
      </p:sp>
      <p:sp>
        <p:nvSpPr>
          <p:cNvPr id="32771" name="Rectangle 3">
            <a:extLst>
              <a:ext uri="{FF2B5EF4-FFF2-40B4-BE49-F238E27FC236}">
                <a16:creationId xmlns:a16="http://schemas.microsoft.com/office/drawing/2014/main" id="{F1D66323-9BB3-44DD-A7DA-33933DE963E8}"/>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cs-CZ">
                <a:ea typeface="ＭＳ Ｐゴシック" panose="020B0600070205080204" pitchFamily="34" charset="-128"/>
              </a:rPr>
              <a:t>The primary measure of the economy’s performance as a whole is its aggregate output.  This is most commonly calculated as Gross Domestic Product, or GDP.  GDP is a monetary measure in that everything is valued in dollars.  All goods and services produced must be converted into dollar values for GDP to work.  To avoid multiple counting of goods, GDP includes only the market value of final goods and ignores intermediate goods, which are goods either purchased for resale or for further processing into final goods.  GDP could also avoid multiple counting by counting only the value added at each stage.  Value added is the market value of a firm’s output less the value of the inputs that the firm purchased from others.</a:t>
            </a: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a:extLst>
              <a:ext uri="{FF2B5EF4-FFF2-40B4-BE49-F238E27FC236}">
                <a16:creationId xmlns:a16="http://schemas.microsoft.com/office/drawing/2014/main" id="{6F4FE55B-2026-475D-8498-7516C8AE6149}"/>
              </a:ext>
            </a:extLst>
          </p:cNvPr>
          <p:cNvSpPr>
            <a:spLocks noRot="1" noChangeArrowheads="1" noTextEdit="1"/>
          </p:cNvSpPr>
          <p:nvPr>
            <p:ph type="sldImg"/>
          </p:nvPr>
        </p:nvSpPr>
        <p:spPr>
          <a:ln/>
        </p:spPr>
      </p:sp>
      <p:sp>
        <p:nvSpPr>
          <p:cNvPr id="26627" name="Rectangle 3">
            <a:extLst>
              <a:ext uri="{FF2B5EF4-FFF2-40B4-BE49-F238E27FC236}">
                <a16:creationId xmlns:a16="http://schemas.microsoft.com/office/drawing/2014/main" id="{1B5F9AD9-F8FC-4827-A548-C9513DC984D3}"/>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cs-CZ">
                <a:latin typeface="Calibri" panose="020F0502020204030204" pitchFamily="34" charset="0"/>
                <a:ea typeface="ＭＳ Ｐゴシック" panose="020B0600070205080204" pitchFamily="34" charset="-128"/>
              </a:rPr>
              <a:t>In this graph, we see that under flexible prices, production will stay the same and demand will shift in response to the demand shock.  Price is able to adjust either up or down depending on if there is a positive or negative demand shock.</a:t>
            </a:r>
          </a:p>
        </p:txBody>
      </p:sp>
    </p:spTree>
    <p:extLst>
      <p:ext uri="{BB962C8B-B14F-4D97-AF65-F5344CB8AC3E}">
        <p14:creationId xmlns:p14="http://schemas.microsoft.com/office/powerpoint/2010/main" val="149237301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a:extLst>
              <a:ext uri="{FF2B5EF4-FFF2-40B4-BE49-F238E27FC236}">
                <a16:creationId xmlns:a16="http://schemas.microsoft.com/office/drawing/2014/main" id="{81F92AA2-F7D4-496E-8B3C-45D76D4C3173}"/>
              </a:ext>
            </a:extLst>
          </p:cNvPr>
          <p:cNvSpPr>
            <a:spLocks noRot="1" noChangeArrowheads="1" noTextEdit="1"/>
          </p:cNvSpPr>
          <p:nvPr>
            <p:ph type="sldImg"/>
          </p:nvPr>
        </p:nvSpPr>
        <p:spPr>
          <a:ln/>
        </p:spPr>
      </p:sp>
      <p:sp>
        <p:nvSpPr>
          <p:cNvPr id="28675" name="Rectangle 3">
            <a:extLst>
              <a:ext uri="{FF2B5EF4-FFF2-40B4-BE49-F238E27FC236}">
                <a16:creationId xmlns:a16="http://schemas.microsoft.com/office/drawing/2014/main" id="{63B5C129-3B26-4B2E-A204-84E58A616E7D}"/>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cs-CZ">
                <a:latin typeface="Calibri" panose="020F0502020204030204" pitchFamily="34" charset="0"/>
                <a:ea typeface="ＭＳ Ｐゴシック" panose="020B0600070205080204" pitchFamily="34" charset="-128"/>
              </a:rPr>
              <a:t>In this graph, we see what happens when prices are not flexible.  Since the price is fixed, the shift in the demand curve causes a change in the units supplied at that price level.  When the demand shifts downward, the economy will suffer as firms that make the goods will cut production, lay off workers, and cause falling GDP and rising unemployment.</a:t>
            </a:r>
          </a:p>
        </p:txBody>
      </p:sp>
    </p:spTree>
    <p:extLst>
      <p:ext uri="{BB962C8B-B14F-4D97-AF65-F5344CB8AC3E}">
        <p14:creationId xmlns:p14="http://schemas.microsoft.com/office/powerpoint/2010/main" val="82950193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a:extLst>
              <a:ext uri="{FF2B5EF4-FFF2-40B4-BE49-F238E27FC236}">
                <a16:creationId xmlns:a16="http://schemas.microsoft.com/office/drawing/2014/main" id="{BBF27A5D-1F3B-42A9-AE74-2327C20A5D14}"/>
              </a:ext>
            </a:extLst>
          </p:cNvPr>
          <p:cNvSpPr>
            <a:spLocks noRot="1" noChangeArrowheads="1" noTextEdit="1"/>
          </p:cNvSpPr>
          <p:nvPr>
            <p:ph type="sldImg"/>
          </p:nvPr>
        </p:nvSpPr>
        <p:spPr>
          <a:ln/>
        </p:spPr>
      </p:sp>
      <p:sp>
        <p:nvSpPr>
          <p:cNvPr id="30723" name="Rectangle 3">
            <a:extLst>
              <a:ext uri="{FF2B5EF4-FFF2-40B4-BE49-F238E27FC236}">
                <a16:creationId xmlns:a16="http://schemas.microsoft.com/office/drawing/2014/main" id="{49C80990-A34F-4485-A6D2-0AB4881670CA}"/>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cs-CZ">
                <a:latin typeface="Calibri" panose="020F0502020204030204" pitchFamily="34" charset="0"/>
                <a:ea typeface="ＭＳ Ｐゴシック" panose="020B0600070205080204" pitchFamily="34" charset="-128"/>
              </a:rPr>
              <a:t>Not all prices are sticky or slow to change.  Many commodities such as corn, oil, and natural gas feature extremely flexible prices and can literally react in seconds to changes in supply and demand.  Prices for final goods and services consumed by people tend to be quite sticky.  The degree of the stickiness can be measured by looking at the length of time between the change in the market and the price changes in goods and services.  This table illustrates the stickiness of some common goods and services.</a:t>
            </a:r>
          </a:p>
        </p:txBody>
      </p:sp>
    </p:spTree>
    <p:extLst>
      <p:ext uri="{BB962C8B-B14F-4D97-AF65-F5344CB8AC3E}">
        <p14:creationId xmlns:p14="http://schemas.microsoft.com/office/powerpoint/2010/main" val="26699009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a:extLst>
              <a:ext uri="{FF2B5EF4-FFF2-40B4-BE49-F238E27FC236}">
                <a16:creationId xmlns:a16="http://schemas.microsoft.com/office/drawing/2014/main" id="{E0A1F647-84FA-4A65-BD0D-D385990AAAE2}"/>
              </a:ext>
            </a:extLst>
          </p:cNvPr>
          <p:cNvSpPr>
            <a:spLocks noRot="1" noChangeArrowheads="1" noTextEdit="1"/>
          </p:cNvSpPr>
          <p:nvPr>
            <p:ph type="sldImg"/>
          </p:nvPr>
        </p:nvSpPr>
        <p:spPr>
          <a:ln/>
        </p:spPr>
      </p:sp>
      <p:sp>
        <p:nvSpPr>
          <p:cNvPr id="32771" name="Rectangle 3">
            <a:extLst>
              <a:ext uri="{FF2B5EF4-FFF2-40B4-BE49-F238E27FC236}">
                <a16:creationId xmlns:a16="http://schemas.microsoft.com/office/drawing/2014/main" id="{388F12A5-9A73-4BA0-89A6-3370F40050BA}"/>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cs-CZ">
                <a:latin typeface="Calibri" panose="020F0502020204030204" pitchFamily="34" charset="0"/>
                <a:ea typeface="ＭＳ Ｐゴシック" panose="020B0600070205080204" pitchFamily="34" charset="-128"/>
              </a:rPr>
              <a:t>In the long run view, all prices are flexible and price stickiness will moderate.  Even if a firm must make short run adjustments to adapt to shocks, in the long run it does not have to stick with that policy.</a:t>
            </a:r>
          </a:p>
        </p:txBody>
      </p:sp>
    </p:spTree>
    <p:extLst>
      <p:ext uri="{BB962C8B-B14F-4D97-AF65-F5344CB8AC3E}">
        <p14:creationId xmlns:p14="http://schemas.microsoft.com/office/powerpoint/2010/main" val="5094350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a:extLst>
              <a:ext uri="{FF2B5EF4-FFF2-40B4-BE49-F238E27FC236}">
                <a16:creationId xmlns:a16="http://schemas.microsoft.com/office/drawing/2014/main" id="{FCC9791E-1CE2-4A5E-B084-C1301C329015}"/>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DF06B47A-08B7-4492-815B-703449652AAD}" type="slidenum">
              <a:rPr lang="en-US" altLang="cs-CZ">
                <a:latin typeface="Arial" panose="020B0604020202020204" pitchFamily="34" charset="0"/>
              </a:rPr>
              <a:pPr>
                <a:spcBef>
                  <a:spcPct val="0"/>
                </a:spcBef>
              </a:pPr>
              <a:t>24</a:t>
            </a:fld>
            <a:endParaRPr lang="en-US" altLang="cs-CZ">
              <a:latin typeface="Arial" panose="020B0604020202020204" pitchFamily="34" charset="0"/>
            </a:endParaRPr>
          </a:p>
        </p:txBody>
      </p:sp>
      <p:sp>
        <p:nvSpPr>
          <p:cNvPr id="6147" name="Rectangle 2">
            <a:extLst>
              <a:ext uri="{FF2B5EF4-FFF2-40B4-BE49-F238E27FC236}">
                <a16:creationId xmlns:a16="http://schemas.microsoft.com/office/drawing/2014/main" id="{9675DFDA-A735-4F53-B9EB-8102E86337EF}"/>
              </a:ext>
            </a:extLst>
          </p:cNvPr>
          <p:cNvSpPr>
            <a:spLocks noGrp="1" noRot="1" noChangeAspect="1" noChangeArrowheads="1" noTextEdit="1"/>
          </p:cNvSpPr>
          <p:nvPr>
            <p:ph type="sldImg"/>
          </p:nvPr>
        </p:nvSpPr>
        <p:spPr>
          <a:ln/>
        </p:spPr>
      </p:sp>
      <p:sp>
        <p:nvSpPr>
          <p:cNvPr id="6148" name="Rectangle 3">
            <a:extLst>
              <a:ext uri="{FF2B5EF4-FFF2-40B4-BE49-F238E27FC236}">
                <a16:creationId xmlns:a16="http://schemas.microsoft.com/office/drawing/2014/main" id="{95DAFBCF-B328-47AE-A30C-222981B0CA28}"/>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cs-CZ"/>
              <a:t>Aggregate demand is a schedule or curve that shows the various amounts of real domestic output that domestic and foreign buyers desire to purchase at each possible price level.  The aggregate demand curve shows an inverse relationship between price level and real domestic output.</a:t>
            </a:r>
          </a:p>
          <a:p>
            <a:r>
              <a:rPr lang="en-US" altLang="cs-CZ"/>
              <a:t>(The explanation of the inverse relationship is not the same as for demand for a single product, which centered on substitution and income effects.  Substitution effect doesn’t apply within the scope of domestically produced goods, since there is no substitute for “everything.”  Income effect also doesn’t apply in the aggregate case, since income now varies with aggregate output.)</a:t>
            </a:r>
          </a:p>
          <a:p>
            <a:r>
              <a:rPr lang="en-US" altLang="cs-CZ"/>
              <a:t>The explanation of the inverse relationship between price level and real output in aggregate demand are explained by the following three effects.</a:t>
            </a:r>
          </a:p>
          <a:p>
            <a:r>
              <a:rPr lang="en-US" altLang="cs-CZ"/>
              <a:t>Real balances effect:  When price level falls, the purchasing power of existing financial balances rises, which can increase spending.</a:t>
            </a:r>
          </a:p>
          <a:p>
            <a:r>
              <a:rPr lang="en-US" altLang="cs-CZ"/>
              <a:t>Interest rate effect:  A decline in price level means lower interest rates that can increase levels of certain types of spending.</a:t>
            </a:r>
          </a:p>
          <a:p>
            <a:r>
              <a:rPr lang="en-US" altLang="cs-CZ"/>
              <a:t>Foreign purchases effect:  When price level falls, other things being equal, U.S. prices will fall relative to foreign prices, which will tend to increase spending on U.S. exports and also decrease import spending in favor of U.S. products that compete with imports (similar to the substitution effect).</a:t>
            </a:r>
          </a:p>
          <a:p>
            <a:pPr eaLnBrk="1" hangingPunct="1"/>
            <a:endParaRPr lang="en-US" altLang="cs-CZ"/>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7">
            <a:extLst>
              <a:ext uri="{FF2B5EF4-FFF2-40B4-BE49-F238E27FC236}">
                <a16:creationId xmlns:a16="http://schemas.microsoft.com/office/drawing/2014/main" id="{89B6AAF7-6FD4-499D-975E-C2BEDF610D0C}"/>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ED668F12-C4F0-4D16-8DB7-8DD21E3E7EA5}" type="slidenum">
              <a:rPr lang="en-US" altLang="cs-CZ">
                <a:latin typeface="Arial" panose="020B0604020202020204" pitchFamily="34" charset="0"/>
              </a:rPr>
              <a:pPr>
                <a:spcBef>
                  <a:spcPct val="0"/>
                </a:spcBef>
              </a:pPr>
              <a:t>25</a:t>
            </a:fld>
            <a:endParaRPr lang="en-US" altLang="cs-CZ">
              <a:latin typeface="Arial" panose="020B0604020202020204" pitchFamily="34" charset="0"/>
            </a:endParaRPr>
          </a:p>
        </p:txBody>
      </p:sp>
      <p:sp>
        <p:nvSpPr>
          <p:cNvPr id="15363" name="Rectangle 2">
            <a:extLst>
              <a:ext uri="{FF2B5EF4-FFF2-40B4-BE49-F238E27FC236}">
                <a16:creationId xmlns:a16="http://schemas.microsoft.com/office/drawing/2014/main" id="{0C751FB1-E1A2-46FC-BCC3-29FAAF15DEF5}"/>
              </a:ext>
            </a:extLst>
          </p:cNvPr>
          <p:cNvSpPr>
            <a:spLocks noGrp="1" noRot="1" noChangeAspect="1" noChangeArrowheads="1" noTextEdit="1"/>
          </p:cNvSpPr>
          <p:nvPr>
            <p:ph type="sldImg"/>
          </p:nvPr>
        </p:nvSpPr>
        <p:spPr>
          <a:ln/>
        </p:spPr>
      </p:sp>
      <p:sp>
        <p:nvSpPr>
          <p:cNvPr id="15364" name="Rectangle 3">
            <a:extLst>
              <a:ext uri="{FF2B5EF4-FFF2-40B4-BE49-F238E27FC236}">
                <a16:creationId xmlns:a16="http://schemas.microsoft.com/office/drawing/2014/main" id="{AB4396F5-5127-4861-8211-6DECDA93B328}"/>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cs-CZ"/>
              <a:t>This figure shows changes in aggregate demand.</a:t>
            </a:r>
          </a:p>
          <a:p>
            <a:pPr eaLnBrk="1" hangingPunct="1"/>
            <a:r>
              <a:rPr lang="en-US" altLang="cs-CZ"/>
              <a:t>A change in one or more of the listed determinants of aggregate demand will shift the aggregate demand curve. The rightward shift from AD</a:t>
            </a:r>
            <a:r>
              <a:rPr lang="en-US" altLang="cs-CZ" baseline="-25000"/>
              <a:t>1</a:t>
            </a:r>
            <a:r>
              <a:rPr lang="en-US" altLang="cs-CZ"/>
              <a:t> to AD</a:t>
            </a:r>
            <a:r>
              <a:rPr lang="en-US" altLang="cs-CZ" baseline="-25000"/>
              <a:t>2</a:t>
            </a:r>
            <a:r>
              <a:rPr lang="en-US" altLang="cs-CZ"/>
              <a:t> represents an increase in aggregate demand; the leftward shift from AD</a:t>
            </a:r>
            <a:r>
              <a:rPr lang="en-US" altLang="cs-CZ" baseline="-25000"/>
              <a:t>1 </a:t>
            </a:r>
            <a:r>
              <a:rPr lang="en-US" altLang="cs-CZ"/>
              <a:t>to AD</a:t>
            </a:r>
            <a:r>
              <a:rPr lang="en-US" altLang="cs-CZ" baseline="-25000"/>
              <a:t>3</a:t>
            </a:r>
            <a:r>
              <a:rPr lang="en-US" altLang="cs-CZ"/>
              <a:t> shows a decrease in aggregate demand. The vertical distances between AD</a:t>
            </a:r>
            <a:r>
              <a:rPr lang="en-US" altLang="cs-CZ" baseline="-25000"/>
              <a:t>1</a:t>
            </a:r>
            <a:r>
              <a:rPr lang="en-US" altLang="cs-CZ"/>
              <a:t> and the dashed lines represent the initial changes in spending. Through the multiplier effect, that spending produces the full shifts of the curves.</a:t>
            </a: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7">
            <a:extLst>
              <a:ext uri="{FF2B5EF4-FFF2-40B4-BE49-F238E27FC236}">
                <a16:creationId xmlns:a16="http://schemas.microsoft.com/office/drawing/2014/main" id="{9F8219D8-481C-47AD-B3F9-A91013D2BC3E}"/>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FB520EE0-945A-4525-B32E-A65160271662}" type="slidenum">
              <a:rPr lang="en-US" altLang="cs-CZ">
                <a:latin typeface="Arial" panose="020B0604020202020204" pitchFamily="34" charset="0"/>
              </a:rPr>
              <a:pPr>
                <a:spcBef>
                  <a:spcPct val="0"/>
                </a:spcBef>
              </a:pPr>
              <a:t>26</a:t>
            </a:fld>
            <a:endParaRPr lang="en-US" altLang="cs-CZ">
              <a:latin typeface="Arial" panose="020B0604020202020204" pitchFamily="34" charset="0"/>
            </a:endParaRPr>
          </a:p>
        </p:txBody>
      </p:sp>
      <p:sp>
        <p:nvSpPr>
          <p:cNvPr id="25603" name="Rectangle 2">
            <a:extLst>
              <a:ext uri="{FF2B5EF4-FFF2-40B4-BE49-F238E27FC236}">
                <a16:creationId xmlns:a16="http://schemas.microsoft.com/office/drawing/2014/main" id="{7B8A1BC9-CC4C-4EE9-83D9-22E36D0C727A}"/>
              </a:ext>
            </a:extLst>
          </p:cNvPr>
          <p:cNvSpPr>
            <a:spLocks noGrp="1" noRot="1" noChangeAspect="1" noChangeArrowheads="1" noTextEdit="1"/>
          </p:cNvSpPr>
          <p:nvPr>
            <p:ph type="sldImg"/>
          </p:nvPr>
        </p:nvSpPr>
        <p:spPr>
          <a:ln/>
        </p:spPr>
      </p:sp>
      <p:sp>
        <p:nvSpPr>
          <p:cNvPr id="25604" name="Rectangle 3">
            <a:extLst>
              <a:ext uri="{FF2B5EF4-FFF2-40B4-BE49-F238E27FC236}">
                <a16:creationId xmlns:a16="http://schemas.microsoft.com/office/drawing/2014/main" id="{269718C4-FD39-4653-B31E-B2E3F61B1CCD}"/>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cs-CZ"/>
              <a:t>Aggregate supply is a schedule or curve showing the level of real domestic output available at each possible price level.  The relationship is determined on the basis of whether input prices and output prices are fixed or flexible. </a:t>
            </a:r>
          </a:p>
          <a:p>
            <a:pPr eaLnBrk="1" hangingPunct="1"/>
            <a:r>
              <a:rPr lang="en-US" altLang="cs-CZ"/>
              <a:t>In the immediate short run, both input prices and output prices are fixed. The input prices are fixed by contractual agreements such as labor contracts. Output prices may be fixed as a result of issuance of catalogs or price lists that are in effect for a stated period of time.</a:t>
            </a:r>
          </a:p>
          <a:p>
            <a:pPr eaLnBrk="1" hangingPunct="1"/>
            <a:r>
              <a:rPr lang="en-US" altLang="cs-CZ"/>
              <a:t>In the short run, input prices are fixed but output prices are variable.</a:t>
            </a:r>
          </a:p>
          <a:p>
            <a:pPr eaLnBrk="1" hangingPunct="1"/>
            <a:r>
              <a:rPr lang="en-US" altLang="cs-CZ"/>
              <a:t>In the long run, input prices and output prices can vary.</a:t>
            </a: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7">
            <a:extLst>
              <a:ext uri="{FF2B5EF4-FFF2-40B4-BE49-F238E27FC236}">
                <a16:creationId xmlns:a16="http://schemas.microsoft.com/office/drawing/2014/main" id="{1A9F3320-14B8-4107-8673-2D07E2C058F7}"/>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E07FB9A7-F493-47FB-B247-1F1F528D309D}" type="slidenum">
              <a:rPr lang="en-US" altLang="cs-CZ">
                <a:latin typeface="Arial" panose="020B0604020202020204" pitchFamily="34" charset="0"/>
              </a:rPr>
              <a:pPr>
                <a:spcBef>
                  <a:spcPct val="0"/>
                </a:spcBef>
              </a:pPr>
              <a:t>27</a:t>
            </a:fld>
            <a:endParaRPr lang="en-US" altLang="cs-CZ">
              <a:latin typeface="Arial" panose="020B0604020202020204" pitchFamily="34" charset="0"/>
            </a:endParaRPr>
          </a:p>
        </p:txBody>
      </p:sp>
      <p:sp>
        <p:nvSpPr>
          <p:cNvPr id="27651" name="Rectangle 2">
            <a:extLst>
              <a:ext uri="{FF2B5EF4-FFF2-40B4-BE49-F238E27FC236}">
                <a16:creationId xmlns:a16="http://schemas.microsoft.com/office/drawing/2014/main" id="{536D0704-B15A-46F0-BFF9-986A7565592F}"/>
              </a:ext>
            </a:extLst>
          </p:cNvPr>
          <p:cNvSpPr>
            <a:spLocks noGrp="1" noRot="1" noChangeAspect="1" noChangeArrowheads="1" noTextEdit="1"/>
          </p:cNvSpPr>
          <p:nvPr>
            <p:ph type="sldImg"/>
          </p:nvPr>
        </p:nvSpPr>
        <p:spPr>
          <a:ln/>
        </p:spPr>
      </p:sp>
      <p:sp>
        <p:nvSpPr>
          <p:cNvPr id="27652" name="Rectangle 3">
            <a:extLst>
              <a:ext uri="{FF2B5EF4-FFF2-40B4-BE49-F238E27FC236}">
                <a16:creationId xmlns:a16="http://schemas.microsoft.com/office/drawing/2014/main" id="{DF4681BA-BFFE-416A-A84D-32788FBF79C9}"/>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cs-CZ"/>
              <a:t>This figure illustrates aggregate supply in the immediate short run.   In the immediate short run, the aggregate supply curve AS</a:t>
            </a:r>
            <a:r>
              <a:rPr lang="en-US" altLang="cs-CZ" baseline="-25000"/>
              <a:t>ISR</a:t>
            </a:r>
            <a:r>
              <a:rPr lang="en-US" altLang="cs-CZ"/>
              <a:t> is horizontal at the economy’s current price level, P</a:t>
            </a:r>
            <a:r>
              <a:rPr lang="en-US" altLang="cs-CZ" baseline="-25000"/>
              <a:t>1</a:t>
            </a:r>
            <a:r>
              <a:rPr lang="en-US" altLang="cs-CZ"/>
              <a:t>.  With output prices fixed, firms collectively supply the level of output that is demanded at those prices.</a:t>
            </a: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7">
            <a:extLst>
              <a:ext uri="{FF2B5EF4-FFF2-40B4-BE49-F238E27FC236}">
                <a16:creationId xmlns:a16="http://schemas.microsoft.com/office/drawing/2014/main" id="{A3C7305C-D770-46FC-AB73-E08370B3992D}"/>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9E9190B7-C379-4431-804D-49F9B4243189}" type="slidenum">
              <a:rPr lang="en-US" altLang="cs-CZ">
                <a:latin typeface="Arial" panose="020B0604020202020204" pitchFamily="34" charset="0"/>
              </a:rPr>
              <a:pPr>
                <a:spcBef>
                  <a:spcPct val="0"/>
                </a:spcBef>
              </a:pPr>
              <a:t>28</a:t>
            </a:fld>
            <a:endParaRPr lang="en-US" altLang="cs-CZ">
              <a:latin typeface="Arial" panose="020B0604020202020204" pitchFamily="34" charset="0"/>
            </a:endParaRPr>
          </a:p>
        </p:txBody>
      </p:sp>
      <p:sp>
        <p:nvSpPr>
          <p:cNvPr id="29699" name="Rectangle 2">
            <a:extLst>
              <a:ext uri="{FF2B5EF4-FFF2-40B4-BE49-F238E27FC236}">
                <a16:creationId xmlns:a16="http://schemas.microsoft.com/office/drawing/2014/main" id="{64FAE129-70A1-4ACA-84AA-D7F61F90AB3D}"/>
              </a:ext>
            </a:extLst>
          </p:cNvPr>
          <p:cNvSpPr>
            <a:spLocks noGrp="1" noRot="1" noChangeAspect="1" noChangeArrowheads="1" noTextEdit="1"/>
          </p:cNvSpPr>
          <p:nvPr>
            <p:ph type="sldImg"/>
          </p:nvPr>
        </p:nvSpPr>
        <p:spPr>
          <a:ln/>
        </p:spPr>
      </p:sp>
      <p:sp>
        <p:nvSpPr>
          <p:cNvPr id="29700" name="Rectangle 3">
            <a:extLst>
              <a:ext uri="{FF2B5EF4-FFF2-40B4-BE49-F238E27FC236}">
                <a16:creationId xmlns:a16="http://schemas.microsoft.com/office/drawing/2014/main" id="{0E24A329-291B-46B9-9086-F8E4BFA0652A}"/>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cs-CZ"/>
              <a:t>The figure shows the aggregate supply curve in the short run. </a:t>
            </a:r>
          </a:p>
          <a:p>
            <a:r>
              <a:rPr lang="en-US" altLang="cs-CZ"/>
              <a:t>The upsloping aggregate supply curve AS indicates a direct (or positive) relationship between the price level and the amount of real output that firms will offer for sale. The AS curve is relatively flat below the full-employment output because unemployed resources and unused capacity allow firms to respond to price-level rises with large increases in real output. It is relatively steep beyond the full-employment output because resource shortages and capacity limitations make it difficult to expand real output as the price level rises.</a:t>
            </a:r>
          </a:p>
          <a:p>
            <a:r>
              <a:rPr lang="en-US" altLang="cs-CZ"/>
              <a:t>AS slopes upward because with input prices fixed, rising prices increase real profits and declining prices result in decreases in real profits.</a:t>
            </a: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a:extLst>
              <a:ext uri="{FF2B5EF4-FFF2-40B4-BE49-F238E27FC236}">
                <a16:creationId xmlns:a16="http://schemas.microsoft.com/office/drawing/2014/main" id="{94714A3B-4F4F-4D35-98DA-353424BC18B5}"/>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6266AC4B-E70F-48D4-8252-11CB115B4350}" type="slidenum">
              <a:rPr lang="en-US" altLang="cs-CZ">
                <a:latin typeface="Arial" panose="020B0604020202020204" pitchFamily="34" charset="0"/>
              </a:rPr>
              <a:pPr>
                <a:spcBef>
                  <a:spcPct val="0"/>
                </a:spcBef>
              </a:pPr>
              <a:t>29</a:t>
            </a:fld>
            <a:endParaRPr lang="en-US" altLang="cs-CZ">
              <a:latin typeface="Arial" panose="020B0604020202020204" pitchFamily="34" charset="0"/>
            </a:endParaRPr>
          </a:p>
        </p:txBody>
      </p:sp>
      <p:sp>
        <p:nvSpPr>
          <p:cNvPr id="31747" name="Rectangle 2">
            <a:extLst>
              <a:ext uri="{FF2B5EF4-FFF2-40B4-BE49-F238E27FC236}">
                <a16:creationId xmlns:a16="http://schemas.microsoft.com/office/drawing/2014/main" id="{4E77CFD3-D0B9-4A54-AF6F-BA7A48F36A8A}"/>
              </a:ext>
            </a:extLst>
          </p:cNvPr>
          <p:cNvSpPr>
            <a:spLocks noGrp="1" noRot="1" noChangeAspect="1" noChangeArrowheads="1" noTextEdit="1"/>
          </p:cNvSpPr>
          <p:nvPr>
            <p:ph type="sldImg"/>
          </p:nvPr>
        </p:nvSpPr>
        <p:spPr>
          <a:ln/>
        </p:spPr>
      </p:sp>
      <p:sp>
        <p:nvSpPr>
          <p:cNvPr id="31748" name="Rectangle 3">
            <a:extLst>
              <a:ext uri="{FF2B5EF4-FFF2-40B4-BE49-F238E27FC236}">
                <a16:creationId xmlns:a16="http://schemas.microsoft.com/office/drawing/2014/main" id="{7B9DC459-38C1-4404-AC93-7B47B3ED09F4}"/>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cs-CZ"/>
              <a:t>This figure reflects aggregate supply in the long run.  The long-run aggregate supply curve, AS</a:t>
            </a:r>
            <a:r>
              <a:rPr lang="en-US" altLang="cs-CZ" baseline="-25000"/>
              <a:t>LR</a:t>
            </a:r>
            <a:r>
              <a:rPr lang="en-US" altLang="cs-CZ"/>
              <a:t>, is vertical at the full-employment level of real GDP (Q</a:t>
            </a:r>
            <a:r>
              <a:rPr lang="en-US" altLang="cs-CZ" baseline="-25000"/>
              <a:t>f</a:t>
            </a:r>
            <a:r>
              <a:rPr lang="en-US" altLang="cs-CZ"/>
              <a:t>) because in the long run wages and other input prices rise and fall to match changes in the price level. So price-level changes do not affect firms’ profits and thus they create no incentive for firms to alter their output. In the long run, the economy will produce the full-employment output level no matter what the price level is because profits always adjust to give firms exactly the right profit incentive to produce exactly the full employment output level.</a:t>
            </a:r>
          </a:p>
          <a:p>
            <a:endParaRPr lang="en-US" altLang="cs-CZ"/>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a:extLst>
              <a:ext uri="{FF2B5EF4-FFF2-40B4-BE49-F238E27FC236}">
                <a16:creationId xmlns:a16="http://schemas.microsoft.com/office/drawing/2014/main" id="{3E861F8C-18DE-4E2E-AE9F-BE45BDD2312A}"/>
              </a:ext>
            </a:extLst>
          </p:cNvPr>
          <p:cNvSpPr>
            <a:spLocks noRot="1" noChangeArrowheads="1" noTextEdit="1"/>
          </p:cNvSpPr>
          <p:nvPr>
            <p:ph type="sldImg"/>
          </p:nvPr>
        </p:nvSpPr>
        <p:spPr>
          <a:ln/>
        </p:spPr>
      </p:sp>
      <p:sp>
        <p:nvSpPr>
          <p:cNvPr id="35843" name="Rectangle 3">
            <a:extLst>
              <a:ext uri="{FF2B5EF4-FFF2-40B4-BE49-F238E27FC236}">
                <a16:creationId xmlns:a16="http://schemas.microsoft.com/office/drawing/2014/main" id="{7D6E6946-2690-4AF8-B2BA-DFCE41C5EA21}"/>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cs-CZ">
                <a:ea typeface="ＭＳ Ｐゴシック" panose="020B0600070205080204" pitchFamily="34" charset="-128"/>
              </a:rPr>
              <a:t>GDP can be viewed from two different perspectives.  The income approach looks at GDP in terms of the income derived, or created, from producing goods and services.  The expenditures approach measures GDP as the sum of all of the money spent in buying the output.  In theory, either method should yield equal results.  The expenditures and income approaches are two different ways to look at the same thing.  You could look at a quarter from the heads side or the tails side, but it is still worth the same amount.  This is the same as the expenditures and income approaches for calculating GDP.</a:t>
            </a: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a:extLst>
              <a:ext uri="{FF2B5EF4-FFF2-40B4-BE49-F238E27FC236}">
                <a16:creationId xmlns:a16="http://schemas.microsoft.com/office/drawing/2014/main" id="{BC058070-860B-4562-8D21-BA3B44A10956}"/>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F7B21825-08AE-4205-987A-914BB08EB373}" type="slidenum">
              <a:rPr lang="en-US" altLang="cs-CZ">
                <a:latin typeface="Arial" panose="020B0604020202020204" pitchFamily="34" charset="0"/>
              </a:rPr>
              <a:pPr>
                <a:spcBef>
                  <a:spcPct val="0"/>
                </a:spcBef>
              </a:pPr>
              <a:t>30</a:t>
            </a:fld>
            <a:endParaRPr lang="en-US" altLang="cs-CZ">
              <a:latin typeface="Arial" panose="020B0604020202020204" pitchFamily="34" charset="0"/>
            </a:endParaRPr>
          </a:p>
        </p:txBody>
      </p:sp>
      <p:sp>
        <p:nvSpPr>
          <p:cNvPr id="33795" name="Rectangle 2">
            <a:extLst>
              <a:ext uri="{FF2B5EF4-FFF2-40B4-BE49-F238E27FC236}">
                <a16:creationId xmlns:a16="http://schemas.microsoft.com/office/drawing/2014/main" id="{8EBB68E1-A23F-40A7-95E8-29BD1A6519E5}"/>
              </a:ext>
            </a:extLst>
          </p:cNvPr>
          <p:cNvSpPr>
            <a:spLocks noGrp="1" noRot="1" noChangeAspect="1" noChangeArrowheads="1" noTextEdit="1"/>
          </p:cNvSpPr>
          <p:nvPr>
            <p:ph type="sldImg"/>
          </p:nvPr>
        </p:nvSpPr>
        <p:spPr>
          <a:ln/>
        </p:spPr>
      </p:sp>
      <p:sp>
        <p:nvSpPr>
          <p:cNvPr id="6148" name="Rectangle 3">
            <a:extLst>
              <a:ext uri="{FF2B5EF4-FFF2-40B4-BE49-F238E27FC236}">
                <a16:creationId xmlns:a16="http://schemas.microsoft.com/office/drawing/2014/main" id="{F9CA4AD5-2519-4F42-A855-E95E69C77B8F}"/>
              </a:ext>
            </a:extLst>
          </p:cNvPr>
          <p:cNvSpPr>
            <a:spLocks noGrp="1" noChangeArrowheads="1"/>
          </p:cNvSpPr>
          <p:nvPr>
            <p:ph type="body" idx="1"/>
          </p:nvPr>
        </p:nvSpPr>
        <p:spPr>
          <a:ln/>
        </p:spPr>
        <p:txBody>
          <a:bodyPr/>
          <a:lstStyle/>
          <a:p>
            <a:pPr eaLnBrk="1" hangingPunct="1">
              <a:defRPr/>
            </a:pPr>
            <a:r>
              <a:rPr lang="en-US" dirty="0">
                <a:latin typeface="+mn-lt"/>
              </a:rPr>
              <a:t>Determinants of aggregate supply are the “other things” besides price level that cause changes or shifts in aggregate supply at each price level.</a:t>
            </a:r>
          </a:p>
          <a:p>
            <a:pPr>
              <a:defRPr/>
            </a:pPr>
            <a:r>
              <a:rPr lang="en-US" dirty="0">
                <a:latin typeface="+mn-lt"/>
              </a:rPr>
              <a:t>Changes that reduce per-unit production costs shift the aggregate supply curve to the right; changes that increase per-unit production costs shift AS left.</a:t>
            </a:r>
          </a:p>
          <a:p>
            <a:pPr>
              <a:defRPr/>
            </a:pPr>
            <a:r>
              <a:rPr lang="en-US" dirty="0">
                <a:latin typeface="+mn-lt"/>
              </a:rPr>
              <a:t>(References to “aggregate supply” in the remainder of the chapter apply to the short run curve unless otherwise noted.)</a:t>
            </a:r>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7">
            <a:extLst>
              <a:ext uri="{FF2B5EF4-FFF2-40B4-BE49-F238E27FC236}">
                <a16:creationId xmlns:a16="http://schemas.microsoft.com/office/drawing/2014/main" id="{ED300702-D4DB-4FB2-9B2F-950C6AEF4AD2}"/>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084E256A-101A-47F0-8ED4-D2FA8A3F977B}" type="slidenum">
              <a:rPr lang="en-US" altLang="cs-CZ">
                <a:latin typeface="Arial" panose="020B0604020202020204" pitchFamily="34" charset="0"/>
              </a:rPr>
              <a:pPr>
                <a:spcBef>
                  <a:spcPct val="0"/>
                </a:spcBef>
              </a:pPr>
              <a:t>31</a:t>
            </a:fld>
            <a:endParaRPr lang="en-US" altLang="cs-CZ">
              <a:latin typeface="Arial" panose="020B0604020202020204" pitchFamily="34" charset="0"/>
            </a:endParaRPr>
          </a:p>
        </p:txBody>
      </p:sp>
      <p:sp>
        <p:nvSpPr>
          <p:cNvPr id="35843" name="Rectangle 2">
            <a:extLst>
              <a:ext uri="{FF2B5EF4-FFF2-40B4-BE49-F238E27FC236}">
                <a16:creationId xmlns:a16="http://schemas.microsoft.com/office/drawing/2014/main" id="{5950BFC4-057A-48BA-B75B-D3AC25865A1A}"/>
              </a:ext>
            </a:extLst>
          </p:cNvPr>
          <p:cNvSpPr>
            <a:spLocks noGrp="1" noRot="1" noChangeAspect="1" noChangeArrowheads="1" noTextEdit="1"/>
          </p:cNvSpPr>
          <p:nvPr>
            <p:ph type="sldImg"/>
          </p:nvPr>
        </p:nvSpPr>
        <p:spPr>
          <a:ln/>
        </p:spPr>
      </p:sp>
      <p:sp>
        <p:nvSpPr>
          <p:cNvPr id="35844" name="Rectangle 3">
            <a:extLst>
              <a:ext uri="{FF2B5EF4-FFF2-40B4-BE49-F238E27FC236}">
                <a16:creationId xmlns:a16="http://schemas.microsoft.com/office/drawing/2014/main" id="{6A73AC42-1AEE-4B04-8DEC-C4FF148B7EB8}"/>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cs-CZ"/>
              <a:t>This figure illustrates changes in aggregate supply.  A change in one or more of the AS determinants listed on the next slide will shift the aggregate supply curve. The rightward shift of the aggregate supply curve from AS</a:t>
            </a:r>
            <a:r>
              <a:rPr lang="en-US" altLang="cs-CZ" baseline="-25000"/>
              <a:t>1</a:t>
            </a:r>
            <a:r>
              <a:rPr lang="en-US" altLang="cs-CZ"/>
              <a:t> to AS</a:t>
            </a:r>
            <a:r>
              <a:rPr lang="en-US" altLang="cs-CZ" baseline="-25000"/>
              <a:t>2</a:t>
            </a:r>
            <a:r>
              <a:rPr lang="en-US" altLang="cs-CZ"/>
              <a:t> represents an increase in aggregate supply; the leftward shift of the curve from AS</a:t>
            </a:r>
            <a:r>
              <a:rPr lang="en-US" altLang="cs-CZ" baseline="-25000"/>
              <a:t>1</a:t>
            </a:r>
            <a:r>
              <a:rPr lang="en-US" altLang="cs-CZ"/>
              <a:t> to AS</a:t>
            </a:r>
            <a:r>
              <a:rPr lang="en-US" altLang="cs-CZ" baseline="-25000"/>
              <a:t>3</a:t>
            </a:r>
            <a:r>
              <a:rPr lang="en-US" altLang="cs-CZ"/>
              <a:t> shows a decrease in aggregate supply.</a:t>
            </a:r>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a:extLst>
              <a:ext uri="{FF2B5EF4-FFF2-40B4-BE49-F238E27FC236}">
                <a16:creationId xmlns:a16="http://schemas.microsoft.com/office/drawing/2014/main" id="{32CEEC58-BA85-4665-8171-CAE8B9028038}"/>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03325970-55F7-45D8-AEDE-6CB6868E711B}" type="slidenum">
              <a:rPr lang="en-US" altLang="cs-CZ">
                <a:latin typeface="Arial" panose="020B0604020202020204" pitchFamily="34" charset="0"/>
              </a:rPr>
              <a:pPr>
                <a:spcBef>
                  <a:spcPct val="0"/>
                </a:spcBef>
              </a:pPr>
              <a:t>32</a:t>
            </a:fld>
            <a:endParaRPr lang="en-US" altLang="cs-CZ">
              <a:latin typeface="Arial" panose="020B0604020202020204" pitchFamily="34" charset="0"/>
            </a:endParaRPr>
          </a:p>
        </p:txBody>
      </p:sp>
      <p:sp>
        <p:nvSpPr>
          <p:cNvPr id="44035" name="Rectangle 2">
            <a:extLst>
              <a:ext uri="{FF2B5EF4-FFF2-40B4-BE49-F238E27FC236}">
                <a16:creationId xmlns:a16="http://schemas.microsoft.com/office/drawing/2014/main" id="{90CA84C5-687B-4A03-A6CB-18F8A3D9004C}"/>
              </a:ext>
            </a:extLst>
          </p:cNvPr>
          <p:cNvSpPr>
            <a:spLocks noGrp="1" noRot="1" noChangeAspect="1" noChangeArrowheads="1" noTextEdit="1"/>
          </p:cNvSpPr>
          <p:nvPr>
            <p:ph type="sldImg"/>
          </p:nvPr>
        </p:nvSpPr>
        <p:spPr>
          <a:ln/>
        </p:spPr>
      </p:sp>
      <p:sp>
        <p:nvSpPr>
          <p:cNvPr id="44036" name="Rectangle 3">
            <a:extLst>
              <a:ext uri="{FF2B5EF4-FFF2-40B4-BE49-F238E27FC236}">
                <a16:creationId xmlns:a16="http://schemas.microsoft.com/office/drawing/2014/main" id="{FC4562F8-7075-4C14-8C96-5967C319D2CE}"/>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cs-CZ"/>
              <a:t>This figure shows the equilibrium price level and equilibrium real GDP. The intersection of the aggregate demand curve and the aggregate supply curve determines the economy’s equilibrium price level. At the equilibrium price level of 100 (in index-value terms), the $510 billion of real output demanded matches the $510 billion of real output supplied. So the equilibrium GDP is $510 billion.</a:t>
            </a:r>
          </a:p>
          <a:p>
            <a:pPr eaLnBrk="1" hangingPunct="1"/>
            <a:endParaRPr lang="en-US" altLang="cs-CZ"/>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7">
            <a:extLst>
              <a:ext uri="{FF2B5EF4-FFF2-40B4-BE49-F238E27FC236}">
                <a16:creationId xmlns:a16="http://schemas.microsoft.com/office/drawing/2014/main" id="{E95FFF7A-5B02-4017-8FE5-D22D6211BBF9}"/>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5D1FB74C-3951-4454-8ADA-9D839B5304F9}" type="slidenum">
              <a:rPr lang="en-US" altLang="cs-CZ">
                <a:latin typeface="Arial" panose="020B0604020202020204" pitchFamily="34" charset="0"/>
              </a:rPr>
              <a:pPr>
                <a:spcBef>
                  <a:spcPct val="0"/>
                </a:spcBef>
              </a:pPr>
              <a:t>33</a:t>
            </a:fld>
            <a:endParaRPr lang="en-US" altLang="cs-CZ">
              <a:latin typeface="Arial" panose="020B0604020202020204" pitchFamily="34" charset="0"/>
            </a:endParaRPr>
          </a:p>
        </p:txBody>
      </p:sp>
      <p:sp>
        <p:nvSpPr>
          <p:cNvPr id="46083" name="Rectangle 2">
            <a:extLst>
              <a:ext uri="{FF2B5EF4-FFF2-40B4-BE49-F238E27FC236}">
                <a16:creationId xmlns:a16="http://schemas.microsoft.com/office/drawing/2014/main" id="{A0655B86-5610-44E0-AF72-056915FCBFFC}"/>
              </a:ext>
            </a:extLst>
          </p:cNvPr>
          <p:cNvSpPr>
            <a:spLocks noGrp="1" noRot="1" noChangeAspect="1" noChangeArrowheads="1" noTextEdit="1"/>
          </p:cNvSpPr>
          <p:nvPr>
            <p:ph type="sldImg"/>
          </p:nvPr>
        </p:nvSpPr>
        <p:spPr>
          <a:ln/>
        </p:spPr>
      </p:sp>
      <p:sp>
        <p:nvSpPr>
          <p:cNvPr id="46084" name="Rectangle 3">
            <a:extLst>
              <a:ext uri="{FF2B5EF4-FFF2-40B4-BE49-F238E27FC236}">
                <a16:creationId xmlns:a16="http://schemas.microsoft.com/office/drawing/2014/main" id="{FBF9898C-0521-427A-A915-1B140B3FA7FD}"/>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cs-CZ"/>
              <a:t>This figure shows an increase in aggregate demand that causes demand-pull inflation.  The increase in aggregate demand from AD</a:t>
            </a:r>
            <a:r>
              <a:rPr lang="en-US" altLang="cs-CZ" baseline="-25000"/>
              <a:t>1</a:t>
            </a:r>
            <a:r>
              <a:rPr lang="en-US" altLang="cs-CZ"/>
              <a:t> to AD</a:t>
            </a:r>
            <a:r>
              <a:rPr lang="en-US" altLang="cs-CZ" baseline="-25000"/>
              <a:t>2</a:t>
            </a:r>
            <a:r>
              <a:rPr lang="en-US" altLang="cs-CZ"/>
              <a:t> causes demand-pull inflation, shown as the rise in the price level from P</a:t>
            </a:r>
            <a:r>
              <a:rPr lang="en-US" altLang="cs-CZ" baseline="-25000"/>
              <a:t>1</a:t>
            </a:r>
            <a:r>
              <a:rPr lang="en-US" altLang="cs-CZ"/>
              <a:t> to P</a:t>
            </a:r>
            <a:r>
              <a:rPr lang="en-US" altLang="cs-CZ" baseline="-25000"/>
              <a:t>2</a:t>
            </a:r>
            <a:r>
              <a:rPr lang="en-US" altLang="cs-CZ"/>
              <a:t>. It also causes an inflationary GDP gap of Q</a:t>
            </a:r>
            <a:r>
              <a:rPr lang="en-US" altLang="cs-CZ" baseline="-25000"/>
              <a:t>1</a:t>
            </a:r>
            <a:r>
              <a:rPr lang="en-US" altLang="cs-CZ"/>
              <a:t> minus Q</a:t>
            </a:r>
            <a:r>
              <a:rPr lang="en-US" altLang="cs-CZ" baseline="-25000"/>
              <a:t>f</a:t>
            </a:r>
            <a:r>
              <a:rPr lang="en-US" altLang="cs-CZ"/>
              <a:t>.   The rise in the price level reduces the size of the multiplier effect. If the price level had remained at P</a:t>
            </a:r>
            <a:r>
              <a:rPr lang="en-US" altLang="cs-CZ" baseline="-25000"/>
              <a:t>1</a:t>
            </a:r>
            <a:r>
              <a:rPr lang="en-US" altLang="cs-CZ"/>
              <a:t>, the increase in aggregate demand from AD</a:t>
            </a:r>
            <a:r>
              <a:rPr lang="en-US" altLang="cs-CZ" baseline="-25000"/>
              <a:t>1</a:t>
            </a:r>
            <a:r>
              <a:rPr lang="en-US" altLang="cs-CZ"/>
              <a:t> to AD</a:t>
            </a:r>
            <a:r>
              <a:rPr lang="en-US" altLang="cs-CZ" baseline="-25000"/>
              <a:t>2</a:t>
            </a:r>
            <a:r>
              <a:rPr lang="en-US" altLang="cs-CZ"/>
              <a:t> would increase output from Q</a:t>
            </a:r>
            <a:r>
              <a:rPr lang="en-US" altLang="cs-CZ" baseline="-25000"/>
              <a:t>f</a:t>
            </a:r>
            <a:r>
              <a:rPr lang="en-US" altLang="cs-CZ"/>
              <a:t> to Q</a:t>
            </a:r>
            <a:r>
              <a:rPr lang="en-US" altLang="cs-CZ" baseline="-25000"/>
              <a:t>2</a:t>
            </a:r>
            <a:r>
              <a:rPr lang="en-US" altLang="cs-CZ"/>
              <a:t> and the multiplier would have been at full strength. But because of the increase in the price level, real output increases only from Q</a:t>
            </a:r>
            <a:r>
              <a:rPr lang="en-US" altLang="cs-CZ" baseline="-25000"/>
              <a:t>f</a:t>
            </a:r>
            <a:r>
              <a:rPr lang="en-US" altLang="cs-CZ"/>
              <a:t> to Q</a:t>
            </a:r>
            <a:r>
              <a:rPr lang="en-US" altLang="cs-CZ" baseline="-25000"/>
              <a:t>1</a:t>
            </a:r>
            <a:r>
              <a:rPr lang="en-US" altLang="cs-CZ"/>
              <a:t> and the multiplier effect is reduced</a:t>
            </a:r>
            <a:r>
              <a:rPr lang="en-US" altLang="cs-CZ" i="1"/>
              <a:t>.</a:t>
            </a:r>
            <a:endParaRPr lang="en-US" altLang="cs-CZ"/>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7">
            <a:extLst>
              <a:ext uri="{FF2B5EF4-FFF2-40B4-BE49-F238E27FC236}">
                <a16:creationId xmlns:a16="http://schemas.microsoft.com/office/drawing/2014/main" id="{61B14FFD-FB85-48C6-A0FF-40E445149100}"/>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A96CE6D6-AD6E-4B74-B19C-091514B9A27D}" type="slidenum">
              <a:rPr lang="en-US" altLang="cs-CZ">
                <a:latin typeface="Arial" panose="020B0604020202020204" pitchFamily="34" charset="0"/>
              </a:rPr>
              <a:pPr>
                <a:spcBef>
                  <a:spcPct val="0"/>
                </a:spcBef>
              </a:pPr>
              <a:t>34</a:t>
            </a:fld>
            <a:endParaRPr lang="en-US" altLang="cs-CZ">
              <a:latin typeface="Arial" panose="020B0604020202020204" pitchFamily="34" charset="0"/>
            </a:endParaRPr>
          </a:p>
        </p:txBody>
      </p:sp>
      <p:sp>
        <p:nvSpPr>
          <p:cNvPr id="48131" name="Rectangle 2">
            <a:extLst>
              <a:ext uri="{FF2B5EF4-FFF2-40B4-BE49-F238E27FC236}">
                <a16:creationId xmlns:a16="http://schemas.microsoft.com/office/drawing/2014/main" id="{537A63D4-2F5F-4B3A-8321-248AB2747013}"/>
              </a:ext>
            </a:extLst>
          </p:cNvPr>
          <p:cNvSpPr>
            <a:spLocks noGrp="1" noRot="1" noChangeAspect="1" noChangeArrowheads="1" noTextEdit="1"/>
          </p:cNvSpPr>
          <p:nvPr>
            <p:ph type="sldImg"/>
          </p:nvPr>
        </p:nvSpPr>
        <p:spPr>
          <a:ln/>
        </p:spPr>
      </p:sp>
      <p:sp>
        <p:nvSpPr>
          <p:cNvPr id="48132" name="Rectangle 3">
            <a:extLst>
              <a:ext uri="{FF2B5EF4-FFF2-40B4-BE49-F238E27FC236}">
                <a16:creationId xmlns:a16="http://schemas.microsoft.com/office/drawing/2014/main" id="{7835494D-45DD-4CCB-B84D-86CAB933B504}"/>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cs-CZ"/>
              <a:t>This figure shows a decrease in aggregate demand that causes a recession.   If the price level is downwardly inflexible at P</a:t>
            </a:r>
            <a:r>
              <a:rPr lang="en-US" altLang="cs-CZ" baseline="-25000"/>
              <a:t>1</a:t>
            </a:r>
            <a:r>
              <a:rPr lang="en-US" altLang="cs-CZ"/>
              <a:t>, a decline of aggregate demand from AD</a:t>
            </a:r>
            <a:r>
              <a:rPr lang="en-US" altLang="cs-CZ" baseline="-25000"/>
              <a:t>1</a:t>
            </a:r>
            <a:r>
              <a:rPr lang="en-US" altLang="cs-CZ"/>
              <a:t> to AD</a:t>
            </a:r>
            <a:r>
              <a:rPr lang="en-US" altLang="cs-CZ" baseline="-25000"/>
              <a:t>2</a:t>
            </a:r>
            <a:r>
              <a:rPr lang="en-US" altLang="cs-CZ"/>
              <a:t> will move the economy leftward from a to b along the horizontal broken-line segment and reduce real GDP from Q</a:t>
            </a:r>
            <a:r>
              <a:rPr lang="en-US" altLang="cs-CZ" baseline="-25000"/>
              <a:t>f</a:t>
            </a:r>
            <a:r>
              <a:rPr lang="en-US" altLang="cs-CZ"/>
              <a:t> to Q</a:t>
            </a:r>
            <a:r>
              <a:rPr lang="en-US" altLang="cs-CZ" baseline="-25000"/>
              <a:t>1</a:t>
            </a:r>
            <a:r>
              <a:rPr lang="en-US" altLang="cs-CZ"/>
              <a:t>.  Idle production capacity, cyclical unemployment, and a recessionary GDP gap (of Q</a:t>
            </a:r>
            <a:r>
              <a:rPr lang="en-US" altLang="cs-CZ" baseline="-25000"/>
              <a:t>1</a:t>
            </a:r>
            <a:r>
              <a:rPr lang="en-US" altLang="cs-CZ"/>
              <a:t> minus Q</a:t>
            </a:r>
            <a:r>
              <a:rPr lang="en-US" altLang="cs-CZ" baseline="-25000"/>
              <a:t>f</a:t>
            </a:r>
            <a:r>
              <a:rPr lang="en-US" altLang="cs-CZ"/>
              <a:t>) will result. If the price level were flexible downward, the decline in aggregate demand would move the economy depicted from a to c instead of from a to b.</a:t>
            </a:r>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7">
            <a:extLst>
              <a:ext uri="{FF2B5EF4-FFF2-40B4-BE49-F238E27FC236}">
                <a16:creationId xmlns:a16="http://schemas.microsoft.com/office/drawing/2014/main" id="{1A3A1CEE-A23E-4658-AE02-C0D4271334AA}"/>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99172A5E-6B72-4E52-B1DC-E516050EBD1D}" type="slidenum">
              <a:rPr lang="en-US" altLang="cs-CZ">
                <a:latin typeface="Arial" panose="020B0604020202020204" pitchFamily="34" charset="0"/>
              </a:rPr>
              <a:pPr>
                <a:spcBef>
                  <a:spcPct val="0"/>
                </a:spcBef>
              </a:pPr>
              <a:t>35</a:t>
            </a:fld>
            <a:endParaRPr lang="en-US" altLang="cs-CZ">
              <a:latin typeface="Arial" panose="020B0604020202020204" pitchFamily="34" charset="0"/>
            </a:endParaRPr>
          </a:p>
        </p:txBody>
      </p:sp>
      <p:sp>
        <p:nvSpPr>
          <p:cNvPr id="50179" name="Rectangle 2">
            <a:extLst>
              <a:ext uri="{FF2B5EF4-FFF2-40B4-BE49-F238E27FC236}">
                <a16:creationId xmlns:a16="http://schemas.microsoft.com/office/drawing/2014/main" id="{05B05E41-B536-48B8-9640-5F4DAA5F2873}"/>
              </a:ext>
            </a:extLst>
          </p:cNvPr>
          <p:cNvSpPr>
            <a:spLocks noGrp="1" noRot="1" noChangeAspect="1" noChangeArrowheads="1" noTextEdit="1"/>
          </p:cNvSpPr>
          <p:nvPr>
            <p:ph type="sldImg"/>
          </p:nvPr>
        </p:nvSpPr>
        <p:spPr>
          <a:ln/>
        </p:spPr>
      </p:sp>
      <p:sp>
        <p:nvSpPr>
          <p:cNvPr id="50180" name="Rectangle 3">
            <a:extLst>
              <a:ext uri="{FF2B5EF4-FFF2-40B4-BE49-F238E27FC236}">
                <a16:creationId xmlns:a16="http://schemas.microsoft.com/office/drawing/2014/main" id="{EA7685AD-DD73-48BD-8D8F-C32DFAB94F10}"/>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cs-CZ"/>
              <a:t>If AD decreases, recession and cyclical unemployment may result.  Prices don’t fall easily.</a:t>
            </a:r>
          </a:p>
          <a:p>
            <a:r>
              <a:rPr lang="en-US" altLang="cs-CZ"/>
              <a:t>Fear of price wars keeps prices from being reduced. Businesses fear that if they decrease their price, their rivals may decrease their price even more which could result in a “price war”: successively deeper and deeper price cuts which result in reduced profits for all of the firms.</a:t>
            </a:r>
          </a:p>
          <a:p>
            <a:r>
              <a:rPr lang="en-US" altLang="cs-CZ"/>
              <a:t>Menu costs discourage repeated price changes. Menu costs are the costs businesses incur from printing new price lists or catalogs, re-pricing inventory, and communicating new prices to customers. Firms may wait and see if the decline in aggregate demand is permanent.</a:t>
            </a:r>
          </a:p>
          <a:p>
            <a:r>
              <a:rPr lang="en-US" altLang="cs-CZ"/>
              <a:t>Large parts of the work force are under wage contracts that are not flexible, therefore businesses can’t afford to reduce the price of their products.</a:t>
            </a:r>
          </a:p>
          <a:p>
            <a:r>
              <a:rPr lang="en-US" altLang="cs-CZ"/>
              <a:t>Employers are reluctant to cut wages because of the impact on employee morale, effort, and productivity.  Employers seek to pay efficiency wages – wages that maximize work effort and productivity, minimizing cost.</a:t>
            </a:r>
          </a:p>
          <a:p>
            <a:r>
              <a:rPr lang="en-US" altLang="cs-CZ"/>
              <a:t>The minimum wage law is a legal minimum wage for low-skilled labor. Firms that pay minimum wages cannot reduce them when aggregate demand declines.</a:t>
            </a:r>
          </a:p>
          <a:p>
            <a:pPr eaLnBrk="1" hangingPunct="1"/>
            <a:endParaRPr lang="en-US" altLang="cs-CZ"/>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a:extLst>
              <a:ext uri="{FF2B5EF4-FFF2-40B4-BE49-F238E27FC236}">
                <a16:creationId xmlns:a16="http://schemas.microsoft.com/office/drawing/2014/main" id="{2B02C628-EEEC-49EC-9FD2-B8E077C3A28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2B85FE6D-DB56-4F16-BF6D-E9CDDE64AB44}" type="slidenum">
              <a:rPr lang="en-US" altLang="cs-CZ">
                <a:latin typeface="Arial" panose="020B0604020202020204" pitchFamily="34" charset="0"/>
              </a:rPr>
              <a:pPr>
                <a:spcBef>
                  <a:spcPct val="0"/>
                </a:spcBef>
              </a:pPr>
              <a:t>36</a:t>
            </a:fld>
            <a:endParaRPr lang="en-US" altLang="cs-CZ">
              <a:latin typeface="Arial" panose="020B0604020202020204" pitchFamily="34" charset="0"/>
            </a:endParaRPr>
          </a:p>
        </p:txBody>
      </p:sp>
      <p:sp>
        <p:nvSpPr>
          <p:cNvPr id="52227" name="Rectangle 2">
            <a:extLst>
              <a:ext uri="{FF2B5EF4-FFF2-40B4-BE49-F238E27FC236}">
                <a16:creationId xmlns:a16="http://schemas.microsoft.com/office/drawing/2014/main" id="{085DB624-DD89-44B3-8491-4F9590C9D468}"/>
              </a:ext>
            </a:extLst>
          </p:cNvPr>
          <p:cNvSpPr>
            <a:spLocks noGrp="1" noRot="1" noChangeAspect="1" noChangeArrowheads="1" noTextEdit="1"/>
          </p:cNvSpPr>
          <p:nvPr>
            <p:ph type="sldImg"/>
          </p:nvPr>
        </p:nvSpPr>
        <p:spPr>
          <a:ln/>
        </p:spPr>
      </p:sp>
      <p:sp>
        <p:nvSpPr>
          <p:cNvPr id="52228" name="Rectangle 3">
            <a:extLst>
              <a:ext uri="{FF2B5EF4-FFF2-40B4-BE49-F238E27FC236}">
                <a16:creationId xmlns:a16="http://schemas.microsoft.com/office/drawing/2014/main" id="{E1F05704-9B9E-4C67-8854-31DD95B37193}"/>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cs-CZ"/>
              <a:t>This figure reflects a decrease in aggregate supply that causes cost-push inflation. A leftward shift of aggregate supply from AS</a:t>
            </a:r>
            <a:r>
              <a:rPr lang="en-US" altLang="cs-CZ" baseline="-25000"/>
              <a:t>1</a:t>
            </a:r>
            <a:r>
              <a:rPr lang="en-US" altLang="cs-CZ"/>
              <a:t> to AS</a:t>
            </a:r>
            <a:r>
              <a:rPr lang="en-US" altLang="cs-CZ" baseline="-25000"/>
              <a:t>2</a:t>
            </a:r>
            <a:r>
              <a:rPr lang="en-US" altLang="cs-CZ"/>
              <a:t> raises the price level from P</a:t>
            </a:r>
            <a:r>
              <a:rPr lang="en-US" altLang="cs-CZ" baseline="-25000"/>
              <a:t>1</a:t>
            </a:r>
            <a:r>
              <a:rPr lang="en-US" altLang="cs-CZ"/>
              <a:t> to P</a:t>
            </a:r>
            <a:r>
              <a:rPr lang="en-US" altLang="cs-CZ" baseline="-25000"/>
              <a:t>2</a:t>
            </a:r>
            <a:r>
              <a:rPr lang="en-US" altLang="cs-CZ"/>
              <a:t> and produces cost-push inflation. Real output declines and a recessionary GDP gap (of Q</a:t>
            </a:r>
            <a:r>
              <a:rPr lang="en-US" altLang="cs-CZ" baseline="-25000"/>
              <a:t>1</a:t>
            </a:r>
            <a:r>
              <a:rPr lang="en-US" altLang="cs-CZ"/>
              <a:t> minus Q</a:t>
            </a:r>
            <a:r>
              <a:rPr lang="en-US" altLang="cs-CZ" baseline="-25000"/>
              <a:t>f</a:t>
            </a:r>
            <a:r>
              <a:rPr lang="en-US" altLang="cs-CZ"/>
              <a:t>) occurs.</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a:extLst>
              <a:ext uri="{FF2B5EF4-FFF2-40B4-BE49-F238E27FC236}">
                <a16:creationId xmlns:a16="http://schemas.microsoft.com/office/drawing/2014/main" id="{EDC14B57-99E3-48BC-BBCE-F255DC3095FA}"/>
              </a:ext>
            </a:extLst>
          </p:cNvPr>
          <p:cNvSpPr>
            <a:spLocks noRot="1" noChangeArrowheads="1" noTextEdit="1"/>
          </p:cNvSpPr>
          <p:nvPr>
            <p:ph type="sldImg"/>
          </p:nvPr>
        </p:nvSpPr>
        <p:spPr>
          <a:ln/>
        </p:spPr>
      </p:sp>
      <p:sp>
        <p:nvSpPr>
          <p:cNvPr id="36867" name="Rectangle 3">
            <a:extLst>
              <a:ext uri="{FF2B5EF4-FFF2-40B4-BE49-F238E27FC236}">
                <a16:creationId xmlns:a16="http://schemas.microsoft.com/office/drawing/2014/main" id="{DA332909-568C-4AE9-A7AC-5ECB62A03993}"/>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cs-CZ">
                <a:ea typeface="ＭＳ Ｐゴシック" panose="020B0600070205080204" pitchFamily="34" charset="-128"/>
              </a:rPr>
              <a:t>Here the two different approaches to measuring GDP are illustrated.  On the left, the expenditures approach measures GDP as the sum of four items: (1) consumption by households, (2) investment by businesses, (3) government purchases, and (4) expenditures by foreigners.  On the right, the income approach uses different inputs: (1) wages, (2) rents, (3) interest, (4) profits, and (5) statistical adjustments.  Each of these items will be further discussed next.</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a:extLst>
              <a:ext uri="{FF2B5EF4-FFF2-40B4-BE49-F238E27FC236}">
                <a16:creationId xmlns:a16="http://schemas.microsoft.com/office/drawing/2014/main" id="{8AF42DDE-BAE4-43FC-BA5D-6C08A7D78C8D}"/>
              </a:ext>
            </a:extLst>
          </p:cNvPr>
          <p:cNvSpPr>
            <a:spLocks noRot="1" noChangeArrowheads="1" noTextEdit="1"/>
          </p:cNvSpPr>
          <p:nvPr>
            <p:ph type="sldImg"/>
          </p:nvPr>
        </p:nvSpPr>
        <p:spPr>
          <a:ln/>
        </p:spPr>
      </p:sp>
      <p:sp>
        <p:nvSpPr>
          <p:cNvPr id="37891" name="Rectangle 3">
            <a:extLst>
              <a:ext uri="{FF2B5EF4-FFF2-40B4-BE49-F238E27FC236}">
                <a16:creationId xmlns:a16="http://schemas.microsoft.com/office/drawing/2014/main" id="{CDEE3E0D-C5C1-4871-8AB0-36C528064F09}"/>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cs-CZ">
                <a:ea typeface="ＭＳ Ｐゴシック" panose="020B0600070205080204" pitchFamily="34" charset="-128"/>
              </a:rPr>
              <a:t>Personal consumption expenditures, indicated by a “C” notation, covers all expenditures by households on goods and services during a year.  In any given year, approximately 10% of those expenditures are for durable consumer goods, which are defined as having a life of three years or more.  Another 30% go to nondurable goods such as food, clothing, and gasoline.  The other 60% are for services leading to the U.S. economy, frequently being referred to as a service economy.</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a:extLst>
              <a:ext uri="{FF2B5EF4-FFF2-40B4-BE49-F238E27FC236}">
                <a16:creationId xmlns:a16="http://schemas.microsoft.com/office/drawing/2014/main" id="{812EAB63-D40B-4D14-9A29-E3D463302BAE}"/>
              </a:ext>
            </a:extLst>
          </p:cNvPr>
          <p:cNvSpPr>
            <a:spLocks noRot="1" noChangeArrowheads="1" noTextEdit="1"/>
          </p:cNvSpPr>
          <p:nvPr>
            <p:ph type="sldImg"/>
          </p:nvPr>
        </p:nvSpPr>
        <p:spPr>
          <a:ln/>
        </p:spPr>
      </p:sp>
      <p:sp>
        <p:nvSpPr>
          <p:cNvPr id="38915" name="Rectangle 3">
            <a:extLst>
              <a:ext uri="{FF2B5EF4-FFF2-40B4-BE49-F238E27FC236}">
                <a16:creationId xmlns:a16="http://schemas.microsoft.com/office/drawing/2014/main" id="{CBD400C0-FD97-481D-A4B9-FEB575FF31F5}"/>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cs-CZ">
                <a:ea typeface="ＭＳ Ｐゴシック" panose="020B0600070205080204" pitchFamily="34" charset="-128"/>
              </a:rPr>
              <a:t>The second component of the expenditures approach is gross private investment, which includes all final purchases of machinery, equipment, and tools by businesses, all construction, and changes in inventories.  All of these items represent ways businesses invest in themselves.  Construction also includes residential construction because homes could be rented to produce income.</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a:extLst>
              <a:ext uri="{FF2B5EF4-FFF2-40B4-BE49-F238E27FC236}">
                <a16:creationId xmlns:a16="http://schemas.microsoft.com/office/drawing/2014/main" id="{0988A28C-F395-435E-AE2C-DABE9F0ACBAA}"/>
              </a:ext>
            </a:extLst>
          </p:cNvPr>
          <p:cNvSpPr>
            <a:spLocks noRot="1" noChangeArrowheads="1" noTextEdit="1"/>
          </p:cNvSpPr>
          <p:nvPr>
            <p:ph type="sldImg"/>
          </p:nvPr>
        </p:nvSpPr>
        <p:spPr>
          <a:ln/>
        </p:spPr>
      </p:sp>
      <p:sp>
        <p:nvSpPr>
          <p:cNvPr id="40963" name="Rectangle 3">
            <a:extLst>
              <a:ext uri="{FF2B5EF4-FFF2-40B4-BE49-F238E27FC236}">
                <a16:creationId xmlns:a16="http://schemas.microsoft.com/office/drawing/2014/main" id="{3C82CFBE-A086-4F0C-A0BE-07FFA9C8FBFF}"/>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cs-CZ">
                <a:ea typeface="ＭＳ Ｐゴシック" panose="020B0600070205080204" pitchFamily="34" charset="-128"/>
              </a:rPr>
              <a:t>The last two components of the expenditures approach are government purchases and net exports.  Government purchases are officially labeled “government consumption expenditures and gross investment.”  It includes expenditures for goods and services that the government uses in providing public services and expenditures for publicly owned capital such as for schools or roads.  It excludes government transfer payments such as Social Security because it merely transfers government receipts to certain households and does not generate any sort of production.  </a:t>
            </a:r>
          </a:p>
          <a:p>
            <a:r>
              <a:rPr lang="en-US" altLang="cs-CZ">
                <a:ea typeface="ＭＳ Ｐゴシック" panose="020B0600070205080204" pitchFamily="34" charset="-128"/>
              </a:rPr>
              <a:t>Net exports are calculated by subtracting the value of imported goods from the value of exported goods.  </a:t>
            </a:r>
          </a:p>
          <a:p>
            <a:r>
              <a:rPr lang="en-US" altLang="cs-CZ">
                <a:ea typeface="ＭＳ Ｐゴシック" panose="020B0600070205080204" pitchFamily="34" charset="-128"/>
              </a:rPr>
              <a:t>Adding up all four components provides a measure of GDP, a measure of the market value of a specific year’s total output.  For the United States in 2009, GDP equaled $14,256 billion.</a:t>
            </a:r>
          </a:p>
          <a:p>
            <a:endParaRPr lang="en-US" altLang="cs-CZ">
              <a:ea typeface="ＭＳ Ｐゴシック" panose="020B0600070205080204" pitchFamily="34" charset="-128"/>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a:extLst>
              <a:ext uri="{FF2B5EF4-FFF2-40B4-BE49-F238E27FC236}">
                <a16:creationId xmlns:a16="http://schemas.microsoft.com/office/drawing/2014/main" id="{5F894377-044E-4921-98EE-0DDD1B0AF2B6}"/>
              </a:ext>
            </a:extLst>
          </p:cNvPr>
          <p:cNvSpPr>
            <a:spLocks noRot="1" noChangeArrowheads="1" noTextEdit="1"/>
          </p:cNvSpPr>
          <p:nvPr>
            <p:ph type="sldImg"/>
          </p:nvPr>
        </p:nvSpPr>
        <p:spPr>
          <a:ln/>
        </p:spPr>
      </p:sp>
      <p:sp>
        <p:nvSpPr>
          <p:cNvPr id="10243" name="Rectangle 3">
            <a:extLst>
              <a:ext uri="{FF2B5EF4-FFF2-40B4-BE49-F238E27FC236}">
                <a16:creationId xmlns:a16="http://schemas.microsoft.com/office/drawing/2014/main" id="{A6FA227C-EF84-4A13-B123-64E98C6A85AA}"/>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cs-CZ">
                <a:latin typeface="Arial" panose="020B0604020202020204" pitchFamily="34" charset="0"/>
                <a:ea typeface="ＭＳ Ｐゴシック" panose="020B0600070205080204" pitchFamily="34" charset="-128"/>
              </a:rPr>
              <a:t>While GDP is a reasonably accurate and highly useful measure of how the economy is performing, it does have several shortcomings.  Certain productive activities occur outside of any market and therefore are not measured in the traditional way.  The value of leisure time, weekends, holidays, etc., is also not included, but they certainly add value due to the added satisfaction they provide to workers.  </a:t>
            </a:r>
          </a:p>
          <a:p>
            <a:r>
              <a:rPr lang="en-US" altLang="cs-CZ">
                <a:latin typeface="Arial" panose="020B0604020202020204" pitchFamily="34" charset="0"/>
                <a:ea typeface="ＭＳ Ｐゴシック" panose="020B0600070205080204" pitchFamily="34" charset="-128"/>
              </a:rPr>
              <a:t>GDP fails to capture the full value of improvements in product quality.  Let’s face it, a 42 inch plasma screen flat panel television is a vast improvement over the old black and white vacuum tube models.  There is also a huge underground economy, mainly comprised of illegal activities, that produces income that is not measured through traditional GDP methods.  Included in this underground economy are legal activities that provide income that the recipients do not wish to report to the I.R.S. and pay taxes on.   Environmental issues and noneconomic sources of well-being are also problematic in that GDP does not really have a way to accurately value and report the issues.</a:t>
            </a:r>
          </a:p>
        </p:txBody>
      </p:sp>
    </p:spTree>
    <p:extLst>
      <p:ext uri="{BB962C8B-B14F-4D97-AF65-F5344CB8AC3E}">
        <p14:creationId xmlns:p14="http://schemas.microsoft.com/office/powerpoint/2010/main" val="321993285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7">
            <a:extLst>
              <a:ext uri="{FF2B5EF4-FFF2-40B4-BE49-F238E27FC236}">
                <a16:creationId xmlns:a16="http://schemas.microsoft.com/office/drawing/2014/main" id="{BB374E98-C49C-4729-A4C0-F6F42D16A199}"/>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C0A75E95-F17E-4632-AFAD-B5BBE2B34C1B}" type="slidenum">
              <a:rPr lang="en-US" altLang="cs-CZ">
                <a:latin typeface="Arial" panose="020B0604020202020204" pitchFamily="34" charset="0"/>
              </a:rPr>
              <a:pPr>
                <a:spcBef>
                  <a:spcPct val="0"/>
                </a:spcBef>
              </a:pPr>
              <a:t>9</a:t>
            </a:fld>
            <a:endParaRPr lang="en-US" altLang="cs-CZ">
              <a:latin typeface="Arial" panose="020B0604020202020204" pitchFamily="34" charset="0"/>
            </a:endParaRPr>
          </a:p>
        </p:txBody>
      </p:sp>
      <p:sp>
        <p:nvSpPr>
          <p:cNvPr id="7171" name="Rectangle 2">
            <a:extLst>
              <a:ext uri="{FF2B5EF4-FFF2-40B4-BE49-F238E27FC236}">
                <a16:creationId xmlns:a16="http://schemas.microsoft.com/office/drawing/2014/main" id="{BC07D622-90DD-4CA4-A4BE-03F73FE58E42}"/>
              </a:ext>
            </a:extLst>
          </p:cNvPr>
          <p:cNvSpPr>
            <a:spLocks noGrp="1" noRot="1" noChangeAspect="1" noChangeArrowheads="1" noTextEdit="1"/>
          </p:cNvSpPr>
          <p:nvPr>
            <p:ph type="sldImg"/>
          </p:nvPr>
        </p:nvSpPr>
        <p:spPr>
          <a:ln/>
        </p:spPr>
      </p:sp>
      <p:sp>
        <p:nvSpPr>
          <p:cNvPr id="7172" name="Rectangle 3">
            <a:extLst>
              <a:ext uri="{FF2B5EF4-FFF2-40B4-BE49-F238E27FC236}">
                <a16:creationId xmlns:a16="http://schemas.microsoft.com/office/drawing/2014/main" id="{971C86FA-A019-4210-9DB7-6E4EE8096701}"/>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cs-CZ"/>
              <a:t>Business cycles are alternating increases and decreases in economic activity over time.  Each business cycle consists of four phases.  A peak is when business activity reaches a temporary maximum with full employment and near-capacity output.  A recession is a decline in total output, income, employment, and trade lasting six months or more; this is sometimes referred to as an economic contraction.  The trough is the bottom of the recession period and the expansion is when output and employment are recovering and expanding toward the full employment level.</a:t>
            </a:r>
          </a:p>
          <a:p>
            <a:endParaRPr lang="en-US" altLang="cs-CZ"/>
          </a:p>
          <a:p>
            <a:endParaRPr lang="en-US" altLang="cs-CZ"/>
          </a:p>
          <a:p>
            <a:endParaRPr lang="en-US" altLang="cs-CZ"/>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rgbClr val="20589C"/>
        </a:solidFill>
        <a:effectLst/>
      </p:bgPr>
    </p:bg>
    <p:spTree>
      <p:nvGrpSpPr>
        <p:cNvPr id="1" name=""/>
        <p:cNvGrpSpPr/>
        <p:nvPr/>
      </p:nvGrpSpPr>
      <p:grpSpPr>
        <a:xfrm>
          <a:off x="0" y="0"/>
          <a:ext cx="0" cy="0"/>
          <a:chOff x="0" y="0"/>
          <a:chExt cx="0" cy="0"/>
        </a:xfrm>
      </p:grpSpPr>
      <p:pic>
        <p:nvPicPr>
          <p:cNvPr id="3" name="Picture 8">
            <a:extLst>
              <a:ext uri="{FF2B5EF4-FFF2-40B4-BE49-F238E27FC236}">
                <a16:creationId xmlns:a16="http://schemas.microsoft.com/office/drawing/2014/main" id="{535C471B-B99E-4E03-883E-67AE8A3F190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19200" y="0"/>
            <a:ext cx="2308225"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Rectangle 7">
            <a:extLst>
              <a:ext uri="{FF2B5EF4-FFF2-40B4-BE49-F238E27FC236}">
                <a16:creationId xmlns:a16="http://schemas.microsoft.com/office/drawing/2014/main" id="{F3881AAB-BCCE-4513-8B3D-43EDCD4DC8FD}"/>
              </a:ext>
            </a:extLst>
          </p:cNvPr>
          <p:cNvSpPr>
            <a:spLocks noChangeArrowheads="1"/>
          </p:cNvSpPr>
          <p:nvPr/>
        </p:nvSpPr>
        <p:spPr bwMode="auto">
          <a:xfrm>
            <a:off x="0" y="2438400"/>
            <a:ext cx="9144000" cy="914400"/>
          </a:xfrm>
          <a:prstGeom prst="rect">
            <a:avLst/>
          </a:prstGeom>
          <a:solidFill>
            <a:srgbClr val="52289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algn="ctr" eaLnBrk="1" hangingPunct="1">
              <a:defRPr/>
            </a:pPr>
            <a:endParaRPr lang="cs-CZ" altLang="cs-CZ">
              <a:latin typeface="Tw Cen MT" panose="020B0602020104020603" pitchFamily="34" charset="-18"/>
            </a:endParaRPr>
          </a:p>
        </p:txBody>
      </p:sp>
      <p:sp>
        <p:nvSpPr>
          <p:cNvPr id="5" name="Text Box 9">
            <a:extLst>
              <a:ext uri="{FF2B5EF4-FFF2-40B4-BE49-F238E27FC236}">
                <a16:creationId xmlns:a16="http://schemas.microsoft.com/office/drawing/2014/main" id="{A96DD3E9-CEEA-4568-99DA-6B724F4E43F2}"/>
              </a:ext>
            </a:extLst>
          </p:cNvPr>
          <p:cNvSpPr txBox="1">
            <a:spLocks noChangeArrowheads="1"/>
          </p:cNvSpPr>
          <p:nvPr/>
        </p:nvSpPr>
        <p:spPr bwMode="auto">
          <a:xfrm>
            <a:off x="381000" y="1447800"/>
            <a:ext cx="914400" cy="769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spcBef>
                <a:spcPct val="50000"/>
              </a:spcBef>
              <a:defRPr/>
            </a:pPr>
            <a:r>
              <a:rPr lang="en-US" altLang="cs-CZ" sz="4400">
                <a:solidFill>
                  <a:schemeClr val="bg1"/>
                </a:solidFill>
              </a:rPr>
              <a:t>23</a:t>
            </a:r>
          </a:p>
        </p:txBody>
      </p:sp>
      <p:sp>
        <p:nvSpPr>
          <p:cNvPr id="9218" name="Rectangle 2"/>
          <p:cNvSpPr>
            <a:spLocks noGrp="1" noChangeArrowheads="1"/>
          </p:cNvSpPr>
          <p:nvPr>
            <p:ph type="ctrTitle"/>
          </p:nvPr>
        </p:nvSpPr>
        <p:spPr>
          <a:xfrm>
            <a:off x="2438400" y="2590800"/>
            <a:ext cx="6705600" cy="685800"/>
          </a:xfrm>
        </p:spPr>
        <p:txBody>
          <a:bodyPr/>
          <a:lstStyle>
            <a:lvl1pPr>
              <a:defRPr sz="2000"/>
            </a:lvl1pPr>
          </a:lstStyle>
          <a:p>
            <a:r>
              <a:rPr lang="en-US"/>
              <a:t>Click to edit Master title style</a:t>
            </a:r>
          </a:p>
        </p:txBody>
      </p:sp>
    </p:spTree>
    <p:extLst>
      <p:ext uri="{BB962C8B-B14F-4D97-AF65-F5344CB8AC3E}">
        <p14:creationId xmlns:p14="http://schemas.microsoft.com/office/powerpoint/2010/main" val="2817781252"/>
      </p:ext>
    </p:extLst>
  </p:cSld>
  <p:clrMapOvr>
    <a:masterClrMapping/>
  </p:clrMapOvr>
  <p:hf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2194968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0"/>
            <a:ext cx="2286000" cy="5668963"/>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0" y="0"/>
            <a:ext cx="6705600" cy="566896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60432557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a:extLst>
              <a:ext uri="{FF2B5EF4-FFF2-40B4-BE49-F238E27FC236}">
                <a16:creationId xmlns:a16="http://schemas.microsoft.com/office/drawing/2014/main" id="{A9663906-6CF2-4154-8D39-3978B848382D}"/>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18BC22B6-9F47-4265-A522-90A4EEF1ECAA}"/>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D6E30039-8E5C-4BD2-B4DE-94701E3C1B93}"/>
              </a:ext>
            </a:extLst>
          </p:cNvPr>
          <p:cNvSpPr>
            <a:spLocks noGrp="1" noChangeArrowheads="1"/>
          </p:cNvSpPr>
          <p:nvPr>
            <p:ph type="sldNum" sz="quarter" idx="12"/>
          </p:nvPr>
        </p:nvSpPr>
        <p:spPr>
          <a:ln/>
        </p:spPr>
        <p:txBody>
          <a:bodyPr/>
          <a:lstStyle>
            <a:lvl1pPr>
              <a:defRPr/>
            </a:lvl1pPr>
          </a:lstStyle>
          <a:p>
            <a:pPr>
              <a:defRPr/>
            </a:pPr>
            <a:fld id="{066B0360-4A0E-4805-B99B-13B5265FCEA9}" type="slidenum">
              <a:rPr lang="en-US" altLang="cs-CZ"/>
              <a:pPr>
                <a:defRPr/>
              </a:pPr>
              <a:t>‹#›</a:t>
            </a:fld>
            <a:endParaRPr lang="en-US" altLang="cs-CZ"/>
          </a:p>
        </p:txBody>
      </p:sp>
    </p:spTree>
    <p:extLst>
      <p:ext uri="{BB962C8B-B14F-4D97-AF65-F5344CB8AC3E}">
        <p14:creationId xmlns:p14="http://schemas.microsoft.com/office/powerpoint/2010/main" val="277619199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600" b="1">
                <a:latin typeface="Tahoma" pitchFamily="34" charset="0"/>
                <a:ea typeface="Tahoma" pitchFamily="34" charset="0"/>
                <a:cs typeface="Tahoma" pitchFamily="34" charset="0"/>
              </a:defRPr>
            </a:lvl1pPr>
          </a:lstStyle>
          <a:p>
            <a:r>
              <a:rPr lang="en-US" dirty="0"/>
              <a:t>Click to edit Master title style</a:t>
            </a:r>
          </a:p>
        </p:txBody>
      </p:sp>
      <p:sp>
        <p:nvSpPr>
          <p:cNvPr id="3" name="Content Placeholder 2"/>
          <p:cNvSpPr>
            <a:spLocks noGrp="1"/>
          </p:cNvSpPr>
          <p:nvPr>
            <p:ph idx="1"/>
          </p:nvPr>
        </p:nvSpPr>
        <p:spPr/>
        <p:txBody>
          <a:bodyPr/>
          <a:lstStyle>
            <a:lvl1pPr>
              <a:defRPr sz="3600"/>
            </a:lvl1pPr>
            <a:lvl2pPr>
              <a:defRPr sz="3600"/>
            </a:lvl2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ectangle 4">
            <a:extLst>
              <a:ext uri="{FF2B5EF4-FFF2-40B4-BE49-F238E27FC236}">
                <a16:creationId xmlns:a16="http://schemas.microsoft.com/office/drawing/2014/main" id="{2735CD7B-036C-48A8-93FC-FBD53639D13D}"/>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EFAEBB7D-7DAF-4FD1-B5B5-994EB82C7772}"/>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7C462947-370F-483C-BF63-AF2624DFE5C3}"/>
              </a:ext>
            </a:extLst>
          </p:cNvPr>
          <p:cNvSpPr>
            <a:spLocks noGrp="1" noChangeArrowheads="1"/>
          </p:cNvSpPr>
          <p:nvPr>
            <p:ph type="sldNum" sz="quarter" idx="12"/>
          </p:nvPr>
        </p:nvSpPr>
        <p:spPr>
          <a:ln/>
        </p:spPr>
        <p:txBody>
          <a:bodyPr/>
          <a:lstStyle>
            <a:lvl1pPr>
              <a:defRPr/>
            </a:lvl1pPr>
          </a:lstStyle>
          <a:p>
            <a:pPr>
              <a:defRPr/>
            </a:pPr>
            <a:fld id="{84EFEC4C-C45A-4FC0-B089-2D01A903D662}" type="slidenum">
              <a:rPr lang="en-US" altLang="cs-CZ"/>
              <a:pPr>
                <a:defRPr/>
              </a:pPr>
              <a:t>‹#›</a:t>
            </a:fld>
            <a:endParaRPr lang="en-US" altLang="cs-CZ"/>
          </a:p>
        </p:txBody>
      </p:sp>
    </p:spTree>
    <p:extLst>
      <p:ext uri="{BB962C8B-B14F-4D97-AF65-F5344CB8AC3E}">
        <p14:creationId xmlns:p14="http://schemas.microsoft.com/office/powerpoint/2010/main" val="110568440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a:extLst>
              <a:ext uri="{FF2B5EF4-FFF2-40B4-BE49-F238E27FC236}">
                <a16:creationId xmlns:a16="http://schemas.microsoft.com/office/drawing/2014/main" id="{25BE1284-B993-48D7-A900-4B761D5FD4D8}"/>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5637E21A-5F7B-4820-96D9-853E41C2E195}"/>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D4F47D21-C6EC-48C3-BD18-B1329B553817}"/>
              </a:ext>
            </a:extLst>
          </p:cNvPr>
          <p:cNvSpPr>
            <a:spLocks noGrp="1" noChangeArrowheads="1"/>
          </p:cNvSpPr>
          <p:nvPr>
            <p:ph type="sldNum" sz="quarter" idx="12"/>
          </p:nvPr>
        </p:nvSpPr>
        <p:spPr>
          <a:ln/>
        </p:spPr>
        <p:txBody>
          <a:bodyPr/>
          <a:lstStyle>
            <a:lvl1pPr>
              <a:defRPr/>
            </a:lvl1pPr>
          </a:lstStyle>
          <a:p>
            <a:pPr>
              <a:defRPr/>
            </a:pPr>
            <a:fld id="{C1B70AAB-1239-4373-9BC4-1F07E3A205AA}" type="slidenum">
              <a:rPr lang="en-US" altLang="cs-CZ"/>
              <a:pPr>
                <a:defRPr/>
              </a:pPr>
              <a:t>‹#›</a:t>
            </a:fld>
            <a:endParaRPr lang="en-US" altLang="cs-CZ"/>
          </a:p>
        </p:txBody>
      </p:sp>
    </p:spTree>
    <p:extLst>
      <p:ext uri="{BB962C8B-B14F-4D97-AF65-F5344CB8AC3E}">
        <p14:creationId xmlns:p14="http://schemas.microsoft.com/office/powerpoint/2010/main" val="315282883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a:extLst>
              <a:ext uri="{FF2B5EF4-FFF2-40B4-BE49-F238E27FC236}">
                <a16:creationId xmlns:a16="http://schemas.microsoft.com/office/drawing/2014/main" id="{F1D6D0FE-8D57-4D00-A25F-6BC84D46E3F7}"/>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A2D3385D-1453-4CDF-94B0-C8ECFB58C980}"/>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52DB4E68-DC9F-4C37-8D1C-AE129748661F}"/>
              </a:ext>
            </a:extLst>
          </p:cNvPr>
          <p:cNvSpPr>
            <a:spLocks noGrp="1" noChangeArrowheads="1"/>
          </p:cNvSpPr>
          <p:nvPr>
            <p:ph type="sldNum" sz="quarter" idx="12"/>
          </p:nvPr>
        </p:nvSpPr>
        <p:spPr>
          <a:ln/>
        </p:spPr>
        <p:txBody>
          <a:bodyPr/>
          <a:lstStyle>
            <a:lvl1pPr>
              <a:defRPr/>
            </a:lvl1pPr>
          </a:lstStyle>
          <a:p>
            <a:pPr>
              <a:defRPr/>
            </a:pPr>
            <a:fld id="{049E76EC-82EA-4C33-AA42-9683232A4CD4}" type="slidenum">
              <a:rPr lang="en-US" altLang="cs-CZ"/>
              <a:pPr>
                <a:defRPr/>
              </a:pPr>
              <a:t>‹#›</a:t>
            </a:fld>
            <a:endParaRPr lang="en-US" altLang="cs-CZ"/>
          </a:p>
        </p:txBody>
      </p:sp>
    </p:spTree>
    <p:extLst>
      <p:ext uri="{BB962C8B-B14F-4D97-AF65-F5344CB8AC3E}">
        <p14:creationId xmlns:p14="http://schemas.microsoft.com/office/powerpoint/2010/main" val="151951840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a:extLst>
              <a:ext uri="{FF2B5EF4-FFF2-40B4-BE49-F238E27FC236}">
                <a16:creationId xmlns:a16="http://schemas.microsoft.com/office/drawing/2014/main" id="{2A60FE31-5992-423B-988D-38AE31C6DD1F}"/>
              </a:ext>
            </a:extLst>
          </p:cNvPr>
          <p:cNvSpPr>
            <a:spLocks noGrp="1" noChangeArrowheads="1"/>
          </p:cNvSpPr>
          <p:nvPr>
            <p:ph type="dt" sz="half" idx="10"/>
          </p:nvPr>
        </p:nvSpPr>
        <p:spPr>
          <a:ln/>
        </p:spPr>
        <p:txBody>
          <a:bodyPr/>
          <a:lstStyle>
            <a:lvl1pPr>
              <a:defRPr/>
            </a:lvl1pPr>
          </a:lstStyle>
          <a:p>
            <a:pPr>
              <a:defRPr/>
            </a:pPr>
            <a:endParaRPr lang="en-US"/>
          </a:p>
        </p:txBody>
      </p:sp>
      <p:sp>
        <p:nvSpPr>
          <p:cNvPr id="8" name="Rectangle 5">
            <a:extLst>
              <a:ext uri="{FF2B5EF4-FFF2-40B4-BE49-F238E27FC236}">
                <a16:creationId xmlns:a16="http://schemas.microsoft.com/office/drawing/2014/main" id="{5F300A99-4F3F-452D-886C-1B3B035157E2}"/>
              </a:ext>
            </a:extLst>
          </p:cNvPr>
          <p:cNvSpPr>
            <a:spLocks noGrp="1" noChangeArrowheads="1"/>
          </p:cNvSpPr>
          <p:nvPr>
            <p:ph type="ftr" sz="quarter" idx="11"/>
          </p:nvPr>
        </p:nvSpPr>
        <p:spPr>
          <a:ln/>
        </p:spPr>
        <p:txBody>
          <a:bodyPr/>
          <a:lstStyle>
            <a:lvl1pPr>
              <a:defRPr/>
            </a:lvl1pPr>
          </a:lstStyle>
          <a:p>
            <a:pPr>
              <a:defRPr/>
            </a:pPr>
            <a:endParaRPr lang="en-US"/>
          </a:p>
        </p:txBody>
      </p:sp>
      <p:sp>
        <p:nvSpPr>
          <p:cNvPr id="9" name="Rectangle 6">
            <a:extLst>
              <a:ext uri="{FF2B5EF4-FFF2-40B4-BE49-F238E27FC236}">
                <a16:creationId xmlns:a16="http://schemas.microsoft.com/office/drawing/2014/main" id="{1B768F22-0704-4700-B3B0-4347DF37F74D}"/>
              </a:ext>
            </a:extLst>
          </p:cNvPr>
          <p:cNvSpPr>
            <a:spLocks noGrp="1" noChangeArrowheads="1"/>
          </p:cNvSpPr>
          <p:nvPr>
            <p:ph type="sldNum" sz="quarter" idx="12"/>
          </p:nvPr>
        </p:nvSpPr>
        <p:spPr>
          <a:ln/>
        </p:spPr>
        <p:txBody>
          <a:bodyPr/>
          <a:lstStyle>
            <a:lvl1pPr>
              <a:defRPr/>
            </a:lvl1pPr>
          </a:lstStyle>
          <a:p>
            <a:pPr>
              <a:defRPr/>
            </a:pPr>
            <a:fld id="{573F3749-ABDB-4061-8911-7F5F1F67FDD3}" type="slidenum">
              <a:rPr lang="en-US" altLang="cs-CZ"/>
              <a:pPr>
                <a:defRPr/>
              </a:pPr>
              <a:t>‹#›</a:t>
            </a:fld>
            <a:endParaRPr lang="en-US" altLang="cs-CZ"/>
          </a:p>
        </p:txBody>
      </p:sp>
    </p:spTree>
    <p:extLst>
      <p:ext uri="{BB962C8B-B14F-4D97-AF65-F5344CB8AC3E}">
        <p14:creationId xmlns:p14="http://schemas.microsoft.com/office/powerpoint/2010/main" val="256242495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a:extLst>
              <a:ext uri="{FF2B5EF4-FFF2-40B4-BE49-F238E27FC236}">
                <a16:creationId xmlns:a16="http://schemas.microsoft.com/office/drawing/2014/main" id="{1DAC879C-396A-4B24-BC75-0B1C982A52E9}"/>
              </a:ext>
            </a:extLst>
          </p:cNvPr>
          <p:cNvSpPr>
            <a:spLocks noGrp="1" noChangeArrowheads="1"/>
          </p:cNvSpPr>
          <p:nvPr>
            <p:ph type="dt" sz="half" idx="10"/>
          </p:nvPr>
        </p:nvSpPr>
        <p:spPr>
          <a:ln/>
        </p:spPr>
        <p:txBody>
          <a:bodyPr/>
          <a:lstStyle>
            <a:lvl1pPr>
              <a:defRPr/>
            </a:lvl1pPr>
          </a:lstStyle>
          <a:p>
            <a:pPr>
              <a:defRPr/>
            </a:pPr>
            <a:endParaRPr lang="en-US"/>
          </a:p>
        </p:txBody>
      </p:sp>
      <p:sp>
        <p:nvSpPr>
          <p:cNvPr id="4" name="Rectangle 5">
            <a:extLst>
              <a:ext uri="{FF2B5EF4-FFF2-40B4-BE49-F238E27FC236}">
                <a16:creationId xmlns:a16="http://schemas.microsoft.com/office/drawing/2014/main" id="{03C7BD47-F04F-4B05-B3F2-BAF050F3C40A}"/>
              </a:ext>
            </a:extLst>
          </p:cNvPr>
          <p:cNvSpPr>
            <a:spLocks noGrp="1" noChangeArrowheads="1"/>
          </p:cNvSpPr>
          <p:nvPr>
            <p:ph type="ftr" sz="quarter" idx="11"/>
          </p:nvPr>
        </p:nvSpPr>
        <p:spPr>
          <a:ln/>
        </p:spPr>
        <p:txBody>
          <a:bodyPr/>
          <a:lstStyle>
            <a:lvl1pPr>
              <a:defRPr/>
            </a:lvl1pPr>
          </a:lstStyle>
          <a:p>
            <a:pPr>
              <a:defRPr/>
            </a:pPr>
            <a:endParaRPr lang="en-US"/>
          </a:p>
        </p:txBody>
      </p:sp>
      <p:sp>
        <p:nvSpPr>
          <p:cNvPr id="5" name="Rectangle 6">
            <a:extLst>
              <a:ext uri="{FF2B5EF4-FFF2-40B4-BE49-F238E27FC236}">
                <a16:creationId xmlns:a16="http://schemas.microsoft.com/office/drawing/2014/main" id="{40926A8E-72C0-4317-BE5E-0D534671C5E7}"/>
              </a:ext>
            </a:extLst>
          </p:cNvPr>
          <p:cNvSpPr>
            <a:spLocks noGrp="1" noChangeArrowheads="1"/>
          </p:cNvSpPr>
          <p:nvPr>
            <p:ph type="sldNum" sz="quarter" idx="12"/>
          </p:nvPr>
        </p:nvSpPr>
        <p:spPr>
          <a:ln/>
        </p:spPr>
        <p:txBody>
          <a:bodyPr/>
          <a:lstStyle>
            <a:lvl1pPr>
              <a:defRPr/>
            </a:lvl1pPr>
          </a:lstStyle>
          <a:p>
            <a:pPr>
              <a:defRPr/>
            </a:pPr>
            <a:fld id="{E6B043B4-9CBF-435A-B604-9D39E7EE88CC}" type="slidenum">
              <a:rPr lang="en-US" altLang="cs-CZ"/>
              <a:pPr>
                <a:defRPr/>
              </a:pPr>
              <a:t>‹#›</a:t>
            </a:fld>
            <a:endParaRPr lang="en-US" altLang="cs-CZ"/>
          </a:p>
        </p:txBody>
      </p:sp>
    </p:spTree>
    <p:extLst>
      <p:ext uri="{BB962C8B-B14F-4D97-AF65-F5344CB8AC3E}">
        <p14:creationId xmlns:p14="http://schemas.microsoft.com/office/powerpoint/2010/main" val="280143250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3419BC86-FAC5-4FF6-B3BD-4A53325467B6}"/>
              </a:ext>
            </a:extLst>
          </p:cNvPr>
          <p:cNvSpPr>
            <a:spLocks noGrp="1" noChangeArrowheads="1"/>
          </p:cNvSpPr>
          <p:nvPr>
            <p:ph type="dt" sz="half" idx="10"/>
          </p:nvPr>
        </p:nvSpPr>
        <p:spPr>
          <a:ln/>
        </p:spPr>
        <p:txBody>
          <a:bodyPr/>
          <a:lstStyle>
            <a:lvl1pPr>
              <a:defRPr/>
            </a:lvl1pPr>
          </a:lstStyle>
          <a:p>
            <a:pPr>
              <a:defRPr/>
            </a:pPr>
            <a:endParaRPr lang="en-US"/>
          </a:p>
        </p:txBody>
      </p:sp>
      <p:sp>
        <p:nvSpPr>
          <p:cNvPr id="3" name="Rectangle 5">
            <a:extLst>
              <a:ext uri="{FF2B5EF4-FFF2-40B4-BE49-F238E27FC236}">
                <a16:creationId xmlns:a16="http://schemas.microsoft.com/office/drawing/2014/main" id="{F6DE70D1-7024-4F35-A21A-05CE443DAC21}"/>
              </a:ext>
            </a:extLst>
          </p:cNvPr>
          <p:cNvSpPr>
            <a:spLocks noGrp="1" noChangeArrowheads="1"/>
          </p:cNvSpPr>
          <p:nvPr>
            <p:ph type="ftr" sz="quarter" idx="11"/>
          </p:nvPr>
        </p:nvSpPr>
        <p:spPr>
          <a:ln/>
        </p:spPr>
        <p:txBody>
          <a:bodyPr/>
          <a:lstStyle>
            <a:lvl1pPr>
              <a:defRPr/>
            </a:lvl1pPr>
          </a:lstStyle>
          <a:p>
            <a:pPr>
              <a:defRPr/>
            </a:pPr>
            <a:endParaRPr lang="en-US"/>
          </a:p>
        </p:txBody>
      </p:sp>
      <p:sp>
        <p:nvSpPr>
          <p:cNvPr id="4" name="Rectangle 6">
            <a:extLst>
              <a:ext uri="{FF2B5EF4-FFF2-40B4-BE49-F238E27FC236}">
                <a16:creationId xmlns:a16="http://schemas.microsoft.com/office/drawing/2014/main" id="{1C52F1AA-8A86-43CC-A587-2778C9AE07D9}"/>
              </a:ext>
            </a:extLst>
          </p:cNvPr>
          <p:cNvSpPr>
            <a:spLocks noGrp="1" noChangeArrowheads="1"/>
          </p:cNvSpPr>
          <p:nvPr>
            <p:ph type="sldNum" sz="quarter" idx="12"/>
          </p:nvPr>
        </p:nvSpPr>
        <p:spPr>
          <a:ln/>
        </p:spPr>
        <p:txBody>
          <a:bodyPr/>
          <a:lstStyle>
            <a:lvl1pPr>
              <a:defRPr/>
            </a:lvl1pPr>
          </a:lstStyle>
          <a:p>
            <a:pPr>
              <a:defRPr/>
            </a:pPr>
            <a:fld id="{75C14264-7BD6-4A47-8E83-A2AACAF2F208}" type="slidenum">
              <a:rPr lang="en-US" altLang="cs-CZ"/>
              <a:pPr>
                <a:defRPr/>
              </a:pPr>
              <a:t>‹#›</a:t>
            </a:fld>
            <a:endParaRPr lang="en-US" altLang="cs-CZ"/>
          </a:p>
        </p:txBody>
      </p:sp>
    </p:spTree>
    <p:extLst>
      <p:ext uri="{BB962C8B-B14F-4D97-AF65-F5344CB8AC3E}">
        <p14:creationId xmlns:p14="http://schemas.microsoft.com/office/powerpoint/2010/main" val="158112127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a:extLst>
              <a:ext uri="{FF2B5EF4-FFF2-40B4-BE49-F238E27FC236}">
                <a16:creationId xmlns:a16="http://schemas.microsoft.com/office/drawing/2014/main" id="{83FEFE47-8ECF-4C51-947C-B91C20D20726}"/>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5E95CD0C-B2FD-4F51-908B-C4A01E4861DC}"/>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B1CC47CB-09EE-4CA2-B869-396812C523F4}"/>
              </a:ext>
            </a:extLst>
          </p:cNvPr>
          <p:cNvSpPr>
            <a:spLocks noGrp="1" noChangeArrowheads="1"/>
          </p:cNvSpPr>
          <p:nvPr>
            <p:ph type="sldNum" sz="quarter" idx="12"/>
          </p:nvPr>
        </p:nvSpPr>
        <p:spPr>
          <a:ln/>
        </p:spPr>
        <p:txBody>
          <a:bodyPr/>
          <a:lstStyle>
            <a:lvl1pPr>
              <a:defRPr/>
            </a:lvl1pPr>
          </a:lstStyle>
          <a:p>
            <a:pPr>
              <a:defRPr/>
            </a:pPr>
            <a:fld id="{5A9B681D-DFCD-4753-A10F-7DA0D9D49B04}" type="slidenum">
              <a:rPr lang="en-US" altLang="cs-CZ"/>
              <a:pPr>
                <a:defRPr/>
              </a:pPr>
              <a:t>‹#›</a:t>
            </a:fld>
            <a:endParaRPr lang="en-US" altLang="cs-CZ"/>
          </a:p>
        </p:txBody>
      </p:sp>
    </p:spTree>
    <p:extLst>
      <p:ext uri="{BB962C8B-B14F-4D97-AF65-F5344CB8AC3E}">
        <p14:creationId xmlns:p14="http://schemas.microsoft.com/office/powerpoint/2010/main" val="3855773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29782572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a:extLst>
              <a:ext uri="{FF2B5EF4-FFF2-40B4-BE49-F238E27FC236}">
                <a16:creationId xmlns:a16="http://schemas.microsoft.com/office/drawing/2014/main" id="{283791C0-E028-4AC2-9A2C-51BF0C4BDD73}"/>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5CD13FAB-5E94-485B-A31C-0CC317FA9C1E}"/>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4BCFD2B6-B73D-45C7-BB82-36832B4928F2}"/>
              </a:ext>
            </a:extLst>
          </p:cNvPr>
          <p:cNvSpPr>
            <a:spLocks noGrp="1" noChangeArrowheads="1"/>
          </p:cNvSpPr>
          <p:nvPr>
            <p:ph type="sldNum" sz="quarter" idx="12"/>
          </p:nvPr>
        </p:nvSpPr>
        <p:spPr>
          <a:ln/>
        </p:spPr>
        <p:txBody>
          <a:bodyPr/>
          <a:lstStyle>
            <a:lvl1pPr>
              <a:defRPr/>
            </a:lvl1pPr>
          </a:lstStyle>
          <a:p>
            <a:pPr>
              <a:defRPr/>
            </a:pPr>
            <a:fld id="{FE705C71-C1F6-4C20-B28F-857479DA2642}" type="slidenum">
              <a:rPr lang="en-US" altLang="cs-CZ"/>
              <a:pPr>
                <a:defRPr/>
              </a:pPr>
              <a:t>‹#›</a:t>
            </a:fld>
            <a:endParaRPr lang="en-US" altLang="cs-CZ"/>
          </a:p>
        </p:txBody>
      </p:sp>
    </p:spTree>
    <p:extLst>
      <p:ext uri="{BB962C8B-B14F-4D97-AF65-F5344CB8AC3E}">
        <p14:creationId xmlns:p14="http://schemas.microsoft.com/office/powerpoint/2010/main" val="172368014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EBFBD5F6-56D6-4CC6-B1CE-73D1B447F337}"/>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5A533203-DC42-404C-8005-AE96325F3C33}"/>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4E14DE49-1670-4AF8-8A00-F0A3CB367AC3}"/>
              </a:ext>
            </a:extLst>
          </p:cNvPr>
          <p:cNvSpPr>
            <a:spLocks noGrp="1" noChangeArrowheads="1"/>
          </p:cNvSpPr>
          <p:nvPr>
            <p:ph type="sldNum" sz="quarter" idx="12"/>
          </p:nvPr>
        </p:nvSpPr>
        <p:spPr>
          <a:ln/>
        </p:spPr>
        <p:txBody>
          <a:bodyPr/>
          <a:lstStyle>
            <a:lvl1pPr>
              <a:defRPr/>
            </a:lvl1pPr>
          </a:lstStyle>
          <a:p>
            <a:pPr>
              <a:defRPr/>
            </a:pPr>
            <a:fld id="{25D13F50-1D79-4F4F-8B93-C5A9F57CA403}" type="slidenum">
              <a:rPr lang="en-US" altLang="cs-CZ"/>
              <a:pPr>
                <a:defRPr/>
              </a:pPr>
              <a:t>‹#›</a:t>
            </a:fld>
            <a:endParaRPr lang="en-US" altLang="cs-CZ"/>
          </a:p>
        </p:txBody>
      </p:sp>
    </p:spTree>
    <p:extLst>
      <p:ext uri="{BB962C8B-B14F-4D97-AF65-F5344CB8AC3E}">
        <p14:creationId xmlns:p14="http://schemas.microsoft.com/office/powerpoint/2010/main" val="416457750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5D953A63-7F51-4D77-9257-BE55BB7B6CB7}"/>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205B6E23-6BE8-4914-99B0-3A9A6364D504}"/>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D0DCC888-B87D-4EE0-BAB2-BB9FF9637A9B}"/>
              </a:ext>
            </a:extLst>
          </p:cNvPr>
          <p:cNvSpPr>
            <a:spLocks noGrp="1" noChangeArrowheads="1"/>
          </p:cNvSpPr>
          <p:nvPr>
            <p:ph type="sldNum" sz="quarter" idx="12"/>
          </p:nvPr>
        </p:nvSpPr>
        <p:spPr>
          <a:ln/>
        </p:spPr>
        <p:txBody>
          <a:bodyPr/>
          <a:lstStyle>
            <a:lvl1pPr>
              <a:defRPr/>
            </a:lvl1pPr>
          </a:lstStyle>
          <a:p>
            <a:pPr>
              <a:defRPr/>
            </a:pPr>
            <a:fld id="{AABFB79F-FA50-49C5-A54E-1E915FB6C452}" type="slidenum">
              <a:rPr lang="en-US" altLang="cs-CZ"/>
              <a:pPr>
                <a:defRPr/>
              </a:pPr>
              <a:t>‹#›</a:t>
            </a:fld>
            <a:endParaRPr lang="en-US" altLang="cs-CZ"/>
          </a:p>
        </p:txBody>
      </p:sp>
    </p:spTree>
    <p:extLst>
      <p:ext uri="{BB962C8B-B14F-4D97-AF65-F5344CB8AC3E}">
        <p14:creationId xmlns:p14="http://schemas.microsoft.com/office/powerpoint/2010/main" val="9860934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extLst>
      <p:ext uri="{BB962C8B-B14F-4D97-AF65-F5344CB8AC3E}">
        <p14:creationId xmlns:p14="http://schemas.microsoft.com/office/powerpoint/2010/main" val="36626772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1430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1430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6473555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8015496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20401242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5402804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2695459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29084690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7">
            <a:extLst>
              <a:ext uri="{FF2B5EF4-FFF2-40B4-BE49-F238E27FC236}">
                <a16:creationId xmlns:a16="http://schemas.microsoft.com/office/drawing/2014/main" id="{122CA054-586C-4CD3-A17C-39DCC3384694}"/>
              </a:ext>
            </a:extLst>
          </p:cNvPr>
          <p:cNvSpPr>
            <a:spLocks noChangeArrowheads="1"/>
          </p:cNvSpPr>
          <p:nvPr/>
        </p:nvSpPr>
        <p:spPr bwMode="auto">
          <a:xfrm>
            <a:off x="0" y="0"/>
            <a:ext cx="9144000" cy="838200"/>
          </a:xfrm>
          <a:prstGeom prst="rect">
            <a:avLst/>
          </a:prstGeom>
          <a:solidFill>
            <a:srgbClr val="20589C"/>
          </a:solidFill>
          <a:ln w="9525">
            <a:solidFill>
              <a:srgbClr val="20589C"/>
            </a:solidFill>
            <a:miter lim="800000"/>
            <a:headEnd/>
            <a:tailEnd/>
          </a:ln>
        </p:spPr>
        <p:txBody>
          <a:bodyPr wrap="none" anchor="ct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algn="ctr" eaLnBrk="1" hangingPunct="1">
              <a:defRPr/>
            </a:pPr>
            <a:endParaRPr lang="cs-CZ" altLang="cs-CZ" b="1">
              <a:solidFill>
                <a:schemeClr val="bg1"/>
              </a:solidFill>
              <a:latin typeface="Tahoma" panose="020B0604030504040204" pitchFamily="34" charset="0"/>
            </a:endParaRPr>
          </a:p>
        </p:txBody>
      </p:sp>
      <p:sp>
        <p:nvSpPr>
          <p:cNvPr id="1027" name="Rectangle 2">
            <a:extLst>
              <a:ext uri="{FF2B5EF4-FFF2-40B4-BE49-F238E27FC236}">
                <a16:creationId xmlns:a16="http://schemas.microsoft.com/office/drawing/2014/main" id="{80619474-DE6A-4E51-A75E-5E5F8EA93AB9}"/>
              </a:ext>
            </a:extLst>
          </p:cNvPr>
          <p:cNvSpPr>
            <a:spLocks noGrp="1" noChangeArrowheads="1"/>
          </p:cNvSpPr>
          <p:nvPr>
            <p:ph type="title"/>
          </p:nvPr>
        </p:nvSpPr>
        <p:spPr bwMode="auto">
          <a:xfrm>
            <a:off x="0" y="0"/>
            <a:ext cx="91440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cs-CZ"/>
              <a:t>Click to edit Master title style</a:t>
            </a:r>
          </a:p>
        </p:txBody>
      </p:sp>
      <p:sp>
        <p:nvSpPr>
          <p:cNvPr id="1028" name="Rectangle 3">
            <a:extLst>
              <a:ext uri="{FF2B5EF4-FFF2-40B4-BE49-F238E27FC236}">
                <a16:creationId xmlns:a16="http://schemas.microsoft.com/office/drawing/2014/main" id="{3764AC70-18DC-4E1C-8615-6CE80857E023}"/>
              </a:ext>
            </a:extLst>
          </p:cNvPr>
          <p:cNvSpPr>
            <a:spLocks noGrp="1" noChangeArrowheads="1"/>
          </p:cNvSpPr>
          <p:nvPr>
            <p:ph type="body" idx="1"/>
          </p:nvPr>
        </p:nvSpPr>
        <p:spPr bwMode="auto">
          <a:xfrm>
            <a:off x="457200" y="11430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cs-CZ"/>
              <a:t>Click to edit Master text styles</a:t>
            </a:r>
          </a:p>
          <a:p>
            <a:pPr lvl="1"/>
            <a:r>
              <a:rPr lang="en-US" altLang="cs-CZ"/>
              <a:t>Second level</a:t>
            </a:r>
          </a:p>
          <a:p>
            <a:pPr lvl="2"/>
            <a:r>
              <a:rPr lang="en-US" altLang="cs-CZ"/>
              <a:t>Third level</a:t>
            </a:r>
          </a:p>
          <a:p>
            <a:pPr lvl="3"/>
            <a:r>
              <a:rPr lang="en-US" altLang="cs-CZ"/>
              <a:t>Fourth level</a:t>
            </a:r>
          </a:p>
          <a:p>
            <a:pPr lvl="4"/>
            <a:r>
              <a:rPr lang="en-US" altLang="cs-CZ"/>
              <a:t>Fifth level</a:t>
            </a:r>
          </a:p>
        </p:txBody>
      </p:sp>
      <p:sp>
        <p:nvSpPr>
          <p:cNvPr id="1029" name="Rectangle 8">
            <a:extLst>
              <a:ext uri="{FF2B5EF4-FFF2-40B4-BE49-F238E27FC236}">
                <a16:creationId xmlns:a16="http://schemas.microsoft.com/office/drawing/2014/main" id="{0DFCB1FE-90CF-4E70-9446-4B0DE91D5C0F}"/>
              </a:ext>
            </a:extLst>
          </p:cNvPr>
          <p:cNvSpPr>
            <a:spLocks noChangeArrowheads="1"/>
          </p:cNvSpPr>
          <p:nvPr/>
        </p:nvSpPr>
        <p:spPr bwMode="auto">
          <a:xfrm rot="5400000">
            <a:off x="4457700" y="2171700"/>
            <a:ext cx="228600" cy="9144000"/>
          </a:xfrm>
          <a:prstGeom prst="rect">
            <a:avLst/>
          </a:prstGeom>
          <a:solidFill>
            <a:srgbClr val="522890"/>
          </a:solidFill>
          <a:ln w="9525">
            <a:solidFill>
              <a:srgbClr val="522890"/>
            </a:solidFill>
            <a:miter lim="800000"/>
            <a:headEnd/>
            <a:tailEnd/>
          </a:ln>
        </p:spPr>
        <p:txBody>
          <a:bodyPr wrap="none" anchor="ct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defRPr/>
            </a:pPr>
            <a:endParaRPr lang="cs-CZ" altLang="cs-CZ"/>
          </a:p>
        </p:txBody>
      </p:sp>
    </p:spTree>
  </p:cSld>
  <p:clrMap bg1="lt1" tx1="dk1" bg2="lt2" tx2="dk2" accent1="accent1" accent2="accent2" accent3="accent3" accent4="accent4" accent5="accent5" accent6="accent6" hlink="hlink" folHlink="folHlink"/>
  <p:sldLayoutIdLst>
    <p:sldLayoutId id="2147483806" r:id="rId1"/>
    <p:sldLayoutId id="2147483796" r:id="rId2"/>
    <p:sldLayoutId id="2147483797" r:id="rId3"/>
    <p:sldLayoutId id="2147483798" r:id="rId4"/>
    <p:sldLayoutId id="2147483799" r:id="rId5"/>
    <p:sldLayoutId id="2147483800" r:id="rId6"/>
    <p:sldLayoutId id="2147483801" r:id="rId7"/>
    <p:sldLayoutId id="2147483802" r:id="rId8"/>
    <p:sldLayoutId id="2147483803" r:id="rId9"/>
    <p:sldLayoutId id="2147483804" r:id="rId10"/>
    <p:sldLayoutId id="2147483805" r:id="rId11"/>
  </p:sldLayoutIdLst>
  <p:hf hdr="0" ftr="0" dt="0"/>
  <p:txStyles>
    <p:titleStyle>
      <a:lvl1pPr algn="ctr" rtl="0" eaLnBrk="0" fontAlgn="base" hangingPunct="0">
        <a:spcBef>
          <a:spcPct val="0"/>
        </a:spcBef>
        <a:spcAft>
          <a:spcPct val="0"/>
        </a:spcAft>
        <a:defRPr sz="2800">
          <a:solidFill>
            <a:schemeClr val="bg1"/>
          </a:solidFill>
          <a:latin typeface="+mj-lt"/>
          <a:ea typeface="+mj-ea"/>
          <a:cs typeface="+mj-cs"/>
        </a:defRPr>
      </a:lvl1pPr>
      <a:lvl2pPr algn="ctr" rtl="0" eaLnBrk="0" fontAlgn="base" hangingPunct="0">
        <a:spcBef>
          <a:spcPct val="0"/>
        </a:spcBef>
        <a:spcAft>
          <a:spcPct val="0"/>
        </a:spcAft>
        <a:defRPr sz="2800">
          <a:solidFill>
            <a:schemeClr val="bg1"/>
          </a:solidFill>
          <a:latin typeface="Tahoma" pitchFamily="34" charset="0"/>
        </a:defRPr>
      </a:lvl2pPr>
      <a:lvl3pPr algn="ctr" rtl="0" eaLnBrk="0" fontAlgn="base" hangingPunct="0">
        <a:spcBef>
          <a:spcPct val="0"/>
        </a:spcBef>
        <a:spcAft>
          <a:spcPct val="0"/>
        </a:spcAft>
        <a:defRPr sz="2800">
          <a:solidFill>
            <a:schemeClr val="bg1"/>
          </a:solidFill>
          <a:latin typeface="Tahoma" pitchFamily="34" charset="0"/>
        </a:defRPr>
      </a:lvl3pPr>
      <a:lvl4pPr algn="ctr" rtl="0" eaLnBrk="0" fontAlgn="base" hangingPunct="0">
        <a:spcBef>
          <a:spcPct val="0"/>
        </a:spcBef>
        <a:spcAft>
          <a:spcPct val="0"/>
        </a:spcAft>
        <a:defRPr sz="2800">
          <a:solidFill>
            <a:schemeClr val="bg1"/>
          </a:solidFill>
          <a:latin typeface="Tahoma" pitchFamily="34" charset="0"/>
        </a:defRPr>
      </a:lvl4pPr>
      <a:lvl5pPr algn="ctr" rtl="0" eaLnBrk="0" fontAlgn="base" hangingPunct="0">
        <a:spcBef>
          <a:spcPct val="0"/>
        </a:spcBef>
        <a:spcAft>
          <a:spcPct val="0"/>
        </a:spcAft>
        <a:defRPr sz="2800">
          <a:solidFill>
            <a:schemeClr val="bg1"/>
          </a:solidFill>
          <a:latin typeface="Tahoma" pitchFamily="34" charset="0"/>
        </a:defRPr>
      </a:lvl5pPr>
      <a:lvl6pPr marL="457200" algn="ctr" rtl="0" eaLnBrk="1" fontAlgn="base" hangingPunct="1">
        <a:spcBef>
          <a:spcPct val="0"/>
        </a:spcBef>
        <a:spcAft>
          <a:spcPct val="0"/>
        </a:spcAft>
        <a:defRPr sz="2800">
          <a:solidFill>
            <a:schemeClr val="bg1"/>
          </a:solidFill>
          <a:latin typeface="Tahoma" pitchFamily="34" charset="0"/>
        </a:defRPr>
      </a:lvl6pPr>
      <a:lvl7pPr marL="914400" algn="ctr" rtl="0" eaLnBrk="1" fontAlgn="base" hangingPunct="1">
        <a:spcBef>
          <a:spcPct val="0"/>
        </a:spcBef>
        <a:spcAft>
          <a:spcPct val="0"/>
        </a:spcAft>
        <a:defRPr sz="2800">
          <a:solidFill>
            <a:schemeClr val="bg1"/>
          </a:solidFill>
          <a:latin typeface="Tahoma" pitchFamily="34" charset="0"/>
        </a:defRPr>
      </a:lvl7pPr>
      <a:lvl8pPr marL="1371600" algn="ctr" rtl="0" eaLnBrk="1" fontAlgn="base" hangingPunct="1">
        <a:spcBef>
          <a:spcPct val="0"/>
        </a:spcBef>
        <a:spcAft>
          <a:spcPct val="0"/>
        </a:spcAft>
        <a:defRPr sz="2800">
          <a:solidFill>
            <a:schemeClr val="bg1"/>
          </a:solidFill>
          <a:latin typeface="Tahoma" pitchFamily="34" charset="0"/>
        </a:defRPr>
      </a:lvl8pPr>
      <a:lvl9pPr marL="1828800" algn="ctr" rtl="0" eaLnBrk="1" fontAlgn="base" hangingPunct="1">
        <a:spcBef>
          <a:spcPct val="0"/>
        </a:spcBef>
        <a:spcAft>
          <a:spcPct val="0"/>
        </a:spcAft>
        <a:defRPr sz="2800">
          <a:solidFill>
            <a:schemeClr val="bg1"/>
          </a:solidFill>
          <a:latin typeface="Tahoma" pitchFamily="34" charset="0"/>
        </a:defRPr>
      </a:lvl9pPr>
    </p:titleStyle>
    <p:bodyStyle>
      <a:lvl1pPr marL="342900" indent="-342900" algn="l" rtl="0" eaLnBrk="0" fontAlgn="base" hangingPunct="0">
        <a:spcBef>
          <a:spcPct val="20000"/>
        </a:spcBef>
        <a:spcAft>
          <a:spcPct val="0"/>
        </a:spcAft>
        <a:buClr>
          <a:srgbClr val="3399FF"/>
        </a:buClr>
        <a:buChar char="•"/>
        <a:defRPr sz="2800">
          <a:solidFill>
            <a:schemeClr val="tx1"/>
          </a:solidFill>
          <a:latin typeface="+mn-lt"/>
          <a:ea typeface="+mn-ea"/>
          <a:cs typeface="+mn-cs"/>
        </a:defRPr>
      </a:lvl1pPr>
      <a:lvl2pPr marL="742950" indent="-285750" algn="l" rtl="0" eaLnBrk="0" fontAlgn="base" hangingPunct="0">
        <a:spcBef>
          <a:spcPct val="20000"/>
        </a:spcBef>
        <a:spcAft>
          <a:spcPct val="0"/>
        </a:spcAft>
        <a:buClr>
          <a:srgbClr val="3399FF"/>
        </a:buClr>
        <a:buChar char="•"/>
        <a:defRPr sz="2400">
          <a:solidFill>
            <a:schemeClr val="tx1"/>
          </a:solidFill>
          <a:latin typeface="+mn-lt"/>
        </a:defRPr>
      </a:lvl2pPr>
      <a:lvl3pPr marL="1143000" indent="-228600" algn="l" rtl="0" eaLnBrk="0" fontAlgn="base" hangingPunct="0">
        <a:spcBef>
          <a:spcPct val="20000"/>
        </a:spcBef>
        <a:spcAft>
          <a:spcPct val="0"/>
        </a:spcAft>
        <a:buClr>
          <a:srgbClr val="3399FF"/>
        </a:buClr>
        <a:buChar char="•"/>
        <a:defRPr sz="2400">
          <a:solidFill>
            <a:schemeClr val="tx1"/>
          </a:solidFill>
          <a:latin typeface="+mn-lt"/>
        </a:defRPr>
      </a:lvl3pPr>
      <a:lvl4pPr marL="1600200" indent="-228600" algn="l" rtl="0" eaLnBrk="0" fontAlgn="base" hangingPunct="0">
        <a:spcBef>
          <a:spcPct val="20000"/>
        </a:spcBef>
        <a:spcAft>
          <a:spcPct val="0"/>
        </a:spcAft>
        <a:buClr>
          <a:srgbClr val="3399FF"/>
        </a:buClr>
        <a:buChar char="•"/>
        <a:defRPr sz="2000">
          <a:solidFill>
            <a:schemeClr val="tx1"/>
          </a:solidFill>
          <a:latin typeface="+mn-lt"/>
        </a:defRPr>
      </a:lvl4pPr>
      <a:lvl5pPr marL="2057400" indent="-228600" algn="l" rtl="0" eaLnBrk="0" fontAlgn="base" hangingPunct="0">
        <a:spcBef>
          <a:spcPct val="20000"/>
        </a:spcBef>
        <a:spcAft>
          <a:spcPct val="0"/>
        </a:spcAft>
        <a:buClr>
          <a:srgbClr val="3399FF"/>
        </a:buClr>
        <a:buChar char="•"/>
        <a:defRPr sz="2000">
          <a:solidFill>
            <a:schemeClr val="tx1"/>
          </a:solidFill>
          <a:latin typeface="+mn-lt"/>
        </a:defRPr>
      </a:lvl5pPr>
      <a:lvl6pPr marL="2514600" indent="-228600" algn="l" rtl="0" eaLnBrk="1" fontAlgn="base" hangingPunct="1">
        <a:spcBef>
          <a:spcPct val="20000"/>
        </a:spcBef>
        <a:spcAft>
          <a:spcPct val="0"/>
        </a:spcAft>
        <a:buClr>
          <a:srgbClr val="3399FF"/>
        </a:buClr>
        <a:buChar char="•"/>
        <a:defRPr sz="2000">
          <a:solidFill>
            <a:schemeClr val="tx1"/>
          </a:solidFill>
          <a:latin typeface="+mn-lt"/>
        </a:defRPr>
      </a:lvl6pPr>
      <a:lvl7pPr marL="2971800" indent="-228600" algn="l" rtl="0" eaLnBrk="1" fontAlgn="base" hangingPunct="1">
        <a:spcBef>
          <a:spcPct val="20000"/>
        </a:spcBef>
        <a:spcAft>
          <a:spcPct val="0"/>
        </a:spcAft>
        <a:buClr>
          <a:srgbClr val="3399FF"/>
        </a:buClr>
        <a:buChar char="•"/>
        <a:defRPr sz="2000">
          <a:solidFill>
            <a:schemeClr val="tx1"/>
          </a:solidFill>
          <a:latin typeface="+mn-lt"/>
        </a:defRPr>
      </a:lvl7pPr>
      <a:lvl8pPr marL="3429000" indent="-228600" algn="l" rtl="0" eaLnBrk="1" fontAlgn="base" hangingPunct="1">
        <a:spcBef>
          <a:spcPct val="20000"/>
        </a:spcBef>
        <a:spcAft>
          <a:spcPct val="0"/>
        </a:spcAft>
        <a:buClr>
          <a:srgbClr val="3399FF"/>
        </a:buClr>
        <a:buChar char="•"/>
        <a:defRPr sz="2000">
          <a:solidFill>
            <a:schemeClr val="tx1"/>
          </a:solidFill>
          <a:latin typeface="+mn-lt"/>
        </a:defRPr>
      </a:lvl8pPr>
      <a:lvl9pPr marL="3886200" indent="-228600" algn="l" rtl="0" eaLnBrk="1" fontAlgn="base" hangingPunct="1">
        <a:spcBef>
          <a:spcPct val="20000"/>
        </a:spcBef>
        <a:spcAft>
          <a:spcPct val="0"/>
        </a:spcAft>
        <a:buClr>
          <a:srgbClr val="3399FF"/>
        </a:buClr>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26183A40-3829-4837-96A1-77CD86FCDBFC}"/>
              </a:ext>
            </a:extLst>
          </p:cNvPr>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cs-CZ"/>
              <a:t>Click to edit Master title style</a:t>
            </a:r>
          </a:p>
        </p:txBody>
      </p:sp>
      <p:sp>
        <p:nvSpPr>
          <p:cNvPr id="1027" name="Rectangle 3">
            <a:extLst>
              <a:ext uri="{FF2B5EF4-FFF2-40B4-BE49-F238E27FC236}">
                <a16:creationId xmlns:a16="http://schemas.microsoft.com/office/drawing/2014/main" id="{775847FD-CAA2-47EA-AC6B-46FE0158C280}"/>
              </a:ext>
            </a:extLst>
          </p:cNvPr>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cs-CZ"/>
              <a:t>Click to edit Master text styles</a:t>
            </a:r>
          </a:p>
          <a:p>
            <a:pPr lvl="1"/>
            <a:r>
              <a:rPr lang="en-US" altLang="cs-CZ"/>
              <a:t>Second level</a:t>
            </a:r>
          </a:p>
          <a:p>
            <a:pPr lvl="2"/>
            <a:r>
              <a:rPr lang="en-US" altLang="cs-CZ"/>
              <a:t>Third level</a:t>
            </a:r>
          </a:p>
          <a:p>
            <a:pPr lvl="3"/>
            <a:r>
              <a:rPr lang="en-US" altLang="cs-CZ"/>
              <a:t>Fourth level</a:t>
            </a:r>
          </a:p>
          <a:p>
            <a:pPr lvl="4"/>
            <a:r>
              <a:rPr lang="en-US" altLang="cs-CZ"/>
              <a:t>Fifth level</a:t>
            </a:r>
          </a:p>
        </p:txBody>
      </p:sp>
      <p:sp>
        <p:nvSpPr>
          <p:cNvPr id="1028" name="Rectangle 4">
            <a:extLst>
              <a:ext uri="{FF2B5EF4-FFF2-40B4-BE49-F238E27FC236}">
                <a16:creationId xmlns:a16="http://schemas.microsoft.com/office/drawing/2014/main" id="{2307C6C1-DE27-4232-A72D-AE5C1B1B6A7D}"/>
              </a:ext>
            </a:extLst>
          </p:cNvPr>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400">
                <a:latin typeface="Arial" charset="0"/>
              </a:defRPr>
            </a:lvl1pPr>
          </a:lstStyle>
          <a:p>
            <a:pPr>
              <a:defRPr/>
            </a:pPr>
            <a:endParaRPr lang="en-US"/>
          </a:p>
        </p:txBody>
      </p:sp>
      <p:sp>
        <p:nvSpPr>
          <p:cNvPr id="1029" name="Rectangle 5">
            <a:extLst>
              <a:ext uri="{FF2B5EF4-FFF2-40B4-BE49-F238E27FC236}">
                <a16:creationId xmlns:a16="http://schemas.microsoft.com/office/drawing/2014/main" id="{CF5A17D8-78E4-44E6-A954-395D5ACE3551}"/>
              </a:ext>
            </a:extLst>
          </p:cNvPr>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a:latin typeface="Arial" charset="0"/>
              </a:defRPr>
            </a:lvl1pPr>
          </a:lstStyle>
          <a:p>
            <a:pPr>
              <a:defRPr/>
            </a:pPr>
            <a:endParaRPr lang="en-US"/>
          </a:p>
        </p:txBody>
      </p:sp>
      <p:sp>
        <p:nvSpPr>
          <p:cNvPr id="1030" name="Rectangle 6">
            <a:extLst>
              <a:ext uri="{FF2B5EF4-FFF2-40B4-BE49-F238E27FC236}">
                <a16:creationId xmlns:a16="http://schemas.microsoft.com/office/drawing/2014/main" id="{4334B3D3-694C-4A33-A39F-B29610BE0A67}"/>
              </a:ext>
            </a:extLst>
          </p:cNvPr>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smtClean="0"/>
            </a:lvl1pPr>
          </a:lstStyle>
          <a:p>
            <a:pPr>
              <a:defRPr/>
            </a:pPr>
            <a:fld id="{DAEB2D4C-569D-4C59-B56A-93156A1A9DA6}" type="slidenum">
              <a:rPr lang="en-US" altLang="cs-CZ"/>
              <a:pPr>
                <a:defRPr/>
              </a:pPr>
              <a:t>‹#›</a:t>
            </a:fld>
            <a:endParaRPr lang="en-US" altLang="cs-CZ"/>
          </a:p>
        </p:txBody>
      </p:sp>
    </p:spTree>
    <p:extLst>
      <p:ext uri="{BB962C8B-B14F-4D97-AF65-F5344CB8AC3E}">
        <p14:creationId xmlns:p14="http://schemas.microsoft.com/office/powerpoint/2010/main" val="809711761"/>
      </p:ext>
    </p:extLst>
  </p:cSld>
  <p:clrMap bg1="lt1" tx1="dk1" bg2="lt2" tx2="dk2" accent1="accent1" accent2="accent2" accent3="accent3" accent4="accent4" accent5="accent5" accent6="accent6" hlink="hlink" folHlink="folHlink"/>
  <p:sldLayoutIdLst>
    <p:sldLayoutId id="2147483808" r:id="rId1"/>
    <p:sldLayoutId id="2147483809" r:id="rId2"/>
    <p:sldLayoutId id="2147483810" r:id="rId3"/>
    <p:sldLayoutId id="2147483811" r:id="rId4"/>
    <p:sldLayoutId id="2147483812" r:id="rId5"/>
    <p:sldLayoutId id="2147483813" r:id="rId6"/>
    <p:sldLayoutId id="2147483814" r:id="rId7"/>
    <p:sldLayoutId id="2147483815" r:id="rId8"/>
    <p:sldLayoutId id="2147483816" r:id="rId9"/>
    <p:sldLayoutId id="2147483817" r:id="rId10"/>
    <p:sldLayoutId id="2147483818"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eaLnBrk="1" fontAlgn="base" hangingPunct="1">
        <a:spcBef>
          <a:spcPct val="0"/>
        </a:spcBef>
        <a:spcAft>
          <a:spcPct val="0"/>
        </a:spcAft>
        <a:defRPr sz="4400">
          <a:solidFill>
            <a:schemeClr val="tx2"/>
          </a:solidFill>
          <a:latin typeface="Arial" charset="0"/>
        </a:defRPr>
      </a:lvl6pPr>
      <a:lvl7pPr marL="914400" algn="ctr" rtl="0" eaLnBrk="1" fontAlgn="base" hangingPunct="1">
        <a:spcBef>
          <a:spcPct val="0"/>
        </a:spcBef>
        <a:spcAft>
          <a:spcPct val="0"/>
        </a:spcAft>
        <a:defRPr sz="4400">
          <a:solidFill>
            <a:schemeClr val="tx2"/>
          </a:solidFill>
          <a:latin typeface="Arial" charset="0"/>
        </a:defRPr>
      </a:lvl7pPr>
      <a:lvl8pPr marL="1371600" algn="ctr" rtl="0" eaLnBrk="1" fontAlgn="base" hangingPunct="1">
        <a:spcBef>
          <a:spcPct val="0"/>
        </a:spcBef>
        <a:spcAft>
          <a:spcPct val="0"/>
        </a:spcAft>
        <a:defRPr sz="4400">
          <a:solidFill>
            <a:schemeClr val="tx2"/>
          </a:solidFill>
          <a:latin typeface="Arial" charset="0"/>
        </a:defRPr>
      </a:lvl8pPr>
      <a:lvl9pPr marL="1828800" algn="ctr" rtl="0" eaLnBrk="1" fontAlgn="base" hangingPunct="1">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www.nber.org/" TargetMode="External"/><Relationship Id="rId2" Type="http://schemas.openxmlformats.org/officeDocument/2006/relationships/notesSlide" Target="../notesSlides/notesSlide11.xml"/><Relationship Id="rId1" Type="http://schemas.openxmlformats.org/officeDocument/2006/relationships/slideLayout" Target="../slideLayouts/slideLayout13.xml"/><Relationship Id="rId5" Type="http://schemas.openxmlformats.org/officeDocument/2006/relationships/hyperlink" Target="http://www.minneapolisfed.gov/" TargetMode="External"/><Relationship Id="rId4" Type="http://schemas.openxmlformats.org/officeDocument/2006/relationships/hyperlink" Target="http://www.minneapolisfed.org/" TargetMode="Externa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8" Type="http://schemas.openxmlformats.org/officeDocument/2006/relationships/hyperlink" Target="https://www.youtube.com/watch?v=QUaJMNtW6GA" TargetMode="External"/><Relationship Id="rId3" Type="http://schemas.openxmlformats.org/officeDocument/2006/relationships/hyperlink" Target="https://www.youtube.com/watch?v=yUiU_xRPwMc" TargetMode="External"/><Relationship Id="rId7" Type="http://schemas.openxmlformats.org/officeDocument/2006/relationships/hyperlink" Target="https://www.youtube.com/watch?v=rt4lSQgDS_M"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 Id="rId6" Type="http://schemas.openxmlformats.org/officeDocument/2006/relationships/hyperlink" Target="https://www.youtube.com/watch?v=R4OqRPwFqn8" TargetMode="External"/><Relationship Id="rId11" Type="http://schemas.openxmlformats.org/officeDocument/2006/relationships/hyperlink" Target="https://www.youtube.com/user/TARIQSHOAlBHD" TargetMode="External"/><Relationship Id="rId5" Type="http://schemas.openxmlformats.org/officeDocument/2006/relationships/hyperlink" Target="https://www.youtube.com/watch?v=SnPVA2MsaSU" TargetMode="External"/><Relationship Id="rId10" Type="http://schemas.openxmlformats.org/officeDocument/2006/relationships/image" Target="../media/image2.jpeg"/><Relationship Id="rId4" Type="http://schemas.openxmlformats.org/officeDocument/2006/relationships/hyperlink" Target="https://www.youtube.com/watch?v=29S7FzI7s7g" TargetMode="External"/><Relationship Id="rId9" Type="http://schemas.openxmlformats.org/officeDocument/2006/relationships/hyperlink" Target="https://www.youtube.com/user/UltimateTop10s" TargetMode="Externa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5">
            <a:extLst>
              <a:ext uri="{FF2B5EF4-FFF2-40B4-BE49-F238E27FC236}">
                <a16:creationId xmlns:a16="http://schemas.microsoft.com/office/drawing/2014/main" id="{2AE38B93-9DEF-4192-AD66-B9BB9A8240DE}"/>
              </a:ext>
            </a:extLst>
          </p:cNvPr>
          <p:cNvSpPr>
            <a:spLocks noGrp="1"/>
          </p:cNvSpPr>
          <p:nvPr>
            <p:ph type="ctrTitle"/>
          </p:nvPr>
        </p:nvSpPr>
        <p:spPr>
          <a:xfrm>
            <a:off x="0" y="2590800"/>
            <a:ext cx="9144000" cy="685800"/>
          </a:xfrm>
        </p:spPr>
        <p:txBody>
          <a:bodyPr/>
          <a:lstStyle/>
          <a:p>
            <a:pPr algn="r" eaLnBrk="1" hangingPunct="1"/>
            <a:r>
              <a:rPr lang="en-US" altLang="cs-CZ" sz="3600"/>
              <a:t>An Introduction to Macroeconomics</a:t>
            </a:r>
          </a:p>
        </p:txBody>
      </p:sp>
      <p:sp>
        <p:nvSpPr>
          <p:cNvPr id="14342" name="Text Box 6">
            <a:extLst>
              <a:ext uri="{FF2B5EF4-FFF2-40B4-BE49-F238E27FC236}">
                <a16:creationId xmlns:a16="http://schemas.microsoft.com/office/drawing/2014/main" id="{E85056ED-234A-4046-A9E5-A6CAD3B7DC4D}"/>
              </a:ext>
            </a:extLst>
          </p:cNvPr>
          <p:cNvSpPr txBox="1">
            <a:spLocks noChangeArrowheads="1"/>
          </p:cNvSpPr>
          <p:nvPr/>
        </p:nvSpPr>
        <p:spPr bwMode="auto">
          <a:xfrm>
            <a:off x="3527425" y="6565900"/>
            <a:ext cx="5730875" cy="276225"/>
          </a:xfrm>
          <a:prstGeom prst="rect">
            <a:avLst/>
          </a:prstGeom>
          <a:noFill/>
          <a:ln w="9525">
            <a:noFill/>
            <a:miter lim="800000"/>
            <a:headEnd/>
            <a:tailEnd/>
          </a:ln>
          <a:effectLst/>
        </p:spPr>
        <p:txBody>
          <a:bodyPr>
            <a:spAutoFit/>
          </a:bodyPr>
          <a:lstStyle/>
          <a:p>
            <a:pPr algn="ctr" eaLnBrk="1" hangingPunct="1">
              <a:defRPr/>
            </a:pPr>
            <a:r>
              <a:rPr lang="en-US" sz="1200" b="1" i="1" dirty="0">
                <a:latin typeface="Book Antiqua" pitchFamily="23" charset="0"/>
                <a:ea typeface="ＭＳ Ｐゴシック" pitchFamily="23" charset="-128"/>
              </a:rPr>
              <a:t>.</a:t>
            </a:r>
            <a:endParaRPr lang="en-US" sz="2400" b="1" dirty="0">
              <a:effectLst>
                <a:outerShdw blurRad="38100" dist="38100" dir="2700000" algn="tl">
                  <a:srgbClr val="C0C0C0"/>
                </a:outerShdw>
              </a:effectLst>
              <a:latin typeface="Book Antiqua" pitchFamily="23" charset="0"/>
              <a:ea typeface="ＭＳ Ｐゴシック" pitchFamily="23" charset="-128"/>
            </a:endParaRPr>
          </a:p>
        </p:txBody>
      </p:sp>
      <p:sp>
        <p:nvSpPr>
          <p:cNvPr id="198673" name="Text Box 2065">
            <a:extLst>
              <a:ext uri="{FF2B5EF4-FFF2-40B4-BE49-F238E27FC236}">
                <a16:creationId xmlns:a16="http://schemas.microsoft.com/office/drawing/2014/main" id="{7AC794C9-B36A-478C-9D64-B681E0937394}"/>
              </a:ext>
            </a:extLst>
          </p:cNvPr>
          <p:cNvSpPr txBox="1">
            <a:spLocks noChangeArrowheads="1"/>
          </p:cNvSpPr>
          <p:nvPr/>
        </p:nvSpPr>
        <p:spPr bwMode="auto">
          <a:xfrm>
            <a:off x="15875" y="6156325"/>
            <a:ext cx="1812925" cy="244475"/>
          </a:xfrm>
          <a:prstGeom prst="rect">
            <a:avLst/>
          </a:prstGeom>
          <a:noFill/>
          <a:ln w="9525">
            <a:noFill/>
            <a:miter lim="800000"/>
            <a:headEnd/>
            <a:tailEnd/>
          </a:ln>
          <a:effectLst/>
        </p:spPr>
        <p:txBody>
          <a:bodyPr>
            <a:spAutoFit/>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defRPr/>
            </a:pPr>
            <a:r>
              <a:rPr lang="en-US" altLang="cs-CZ" sz="1000" b="1" i="1">
                <a:solidFill>
                  <a:schemeClr val="bg1"/>
                </a:solidFill>
                <a:latin typeface="Times New Roman" panose="02020603050405020304" pitchFamily="18" charset="0"/>
              </a:rPr>
              <a:t>McGraw-Hill/Irwin</a:t>
            </a:r>
            <a:endParaRPr lang="en-US" altLang="cs-CZ" sz="1000" b="1" i="1">
              <a:solidFill>
                <a:schemeClr val="bg1"/>
              </a:solidFill>
              <a:effectLst>
                <a:outerShdw blurRad="38100" dist="38100" dir="2700000" algn="tl">
                  <a:srgbClr val="000000"/>
                </a:outerShdw>
              </a:effectLst>
              <a:latin typeface="Times New Roman" panose="02020603050405020304" pitchFamily="18" charset="0"/>
            </a:endParaRPr>
          </a:p>
        </p:txBody>
      </p:sp>
      <p:sp>
        <p:nvSpPr>
          <p:cNvPr id="198674" name="Text Box 2066">
            <a:extLst>
              <a:ext uri="{FF2B5EF4-FFF2-40B4-BE49-F238E27FC236}">
                <a16:creationId xmlns:a16="http://schemas.microsoft.com/office/drawing/2014/main" id="{1CB817A1-558D-48FE-98A6-0768E610A02D}"/>
              </a:ext>
            </a:extLst>
          </p:cNvPr>
          <p:cNvSpPr txBox="1">
            <a:spLocks noChangeArrowheads="1"/>
          </p:cNvSpPr>
          <p:nvPr/>
        </p:nvSpPr>
        <p:spPr bwMode="auto">
          <a:xfrm>
            <a:off x="3336925" y="6096000"/>
            <a:ext cx="5730875" cy="244475"/>
          </a:xfrm>
          <a:prstGeom prst="rect">
            <a:avLst/>
          </a:prstGeom>
          <a:noFill/>
          <a:ln w="9525">
            <a:noFill/>
            <a:miter lim="800000"/>
            <a:headEnd/>
            <a:tailEnd/>
          </a:ln>
          <a:effectLst/>
        </p:spPr>
        <p:txBody>
          <a:bodyPr>
            <a:spAutoFit/>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algn="r" eaLnBrk="1" hangingPunct="1">
              <a:defRPr/>
            </a:pPr>
            <a:r>
              <a:rPr lang="en-US" altLang="cs-CZ" sz="1000" b="1" i="1">
                <a:solidFill>
                  <a:schemeClr val="bg1"/>
                </a:solidFill>
                <a:latin typeface="Times New Roman" panose="02020603050405020304" pitchFamily="18" charset="0"/>
              </a:rPr>
              <a:t>        Copyright © 2012 by The McGraw-Hill Companies, Inc. All rights reserved.</a:t>
            </a:r>
            <a:endParaRPr lang="en-US" altLang="cs-CZ" sz="1000" b="1" i="1">
              <a:solidFill>
                <a:schemeClr val="bg1"/>
              </a:solidFill>
              <a:effectLst>
                <a:outerShdw blurRad="38100" dist="38100" dir="2700000" algn="tl">
                  <a:srgbClr val="000000"/>
                </a:outerShdw>
              </a:effectLst>
              <a:latin typeface="Times New Roman" panose="02020603050405020304" pitchFamily="18" charset="0"/>
            </a:endParaRPr>
          </a:p>
        </p:txBody>
      </p:sp>
    </p:spTree>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5">
            <a:extLst>
              <a:ext uri="{FF2B5EF4-FFF2-40B4-BE49-F238E27FC236}">
                <a16:creationId xmlns:a16="http://schemas.microsoft.com/office/drawing/2014/main" id="{5860BA66-9171-4E2B-96D2-8859919BC67C}"/>
              </a:ext>
            </a:extLst>
          </p:cNvPr>
          <p:cNvSpPr>
            <a:spLocks noChangeArrowheads="1"/>
          </p:cNvSpPr>
          <p:nvPr/>
        </p:nvSpPr>
        <p:spPr bwMode="auto">
          <a:xfrm>
            <a:off x="0" y="0"/>
            <a:ext cx="9144000" cy="838200"/>
          </a:xfrm>
          <a:prstGeom prst="rect">
            <a:avLst/>
          </a:prstGeom>
          <a:solidFill>
            <a:srgbClr val="20589C"/>
          </a:solidFill>
          <a:ln w="9525">
            <a:solidFill>
              <a:srgbClr val="20589C"/>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endParaRPr lang="cs-CZ" altLang="cs-CZ" sz="1800" b="1">
              <a:latin typeface="Dotum" panose="020B0600000101010101" pitchFamily="34" charset="-127"/>
            </a:endParaRPr>
          </a:p>
        </p:txBody>
      </p:sp>
      <p:sp>
        <p:nvSpPr>
          <p:cNvPr id="8195" name="Rectangle 2">
            <a:extLst>
              <a:ext uri="{FF2B5EF4-FFF2-40B4-BE49-F238E27FC236}">
                <a16:creationId xmlns:a16="http://schemas.microsoft.com/office/drawing/2014/main" id="{2CCE638C-0D0E-4176-8BDC-919AF8623ADD}"/>
              </a:ext>
            </a:extLst>
          </p:cNvPr>
          <p:cNvSpPr>
            <a:spLocks noGrp="1" noChangeArrowheads="1"/>
          </p:cNvSpPr>
          <p:nvPr>
            <p:ph type="title"/>
          </p:nvPr>
        </p:nvSpPr>
        <p:spPr>
          <a:xfrm>
            <a:off x="0" y="0"/>
            <a:ext cx="9144000" cy="838200"/>
          </a:xfrm>
        </p:spPr>
        <p:txBody>
          <a:bodyPr/>
          <a:lstStyle/>
          <a:p>
            <a:pPr eaLnBrk="1" hangingPunct="1"/>
            <a:r>
              <a:rPr lang="en-US" altLang="cs-CZ">
                <a:solidFill>
                  <a:schemeClr val="bg1"/>
                </a:solidFill>
              </a:rPr>
              <a:t>The Business Cycle</a:t>
            </a:r>
          </a:p>
        </p:txBody>
      </p:sp>
      <p:sp>
        <p:nvSpPr>
          <p:cNvPr id="8196" name="Rectangle 4">
            <a:extLst>
              <a:ext uri="{FF2B5EF4-FFF2-40B4-BE49-F238E27FC236}">
                <a16:creationId xmlns:a16="http://schemas.microsoft.com/office/drawing/2014/main" id="{B9F697C4-0E61-411A-BEEC-8ABD2A3AA556}"/>
              </a:ext>
            </a:extLst>
          </p:cNvPr>
          <p:cNvSpPr>
            <a:spLocks noChangeArrowheads="1"/>
          </p:cNvSpPr>
          <p:nvPr/>
        </p:nvSpPr>
        <p:spPr bwMode="auto">
          <a:xfrm rot="5400000">
            <a:off x="4457700" y="2171700"/>
            <a:ext cx="228600" cy="9144000"/>
          </a:xfrm>
          <a:prstGeom prst="rect">
            <a:avLst/>
          </a:prstGeom>
          <a:solidFill>
            <a:srgbClr val="522890"/>
          </a:solidFill>
          <a:ln w="9525">
            <a:solidFill>
              <a:srgbClr val="522890"/>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cs-CZ" altLang="cs-CZ" sz="1800"/>
          </a:p>
        </p:txBody>
      </p:sp>
      <p:sp>
        <p:nvSpPr>
          <p:cNvPr id="13" name="Line 9">
            <a:extLst>
              <a:ext uri="{FF2B5EF4-FFF2-40B4-BE49-F238E27FC236}">
                <a16:creationId xmlns:a16="http://schemas.microsoft.com/office/drawing/2014/main" id="{A417BDF3-15C2-4E2A-B124-D71F076F829F}"/>
              </a:ext>
            </a:extLst>
          </p:cNvPr>
          <p:cNvSpPr>
            <a:spLocks noChangeShapeType="1"/>
          </p:cNvSpPr>
          <p:nvPr/>
        </p:nvSpPr>
        <p:spPr bwMode="auto">
          <a:xfrm flipV="1">
            <a:off x="1450975" y="2670175"/>
            <a:ext cx="6373813" cy="1703388"/>
          </a:xfrm>
          <a:prstGeom prst="line">
            <a:avLst/>
          </a:prstGeom>
          <a:noFill/>
          <a:ln w="57150">
            <a:solidFill>
              <a:schemeClr val="tx2"/>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14" name="AutoShape 5">
            <a:extLst>
              <a:ext uri="{FF2B5EF4-FFF2-40B4-BE49-F238E27FC236}">
                <a16:creationId xmlns:a16="http://schemas.microsoft.com/office/drawing/2014/main" id="{08739C95-9455-4D7B-90A0-EB23C63819D6}"/>
              </a:ext>
            </a:extLst>
          </p:cNvPr>
          <p:cNvSpPr>
            <a:spLocks noChangeArrowheads="1"/>
          </p:cNvSpPr>
          <p:nvPr/>
        </p:nvSpPr>
        <p:spPr bwMode="auto">
          <a:xfrm rot="-1888879">
            <a:off x="1228725" y="3414713"/>
            <a:ext cx="1797050" cy="1387475"/>
          </a:xfrm>
          <a:custGeom>
            <a:avLst/>
            <a:gdLst>
              <a:gd name="T0" fmla="*/ 2147483646 w 21600"/>
              <a:gd name="T1" fmla="*/ 2147483646 h 21600"/>
              <a:gd name="T2" fmla="*/ 2147483646 w 21600"/>
              <a:gd name="T3" fmla="*/ 2147483646 h 21600"/>
              <a:gd name="T4" fmla="*/ 2147483646 w 21600"/>
              <a:gd name="T5" fmla="*/ 2147483646 h 21600"/>
              <a:gd name="T6" fmla="*/ 2147483646 w 21600"/>
              <a:gd name="T7" fmla="*/ 2147483646 h 21600"/>
              <a:gd name="T8" fmla="*/ 2147483646 w 21600"/>
              <a:gd name="T9" fmla="*/ 2147483646 h 21600"/>
              <a:gd name="T10" fmla="*/ 2147483646 w 21600"/>
              <a:gd name="T11" fmla="*/ 2147483646 h 21600"/>
              <a:gd name="T12" fmla="*/ 0 60000 65536"/>
              <a:gd name="T13" fmla="*/ 0 60000 65536"/>
              <a:gd name="T14" fmla="*/ 0 60000 65536"/>
              <a:gd name="T15" fmla="*/ 0 60000 65536"/>
              <a:gd name="T16" fmla="*/ 0 60000 65536"/>
              <a:gd name="T17" fmla="*/ 0 60000 65536"/>
              <a:gd name="T18" fmla="*/ 3163 w 21600"/>
              <a:gd name="T19" fmla="*/ 3163 h 21600"/>
              <a:gd name="T20" fmla="*/ 18437 w 21600"/>
              <a:gd name="T21" fmla="*/ 18437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16200" y="10800"/>
                </a:moveTo>
                <a:cubicBezTo>
                  <a:pt x="16200" y="7817"/>
                  <a:pt x="13782" y="5400"/>
                  <a:pt x="10800" y="5400"/>
                </a:cubicBezTo>
                <a:cubicBezTo>
                  <a:pt x="9282" y="5399"/>
                  <a:pt x="7834" y="6038"/>
                  <a:pt x="6811" y="7160"/>
                </a:cubicBezTo>
                <a:lnTo>
                  <a:pt x="2822" y="3520"/>
                </a:lnTo>
                <a:cubicBezTo>
                  <a:pt x="4868" y="1277"/>
                  <a:pt x="7764" y="-1"/>
                  <a:pt x="10800" y="0"/>
                </a:cubicBezTo>
                <a:cubicBezTo>
                  <a:pt x="16764" y="0"/>
                  <a:pt x="21599" y="4835"/>
                  <a:pt x="21600" y="10799"/>
                </a:cubicBezTo>
                <a:lnTo>
                  <a:pt x="21600" y="10800"/>
                </a:lnTo>
                <a:lnTo>
                  <a:pt x="24300" y="10800"/>
                </a:lnTo>
                <a:lnTo>
                  <a:pt x="18900" y="16200"/>
                </a:lnTo>
                <a:lnTo>
                  <a:pt x="13500" y="10800"/>
                </a:lnTo>
                <a:lnTo>
                  <a:pt x="16200" y="10800"/>
                </a:lnTo>
                <a:close/>
              </a:path>
            </a:pathLst>
          </a:custGeom>
          <a:gradFill rotWithShape="1">
            <a:gsLst>
              <a:gs pos="0">
                <a:schemeClr val="bg1"/>
              </a:gs>
              <a:gs pos="100000">
                <a:srgbClr val="FF5050"/>
              </a:gs>
            </a:gsLst>
            <a:lin ang="0" scaled="1"/>
          </a:gradFill>
          <a:ln w="9525">
            <a:solidFill>
              <a:schemeClr val="tx1"/>
            </a:solidFill>
            <a:miter lim="800000"/>
            <a:headEnd/>
            <a:tailEnd/>
          </a:ln>
        </p:spPr>
        <p:txBody>
          <a:bodyPr wrap="none" anchor="ctr"/>
          <a:lstStyle/>
          <a:p>
            <a:endParaRPr lang="cs-CZ"/>
          </a:p>
        </p:txBody>
      </p:sp>
      <p:sp>
        <p:nvSpPr>
          <p:cNvPr id="15" name="AutoShape 6">
            <a:extLst>
              <a:ext uri="{FF2B5EF4-FFF2-40B4-BE49-F238E27FC236}">
                <a16:creationId xmlns:a16="http://schemas.microsoft.com/office/drawing/2014/main" id="{5675CBEA-E373-4267-93E3-F7A5400E5A6A}"/>
              </a:ext>
            </a:extLst>
          </p:cNvPr>
          <p:cNvSpPr>
            <a:spLocks noChangeArrowheads="1"/>
          </p:cNvSpPr>
          <p:nvPr/>
        </p:nvSpPr>
        <p:spPr bwMode="auto">
          <a:xfrm rot="184050" flipV="1">
            <a:off x="2774950" y="3289300"/>
            <a:ext cx="1797050" cy="1387475"/>
          </a:xfrm>
          <a:custGeom>
            <a:avLst/>
            <a:gdLst>
              <a:gd name="T0" fmla="*/ 2147483646 w 21600"/>
              <a:gd name="T1" fmla="*/ 2147483646 h 21600"/>
              <a:gd name="T2" fmla="*/ 2147483646 w 21600"/>
              <a:gd name="T3" fmla="*/ 2147483646 h 21600"/>
              <a:gd name="T4" fmla="*/ 2147483646 w 21600"/>
              <a:gd name="T5" fmla="*/ 2147483646 h 21600"/>
              <a:gd name="T6" fmla="*/ 2147483646 w 21600"/>
              <a:gd name="T7" fmla="*/ 2147483646 h 21600"/>
              <a:gd name="T8" fmla="*/ 2147483646 w 21600"/>
              <a:gd name="T9" fmla="*/ 2147483646 h 21600"/>
              <a:gd name="T10" fmla="*/ 2147483646 w 21600"/>
              <a:gd name="T11" fmla="*/ 2147483646 h 21600"/>
              <a:gd name="T12" fmla="*/ 0 60000 65536"/>
              <a:gd name="T13" fmla="*/ 0 60000 65536"/>
              <a:gd name="T14" fmla="*/ 0 60000 65536"/>
              <a:gd name="T15" fmla="*/ 0 60000 65536"/>
              <a:gd name="T16" fmla="*/ 0 60000 65536"/>
              <a:gd name="T17" fmla="*/ 0 60000 65536"/>
              <a:gd name="T18" fmla="*/ 3163 w 21600"/>
              <a:gd name="T19" fmla="*/ 3163 h 21600"/>
              <a:gd name="T20" fmla="*/ 18437 w 21600"/>
              <a:gd name="T21" fmla="*/ 18437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16200" y="10800"/>
                </a:moveTo>
                <a:cubicBezTo>
                  <a:pt x="16200" y="7817"/>
                  <a:pt x="13782" y="5400"/>
                  <a:pt x="10800" y="5400"/>
                </a:cubicBezTo>
                <a:cubicBezTo>
                  <a:pt x="9736" y="5399"/>
                  <a:pt x="8696" y="5714"/>
                  <a:pt x="7810" y="6303"/>
                </a:cubicBezTo>
                <a:lnTo>
                  <a:pt x="4820" y="1806"/>
                </a:lnTo>
                <a:cubicBezTo>
                  <a:pt x="6592" y="628"/>
                  <a:pt x="8672" y="-1"/>
                  <a:pt x="10800" y="0"/>
                </a:cubicBezTo>
                <a:cubicBezTo>
                  <a:pt x="16764" y="0"/>
                  <a:pt x="21599" y="4835"/>
                  <a:pt x="21600" y="10799"/>
                </a:cubicBezTo>
                <a:lnTo>
                  <a:pt x="21600" y="10800"/>
                </a:lnTo>
                <a:lnTo>
                  <a:pt x="24300" y="10800"/>
                </a:lnTo>
                <a:lnTo>
                  <a:pt x="18900" y="16200"/>
                </a:lnTo>
                <a:lnTo>
                  <a:pt x="13500" y="10800"/>
                </a:lnTo>
                <a:lnTo>
                  <a:pt x="16200" y="10800"/>
                </a:lnTo>
                <a:close/>
              </a:path>
            </a:pathLst>
          </a:custGeom>
          <a:gradFill rotWithShape="1">
            <a:gsLst>
              <a:gs pos="0">
                <a:schemeClr val="bg1"/>
              </a:gs>
              <a:gs pos="100000">
                <a:srgbClr val="0000FF"/>
              </a:gs>
            </a:gsLst>
            <a:lin ang="0" scaled="1"/>
          </a:gradFill>
          <a:ln w="9525">
            <a:solidFill>
              <a:schemeClr val="tx1"/>
            </a:solidFill>
            <a:miter lim="800000"/>
            <a:headEnd/>
            <a:tailEnd/>
          </a:ln>
        </p:spPr>
        <p:txBody>
          <a:bodyPr wrap="none" anchor="ctr"/>
          <a:lstStyle/>
          <a:p>
            <a:endParaRPr lang="cs-CZ"/>
          </a:p>
        </p:txBody>
      </p:sp>
      <p:sp>
        <p:nvSpPr>
          <p:cNvPr id="16" name="AutoShape 7">
            <a:extLst>
              <a:ext uri="{FF2B5EF4-FFF2-40B4-BE49-F238E27FC236}">
                <a16:creationId xmlns:a16="http://schemas.microsoft.com/office/drawing/2014/main" id="{C18AE684-1FEA-42B0-811D-0F849609DEB4}"/>
              </a:ext>
            </a:extLst>
          </p:cNvPr>
          <p:cNvSpPr>
            <a:spLocks noChangeArrowheads="1"/>
          </p:cNvSpPr>
          <p:nvPr/>
        </p:nvSpPr>
        <p:spPr bwMode="auto">
          <a:xfrm rot="-2211205">
            <a:off x="4070350" y="2673350"/>
            <a:ext cx="1797050" cy="1387475"/>
          </a:xfrm>
          <a:custGeom>
            <a:avLst/>
            <a:gdLst>
              <a:gd name="T0" fmla="*/ 2147483646 w 21600"/>
              <a:gd name="T1" fmla="*/ 2147483646 h 21600"/>
              <a:gd name="T2" fmla="*/ 2147483646 w 21600"/>
              <a:gd name="T3" fmla="*/ 2147483646 h 21600"/>
              <a:gd name="T4" fmla="*/ 2147483646 w 21600"/>
              <a:gd name="T5" fmla="*/ 2147483646 h 21600"/>
              <a:gd name="T6" fmla="*/ 2147483646 w 21600"/>
              <a:gd name="T7" fmla="*/ 2147483646 h 21600"/>
              <a:gd name="T8" fmla="*/ 2147483646 w 21600"/>
              <a:gd name="T9" fmla="*/ 2147483646 h 21600"/>
              <a:gd name="T10" fmla="*/ 2147483646 w 21600"/>
              <a:gd name="T11" fmla="*/ 2147483646 h 21600"/>
              <a:gd name="T12" fmla="*/ 0 60000 65536"/>
              <a:gd name="T13" fmla="*/ 0 60000 65536"/>
              <a:gd name="T14" fmla="*/ 0 60000 65536"/>
              <a:gd name="T15" fmla="*/ 0 60000 65536"/>
              <a:gd name="T16" fmla="*/ 0 60000 65536"/>
              <a:gd name="T17" fmla="*/ 0 60000 65536"/>
              <a:gd name="T18" fmla="*/ 3163 w 21600"/>
              <a:gd name="T19" fmla="*/ 3163 h 21600"/>
              <a:gd name="T20" fmla="*/ 18437 w 21600"/>
              <a:gd name="T21" fmla="*/ 18437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16200" y="10800"/>
                </a:moveTo>
                <a:cubicBezTo>
                  <a:pt x="16200" y="7817"/>
                  <a:pt x="13782" y="5400"/>
                  <a:pt x="10800" y="5400"/>
                </a:cubicBezTo>
                <a:cubicBezTo>
                  <a:pt x="9799" y="5399"/>
                  <a:pt x="8819" y="5677"/>
                  <a:pt x="7967" y="6202"/>
                </a:cubicBezTo>
                <a:lnTo>
                  <a:pt x="5135" y="1604"/>
                </a:lnTo>
                <a:cubicBezTo>
                  <a:pt x="6838" y="555"/>
                  <a:pt x="8799" y="-1"/>
                  <a:pt x="10800" y="0"/>
                </a:cubicBezTo>
                <a:cubicBezTo>
                  <a:pt x="16764" y="0"/>
                  <a:pt x="21599" y="4835"/>
                  <a:pt x="21600" y="10799"/>
                </a:cubicBezTo>
                <a:lnTo>
                  <a:pt x="21600" y="10800"/>
                </a:lnTo>
                <a:lnTo>
                  <a:pt x="24300" y="10800"/>
                </a:lnTo>
                <a:lnTo>
                  <a:pt x="18900" y="16200"/>
                </a:lnTo>
                <a:lnTo>
                  <a:pt x="13500" y="10800"/>
                </a:lnTo>
                <a:lnTo>
                  <a:pt x="16200" y="10800"/>
                </a:lnTo>
                <a:close/>
              </a:path>
            </a:pathLst>
          </a:custGeom>
          <a:gradFill rotWithShape="1">
            <a:gsLst>
              <a:gs pos="0">
                <a:schemeClr val="bg1"/>
              </a:gs>
              <a:gs pos="100000">
                <a:srgbClr val="FF5050"/>
              </a:gs>
            </a:gsLst>
            <a:lin ang="0" scaled="1"/>
          </a:gradFill>
          <a:ln w="9525" algn="ctr">
            <a:solidFill>
              <a:schemeClr val="tx1"/>
            </a:solidFill>
            <a:miter lim="800000"/>
            <a:headEnd/>
            <a:tailEnd/>
          </a:ln>
        </p:spPr>
        <p:txBody>
          <a:bodyPr wrap="none" anchor="ctr"/>
          <a:lstStyle/>
          <a:p>
            <a:endParaRPr lang="cs-CZ"/>
          </a:p>
        </p:txBody>
      </p:sp>
      <p:sp>
        <p:nvSpPr>
          <p:cNvPr id="17" name="AutoShape 8">
            <a:extLst>
              <a:ext uri="{FF2B5EF4-FFF2-40B4-BE49-F238E27FC236}">
                <a16:creationId xmlns:a16="http://schemas.microsoft.com/office/drawing/2014/main" id="{F2385C63-3192-4411-95B7-A3DCD0C97A2E}"/>
              </a:ext>
            </a:extLst>
          </p:cNvPr>
          <p:cNvSpPr>
            <a:spLocks noChangeArrowheads="1"/>
          </p:cNvSpPr>
          <p:nvPr/>
        </p:nvSpPr>
        <p:spPr bwMode="auto">
          <a:xfrm rot="1115918" flipV="1">
            <a:off x="5305425" y="2420938"/>
            <a:ext cx="1797050" cy="1387475"/>
          </a:xfrm>
          <a:custGeom>
            <a:avLst/>
            <a:gdLst>
              <a:gd name="T0" fmla="*/ 2147483646 w 21600"/>
              <a:gd name="T1" fmla="*/ 2147483646 h 21600"/>
              <a:gd name="T2" fmla="*/ 2147483646 w 21600"/>
              <a:gd name="T3" fmla="*/ 2147483646 h 21600"/>
              <a:gd name="T4" fmla="*/ 2147483646 w 21600"/>
              <a:gd name="T5" fmla="*/ 2147483646 h 21600"/>
              <a:gd name="T6" fmla="*/ 2147483646 w 21600"/>
              <a:gd name="T7" fmla="*/ 2147483646 h 21600"/>
              <a:gd name="T8" fmla="*/ 2147483646 w 21600"/>
              <a:gd name="T9" fmla="*/ 2147483646 h 21600"/>
              <a:gd name="T10" fmla="*/ 2147483646 w 21600"/>
              <a:gd name="T11" fmla="*/ 2147483646 h 21600"/>
              <a:gd name="T12" fmla="*/ 0 60000 65536"/>
              <a:gd name="T13" fmla="*/ 0 60000 65536"/>
              <a:gd name="T14" fmla="*/ 0 60000 65536"/>
              <a:gd name="T15" fmla="*/ 0 60000 65536"/>
              <a:gd name="T16" fmla="*/ 0 60000 65536"/>
              <a:gd name="T17" fmla="*/ 0 60000 65536"/>
              <a:gd name="T18" fmla="*/ 3163 w 21600"/>
              <a:gd name="T19" fmla="*/ 3163 h 21600"/>
              <a:gd name="T20" fmla="*/ 18437 w 21600"/>
              <a:gd name="T21" fmla="*/ 18437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16200" y="10800"/>
                </a:moveTo>
                <a:cubicBezTo>
                  <a:pt x="16200" y="7817"/>
                  <a:pt x="13782" y="5400"/>
                  <a:pt x="10800" y="5400"/>
                </a:cubicBezTo>
                <a:cubicBezTo>
                  <a:pt x="10266" y="5399"/>
                  <a:pt x="9736" y="5478"/>
                  <a:pt x="9226" y="5634"/>
                </a:cubicBezTo>
                <a:lnTo>
                  <a:pt x="7652" y="468"/>
                </a:lnTo>
                <a:cubicBezTo>
                  <a:pt x="8673" y="157"/>
                  <a:pt x="9733" y="-1"/>
                  <a:pt x="10800" y="0"/>
                </a:cubicBezTo>
                <a:cubicBezTo>
                  <a:pt x="16764" y="0"/>
                  <a:pt x="21599" y="4835"/>
                  <a:pt x="21600" y="10799"/>
                </a:cubicBezTo>
                <a:lnTo>
                  <a:pt x="21600" y="10800"/>
                </a:lnTo>
                <a:lnTo>
                  <a:pt x="24300" y="10800"/>
                </a:lnTo>
                <a:lnTo>
                  <a:pt x="18900" y="16200"/>
                </a:lnTo>
                <a:lnTo>
                  <a:pt x="13500" y="10800"/>
                </a:lnTo>
                <a:lnTo>
                  <a:pt x="16200" y="10800"/>
                </a:lnTo>
                <a:close/>
              </a:path>
            </a:pathLst>
          </a:custGeom>
          <a:gradFill rotWithShape="1">
            <a:gsLst>
              <a:gs pos="0">
                <a:schemeClr val="bg1"/>
              </a:gs>
              <a:gs pos="100000">
                <a:srgbClr val="0000FF"/>
              </a:gs>
            </a:gsLst>
            <a:lin ang="0" scaled="1"/>
          </a:gradFill>
          <a:ln w="9525" algn="ctr">
            <a:solidFill>
              <a:schemeClr val="tx1"/>
            </a:solidFill>
            <a:miter lim="800000"/>
            <a:headEnd/>
            <a:tailEnd/>
          </a:ln>
        </p:spPr>
        <p:txBody>
          <a:bodyPr wrap="none" anchor="ctr"/>
          <a:lstStyle/>
          <a:p>
            <a:endParaRPr lang="cs-CZ"/>
          </a:p>
        </p:txBody>
      </p:sp>
      <p:sp>
        <p:nvSpPr>
          <p:cNvPr id="18" name="Text Box 10">
            <a:extLst>
              <a:ext uri="{FF2B5EF4-FFF2-40B4-BE49-F238E27FC236}">
                <a16:creationId xmlns:a16="http://schemas.microsoft.com/office/drawing/2014/main" id="{FFDAF5E7-A9A8-4958-AF35-DC98742B14FF}"/>
              </a:ext>
            </a:extLst>
          </p:cNvPr>
          <p:cNvSpPr txBox="1">
            <a:spLocks noChangeArrowheads="1"/>
          </p:cNvSpPr>
          <p:nvPr/>
        </p:nvSpPr>
        <p:spPr bwMode="auto">
          <a:xfrm rot="-5400000">
            <a:off x="-75406" y="3450432"/>
            <a:ext cx="2079625"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cs-CZ" sz="1600" b="1"/>
              <a:t>Level of real output</a:t>
            </a:r>
          </a:p>
        </p:txBody>
      </p:sp>
      <p:sp>
        <p:nvSpPr>
          <p:cNvPr id="19" name="Text Box 11">
            <a:extLst>
              <a:ext uri="{FF2B5EF4-FFF2-40B4-BE49-F238E27FC236}">
                <a16:creationId xmlns:a16="http://schemas.microsoft.com/office/drawing/2014/main" id="{F816B76D-E78E-430B-B678-0C9D9AE839A0}"/>
              </a:ext>
            </a:extLst>
          </p:cNvPr>
          <p:cNvSpPr txBox="1">
            <a:spLocks noChangeArrowheads="1"/>
          </p:cNvSpPr>
          <p:nvPr/>
        </p:nvSpPr>
        <p:spPr bwMode="auto">
          <a:xfrm>
            <a:off x="4087813" y="5607050"/>
            <a:ext cx="658812"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cs-CZ" sz="1600" b="1"/>
              <a:t>Time</a:t>
            </a:r>
          </a:p>
        </p:txBody>
      </p:sp>
      <p:grpSp>
        <p:nvGrpSpPr>
          <p:cNvPr id="2" name="Group 14">
            <a:extLst>
              <a:ext uri="{FF2B5EF4-FFF2-40B4-BE49-F238E27FC236}">
                <a16:creationId xmlns:a16="http://schemas.microsoft.com/office/drawing/2014/main" id="{C9900ED1-3493-4CE1-AD81-91DD3BDCC214}"/>
              </a:ext>
            </a:extLst>
          </p:cNvPr>
          <p:cNvGrpSpPr>
            <a:grpSpLocks/>
          </p:cNvGrpSpPr>
          <p:nvPr/>
        </p:nvGrpSpPr>
        <p:grpSpPr bwMode="auto">
          <a:xfrm>
            <a:off x="1146175" y="2011363"/>
            <a:ext cx="6646863" cy="3595687"/>
            <a:chOff x="1282" y="1236"/>
            <a:chExt cx="4187" cy="2265"/>
          </a:xfrm>
        </p:grpSpPr>
        <p:sp>
          <p:nvSpPr>
            <p:cNvPr id="8219" name="Line 12">
              <a:extLst>
                <a:ext uri="{FF2B5EF4-FFF2-40B4-BE49-F238E27FC236}">
                  <a16:creationId xmlns:a16="http://schemas.microsoft.com/office/drawing/2014/main" id="{3A625EA8-8DE7-4352-ADCB-D33E9C4E232A}"/>
                </a:ext>
              </a:extLst>
            </p:cNvPr>
            <p:cNvSpPr>
              <a:spLocks noChangeShapeType="1"/>
            </p:cNvSpPr>
            <p:nvPr/>
          </p:nvSpPr>
          <p:spPr bwMode="auto">
            <a:xfrm>
              <a:off x="1286" y="1236"/>
              <a:ext cx="0" cy="2265"/>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8220" name="Line 13">
              <a:extLst>
                <a:ext uri="{FF2B5EF4-FFF2-40B4-BE49-F238E27FC236}">
                  <a16:creationId xmlns:a16="http://schemas.microsoft.com/office/drawing/2014/main" id="{3B70865A-E915-468B-AC16-466B8F9A8380}"/>
                </a:ext>
              </a:extLst>
            </p:cNvPr>
            <p:cNvSpPr>
              <a:spLocks noChangeShapeType="1"/>
            </p:cNvSpPr>
            <p:nvPr/>
          </p:nvSpPr>
          <p:spPr bwMode="auto">
            <a:xfrm>
              <a:off x="1282" y="3493"/>
              <a:ext cx="4187" cy="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cs-CZ"/>
            </a:p>
          </p:txBody>
        </p:sp>
      </p:grpSp>
      <p:sp>
        <p:nvSpPr>
          <p:cNvPr id="23" name="Text Box 15">
            <a:extLst>
              <a:ext uri="{FF2B5EF4-FFF2-40B4-BE49-F238E27FC236}">
                <a16:creationId xmlns:a16="http://schemas.microsoft.com/office/drawing/2014/main" id="{1A4417D4-FF40-48AB-B6C7-F7066355963E}"/>
              </a:ext>
            </a:extLst>
          </p:cNvPr>
          <p:cNvSpPr txBox="1">
            <a:spLocks noChangeArrowheads="1"/>
          </p:cNvSpPr>
          <p:nvPr/>
        </p:nvSpPr>
        <p:spPr bwMode="auto">
          <a:xfrm>
            <a:off x="1704975" y="2971800"/>
            <a:ext cx="7175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cs-CZ" sz="1800" b="1" i="1">
                <a:solidFill>
                  <a:srgbClr val="0066FF"/>
                </a:solidFill>
              </a:rPr>
              <a:t>Peak</a:t>
            </a:r>
          </a:p>
        </p:txBody>
      </p:sp>
      <p:sp>
        <p:nvSpPr>
          <p:cNvPr id="24" name="Text Box 16">
            <a:extLst>
              <a:ext uri="{FF2B5EF4-FFF2-40B4-BE49-F238E27FC236}">
                <a16:creationId xmlns:a16="http://schemas.microsoft.com/office/drawing/2014/main" id="{5F93E3A9-71F7-4AC7-BD59-9D4950AEBF53}"/>
              </a:ext>
            </a:extLst>
          </p:cNvPr>
          <p:cNvSpPr txBox="1">
            <a:spLocks noChangeArrowheads="1"/>
          </p:cNvSpPr>
          <p:nvPr/>
        </p:nvSpPr>
        <p:spPr bwMode="auto">
          <a:xfrm>
            <a:off x="4581525" y="2152650"/>
            <a:ext cx="7175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cs-CZ" sz="1800" b="1" i="1">
                <a:solidFill>
                  <a:srgbClr val="0066FF"/>
                </a:solidFill>
              </a:rPr>
              <a:t>Peak</a:t>
            </a:r>
          </a:p>
        </p:txBody>
      </p:sp>
      <p:sp>
        <p:nvSpPr>
          <p:cNvPr id="25" name="AutoShape 17">
            <a:extLst>
              <a:ext uri="{FF2B5EF4-FFF2-40B4-BE49-F238E27FC236}">
                <a16:creationId xmlns:a16="http://schemas.microsoft.com/office/drawing/2014/main" id="{E28A280B-0378-4554-A258-F2D4D1326DE6}"/>
              </a:ext>
            </a:extLst>
          </p:cNvPr>
          <p:cNvSpPr>
            <a:spLocks noChangeArrowheads="1"/>
          </p:cNvSpPr>
          <p:nvPr/>
        </p:nvSpPr>
        <p:spPr bwMode="auto">
          <a:xfrm rot="-4475546">
            <a:off x="6499226" y="2206625"/>
            <a:ext cx="1797050" cy="1387475"/>
          </a:xfrm>
          <a:custGeom>
            <a:avLst/>
            <a:gdLst>
              <a:gd name="T0" fmla="*/ 2147483646 w 21600"/>
              <a:gd name="T1" fmla="*/ 2147483646 h 21600"/>
              <a:gd name="T2" fmla="*/ 2147483646 w 21600"/>
              <a:gd name="T3" fmla="*/ 2147483646 h 21600"/>
              <a:gd name="T4" fmla="*/ 2147483646 w 21600"/>
              <a:gd name="T5" fmla="*/ 2147483646 h 21600"/>
              <a:gd name="T6" fmla="*/ 2147483646 w 21600"/>
              <a:gd name="T7" fmla="*/ 2147483646 h 21600"/>
              <a:gd name="T8" fmla="*/ 2147483646 w 21600"/>
              <a:gd name="T9" fmla="*/ 2147483646 h 21600"/>
              <a:gd name="T10" fmla="*/ 2147483646 w 21600"/>
              <a:gd name="T11" fmla="*/ 2147483646 h 21600"/>
              <a:gd name="T12" fmla="*/ 0 60000 65536"/>
              <a:gd name="T13" fmla="*/ 0 60000 65536"/>
              <a:gd name="T14" fmla="*/ 0 60000 65536"/>
              <a:gd name="T15" fmla="*/ 0 60000 65536"/>
              <a:gd name="T16" fmla="*/ 0 60000 65536"/>
              <a:gd name="T17" fmla="*/ 0 60000 65536"/>
              <a:gd name="T18" fmla="*/ 3163 w 21600"/>
              <a:gd name="T19" fmla="*/ 3163 h 21600"/>
              <a:gd name="T20" fmla="*/ 18437 w 21600"/>
              <a:gd name="T21" fmla="*/ 18437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16200" y="10800"/>
                </a:moveTo>
                <a:cubicBezTo>
                  <a:pt x="16200" y="7817"/>
                  <a:pt x="13782" y="5400"/>
                  <a:pt x="10800" y="5400"/>
                </a:cubicBezTo>
                <a:cubicBezTo>
                  <a:pt x="10789" y="5399"/>
                  <a:pt x="10779" y="5400"/>
                  <a:pt x="10769" y="5400"/>
                </a:cubicBezTo>
                <a:lnTo>
                  <a:pt x="10739" y="0"/>
                </a:lnTo>
                <a:cubicBezTo>
                  <a:pt x="10759" y="0"/>
                  <a:pt x="10779" y="-1"/>
                  <a:pt x="10800" y="0"/>
                </a:cubicBezTo>
                <a:cubicBezTo>
                  <a:pt x="16764" y="0"/>
                  <a:pt x="21599" y="4835"/>
                  <a:pt x="21600" y="10799"/>
                </a:cubicBezTo>
                <a:lnTo>
                  <a:pt x="21600" y="10800"/>
                </a:lnTo>
                <a:lnTo>
                  <a:pt x="24300" y="10800"/>
                </a:lnTo>
                <a:lnTo>
                  <a:pt x="18900" y="16200"/>
                </a:lnTo>
                <a:lnTo>
                  <a:pt x="13500" y="10800"/>
                </a:lnTo>
                <a:lnTo>
                  <a:pt x="16200" y="10800"/>
                </a:lnTo>
                <a:close/>
              </a:path>
            </a:pathLst>
          </a:custGeom>
          <a:gradFill rotWithShape="1">
            <a:gsLst>
              <a:gs pos="0">
                <a:schemeClr val="bg1"/>
              </a:gs>
              <a:gs pos="100000">
                <a:srgbClr val="FF5050"/>
              </a:gs>
            </a:gsLst>
            <a:lin ang="0" scaled="1"/>
          </a:gradFill>
          <a:ln w="9525" algn="ctr">
            <a:solidFill>
              <a:schemeClr val="tx1"/>
            </a:solidFill>
            <a:miter lim="800000"/>
            <a:headEnd/>
            <a:tailEnd/>
          </a:ln>
        </p:spPr>
        <p:txBody>
          <a:bodyPr wrap="none" anchor="ctr"/>
          <a:lstStyle/>
          <a:p>
            <a:endParaRPr lang="cs-CZ"/>
          </a:p>
        </p:txBody>
      </p:sp>
      <p:sp>
        <p:nvSpPr>
          <p:cNvPr id="26" name="Text Box 18">
            <a:extLst>
              <a:ext uri="{FF2B5EF4-FFF2-40B4-BE49-F238E27FC236}">
                <a16:creationId xmlns:a16="http://schemas.microsoft.com/office/drawing/2014/main" id="{F8EA3A20-64A4-4DB0-B93F-6D2E476656E5}"/>
              </a:ext>
            </a:extLst>
          </p:cNvPr>
          <p:cNvSpPr txBox="1">
            <a:spLocks noChangeArrowheads="1"/>
          </p:cNvSpPr>
          <p:nvPr/>
        </p:nvSpPr>
        <p:spPr bwMode="auto">
          <a:xfrm>
            <a:off x="6810375" y="1609725"/>
            <a:ext cx="7175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cs-CZ" sz="1800" b="1" i="1">
                <a:solidFill>
                  <a:srgbClr val="0066FF"/>
                </a:solidFill>
              </a:rPr>
              <a:t>Peak</a:t>
            </a:r>
          </a:p>
        </p:txBody>
      </p:sp>
      <p:sp>
        <p:nvSpPr>
          <p:cNvPr id="27" name="Text Box 19">
            <a:extLst>
              <a:ext uri="{FF2B5EF4-FFF2-40B4-BE49-F238E27FC236}">
                <a16:creationId xmlns:a16="http://schemas.microsoft.com/office/drawing/2014/main" id="{ACD59D08-6496-4243-86A3-187AA67C0F25}"/>
              </a:ext>
            </a:extLst>
          </p:cNvPr>
          <p:cNvSpPr txBox="1">
            <a:spLocks noChangeArrowheads="1"/>
          </p:cNvSpPr>
          <p:nvPr/>
        </p:nvSpPr>
        <p:spPr bwMode="auto">
          <a:xfrm rot="1145174">
            <a:off x="2005013" y="4379913"/>
            <a:ext cx="13271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cs-CZ" sz="1800" b="1" i="1"/>
              <a:t>Recession</a:t>
            </a:r>
          </a:p>
        </p:txBody>
      </p:sp>
      <p:sp>
        <p:nvSpPr>
          <p:cNvPr id="28" name="Text Box 20">
            <a:extLst>
              <a:ext uri="{FF2B5EF4-FFF2-40B4-BE49-F238E27FC236}">
                <a16:creationId xmlns:a16="http://schemas.microsoft.com/office/drawing/2014/main" id="{FA4E8B93-63CE-490D-9070-4721F4F91BED}"/>
              </a:ext>
            </a:extLst>
          </p:cNvPr>
          <p:cNvSpPr txBox="1">
            <a:spLocks noChangeArrowheads="1"/>
          </p:cNvSpPr>
          <p:nvPr/>
        </p:nvSpPr>
        <p:spPr bwMode="auto">
          <a:xfrm rot="1532008">
            <a:off x="5000625" y="3582988"/>
            <a:ext cx="13271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cs-CZ" sz="1800" b="1" i="1"/>
              <a:t>Recession</a:t>
            </a:r>
          </a:p>
        </p:txBody>
      </p:sp>
      <p:sp>
        <p:nvSpPr>
          <p:cNvPr id="29" name="Text Box 21">
            <a:extLst>
              <a:ext uri="{FF2B5EF4-FFF2-40B4-BE49-F238E27FC236}">
                <a16:creationId xmlns:a16="http://schemas.microsoft.com/office/drawing/2014/main" id="{07F94D79-452C-41A0-8F0C-41F8C5A5CE0D}"/>
              </a:ext>
            </a:extLst>
          </p:cNvPr>
          <p:cNvSpPr txBox="1">
            <a:spLocks noChangeArrowheads="1"/>
          </p:cNvSpPr>
          <p:nvPr/>
        </p:nvSpPr>
        <p:spPr bwMode="auto">
          <a:xfrm rot="-3181900">
            <a:off x="4006057" y="4082256"/>
            <a:ext cx="13398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cs-CZ" sz="1800" b="1" i="1"/>
              <a:t>Expansion</a:t>
            </a:r>
          </a:p>
        </p:txBody>
      </p:sp>
      <p:sp>
        <p:nvSpPr>
          <p:cNvPr id="32" name="Text Box 22">
            <a:extLst>
              <a:ext uri="{FF2B5EF4-FFF2-40B4-BE49-F238E27FC236}">
                <a16:creationId xmlns:a16="http://schemas.microsoft.com/office/drawing/2014/main" id="{909B6D05-7BB6-4F41-93FC-A6A947DA5762}"/>
              </a:ext>
            </a:extLst>
          </p:cNvPr>
          <p:cNvSpPr txBox="1">
            <a:spLocks noChangeArrowheads="1"/>
          </p:cNvSpPr>
          <p:nvPr/>
        </p:nvSpPr>
        <p:spPr bwMode="auto">
          <a:xfrm rot="-3517008">
            <a:off x="6684169" y="3326607"/>
            <a:ext cx="13398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cs-CZ" sz="1800" b="1" i="1"/>
              <a:t>Expansion</a:t>
            </a:r>
          </a:p>
        </p:txBody>
      </p:sp>
      <p:sp>
        <p:nvSpPr>
          <p:cNvPr id="33" name="Text Box 23">
            <a:extLst>
              <a:ext uri="{FF2B5EF4-FFF2-40B4-BE49-F238E27FC236}">
                <a16:creationId xmlns:a16="http://schemas.microsoft.com/office/drawing/2014/main" id="{61C04E1D-1F02-4788-8025-08731EA4D16A}"/>
              </a:ext>
            </a:extLst>
          </p:cNvPr>
          <p:cNvSpPr txBox="1">
            <a:spLocks noChangeArrowheads="1"/>
          </p:cNvSpPr>
          <p:nvPr/>
        </p:nvSpPr>
        <p:spPr bwMode="auto">
          <a:xfrm>
            <a:off x="3333750" y="4676775"/>
            <a:ext cx="9715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cs-CZ" sz="1800" b="1" i="1">
                <a:solidFill>
                  <a:srgbClr val="FF0000"/>
                </a:solidFill>
              </a:rPr>
              <a:t>Trough</a:t>
            </a:r>
          </a:p>
        </p:txBody>
      </p:sp>
      <p:sp>
        <p:nvSpPr>
          <p:cNvPr id="34" name="Text Box 24">
            <a:extLst>
              <a:ext uri="{FF2B5EF4-FFF2-40B4-BE49-F238E27FC236}">
                <a16:creationId xmlns:a16="http://schemas.microsoft.com/office/drawing/2014/main" id="{5C5C01BA-C47F-4823-8ADD-F40890898523}"/>
              </a:ext>
            </a:extLst>
          </p:cNvPr>
          <p:cNvSpPr txBox="1">
            <a:spLocks noChangeArrowheads="1"/>
          </p:cNvSpPr>
          <p:nvPr/>
        </p:nvSpPr>
        <p:spPr bwMode="auto">
          <a:xfrm>
            <a:off x="6156325" y="4089400"/>
            <a:ext cx="9715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cs-CZ" sz="1800" b="1" i="1">
                <a:solidFill>
                  <a:srgbClr val="FF0000"/>
                </a:solidFill>
              </a:rPr>
              <a:t>Trough</a:t>
            </a:r>
          </a:p>
        </p:txBody>
      </p:sp>
      <p:sp>
        <p:nvSpPr>
          <p:cNvPr id="35" name="Text Box 25">
            <a:extLst>
              <a:ext uri="{FF2B5EF4-FFF2-40B4-BE49-F238E27FC236}">
                <a16:creationId xmlns:a16="http://schemas.microsoft.com/office/drawing/2014/main" id="{30E8FD58-E894-45F7-BB13-E1036AE56590}"/>
              </a:ext>
            </a:extLst>
          </p:cNvPr>
          <p:cNvSpPr txBox="1">
            <a:spLocks noChangeArrowheads="1"/>
          </p:cNvSpPr>
          <p:nvPr/>
        </p:nvSpPr>
        <p:spPr bwMode="auto">
          <a:xfrm rot="-920160">
            <a:off x="3017838" y="3382963"/>
            <a:ext cx="1249362"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cs-CZ" sz="2400" b="1" i="1">
                <a:solidFill>
                  <a:schemeClr val="tx2"/>
                </a:solidFill>
              </a:rPr>
              <a:t>Growth</a:t>
            </a:r>
          </a:p>
        </p:txBody>
      </p:sp>
      <p:sp>
        <p:nvSpPr>
          <p:cNvPr id="36" name="Text Box 26">
            <a:extLst>
              <a:ext uri="{FF2B5EF4-FFF2-40B4-BE49-F238E27FC236}">
                <a16:creationId xmlns:a16="http://schemas.microsoft.com/office/drawing/2014/main" id="{4480D811-091D-4CEF-9DD3-3D76F234E331}"/>
              </a:ext>
            </a:extLst>
          </p:cNvPr>
          <p:cNvSpPr txBox="1">
            <a:spLocks noChangeArrowheads="1"/>
          </p:cNvSpPr>
          <p:nvPr/>
        </p:nvSpPr>
        <p:spPr bwMode="auto">
          <a:xfrm rot="-841373">
            <a:off x="5735638" y="2676525"/>
            <a:ext cx="1030287"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cs-CZ" sz="2400" b="1" i="1">
                <a:solidFill>
                  <a:schemeClr val="tx2"/>
                </a:solidFill>
              </a:rPr>
              <a:t>Trend</a:t>
            </a:r>
          </a:p>
        </p:txBody>
      </p:sp>
      <p:sp>
        <p:nvSpPr>
          <p:cNvPr id="8217" name="Text Box 7">
            <a:extLst>
              <a:ext uri="{FF2B5EF4-FFF2-40B4-BE49-F238E27FC236}">
                <a16:creationId xmlns:a16="http://schemas.microsoft.com/office/drawing/2014/main" id="{14F1700B-CD51-45D6-8931-9F75651B6973}"/>
              </a:ext>
            </a:extLst>
          </p:cNvPr>
          <p:cNvSpPr txBox="1">
            <a:spLocks noChangeArrowheads="1"/>
          </p:cNvSpPr>
          <p:nvPr/>
        </p:nvSpPr>
        <p:spPr bwMode="auto">
          <a:xfrm>
            <a:off x="0" y="6583363"/>
            <a:ext cx="533400"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cs-CZ" sz="1200" b="1">
                <a:solidFill>
                  <a:schemeClr val="bg1"/>
                </a:solidFill>
              </a:rPr>
              <a:t>LO1</a:t>
            </a:r>
          </a:p>
        </p:txBody>
      </p:sp>
      <p:sp>
        <p:nvSpPr>
          <p:cNvPr id="8218" name="Text Box 11">
            <a:extLst>
              <a:ext uri="{FF2B5EF4-FFF2-40B4-BE49-F238E27FC236}">
                <a16:creationId xmlns:a16="http://schemas.microsoft.com/office/drawing/2014/main" id="{80F665AE-C8F5-41C4-AB5B-9F31134FA95A}"/>
              </a:ext>
            </a:extLst>
          </p:cNvPr>
          <p:cNvSpPr txBox="1">
            <a:spLocks noChangeArrowheads="1"/>
          </p:cNvSpPr>
          <p:nvPr/>
        </p:nvSpPr>
        <p:spPr bwMode="auto">
          <a:xfrm>
            <a:off x="8382000" y="6553200"/>
            <a:ext cx="538163"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cs-CZ" sz="1400">
                <a:solidFill>
                  <a:schemeClr val="bg1"/>
                </a:solidFill>
                <a:ea typeface="ＭＳ Ｐゴシック" panose="020B0600070205080204" pitchFamily="34" charset="-128"/>
                <a:cs typeface="Arial" panose="020B0604020202020204" pitchFamily="34" charset="0"/>
              </a:rPr>
              <a:t>26-</a:t>
            </a:r>
            <a:fld id="{48349308-4BEC-4CE7-BC28-6ADD888748C2}" type="slidenum">
              <a:rPr lang="en-US" altLang="cs-CZ" sz="1400">
                <a:solidFill>
                  <a:schemeClr val="bg1"/>
                </a:solidFill>
                <a:ea typeface="ＭＳ Ｐゴシック" panose="020B0600070205080204" pitchFamily="34" charset="-128"/>
                <a:cs typeface="Arial" panose="020B0604020202020204" pitchFamily="34" charset="0"/>
              </a:rPr>
              <a:pPr eaLnBrk="1" hangingPunct="1">
                <a:spcBef>
                  <a:spcPct val="0"/>
                </a:spcBef>
                <a:buFontTx/>
                <a:buNone/>
              </a:pPr>
              <a:t>10</a:t>
            </a:fld>
            <a:endParaRPr lang="en-US" altLang="cs-CZ" sz="1400">
              <a:solidFill>
                <a:schemeClr val="bg1"/>
              </a:solidFill>
              <a:ea typeface="ＭＳ Ｐゴシック" panose="020B0600070205080204" pitchFamily="34" charset="-128"/>
              <a:cs typeface="Arial" panose="020B060402020202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3" presetClass="entr" presetSubtype="16"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childTnLst>
                                </p:cTn>
                              </p:par>
                            </p:childTnLst>
                          </p:cTn>
                        </p:par>
                        <p:par>
                          <p:cTn id="9" fill="hold" nodeType="afterGroup">
                            <p:stCondLst>
                              <p:cond delay="500"/>
                            </p:stCondLst>
                            <p:childTnLst>
                              <p:par>
                                <p:cTn id="10" presetID="22" presetClass="entr" presetSubtype="8" fill="hold" grpId="0" nodeType="afterEffect">
                                  <p:stCondLst>
                                    <p:cond delay="0"/>
                                  </p:stCondLst>
                                  <p:childTnLst>
                                    <p:set>
                                      <p:cBhvr>
                                        <p:cTn id="11" dur="1" fill="hold">
                                          <p:stCondLst>
                                            <p:cond delay="0"/>
                                          </p:stCondLst>
                                        </p:cTn>
                                        <p:tgtEl>
                                          <p:spTgt spid="19"/>
                                        </p:tgtEl>
                                        <p:attrNameLst>
                                          <p:attrName>style.visibility</p:attrName>
                                        </p:attrNameLst>
                                      </p:cBhvr>
                                      <p:to>
                                        <p:strVal val="visible"/>
                                      </p:to>
                                    </p:set>
                                    <p:animEffect transition="in" filter="wipe(left)">
                                      <p:cBhvr>
                                        <p:cTn id="12" dur="500"/>
                                        <p:tgtEl>
                                          <p:spTgt spid="19"/>
                                        </p:tgtEl>
                                      </p:cBhvr>
                                    </p:animEffect>
                                  </p:childTnLst>
                                </p:cTn>
                              </p:par>
                              <p:par>
                                <p:cTn id="13" presetID="22" presetClass="entr" presetSubtype="4" fill="hold" grpId="0" nodeType="withEffect">
                                  <p:stCondLst>
                                    <p:cond delay="0"/>
                                  </p:stCondLst>
                                  <p:childTnLst>
                                    <p:set>
                                      <p:cBhvr>
                                        <p:cTn id="14" dur="1" fill="hold">
                                          <p:stCondLst>
                                            <p:cond delay="0"/>
                                          </p:stCondLst>
                                        </p:cTn>
                                        <p:tgtEl>
                                          <p:spTgt spid="18"/>
                                        </p:tgtEl>
                                        <p:attrNameLst>
                                          <p:attrName>style.visibility</p:attrName>
                                        </p:attrNameLst>
                                      </p:cBhvr>
                                      <p:to>
                                        <p:strVal val="visible"/>
                                      </p:to>
                                    </p:set>
                                    <p:animEffect transition="in" filter="wipe(down)">
                                      <p:cBhvr>
                                        <p:cTn id="15" dur="500"/>
                                        <p:tgtEl>
                                          <p:spTgt spid="18"/>
                                        </p:tgtEl>
                                      </p:cBhvr>
                                    </p:animEffect>
                                  </p:childTnLst>
                                </p:cTn>
                              </p:par>
                            </p:childTnLst>
                          </p:cTn>
                        </p:par>
                        <p:par>
                          <p:cTn id="16" fill="hold" nodeType="afterGroup">
                            <p:stCondLst>
                              <p:cond delay="1000"/>
                            </p:stCondLst>
                            <p:childTnLst>
                              <p:par>
                                <p:cTn id="17" presetID="22" presetClass="entr" presetSubtype="8" fill="hold" nodeType="afterEffect">
                                  <p:stCondLst>
                                    <p:cond delay="0"/>
                                  </p:stCondLst>
                                  <p:childTnLst>
                                    <p:set>
                                      <p:cBhvr>
                                        <p:cTn id="18" dur="1" fill="hold">
                                          <p:stCondLst>
                                            <p:cond delay="0"/>
                                          </p:stCondLst>
                                        </p:cTn>
                                        <p:tgtEl>
                                          <p:spTgt spid="14"/>
                                        </p:tgtEl>
                                        <p:attrNameLst>
                                          <p:attrName>style.visibility</p:attrName>
                                        </p:attrNameLst>
                                      </p:cBhvr>
                                      <p:to>
                                        <p:strVal val="visible"/>
                                      </p:to>
                                    </p:set>
                                    <p:animEffect transition="in" filter="wipe(left)">
                                      <p:cBhvr>
                                        <p:cTn id="19" dur="1000"/>
                                        <p:tgtEl>
                                          <p:spTgt spid="14"/>
                                        </p:tgtEl>
                                      </p:cBhvr>
                                    </p:animEffect>
                                  </p:childTnLst>
                                </p:cTn>
                              </p:par>
                            </p:childTnLst>
                          </p:cTn>
                        </p:par>
                        <p:par>
                          <p:cTn id="20" fill="hold" nodeType="afterGroup">
                            <p:stCondLst>
                              <p:cond delay="2000"/>
                            </p:stCondLst>
                            <p:childTnLst>
                              <p:par>
                                <p:cTn id="21" presetID="1" presetClass="entr" presetSubtype="0" fill="hold" grpId="0" nodeType="afterEffect">
                                  <p:stCondLst>
                                    <p:cond delay="0"/>
                                  </p:stCondLst>
                                  <p:childTnLst>
                                    <p:set>
                                      <p:cBhvr>
                                        <p:cTn id="22" dur="1" fill="hold">
                                          <p:stCondLst>
                                            <p:cond delay="0"/>
                                          </p:stCondLst>
                                        </p:cTn>
                                        <p:tgtEl>
                                          <p:spTgt spid="23"/>
                                        </p:tgtEl>
                                        <p:attrNameLst>
                                          <p:attrName>style.visibility</p:attrName>
                                        </p:attrNameLst>
                                      </p:cBhvr>
                                      <p:to>
                                        <p:strVal val="visible"/>
                                      </p:to>
                                    </p:set>
                                  </p:childTnLst>
                                </p:cTn>
                              </p:par>
                            </p:childTnLst>
                          </p:cTn>
                        </p:par>
                        <p:par>
                          <p:cTn id="23" fill="hold" nodeType="afterGroup">
                            <p:stCondLst>
                              <p:cond delay="2000"/>
                            </p:stCondLst>
                            <p:childTnLst>
                              <p:par>
                                <p:cTn id="24" presetID="1" presetClass="entr" presetSubtype="0" fill="hold" grpId="0" nodeType="afterEffect">
                                  <p:stCondLst>
                                    <p:cond delay="0"/>
                                  </p:stCondLst>
                                  <p:childTnLst>
                                    <p:set>
                                      <p:cBhvr>
                                        <p:cTn id="25" dur="1" fill="hold">
                                          <p:stCondLst>
                                            <p:cond delay="0"/>
                                          </p:stCondLst>
                                        </p:cTn>
                                        <p:tgtEl>
                                          <p:spTgt spid="27"/>
                                        </p:tgtEl>
                                        <p:attrNameLst>
                                          <p:attrName>style.visibility</p:attrName>
                                        </p:attrNameLst>
                                      </p:cBhvr>
                                      <p:to>
                                        <p:strVal val="visible"/>
                                      </p:to>
                                    </p:set>
                                  </p:childTnLst>
                                </p:cTn>
                              </p:par>
                            </p:childTnLst>
                          </p:cTn>
                        </p:par>
                        <p:par>
                          <p:cTn id="26" fill="hold" nodeType="afterGroup">
                            <p:stCondLst>
                              <p:cond delay="2000"/>
                            </p:stCondLst>
                            <p:childTnLst>
                              <p:par>
                                <p:cTn id="27" presetID="22" presetClass="entr" presetSubtype="8" fill="hold" nodeType="afterEffect">
                                  <p:stCondLst>
                                    <p:cond delay="0"/>
                                  </p:stCondLst>
                                  <p:childTnLst>
                                    <p:set>
                                      <p:cBhvr>
                                        <p:cTn id="28" dur="1" fill="hold">
                                          <p:stCondLst>
                                            <p:cond delay="0"/>
                                          </p:stCondLst>
                                        </p:cTn>
                                        <p:tgtEl>
                                          <p:spTgt spid="15"/>
                                        </p:tgtEl>
                                        <p:attrNameLst>
                                          <p:attrName>style.visibility</p:attrName>
                                        </p:attrNameLst>
                                      </p:cBhvr>
                                      <p:to>
                                        <p:strVal val="visible"/>
                                      </p:to>
                                    </p:set>
                                    <p:animEffect transition="in" filter="wipe(left)">
                                      <p:cBhvr>
                                        <p:cTn id="29" dur="1000"/>
                                        <p:tgtEl>
                                          <p:spTgt spid="15"/>
                                        </p:tgtEl>
                                      </p:cBhvr>
                                    </p:animEffect>
                                  </p:childTnLst>
                                </p:cTn>
                              </p:par>
                            </p:childTnLst>
                          </p:cTn>
                        </p:par>
                        <p:par>
                          <p:cTn id="30" fill="hold" nodeType="afterGroup">
                            <p:stCondLst>
                              <p:cond delay="3000"/>
                            </p:stCondLst>
                            <p:childTnLst>
                              <p:par>
                                <p:cTn id="31" presetID="1" presetClass="entr" presetSubtype="0" fill="hold" grpId="0" nodeType="afterEffect">
                                  <p:stCondLst>
                                    <p:cond delay="0"/>
                                  </p:stCondLst>
                                  <p:childTnLst>
                                    <p:set>
                                      <p:cBhvr>
                                        <p:cTn id="32" dur="1" fill="hold">
                                          <p:stCondLst>
                                            <p:cond delay="0"/>
                                          </p:stCondLst>
                                        </p:cTn>
                                        <p:tgtEl>
                                          <p:spTgt spid="33"/>
                                        </p:tgtEl>
                                        <p:attrNameLst>
                                          <p:attrName>style.visibility</p:attrName>
                                        </p:attrNameLst>
                                      </p:cBhvr>
                                      <p:to>
                                        <p:strVal val="visible"/>
                                      </p:to>
                                    </p:set>
                                  </p:childTnLst>
                                </p:cTn>
                              </p:par>
                            </p:childTnLst>
                          </p:cTn>
                        </p:par>
                        <p:par>
                          <p:cTn id="33" fill="hold" nodeType="afterGroup">
                            <p:stCondLst>
                              <p:cond delay="3000"/>
                            </p:stCondLst>
                            <p:childTnLst>
                              <p:par>
                                <p:cTn id="34" presetID="1" presetClass="entr" presetSubtype="0" fill="hold" grpId="0" nodeType="afterEffect">
                                  <p:stCondLst>
                                    <p:cond delay="0"/>
                                  </p:stCondLst>
                                  <p:childTnLst>
                                    <p:set>
                                      <p:cBhvr>
                                        <p:cTn id="35" dur="1" fill="hold">
                                          <p:stCondLst>
                                            <p:cond delay="0"/>
                                          </p:stCondLst>
                                        </p:cTn>
                                        <p:tgtEl>
                                          <p:spTgt spid="29"/>
                                        </p:tgtEl>
                                        <p:attrNameLst>
                                          <p:attrName>style.visibility</p:attrName>
                                        </p:attrNameLst>
                                      </p:cBhvr>
                                      <p:to>
                                        <p:strVal val="visible"/>
                                      </p:to>
                                    </p:set>
                                  </p:childTnLst>
                                </p:cTn>
                              </p:par>
                            </p:childTnLst>
                          </p:cTn>
                        </p:par>
                        <p:par>
                          <p:cTn id="36" fill="hold" nodeType="afterGroup">
                            <p:stCondLst>
                              <p:cond delay="3000"/>
                            </p:stCondLst>
                            <p:childTnLst>
                              <p:par>
                                <p:cTn id="37" presetID="22" presetClass="entr" presetSubtype="8" fill="hold" nodeType="afterEffect">
                                  <p:stCondLst>
                                    <p:cond delay="0"/>
                                  </p:stCondLst>
                                  <p:childTnLst>
                                    <p:set>
                                      <p:cBhvr>
                                        <p:cTn id="38" dur="1" fill="hold">
                                          <p:stCondLst>
                                            <p:cond delay="0"/>
                                          </p:stCondLst>
                                        </p:cTn>
                                        <p:tgtEl>
                                          <p:spTgt spid="16"/>
                                        </p:tgtEl>
                                        <p:attrNameLst>
                                          <p:attrName>style.visibility</p:attrName>
                                        </p:attrNameLst>
                                      </p:cBhvr>
                                      <p:to>
                                        <p:strVal val="visible"/>
                                      </p:to>
                                    </p:set>
                                    <p:animEffect transition="in" filter="wipe(left)">
                                      <p:cBhvr>
                                        <p:cTn id="39" dur="1000"/>
                                        <p:tgtEl>
                                          <p:spTgt spid="16"/>
                                        </p:tgtEl>
                                      </p:cBhvr>
                                    </p:animEffect>
                                  </p:childTnLst>
                                </p:cTn>
                              </p:par>
                            </p:childTnLst>
                          </p:cTn>
                        </p:par>
                        <p:par>
                          <p:cTn id="40" fill="hold" nodeType="afterGroup">
                            <p:stCondLst>
                              <p:cond delay="4000"/>
                            </p:stCondLst>
                            <p:childTnLst>
                              <p:par>
                                <p:cTn id="41" presetID="1" presetClass="entr" presetSubtype="0" fill="hold" grpId="0" nodeType="afterEffect">
                                  <p:stCondLst>
                                    <p:cond delay="0"/>
                                  </p:stCondLst>
                                  <p:childTnLst>
                                    <p:set>
                                      <p:cBhvr>
                                        <p:cTn id="42" dur="1" fill="hold">
                                          <p:stCondLst>
                                            <p:cond delay="0"/>
                                          </p:stCondLst>
                                        </p:cTn>
                                        <p:tgtEl>
                                          <p:spTgt spid="24"/>
                                        </p:tgtEl>
                                        <p:attrNameLst>
                                          <p:attrName>style.visibility</p:attrName>
                                        </p:attrNameLst>
                                      </p:cBhvr>
                                      <p:to>
                                        <p:strVal val="visible"/>
                                      </p:to>
                                    </p:set>
                                  </p:childTnLst>
                                </p:cTn>
                              </p:par>
                            </p:childTnLst>
                          </p:cTn>
                        </p:par>
                        <p:par>
                          <p:cTn id="43" fill="hold" nodeType="afterGroup">
                            <p:stCondLst>
                              <p:cond delay="4000"/>
                            </p:stCondLst>
                            <p:childTnLst>
                              <p:par>
                                <p:cTn id="44" presetID="1" presetClass="entr" presetSubtype="0" fill="hold" grpId="0" nodeType="afterEffect">
                                  <p:stCondLst>
                                    <p:cond delay="0"/>
                                  </p:stCondLst>
                                  <p:childTnLst>
                                    <p:set>
                                      <p:cBhvr>
                                        <p:cTn id="45" dur="1" fill="hold">
                                          <p:stCondLst>
                                            <p:cond delay="0"/>
                                          </p:stCondLst>
                                        </p:cTn>
                                        <p:tgtEl>
                                          <p:spTgt spid="28"/>
                                        </p:tgtEl>
                                        <p:attrNameLst>
                                          <p:attrName>style.visibility</p:attrName>
                                        </p:attrNameLst>
                                      </p:cBhvr>
                                      <p:to>
                                        <p:strVal val="visible"/>
                                      </p:to>
                                    </p:set>
                                  </p:childTnLst>
                                </p:cTn>
                              </p:par>
                            </p:childTnLst>
                          </p:cTn>
                        </p:par>
                        <p:par>
                          <p:cTn id="46" fill="hold" nodeType="afterGroup">
                            <p:stCondLst>
                              <p:cond delay="4000"/>
                            </p:stCondLst>
                            <p:childTnLst>
                              <p:par>
                                <p:cTn id="47" presetID="22" presetClass="entr" presetSubtype="8" fill="hold" nodeType="afterEffect">
                                  <p:stCondLst>
                                    <p:cond delay="0"/>
                                  </p:stCondLst>
                                  <p:childTnLst>
                                    <p:set>
                                      <p:cBhvr>
                                        <p:cTn id="48" dur="1" fill="hold">
                                          <p:stCondLst>
                                            <p:cond delay="0"/>
                                          </p:stCondLst>
                                        </p:cTn>
                                        <p:tgtEl>
                                          <p:spTgt spid="17"/>
                                        </p:tgtEl>
                                        <p:attrNameLst>
                                          <p:attrName>style.visibility</p:attrName>
                                        </p:attrNameLst>
                                      </p:cBhvr>
                                      <p:to>
                                        <p:strVal val="visible"/>
                                      </p:to>
                                    </p:set>
                                    <p:animEffect transition="in" filter="wipe(left)">
                                      <p:cBhvr>
                                        <p:cTn id="49" dur="1000"/>
                                        <p:tgtEl>
                                          <p:spTgt spid="17"/>
                                        </p:tgtEl>
                                      </p:cBhvr>
                                    </p:animEffect>
                                  </p:childTnLst>
                                </p:cTn>
                              </p:par>
                            </p:childTnLst>
                          </p:cTn>
                        </p:par>
                        <p:par>
                          <p:cTn id="50" fill="hold" nodeType="afterGroup">
                            <p:stCondLst>
                              <p:cond delay="5000"/>
                            </p:stCondLst>
                            <p:childTnLst>
                              <p:par>
                                <p:cTn id="51" presetID="1" presetClass="entr" presetSubtype="0" fill="hold" grpId="0" nodeType="afterEffect">
                                  <p:stCondLst>
                                    <p:cond delay="0"/>
                                  </p:stCondLst>
                                  <p:childTnLst>
                                    <p:set>
                                      <p:cBhvr>
                                        <p:cTn id="52" dur="1" fill="hold">
                                          <p:stCondLst>
                                            <p:cond delay="0"/>
                                          </p:stCondLst>
                                        </p:cTn>
                                        <p:tgtEl>
                                          <p:spTgt spid="34"/>
                                        </p:tgtEl>
                                        <p:attrNameLst>
                                          <p:attrName>style.visibility</p:attrName>
                                        </p:attrNameLst>
                                      </p:cBhvr>
                                      <p:to>
                                        <p:strVal val="visible"/>
                                      </p:to>
                                    </p:set>
                                  </p:childTnLst>
                                </p:cTn>
                              </p:par>
                            </p:childTnLst>
                          </p:cTn>
                        </p:par>
                        <p:par>
                          <p:cTn id="53" fill="hold" nodeType="afterGroup">
                            <p:stCondLst>
                              <p:cond delay="5000"/>
                            </p:stCondLst>
                            <p:childTnLst>
                              <p:par>
                                <p:cTn id="54" presetID="1" presetClass="entr" presetSubtype="0" fill="hold" grpId="0" nodeType="afterEffect">
                                  <p:stCondLst>
                                    <p:cond delay="0"/>
                                  </p:stCondLst>
                                  <p:childTnLst>
                                    <p:set>
                                      <p:cBhvr>
                                        <p:cTn id="55" dur="1" fill="hold">
                                          <p:stCondLst>
                                            <p:cond delay="0"/>
                                          </p:stCondLst>
                                        </p:cTn>
                                        <p:tgtEl>
                                          <p:spTgt spid="32"/>
                                        </p:tgtEl>
                                        <p:attrNameLst>
                                          <p:attrName>style.visibility</p:attrName>
                                        </p:attrNameLst>
                                      </p:cBhvr>
                                      <p:to>
                                        <p:strVal val="visible"/>
                                      </p:to>
                                    </p:set>
                                  </p:childTnLst>
                                </p:cTn>
                              </p:par>
                            </p:childTnLst>
                          </p:cTn>
                        </p:par>
                        <p:par>
                          <p:cTn id="56" fill="hold" nodeType="afterGroup">
                            <p:stCondLst>
                              <p:cond delay="5000"/>
                            </p:stCondLst>
                            <p:childTnLst>
                              <p:par>
                                <p:cTn id="57" presetID="22" presetClass="entr" presetSubtype="8" fill="hold" nodeType="afterEffect">
                                  <p:stCondLst>
                                    <p:cond delay="0"/>
                                  </p:stCondLst>
                                  <p:childTnLst>
                                    <p:set>
                                      <p:cBhvr>
                                        <p:cTn id="58" dur="1" fill="hold">
                                          <p:stCondLst>
                                            <p:cond delay="0"/>
                                          </p:stCondLst>
                                        </p:cTn>
                                        <p:tgtEl>
                                          <p:spTgt spid="25"/>
                                        </p:tgtEl>
                                        <p:attrNameLst>
                                          <p:attrName>style.visibility</p:attrName>
                                        </p:attrNameLst>
                                      </p:cBhvr>
                                      <p:to>
                                        <p:strVal val="visible"/>
                                      </p:to>
                                    </p:set>
                                    <p:animEffect transition="in" filter="wipe(left)">
                                      <p:cBhvr>
                                        <p:cTn id="59" dur="1000"/>
                                        <p:tgtEl>
                                          <p:spTgt spid="25"/>
                                        </p:tgtEl>
                                      </p:cBhvr>
                                    </p:animEffect>
                                  </p:childTnLst>
                                </p:cTn>
                              </p:par>
                            </p:childTnLst>
                          </p:cTn>
                        </p:par>
                        <p:par>
                          <p:cTn id="60" fill="hold" nodeType="afterGroup">
                            <p:stCondLst>
                              <p:cond delay="6000"/>
                            </p:stCondLst>
                            <p:childTnLst>
                              <p:par>
                                <p:cTn id="61" presetID="1" presetClass="entr" presetSubtype="0" fill="hold" grpId="0" nodeType="afterEffect">
                                  <p:stCondLst>
                                    <p:cond delay="0"/>
                                  </p:stCondLst>
                                  <p:childTnLst>
                                    <p:set>
                                      <p:cBhvr>
                                        <p:cTn id="62" dur="1" fill="hold">
                                          <p:stCondLst>
                                            <p:cond delay="0"/>
                                          </p:stCondLst>
                                        </p:cTn>
                                        <p:tgtEl>
                                          <p:spTgt spid="26"/>
                                        </p:tgtEl>
                                        <p:attrNameLst>
                                          <p:attrName>style.visibility</p:attrName>
                                        </p:attrNameLst>
                                      </p:cBhvr>
                                      <p:to>
                                        <p:strVal val="visible"/>
                                      </p:to>
                                    </p:set>
                                  </p:childTnLst>
                                </p:cTn>
                              </p:par>
                            </p:childTnLst>
                          </p:cTn>
                        </p:par>
                        <p:par>
                          <p:cTn id="63" fill="hold" nodeType="afterGroup">
                            <p:stCondLst>
                              <p:cond delay="6000"/>
                            </p:stCondLst>
                            <p:childTnLst>
                              <p:par>
                                <p:cTn id="64" presetID="22" presetClass="entr" presetSubtype="8" fill="hold" nodeType="afterEffect">
                                  <p:stCondLst>
                                    <p:cond delay="0"/>
                                  </p:stCondLst>
                                  <p:childTnLst>
                                    <p:set>
                                      <p:cBhvr>
                                        <p:cTn id="65" dur="1" fill="hold">
                                          <p:stCondLst>
                                            <p:cond delay="0"/>
                                          </p:stCondLst>
                                        </p:cTn>
                                        <p:tgtEl>
                                          <p:spTgt spid="13"/>
                                        </p:tgtEl>
                                        <p:attrNameLst>
                                          <p:attrName>style.visibility</p:attrName>
                                        </p:attrNameLst>
                                      </p:cBhvr>
                                      <p:to>
                                        <p:strVal val="visible"/>
                                      </p:to>
                                    </p:set>
                                    <p:animEffect transition="in" filter="wipe(left)">
                                      <p:cBhvr>
                                        <p:cTn id="66" dur="1000"/>
                                        <p:tgtEl>
                                          <p:spTgt spid="13"/>
                                        </p:tgtEl>
                                      </p:cBhvr>
                                    </p:animEffect>
                                  </p:childTnLst>
                                </p:cTn>
                              </p:par>
                            </p:childTnLst>
                          </p:cTn>
                        </p:par>
                        <p:par>
                          <p:cTn id="67" fill="hold" nodeType="afterGroup">
                            <p:stCondLst>
                              <p:cond delay="7000"/>
                            </p:stCondLst>
                            <p:childTnLst>
                              <p:par>
                                <p:cTn id="68" presetID="1" presetClass="entr" presetSubtype="0" fill="hold" grpId="0" nodeType="afterEffect">
                                  <p:stCondLst>
                                    <p:cond delay="0"/>
                                  </p:stCondLst>
                                  <p:childTnLst>
                                    <p:set>
                                      <p:cBhvr>
                                        <p:cTn id="69" dur="1" fill="hold">
                                          <p:stCondLst>
                                            <p:cond delay="0"/>
                                          </p:stCondLst>
                                        </p:cTn>
                                        <p:tgtEl>
                                          <p:spTgt spid="35"/>
                                        </p:tgtEl>
                                        <p:attrNameLst>
                                          <p:attrName>style.visibility</p:attrName>
                                        </p:attrNameLst>
                                      </p:cBhvr>
                                      <p:to>
                                        <p:strVal val="visible"/>
                                      </p:to>
                                    </p:set>
                                  </p:childTnLst>
                                </p:cTn>
                              </p:par>
                            </p:childTnLst>
                          </p:cTn>
                        </p:par>
                        <p:par>
                          <p:cTn id="70" fill="hold" nodeType="afterGroup">
                            <p:stCondLst>
                              <p:cond delay="7000"/>
                            </p:stCondLst>
                            <p:childTnLst>
                              <p:par>
                                <p:cTn id="71" presetID="1" presetClass="entr" presetSubtype="0" fill="hold" grpId="0" nodeType="afterEffect">
                                  <p:stCondLst>
                                    <p:cond delay="0"/>
                                  </p:stCondLst>
                                  <p:childTnLst>
                                    <p:set>
                                      <p:cBhvr>
                                        <p:cTn id="72" dur="1" fill="hold">
                                          <p:stCondLst>
                                            <p:cond delay="0"/>
                                          </p:stCondLst>
                                        </p:cTn>
                                        <p:tgtEl>
                                          <p:spTgt spid="3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p:bldP spid="19" grpId="0"/>
      <p:bldP spid="23" grpId="0"/>
      <p:bldP spid="24" grpId="0"/>
      <p:bldP spid="26" grpId="0"/>
      <p:bldP spid="27" grpId="0"/>
      <p:bldP spid="28" grpId="0"/>
      <p:bldP spid="29" grpId="0"/>
      <p:bldP spid="32" grpId="0"/>
      <p:bldP spid="33" grpId="0"/>
      <p:bldP spid="34" grpId="0"/>
      <p:bldP spid="35" grpId="0"/>
      <p:bldP spid="36"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5">
            <a:extLst>
              <a:ext uri="{FF2B5EF4-FFF2-40B4-BE49-F238E27FC236}">
                <a16:creationId xmlns:a16="http://schemas.microsoft.com/office/drawing/2014/main" id="{3759D338-97B1-41AD-8546-7054B339AD46}"/>
              </a:ext>
            </a:extLst>
          </p:cNvPr>
          <p:cNvSpPr>
            <a:spLocks noChangeArrowheads="1"/>
          </p:cNvSpPr>
          <p:nvPr/>
        </p:nvSpPr>
        <p:spPr bwMode="auto">
          <a:xfrm>
            <a:off x="0" y="0"/>
            <a:ext cx="9144000" cy="838200"/>
          </a:xfrm>
          <a:prstGeom prst="rect">
            <a:avLst/>
          </a:prstGeom>
          <a:solidFill>
            <a:srgbClr val="20589C"/>
          </a:solidFill>
          <a:ln w="9525">
            <a:solidFill>
              <a:srgbClr val="20589C"/>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cs-CZ" altLang="cs-CZ" sz="1800" b="1" i="0" u="none" strike="noStrike" kern="1200" cap="none" spc="0" normalizeH="0" baseline="0" noProof="0">
              <a:ln>
                <a:noFill/>
              </a:ln>
              <a:solidFill>
                <a:srgbClr val="000000"/>
              </a:solidFill>
              <a:effectLst/>
              <a:uLnTx/>
              <a:uFillTx/>
              <a:latin typeface="Dotum" panose="020B0600000101010101" pitchFamily="34" charset="-127"/>
              <a:ea typeface="+mn-ea"/>
              <a:cs typeface="+mn-cs"/>
            </a:endParaRPr>
          </a:p>
        </p:txBody>
      </p:sp>
      <p:sp>
        <p:nvSpPr>
          <p:cNvPr id="10243" name="Rectangle 2">
            <a:extLst>
              <a:ext uri="{FF2B5EF4-FFF2-40B4-BE49-F238E27FC236}">
                <a16:creationId xmlns:a16="http://schemas.microsoft.com/office/drawing/2014/main" id="{7EB08CAF-2FCF-406D-8675-B982F8DEDCA3}"/>
              </a:ext>
            </a:extLst>
          </p:cNvPr>
          <p:cNvSpPr>
            <a:spLocks noGrp="1" noChangeArrowheads="1"/>
          </p:cNvSpPr>
          <p:nvPr>
            <p:ph type="title"/>
          </p:nvPr>
        </p:nvSpPr>
        <p:spPr>
          <a:xfrm>
            <a:off x="0" y="0"/>
            <a:ext cx="9144000" cy="838200"/>
          </a:xfrm>
        </p:spPr>
        <p:txBody>
          <a:bodyPr/>
          <a:lstStyle/>
          <a:p>
            <a:pPr eaLnBrk="1" hangingPunct="1"/>
            <a:r>
              <a:rPr lang="en-US" altLang="cs-CZ">
                <a:solidFill>
                  <a:schemeClr val="bg1"/>
                </a:solidFill>
              </a:rPr>
              <a:t>The Business Cycle</a:t>
            </a:r>
          </a:p>
        </p:txBody>
      </p:sp>
      <p:sp>
        <p:nvSpPr>
          <p:cNvPr id="10244" name="Rectangle 4">
            <a:extLst>
              <a:ext uri="{FF2B5EF4-FFF2-40B4-BE49-F238E27FC236}">
                <a16:creationId xmlns:a16="http://schemas.microsoft.com/office/drawing/2014/main" id="{9818E691-FEFA-4995-B86C-245EBF405447}"/>
              </a:ext>
            </a:extLst>
          </p:cNvPr>
          <p:cNvSpPr>
            <a:spLocks noChangeArrowheads="1"/>
          </p:cNvSpPr>
          <p:nvPr/>
        </p:nvSpPr>
        <p:spPr bwMode="auto">
          <a:xfrm rot="5400000">
            <a:off x="4457700" y="2171700"/>
            <a:ext cx="228600" cy="9144000"/>
          </a:xfrm>
          <a:prstGeom prst="rect">
            <a:avLst/>
          </a:prstGeom>
          <a:solidFill>
            <a:srgbClr val="522890"/>
          </a:solidFill>
          <a:ln w="9525">
            <a:solidFill>
              <a:srgbClr val="522890"/>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cs-CZ" altLang="cs-CZ" sz="18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graphicFrame>
        <p:nvGraphicFramePr>
          <p:cNvPr id="5181" name="Group 61">
            <a:extLst>
              <a:ext uri="{FF2B5EF4-FFF2-40B4-BE49-F238E27FC236}">
                <a16:creationId xmlns:a16="http://schemas.microsoft.com/office/drawing/2014/main" id="{A7BD0CD5-093C-43ED-993B-76CEB4ACD389}"/>
              </a:ext>
            </a:extLst>
          </p:cNvPr>
          <p:cNvGraphicFramePr>
            <a:graphicFrameLocks noGrp="1"/>
          </p:cNvGraphicFramePr>
          <p:nvPr/>
        </p:nvGraphicFramePr>
        <p:xfrm>
          <a:off x="1524000" y="990600"/>
          <a:ext cx="6096000" cy="5000626"/>
        </p:xfrm>
        <a:graphic>
          <a:graphicData uri="http://schemas.openxmlformats.org/drawingml/2006/table">
            <a:tbl>
              <a:tblPr/>
              <a:tblGrid>
                <a:gridCol w="2032000">
                  <a:extLst>
                    <a:ext uri="{9D8B030D-6E8A-4147-A177-3AD203B41FA5}">
                      <a16:colId xmlns:a16="http://schemas.microsoft.com/office/drawing/2014/main" val="20000"/>
                    </a:ext>
                  </a:extLst>
                </a:gridCol>
                <a:gridCol w="2032000">
                  <a:extLst>
                    <a:ext uri="{9D8B030D-6E8A-4147-A177-3AD203B41FA5}">
                      <a16:colId xmlns:a16="http://schemas.microsoft.com/office/drawing/2014/main" val="20001"/>
                    </a:ext>
                  </a:extLst>
                </a:gridCol>
                <a:gridCol w="2032000">
                  <a:extLst>
                    <a:ext uri="{9D8B030D-6E8A-4147-A177-3AD203B41FA5}">
                      <a16:colId xmlns:a16="http://schemas.microsoft.com/office/drawing/2014/main" val="20002"/>
                    </a:ext>
                  </a:extLst>
                </a:gridCol>
              </a:tblGrid>
              <a:tr h="371474">
                <a:tc gridSpan="3">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cs-CZ" sz="1800" b="1" i="0" u="none" strike="noStrike" cap="none" normalizeH="0" baseline="0">
                          <a:ln>
                            <a:noFill/>
                          </a:ln>
                          <a:solidFill>
                            <a:schemeClr val="tx2"/>
                          </a:solidFill>
                          <a:effectLst/>
                          <a:latin typeface="Arial" panose="020B0604020202020204" pitchFamily="34" charset="0"/>
                        </a:rPr>
                        <a:t>U.S. Recessions since 1950</a:t>
                      </a:r>
                    </a:p>
                  </a:txBody>
                  <a:tcPr marT="45726" marB="4572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endParaRPr lang="cs-CZ"/>
                    </a:p>
                  </a:txBody>
                  <a:tcPr/>
                </a:tc>
                <a:tc hMerge="1">
                  <a:txBody>
                    <a:bodyPr/>
                    <a:lstStyle/>
                    <a:p>
                      <a:endParaRPr lang="cs-CZ"/>
                    </a:p>
                  </a:txBody>
                  <a:tcPr/>
                </a:tc>
                <a:extLst>
                  <a:ext uri="{0D108BD9-81ED-4DB2-BD59-A6C34878D82A}">
                    <a16:rowId xmlns:a16="http://schemas.microsoft.com/office/drawing/2014/main" val="10000"/>
                  </a:ext>
                </a:extLst>
              </a:tr>
              <a:tr h="914410">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800" b="1" i="0" u="none" strike="noStrike" cap="none" normalizeH="0" baseline="0">
                          <a:ln>
                            <a:noFill/>
                          </a:ln>
                          <a:solidFill>
                            <a:schemeClr val="tx2"/>
                          </a:solidFill>
                          <a:effectLst/>
                          <a:latin typeface="Arial" panose="020B0604020202020204" pitchFamily="34" charset="0"/>
                        </a:rPr>
                        <a:t>Period</a:t>
                      </a:r>
                    </a:p>
                  </a:txBody>
                  <a:tcPr marT="45726" marB="45726"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800" b="1" i="0" u="none" strike="noStrike" cap="none" normalizeH="0" baseline="0">
                          <a:ln>
                            <a:noFill/>
                          </a:ln>
                          <a:solidFill>
                            <a:schemeClr val="tx2"/>
                          </a:solidFill>
                          <a:effectLst/>
                          <a:latin typeface="Arial" panose="020B0604020202020204" pitchFamily="34" charset="0"/>
                        </a:rPr>
                        <a:t>Duration,</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800" b="1" i="0" u="none" strike="noStrike" cap="none" normalizeH="0" baseline="0">
                          <a:ln>
                            <a:noFill/>
                          </a:ln>
                          <a:solidFill>
                            <a:schemeClr val="tx2"/>
                          </a:solidFill>
                          <a:effectLst/>
                          <a:latin typeface="Arial" panose="020B0604020202020204" pitchFamily="34" charset="0"/>
                        </a:rPr>
                        <a:t>Months</a:t>
                      </a:r>
                    </a:p>
                  </a:txBody>
                  <a:tcPr marT="45726" marB="45726"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800" b="1" i="0" u="none" strike="noStrike" cap="none" normalizeH="0" baseline="0">
                          <a:ln>
                            <a:noFill/>
                          </a:ln>
                          <a:solidFill>
                            <a:schemeClr val="tx2"/>
                          </a:solidFill>
                          <a:effectLst/>
                          <a:latin typeface="Arial" panose="020B0604020202020204" pitchFamily="34" charset="0"/>
                        </a:rPr>
                        <a:t>Depth</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800" b="1" i="0" u="none" strike="noStrike" cap="none" normalizeH="0" baseline="0">
                          <a:ln>
                            <a:noFill/>
                          </a:ln>
                          <a:solidFill>
                            <a:schemeClr val="tx2"/>
                          </a:solidFill>
                          <a:effectLst/>
                          <a:latin typeface="Arial" panose="020B0604020202020204" pitchFamily="34" charset="0"/>
                        </a:rPr>
                        <a:t>(Decline in Real Output)</a:t>
                      </a:r>
                    </a:p>
                  </a:txBody>
                  <a:tcPr marT="45726" marB="45726"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extLst>
                  <a:ext uri="{0D108BD9-81ED-4DB2-BD59-A6C34878D82A}">
                    <a16:rowId xmlns:a16="http://schemas.microsoft.com/office/drawing/2014/main" val="10001"/>
                  </a:ext>
                </a:extLst>
              </a:tr>
              <a:tr h="371474">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cs-CZ" sz="1800" b="0" i="0" u="none" strike="noStrike" cap="none" normalizeH="0" baseline="0">
                          <a:ln>
                            <a:noFill/>
                          </a:ln>
                          <a:solidFill>
                            <a:srgbClr val="000000"/>
                          </a:solidFill>
                          <a:effectLst/>
                          <a:latin typeface="Arial" panose="020B0604020202020204" pitchFamily="34" charset="0"/>
                        </a:rPr>
                        <a:t>1953-54</a:t>
                      </a:r>
                    </a:p>
                  </a:txBody>
                  <a:tcPr marT="45726" marB="4572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800" b="0" i="0" u="none" strike="noStrike" cap="none" normalizeH="0" baseline="0">
                          <a:ln>
                            <a:noFill/>
                          </a:ln>
                          <a:solidFill>
                            <a:srgbClr val="000000"/>
                          </a:solidFill>
                          <a:effectLst/>
                          <a:latin typeface="Arial" panose="020B0604020202020204" pitchFamily="34" charset="0"/>
                        </a:rPr>
                        <a:t>10</a:t>
                      </a:r>
                    </a:p>
                  </a:txBody>
                  <a:tcPr marT="45726" marB="4572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800" b="0" i="0" u="none" strike="noStrike" cap="none" normalizeH="0" baseline="0">
                          <a:ln>
                            <a:noFill/>
                          </a:ln>
                          <a:solidFill>
                            <a:srgbClr val="000000"/>
                          </a:solidFill>
                          <a:effectLst/>
                          <a:latin typeface="Arial" panose="020B0604020202020204" pitchFamily="34" charset="0"/>
                        </a:rPr>
                        <a:t>   -2.6%</a:t>
                      </a:r>
                    </a:p>
                  </a:txBody>
                  <a:tcPr marT="45726" marB="4572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extLst>
                  <a:ext uri="{0D108BD9-81ED-4DB2-BD59-A6C34878D82A}">
                    <a16:rowId xmlns:a16="http://schemas.microsoft.com/office/drawing/2014/main" val="10002"/>
                  </a:ext>
                </a:extLst>
              </a:tr>
              <a:tr h="371474">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cs-CZ" sz="1800" b="0" i="0" u="none" strike="noStrike" cap="none" normalizeH="0" baseline="0">
                          <a:ln>
                            <a:noFill/>
                          </a:ln>
                          <a:solidFill>
                            <a:srgbClr val="000000"/>
                          </a:solidFill>
                          <a:effectLst/>
                          <a:latin typeface="Arial" panose="020B0604020202020204" pitchFamily="34" charset="0"/>
                        </a:rPr>
                        <a:t>1957-58</a:t>
                      </a:r>
                    </a:p>
                  </a:txBody>
                  <a:tcPr marT="45726" marB="4572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800" b="0" i="0" u="none" strike="noStrike" cap="none" normalizeH="0" baseline="0">
                          <a:ln>
                            <a:noFill/>
                          </a:ln>
                          <a:solidFill>
                            <a:srgbClr val="000000"/>
                          </a:solidFill>
                          <a:effectLst/>
                          <a:latin typeface="Arial" panose="020B0604020202020204" pitchFamily="34" charset="0"/>
                        </a:rPr>
                        <a:t>8</a:t>
                      </a:r>
                    </a:p>
                  </a:txBody>
                  <a:tcPr marT="45726" marB="4572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800" b="0" i="0" u="none" strike="noStrike" cap="none" normalizeH="0" baseline="0">
                          <a:ln>
                            <a:noFill/>
                          </a:ln>
                          <a:solidFill>
                            <a:srgbClr val="000000"/>
                          </a:solidFill>
                          <a:effectLst/>
                          <a:latin typeface="Arial" panose="020B0604020202020204" pitchFamily="34" charset="0"/>
                        </a:rPr>
                        <a:t>-3.7</a:t>
                      </a:r>
                    </a:p>
                  </a:txBody>
                  <a:tcPr marT="45726" marB="4572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extLst>
                  <a:ext uri="{0D108BD9-81ED-4DB2-BD59-A6C34878D82A}">
                    <a16:rowId xmlns:a16="http://schemas.microsoft.com/office/drawing/2014/main" val="10003"/>
                  </a:ext>
                </a:extLst>
              </a:tr>
              <a:tr h="371474">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cs-CZ" sz="1800" b="0" i="0" u="none" strike="noStrike" cap="none" normalizeH="0" baseline="0">
                          <a:ln>
                            <a:noFill/>
                          </a:ln>
                          <a:solidFill>
                            <a:srgbClr val="000000"/>
                          </a:solidFill>
                          <a:effectLst/>
                          <a:latin typeface="Arial" panose="020B0604020202020204" pitchFamily="34" charset="0"/>
                        </a:rPr>
                        <a:t>1960-61</a:t>
                      </a:r>
                    </a:p>
                  </a:txBody>
                  <a:tcPr marT="45726" marB="4572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800" b="0" i="0" u="none" strike="noStrike" cap="none" normalizeH="0" baseline="0">
                          <a:ln>
                            <a:noFill/>
                          </a:ln>
                          <a:solidFill>
                            <a:srgbClr val="000000"/>
                          </a:solidFill>
                          <a:effectLst/>
                          <a:latin typeface="Arial" panose="020B0604020202020204" pitchFamily="34" charset="0"/>
                        </a:rPr>
                        <a:t>10</a:t>
                      </a:r>
                    </a:p>
                  </a:txBody>
                  <a:tcPr marT="45726" marB="4572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800" b="0" i="0" u="none" strike="noStrike" cap="none" normalizeH="0" baseline="0">
                          <a:ln>
                            <a:noFill/>
                          </a:ln>
                          <a:solidFill>
                            <a:srgbClr val="000000"/>
                          </a:solidFill>
                          <a:effectLst/>
                          <a:latin typeface="Arial" panose="020B0604020202020204" pitchFamily="34" charset="0"/>
                        </a:rPr>
                        <a:t>-1.1</a:t>
                      </a:r>
                    </a:p>
                  </a:txBody>
                  <a:tcPr marT="45726" marB="4572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extLst>
                  <a:ext uri="{0D108BD9-81ED-4DB2-BD59-A6C34878D82A}">
                    <a16:rowId xmlns:a16="http://schemas.microsoft.com/office/drawing/2014/main" val="10004"/>
                  </a:ext>
                </a:extLst>
              </a:tr>
              <a:tr h="371474">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cs-CZ" sz="1800" b="0" i="0" u="none" strike="noStrike" cap="none" normalizeH="0" baseline="0">
                          <a:ln>
                            <a:noFill/>
                          </a:ln>
                          <a:solidFill>
                            <a:srgbClr val="000000"/>
                          </a:solidFill>
                          <a:effectLst/>
                          <a:latin typeface="Arial" panose="020B0604020202020204" pitchFamily="34" charset="0"/>
                        </a:rPr>
                        <a:t>1969-70</a:t>
                      </a:r>
                    </a:p>
                  </a:txBody>
                  <a:tcPr marT="45726" marB="4572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800" b="0" i="0" u="none" strike="noStrike" cap="none" normalizeH="0" baseline="0">
                          <a:ln>
                            <a:noFill/>
                          </a:ln>
                          <a:solidFill>
                            <a:srgbClr val="000000"/>
                          </a:solidFill>
                          <a:effectLst/>
                          <a:latin typeface="Arial" panose="020B0604020202020204" pitchFamily="34" charset="0"/>
                        </a:rPr>
                        <a:t>11</a:t>
                      </a:r>
                    </a:p>
                  </a:txBody>
                  <a:tcPr marT="45726" marB="4572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800" b="0" i="0" u="none" strike="noStrike" cap="none" normalizeH="0" baseline="0">
                          <a:ln>
                            <a:noFill/>
                          </a:ln>
                          <a:solidFill>
                            <a:srgbClr val="000000"/>
                          </a:solidFill>
                          <a:effectLst/>
                          <a:latin typeface="Arial" panose="020B0604020202020204" pitchFamily="34" charset="0"/>
                        </a:rPr>
                        <a:t>-0.2</a:t>
                      </a:r>
                    </a:p>
                  </a:txBody>
                  <a:tcPr marT="45726" marB="4572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extLst>
                  <a:ext uri="{0D108BD9-81ED-4DB2-BD59-A6C34878D82A}">
                    <a16:rowId xmlns:a16="http://schemas.microsoft.com/office/drawing/2014/main" val="10005"/>
                  </a:ext>
                </a:extLst>
              </a:tr>
              <a:tr h="371474">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cs-CZ" sz="1800" b="0" i="0" u="none" strike="noStrike" cap="none" normalizeH="0" baseline="0">
                          <a:ln>
                            <a:noFill/>
                          </a:ln>
                          <a:solidFill>
                            <a:srgbClr val="000000"/>
                          </a:solidFill>
                          <a:effectLst/>
                          <a:latin typeface="Arial" panose="020B0604020202020204" pitchFamily="34" charset="0"/>
                        </a:rPr>
                        <a:t>1973-75</a:t>
                      </a:r>
                    </a:p>
                  </a:txBody>
                  <a:tcPr marT="45726" marB="4572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800" b="0" i="0" u="none" strike="noStrike" cap="none" normalizeH="0" baseline="0">
                          <a:ln>
                            <a:noFill/>
                          </a:ln>
                          <a:solidFill>
                            <a:srgbClr val="000000"/>
                          </a:solidFill>
                          <a:effectLst/>
                          <a:latin typeface="Arial" panose="020B0604020202020204" pitchFamily="34" charset="0"/>
                        </a:rPr>
                        <a:t>16</a:t>
                      </a:r>
                    </a:p>
                  </a:txBody>
                  <a:tcPr marT="45726" marB="4572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800" b="0" i="0" u="none" strike="noStrike" cap="none" normalizeH="0" baseline="0">
                          <a:ln>
                            <a:noFill/>
                          </a:ln>
                          <a:solidFill>
                            <a:srgbClr val="000000"/>
                          </a:solidFill>
                          <a:effectLst/>
                          <a:latin typeface="Arial" panose="020B0604020202020204" pitchFamily="34" charset="0"/>
                        </a:rPr>
                        <a:t>-3.2</a:t>
                      </a:r>
                    </a:p>
                  </a:txBody>
                  <a:tcPr marT="45726" marB="4572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extLst>
                  <a:ext uri="{0D108BD9-81ED-4DB2-BD59-A6C34878D82A}">
                    <a16:rowId xmlns:a16="http://schemas.microsoft.com/office/drawing/2014/main" val="10006"/>
                  </a:ext>
                </a:extLst>
              </a:tr>
              <a:tr h="371474">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cs-CZ" sz="1800" b="0" i="0" u="none" strike="noStrike" cap="none" normalizeH="0" baseline="0">
                          <a:ln>
                            <a:noFill/>
                          </a:ln>
                          <a:solidFill>
                            <a:srgbClr val="000000"/>
                          </a:solidFill>
                          <a:effectLst/>
                          <a:latin typeface="Arial" panose="020B0604020202020204" pitchFamily="34" charset="0"/>
                        </a:rPr>
                        <a:t>1980</a:t>
                      </a:r>
                    </a:p>
                  </a:txBody>
                  <a:tcPr marT="45726" marB="4572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800" b="0" i="0" u="none" strike="noStrike" cap="none" normalizeH="0" baseline="0">
                          <a:ln>
                            <a:noFill/>
                          </a:ln>
                          <a:solidFill>
                            <a:srgbClr val="000000"/>
                          </a:solidFill>
                          <a:effectLst/>
                          <a:latin typeface="Arial" panose="020B0604020202020204" pitchFamily="34" charset="0"/>
                        </a:rPr>
                        <a:t>6</a:t>
                      </a:r>
                    </a:p>
                  </a:txBody>
                  <a:tcPr marT="45726" marB="4572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800" b="0" i="0" u="none" strike="noStrike" cap="none" normalizeH="0" baseline="0">
                          <a:ln>
                            <a:noFill/>
                          </a:ln>
                          <a:solidFill>
                            <a:srgbClr val="000000"/>
                          </a:solidFill>
                          <a:effectLst/>
                          <a:latin typeface="Arial" panose="020B0604020202020204" pitchFamily="34" charset="0"/>
                        </a:rPr>
                        <a:t>-2.2</a:t>
                      </a:r>
                    </a:p>
                  </a:txBody>
                  <a:tcPr marT="45726" marB="4572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extLst>
                  <a:ext uri="{0D108BD9-81ED-4DB2-BD59-A6C34878D82A}">
                    <a16:rowId xmlns:a16="http://schemas.microsoft.com/office/drawing/2014/main" val="10007"/>
                  </a:ext>
                </a:extLst>
              </a:tr>
              <a:tr h="371474">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cs-CZ" sz="1800" b="0" i="0" u="none" strike="noStrike" cap="none" normalizeH="0" baseline="0">
                          <a:ln>
                            <a:noFill/>
                          </a:ln>
                          <a:solidFill>
                            <a:srgbClr val="000000"/>
                          </a:solidFill>
                          <a:effectLst/>
                          <a:latin typeface="Arial" panose="020B0604020202020204" pitchFamily="34" charset="0"/>
                        </a:rPr>
                        <a:t>1981-82</a:t>
                      </a:r>
                    </a:p>
                  </a:txBody>
                  <a:tcPr marT="45726" marB="4572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800" b="0" i="0" u="none" strike="noStrike" cap="none" normalizeH="0" baseline="0">
                          <a:ln>
                            <a:noFill/>
                          </a:ln>
                          <a:solidFill>
                            <a:srgbClr val="000000"/>
                          </a:solidFill>
                          <a:effectLst/>
                          <a:latin typeface="Arial" panose="020B0604020202020204" pitchFamily="34" charset="0"/>
                        </a:rPr>
                        <a:t>16</a:t>
                      </a:r>
                    </a:p>
                  </a:txBody>
                  <a:tcPr marT="45726" marB="4572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800" b="0" i="0" u="none" strike="noStrike" cap="none" normalizeH="0" baseline="0">
                          <a:ln>
                            <a:noFill/>
                          </a:ln>
                          <a:solidFill>
                            <a:srgbClr val="000000"/>
                          </a:solidFill>
                          <a:effectLst/>
                          <a:latin typeface="Arial" panose="020B0604020202020204" pitchFamily="34" charset="0"/>
                        </a:rPr>
                        <a:t>-2.9</a:t>
                      </a:r>
                    </a:p>
                  </a:txBody>
                  <a:tcPr marT="45726" marB="4572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extLst>
                  <a:ext uri="{0D108BD9-81ED-4DB2-BD59-A6C34878D82A}">
                    <a16:rowId xmlns:a16="http://schemas.microsoft.com/office/drawing/2014/main" val="10008"/>
                  </a:ext>
                </a:extLst>
              </a:tr>
              <a:tr h="371474">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cs-CZ" sz="1800" b="0" i="0" u="none" strike="noStrike" cap="none" normalizeH="0" baseline="0">
                          <a:ln>
                            <a:noFill/>
                          </a:ln>
                          <a:solidFill>
                            <a:srgbClr val="000000"/>
                          </a:solidFill>
                          <a:effectLst/>
                          <a:latin typeface="Arial" panose="020B0604020202020204" pitchFamily="34" charset="0"/>
                        </a:rPr>
                        <a:t>1990-91</a:t>
                      </a:r>
                    </a:p>
                  </a:txBody>
                  <a:tcPr marT="45726" marB="4572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800" b="0" i="0" u="none" strike="noStrike" cap="none" normalizeH="0" baseline="0">
                          <a:ln>
                            <a:noFill/>
                          </a:ln>
                          <a:solidFill>
                            <a:srgbClr val="000000"/>
                          </a:solidFill>
                          <a:effectLst/>
                          <a:latin typeface="Arial" panose="020B0604020202020204" pitchFamily="34" charset="0"/>
                        </a:rPr>
                        <a:t>8</a:t>
                      </a:r>
                    </a:p>
                  </a:txBody>
                  <a:tcPr marT="45726" marB="4572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800" b="0" i="0" u="none" strike="noStrike" cap="none" normalizeH="0" baseline="0">
                          <a:ln>
                            <a:noFill/>
                          </a:ln>
                          <a:solidFill>
                            <a:srgbClr val="000000"/>
                          </a:solidFill>
                          <a:effectLst/>
                          <a:latin typeface="Arial" panose="020B0604020202020204" pitchFamily="34" charset="0"/>
                        </a:rPr>
                        <a:t>-1.4</a:t>
                      </a:r>
                    </a:p>
                  </a:txBody>
                  <a:tcPr marT="45726" marB="4572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extLst>
                  <a:ext uri="{0D108BD9-81ED-4DB2-BD59-A6C34878D82A}">
                    <a16:rowId xmlns:a16="http://schemas.microsoft.com/office/drawing/2014/main" val="10009"/>
                  </a:ext>
                </a:extLst>
              </a:tr>
              <a:tr h="371474">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cs-CZ" sz="1800" b="0" i="0" u="none" strike="noStrike" cap="none" normalizeH="0" baseline="0">
                          <a:ln>
                            <a:noFill/>
                          </a:ln>
                          <a:solidFill>
                            <a:srgbClr val="000000"/>
                          </a:solidFill>
                          <a:effectLst/>
                          <a:latin typeface="Arial" panose="020B0604020202020204" pitchFamily="34" charset="0"/>
                        </a:rPr>
                        <a:t>2001</a:t>
                      </a:r>
                    </a:p>
                  </a:txBody>
                  <a:tcPr marT="45726" marB="4572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800" b="0" i="0" u="none" strike="noStrike" cap="none" normalizeH="0" baseline="0">
                          <a:ln>
                            <a:noFill/>
                          </a:ln>
                          <a:solidFill>
                            <a:srgbClr val="000000"/>
                          </a:solidFill>
                          <a:effectLst/>
                          <a:latin typeface="Arial" panose="020B0604020202020204" pitchFamily="34" charset="0"/>
                        </a:rPr>
                        <a:t>8</a:t>
                      </a:r>
                    </a:p>
                  </a:txBody>
                  <a:tcPr marT="45726" marB="4572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800" b="0" i="0" u="none" strike="noStrike" cap="none" normalizeH="0" baseline="0">
                          <a:ln>
                            <a:noFill/>
                          </a:ln>
                          <a:solidFill>
                            <a:srgbClr val="000000"/>
                          </a:solidFill>
                          <a:effectLst/>
                          <a:latin typeface="Arial" panose="020B0604020202020204" pitchFamily="34" charset="0"/>
                        </a:rPr>
                        <a:t>-0.4</a:t>
                      </a:r>
                    </a:p>
                  </a:txBody>
                  <a:tcPr marT="45726" marB="4572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extLst>
                  <a:ext uri="{0D108BD9-81ED-4DB2-BD59-A6C34878D82A}">
                    <a16:rowId xmlns:a16="http://schemas.microsoft.com/office/drawing/2014/main" val="10010"/>
                  </a:ext>
                </a:extLst>
              </a:tr>
              <a:tr h="371474">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cs-CZ" sz="1800" b="0" i="0" u="none" strike="noStrike" cap="none" normalizeH="0" baseline="0">
                          <a:ln>
                            <a:noFill/>
                          </a:ln>
                          <a:solidFill>
                            <a:srgbClr val="000000"/>
                          </a:solidFill>
                          <a:effectLst/>
                          <a:latin typeface="Arial" panose="020B0604020202020204" pitchFamily="34" charset="0"/>
                        </a:rPr>
                        <a:t>2007-09</a:t>
                      </a:r>
                    </a:p>
                  </a:txBody>
                  <a:tcPr marT="45726" marB="4572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800" b="0" i="0" u="none" strike="noStrike" cap="none" normalizeH="0" baseline="0">
                          <a:ln>
                            <a:noFill/>
                          </a:ln>
                          <a:solidFill>
                            <a:srgbClr val="000000"/>
                          </a:solidFill>
                          <a:effectLst/>
                          <a:latin typeface="Arial" panose="020B0604020202020204" pitchFamily="34" charset="0"/>
                        </a:rPr>
                        <a:t>18</a:t>
                      </a:r>
                    </a:p>
                  </a:txBody>
                  <a:tcPr marT="45726" marB="4572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cs-CZ" sz="1800" b="0" i="0" u="none" strike="noStrike" cap="none" normalizeH="0" baseline="0">
                          <a:ln>
                            <a:noFill/>
                          </a:ln>
                          <a:solidFill>
                            <a:srgbClr val="000000"/>
                          </a:solidFill>
                          <a:effectLst/>
                          <a:latin typeface="Arial" panose="020B0604020202020204" pitchFamily="34" charset="0"/>
                        </a:rPr>
                        <a:t>-3.7</a:t>
                      </a:r>
                    </a:p>
                  </a:txBody>
                  <a:tcPr marT="45726" marB="4572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extLst>
                  <a:ext uri="{0D108BD9-81ED-4DB2-BD59-A6C34878D82A}">
                    <a16:rowId xmlns:a16="http://schemas.microsoft.com/office/drawing/2014/main" val="10011"/>
                  </a:ext>
                </a:extLst>
              </a:tr>
            </a:tbl>
          </a:graphicData>
        </a:graphic>
      </p:graphicFrame>
      <p:sp>
        <p:nvSpPr>
          <p:cNvPr id="10297" name="TextBox 6">
            <a:extLst>
              <a:ext uri="{FF2B5EF4-FFF2-40B4-BE49-F238E27FC236}">
                <a16:creationId xmlns:a16="http://schemas.microsoft.com/office/drawing/2014/main" id="{DD49A60A-DA6E-41FC-8D26-39EF48313D62}"/>
              </a:ext>
            </a:extLst>
          </p:cNvPr>
          <p:cNvSpPr txBox="1">
            <a:spLocks noChangeArrowheads="1"/>
          </p:cNvSpPr>
          <p:nvPr/>
        </p:nvSpPr>
        <p:spPr bwMode="auto">
          <a:xfrm>
            <a:off x="0" y="6172200"/>
            <a:ext cx="73152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cs-CZ" sz="1200" b="0" i="1" u="none" strike="noStrike" kern="1200" cap="none" spc="0" normalizeH="0" baseline="0" noProof="0">
                <a:ln>
                  <a:noFill/>
                </a:ln>
                <a:solidFill>
                  <a:srgbClr val="000000"/>
                </a:solidFill>
                <a:effectLst/>
                <a:uLnTx/>
                <a:uFillTx/>
                <a:latin typeface="Arial" panose="020B0604020202020204" pitchFamily="34" charset="0"/>
                <a:ea typeface="+mn-ea"/>
                <a:cs typeface="+mn-cs"/>
              </a:rPr>
              <a:t>Source</a:t>
            </a:r>
            <a:r>
              <a:rPr kumimoji="0" lang="en-US" altLang="cs-CZ" sz="1200" b="0" i="0" u="none" strike="noStrike" kern="1200" cap="none" spc="0" normalizeH="0" baseline="0" noProof="0">
                <a:ln>
                  <a:noFill/>
                </a:ln>
                <a:solidFill>
                  <a:srgbClr val="000000"/>
                </a:solidFill>
                <a:effectLst/>
                <a:uLnTx/>
                <a:uFillTx/>
                <a:latin typeface="Arial" panose="020B0604020202020204" pitchFamily="34" charset="0"/>
                <a:ea typeface="+mn-ea"/>
                <a:cs typeface="+mn-cs"/>
              </a:rPr>
              <a:t>: National Bureau of Economic Research, </a:t>
            </a:r>
            <a:r>
              <a:rPr kumimoji="0" lang="en-US" altLang="cs-CZ" sz="1200" b="0" i="0" u="none" strike="noStrike" kern="1200" cap="none" spc="0" normalizeH="0" baseline="0" noProof="0">
                <a:ln>
                  <a:noFill/>
                </a:ln>
                <a:solidFill>
                  <a:srgbClr val="000000"/>
                </a:solidFill>
                <a:effectLst/>
                <a:uLnTx/>
                <a:uFillTx/>
                <a:latin typeface="Arial" panose="020B0604020202020204" pitchFamily="34" charset="0"/>
                <a:ea typeface="+mn-ea"/>
                <a:cs typeface="+mn-cs"/>
                <a:hlinkClick r:id="rId3"/>
              </a:rPr>
              <a:t>http://www.nber.org</a:t>
            </a:r>
            <a:r>
              <a:rPr kumimoji="0" lang="en-US" altLang="cs-CZ" sz="1200" b="0" i="0" u="none" strike="noStrike" kern="1200" cap="none" spc="0" normalizeH="0" baseline="0" noProof="0">
                <a:ln>
                  <a:noFill/>
                </a:ln>
                <a:solidFill>
                  <a:srgbClr val="000000"/>
                </a:solidFill>
                <a:effectLst/>
                <a:uLnTx/>
                <a:uFillTx/>
                <a:latin typeface="Arial" panose="020B0604020202020204" pitchFamily="34" charset="0"/>
                <a:ea typeface="+mn-ea"/>
                <a:cs typeface="+mn-cs"/>
              </a:rPr>
              <a:t> and Minneapolis Federal Reserve Bank, </a:t>
            </a:r>
            <a:r>
              <a:rPr kumimoji="0" lang="en-US" altLang="cs-CZ" sz="1200" b="0" i="0" u="none" strike="noStrike" kern="1200" cap="none" spc="0" normalizeH="0" baseline="0" noProof="0">
                <a:ln>
                  <a:noFill/>
                </a:ln>
                <a:solidFill>
                  <a:srgbClr val="000000"/>
                </a:solidFill>
                <a:effectLst/>
                <a:uLnTx/>
                <a:uFillTx/>
                <a:latin typeface="Arial" panose="020B0604020202020204" pitchFamily="34" charset="0"/>
                <a:ea typeface="+mn-ea"/>
                <a:cs typeface="+mn-cs"/>
                <a:hlinkClick r:id="rId4"/>
              </a:rPr>
              <a:t>http://www.minneapolisfed.org</a:t>
            </a:r>
            <a:r>
              <a:rPr kumimoji="0" lang="en-US" altLang="cs-CZ" sz="1200" b="0" i="0" u="none" strike="noStrike" kern="1200" cap="none" spc="0" normalizeH="0" baseline="0" noProof="0">
                <a:ln>
                  <a:noFill/>
                </a:ln>
                <a:solidFill>
                  <a:srgbClr val="000000"/>
                </a:solidFill>
                <a:effectLst/>
                <a:uLnTx/>
                <a:uFillTx/>
                <a:latin typeface="Arial" panose="020B0604020202020204" pitchFamily="34" charset="0"/>
                <a:ea typeface="+mn-ea"/>
                <a:cs typeface="+mn-cs"/>
                <a:hlinkClick r:id="rId5"/>
              </a:rPr>
              <a:t> </a:t>
            </a:r>
            <a:r>
              <a:rPr kumimoji="0" lang="en-US" altLang="cs-CZ" sz="1200" b="0" i="0" u="none" strike="noStrike" kern="1200" cap="none" spc="0" normalizeH="0" baseline="0" noProof="0">
                <a:ln>
                  <a:noFill/>
                </a:ln>
                <a:solidFill>
                  <a:srgbClr val="000000"/>
                </a:solidFill>
                <a:effectLst/>
                <a:uLnTx/>
                <a:uFillTx/>
                <a:latin typeface="Arial" panose="020B0604020202020204" pitchFamily="34" charset="0"/>
                <a:ea typeface="+mn-ea"/>
                <a:cs typeface="+mn-cs"/>
              </a:rPr>
              <a:t>Output data are in 2000 dollars</a:t>
            </a:r>
          </a:p>
        </p:txBody>
      </p:sp>
      <p:sp>
        <p:nvSpPr>
          <p:cNvPr id="10298" name="Text Box 7">
            <a:extLst>
              <a:ext uri="{FF2B5EF4-FFF2-40B4-BE49-F238E27FC236}">
                <a16:creationId xmlns:a16="http://schemas.microsoft.com/office/drawing/2014/main" id="{9BE6C174-16A2-4386-9FF3-8FA24405D1D6}"/>
              </a:ext>
            </a:extLst>
          </p:cNvPr>
          <p:cNvSpPr txBox="1">
            <a:spLocks noChangeArrowheads="1"/>
          </p:cNvSpPr>
          <p:nvPr/>
        </p:nvSpPr>
        <p:spPr bwMode="auto">
          <a:xfrm>
            <a:off x="0" y="6583363"/>
            <a:ext cx="533400"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50000"/>
              </a:spcBef>
              <a:spcAft>
                <a:spcPct val="0"/>
              </a:spcAft>
              <a:buClrTx/>
              <a:buSzTx/>
              <a:buFontTx/>
              <a:buNone/>
              <a:tabLst/>
              <a:defRPr/>
            </a:pPr>
            <a:r>
              <a:rPr kumimoji="0" lang="en-US" altLang="cs-CZ" sz="1200" b="1" i="0" u="none" strike="noStrike" kern="1200" cap="none" spc="0" normalizeH="0" baseline="0" noProof="0">
                <a:ln>
                  <a:noFill/>
                </a:ln>
                <a:solidFill>
                  <a:srgbClr val="FFFFFF"/>
                </a:solidFill>
                <a:effectLst/>
                <a:uLnTx/>
                <a:uFillTx/>
                <a:latin typeface="Arial" panose="020B0604020202020204" pitchFamily="34" charset="0"/>
                <a:ea typeface="+mn-ea"/>
                <a:cs typeface="+mn-cs"/>
              </a:rPr>
              <a:t>LO1</a:t>
            </a:r>
          </a:p>
        </p:txBody>
      </p:sp>
      <p:sp>
        <p:nvSpPr>
          <p:cNvPr id="10299" name="Text Box 11">
            <a:extLst>
              <a:ext uri="{FF2B5EF4-FFF2-40B4-BE49-F238E27FC236}">
                <a16:creationId xmlns:a16="http://schemas.microsoft.com/office/drawing/2014/main" id="{D05F83B5-6072-477C-B414-17E296081539}"/>
              </a:ext>
            </a:extLst>
          </p:cNvPr>
          <p:cNvSpPr txBox="1">
            <a:spLocks noChangeArrowheads="1"/>
          </p:cNvSpPr>
          <p:nvPr/>
        </p:nvSpPr>
        <p:spPr bwMode="auto">
          <a:xfrm>
            <a:off x="8382000" y="6553200"/>
            <a:ext cx="538163"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cs-CZ" sz="1400" b="0" i="0" u="none" strike="noStrike" kern="1200" cap="none" spc="0" normalizeH="0" baseline="0" noProof="0">
                <a:ln>
                  <a:noFill/>
                </a:ln>
                <a:solidFill>
                  <a:srgbClr val="FFFFFF"/>
                </a:solidFill>
                <a:effectLst/>
                <a:uLnTx/>
                <a:uFillTx/>
                <a:latin typeface="Arial" panose="020B0604020202020204" pitchFamily="34" charset="0"/>
                <a:ea typeface="ＭＳ Ｐゴシック" panose="020B0600070205080204" pitchFamily="34" charset="-128"/>
                <a:cs typeface="Arial" panose="020B0604020202020204" pitchFamily="34" charset="0"/>
              </a:rPr>
              <a:t>26-</a:t>
            </a:r>
            <a:fld id="{F068ECCB-A27A-4654-91B6-6597E89AFA8A}" type="slidenum">
              <a:rPr kumimoji="0" lang="en-US" altLang="cs-CZ" sz="1400" b="0" i="0" u="none" strike="noStrike" kern="1200" cap="none" spc="0" normalizeH="0" baseline="0" noProof="0" smtClean="0">
                <a:ln>
                  <a:noFill/>
                </a:ln>
                <a:solidFill>
                  <a:srgbClr val="FFFFFF"/>
                </a:solidFill>
                <a:effectLst/>
                <a:uLnTx/>
                <a:uFillTx/>
                <a:latin typeface="Arial" panose="020B0604020202020204" pitchFamily="34" charset="0"/>
                <a:ea typeface="ＭＳ Ｐゴシック" panose="020B0600070205080204" pitchFamily="34" charset="-128"/>
                <a:cs typeface="Arial" panose="020B0604020202020204" pitchFamily="34" charset="0"/>
              </a:rPr>
              <a:pPr marL="0" marR="0" lvl="0" indent="0" algn="l" defTabSz="914400" rtl="0" eaLnBrk="1" fontAlgn="base" latinLnBrk="0" hangingPunct="1">
                <a:lnSpc>
                  <a:spcPct val="100000"/>
                </a:lnSpc>
                <a:spcBef>
                  <a:spcPct val="0"/>
                </a:spcBef>
                <a:spcAft>
                  <a:spcPct val="0"/>
                </a:spcAft>
                <a:buClrTx/>
                <a:buSzTx/>
                <a:buFontTx/>
                <a:buNone/>
                <a:tabLst/>
                <a:defRPr/>
              </a:pPr>
              <a:t>11</a:t>
            </a:fld>
            <a:endParaRPr kumimoji="0" lang="en-US" altLang="cs-CZ" sz="1400" b="0" i="0" u="none" strike="noStrike" kern="1200" cap="none" spc="0" normalizeH="0" baseline="0" noProof="0">
              <a:ln>
                <a:noFill/>
              </a:ln>
              <a:solidFill>
                <a:srgbClr val="FFFFFF"/>
              </a:solidFill>
              <a:effectLst/>
              <a:uLnTx/>
              <a:uFillTx/>
              <a:latin typeface="Arial" panose="020B0604020202020204" pitchFamily="34" charset="0"/>
              <a:ea typeface="ＭＳ Ｐゴシック" panose="020B0600070205080204" pitchFamily="34" charset="-128"/>
              <a:cs typeface="Arial" panose="020B0604020202020204" pitchFamily="34"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5">
            <a:extLst>
              <a:ext uri="{FF2B5EF4-FFF2-40B4-BE49-F238E27FC236}">
                <a16:creationId xmlns:a16="http://schemas.microsoft.com/office/drawing/2014/main" id="{A83DD175-8A8D-4DEB-AB0E-F0027528B491}"/>
              </a:ext>
            </a:extLst>
          </p:cNvPr>
          <p:cNvSpPr>
            <a:spLocks noChangeArrowheads="1"/>
          </p:cNvSpPr>
          <p:nvPr/>
        </p:nvSpPr>
        <p:spPr bwMode="auto">
          <a:xfrm>
            <a:off x="0" y="0"/>
            <a:ext cx="9144000" cy="838200"/>
          </a:xfrm>
          <a:prstGeom prst="rect">
            <a:avLst/>
          </a:prstGeom>
          <a:solidFill>
            <a:srgbClr val="20589C"/>
          </a:solidFill>
          <a:ln w="9525">
            <a:solidFill>
              <a:srgbClr val="20589C"/>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endParaRPr lang="cs-CZ" altLang="cs-CZ" sz="1800" b="1">
              <a:latin typeface="Dotum" panose="020B0600000101010101" pitchFamily="34" charset="-127"/>
            </a:endParaRPr>
          </a:p>
        </p:txBody>
      </p:sp>
      <p:sp>
        <p:nvSpPr>
          <p:cNvPr id="12291" name="Rectangle 2">
            <a:extLst>
              <a:ext uri="{FF2B5EF4-FFF2-40B4-BE49-F238E27FC236}">
                <a16:creationId xmlns:a16="http://schemas.microsoft.com/office/drawing/2014/main" id="{D6E48183-46B1-4137-BC8E-AE059B8E41A5}"/>
              </a:ext>
            </a:extLst>
          </p:cNvPr>
          <p:cNvSpPr>
            <a:spLocks noGrp="1" noChangeArrowheads="1"/>
          </p:cNvSpPr>
          <p:nvPr>
            <p:ph type="title"/>
          </p:nvPr>
        </p:nvSpPr>
        <p:spPr>
          <a:xfrm>
            <a:off x="0" y="0"/>
            <a:ext cx="9144000" cy="838200"/>
          </a:xfrm>
        </p:spPr>
        <p:txBody>
          <a:bodyPr/>
          <a:lstStyle/>
          <a:p>
            <a:pPr eaLnBrk="1" hangingPunct="1"/>
            <a:r>
              <a:rPr lang="en-US" altLang="cs-CZ">
                <a:solidFill>
                  <a:schemeClr val="bg1"/>
                </a:solidFill>
              </a:rPr>
              <a:t>Causation: A First Glance</a:t>
            </a:r>
          </a:p>
        </p:txBody>
      </p:sp>
      <p:sp>
        <p:nvSpPr>
          <p:cNvPr id="12292" name="Rectangle 3">
            <a:extLst>
              <a:ext uri="{FF2B5EF4-FFF2-40B4-BE49-F238E27FC236}">
                <a16:creationId xmlns:a16="http://schemas.microsoft.com/office/drawing/2014/main" id="{93F7664C-4D40-4D24-98EF-4FF5A99937AF}"/>
              </a:ext>
            </a:extLst>
          </p:cNvPr>
          <p:cNvSpPr>
            <a:spLocks noGrp="1" noChangeArrowheads="1"/>
          </p:cNvSpPr>
          <p:nvPr>
            <p:ph type="body" idx="1"/>
          </p:nvPr>
        </p:nvSpPr>
        <p:spPr>
          <a:xfrm>
            <a:off x="457200" y="1295400"/>
            <a:ext cx="8229600" cy="4525963"/>
          </a:xfrm>
        </p:spPr>
        <p:txBody>
          <a:bodyPr/>
          <a:lstStyle/>
          <a:p>
            <a:pPr eaLnBrk="1" hangingPunct="1">
              <a:buClr>
                <a:srgbClr val="3399FF"/>
              </a:buClr>
              <a:buSzPct val="125000"/>
            </a:pPr>
            <a:r>
              <a:rPr lang="en-US" altLang="cs-CZ"/>
              <a:t>Business cycle fluctuations</a:t>
            </a:r>
          </a:p>
          <a:p>
            <a:pPr lvl="1" eaLnBrk="1" hangingPunct="1">
              <a:buClr>
                <a:srgbClr val="3399FF"/>
              </a:buClr>
              <a:buSzPct val="125000"/>
              <a:buFont typeface="Arial" panose="020B0604020202020204" pitchFamily="34" charset="0"/>
              <a:buChar char="•"/>
            </a:pPr>
            <a:r>
              <a:rPr lang="en-US" altLang="cs-CZ"/>
              <a:t>Economic shocks</a:t>
            </a:r>
          </a:p>
          <a:p>
            <a:pPr lvl="1" eaLnBrk="1" hangingPunct="1">
              <a:buClr>
                <a:srgbClr val="3399FF"/>
              </a:buClr>
              <a:buSzPct val="125000"/>
              <a:buFont typeface="Arial" panose="020B0604020202020204" pitchFamily="34" charset="0"/>
              <a:buChar char="•"/>
            </a:pPr>
            <a:r>
              <a:rPr lang="en-US" altLang="cs-CZ"/>
              <a:t>Prices are “sticky” downwards</a:t>
            </a:r>
          </a:p>
          <a:p>
            <a:pPr lvl="1" eaLnBrk="1" hangingPunct="1">
              <a:buClr>
                <a:srgbClr val="3399FF"/>
              </a:buClr>
              <a:buSzPct val="125000"/>
              <a:buFont typeface="Arial" panose="020B0604020202020204" pitchFamily="34" charset="0"/>
              <a:buChar char="•"/>
            </a:pPr>
            <a:r>
              <a:rPr lang="en-US" altLang="cs-CZ"/>
              <a:t>Economic response entails decreases in output and employment</a:t>
            </a:r>
          </a:p>
        </p:txBody>
      </p:sp>
      <p:sp>
        <p:nvSpPr>
          <p:cNvPr id="12293" name="Rectangle 4">
            <a:extLst>
              <a:ext uri="{FF2B5EF4-FFF2-40B4-BE49-F238E27FC236}">
                <a16:creationId xmlns:a16="http://schemas.microsoft.com/office/drawing/2014/main" id="{4B6D5F8B-2A1D-4FC7-BDFE-74A65E4A2098}"/>
              </a:ext>
            </a:extLst>
          </p:cNvPr>
          <p:cNvSpPr>
            <a:spLocks noChangeArrowheads="1"/>
          </p:cNvSpPr>
          <p:nvPr/>
        </p:nvSpPr>
        <p:spPr bwMode="auto">
          <a:xfrm rot="5400000">
            <a:off x="4457700" y="2171700"/>
            <a:ext cx="228600" cy="9144000"/>
          </a:xfrm>
          <a:prstGeom prst="rect">
            <a:avLst/>
          </a:prstGeom>
          <a:solidFill>
            <a:srgbClr val="522890"/>
          </a:solidFill>
          <a:ln w="9525">
            <a:solidFill>
              <a:srgbClr val="522890"/>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cs-CZ" altLang="cs-CZ" sz="1800"/>
          </a:p>
        </p:txBody>
      </p:sp>
      <p:sp>
        <p:nvSpPr>
          <p:cNvPr id="12294" name="Text Box 7">
            <a:extLst>
              <a:ext uri="{FF2B5EF4-FFF2-40B4-BE49-F238E27FC236}">
                <a16:creationId xmlns:a16="http://schemas.microsoft.com/office/drawing/2014/main" id="{67E95FD2-E9E8-4F52-BE4B-4D12C0F1378F}"/>
              </a:ext>
            </a:extLst>
          </p:cNvPr>
          <p:cNvSpPr txBox="1">
            <a:spLocks noChangeArrowheads="1"/>
          </p:cNvSpPr>
          <p:nvPr/>
        </p:nvSpPr>
        <p:spPr bwMode="auto">
          <a:xfrm>
            <a:off x="0" y="6583363"/>
            <a:ext cx="533400"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cs-CZ" sz="1200" b="1">
                <a:solidFill>
                  <a:schemeClr val="bg1"/>
                </a:solidFill>
              </a:rPr>
              <a:t>LO1</a:t>
            </a:r>
          </a:p>
        </p:txBody>
      </p:sp>
      <p:sp>
        <p:nvSpPr>
          <p:cNvPr id="12295" name="Text Box 11">
            <a:extLst>
              <a:ext uri="{FF2B5EF4-FFF2-40B4-BE49-F238E27FC236}">
                <a16:creationId xmlns:a16="http://schemas.microsoft.com/office/drawing/2014/main" id="{3370C451-E933-416F-B3CB-323515F416EC}"/>
              </a:ext>
            </a:extLst>
          </p:cNvPr>
          <p:cNvSpPr txBox="1">
            <a:spLocks noChangeArrowheads="1"/>
          </p:cNvSpPr>
          <p:nvPr/>
        </p:nvSpPr>
        <p:spPr bwMode="auto">
          <a:xfrm>
            <a:off x="8382000" y="6553200"/>
            <a:ext cx="538163"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cs-CZ" sz="1400">
                <a:solidFill>
                  <a:schemeClr val="bg1"/>
                </a:solidFill>
                <a:ea typeface="ＭＳ Ｐゴシック" panose="020B0600070205080204" pitchFamily="34" charset="-128"/>
                <a:cs typeface="Arial" panose="020B0604020202020204" pitchFamily="34" charset="0"/>
              </a:rPr>
              <a:t>26-</a:t>
            </a:r>
            <a:fld id="{0B62A39A-B0AF-40CF-ACD4-EA93873BCA74}" type="slidenum">
              <a:rPr lang="en-US" altLang="cs-CZ" sz="1400">
                <a:solidFill>
                  <a:schemeClr val="bg1"/>
                </a:solidFill>
                <a:ea typeface="ＭＳ Ｐゴシック" panose="020B0600070205080204" pitchFamily="34" charset="-128"/>
                <a:cs typeface="Arial" panose="020B0604020202020204" pitchFamily="34" charset="0"/>
              </a:rPr>
              <a:pPr eaLnBrk="1" hangingPunct="1">
                <a:spcBef>
                  <a:spcPct val="0"/>
                </a:spcBef>
                <a:buFontTx/>
                <a:buNone/>
              </a:pPr>
              <a:t>12</a:t>
            </a:fld>
            <a:endParaRPr lang="en-US" altLang="cs-CZ" sz="1400">
              <a:solidFill>
                <a:schemeClr val="bg1"/>
              </a:solidFill>
              <a:ea typeface="ＭＳ Ｐゴシック" panose="020B0600070205080204" pitchFamily="34" charset="-128"/>
              <a:cs typeface="Arial" panose="020B0604020202020204" pitchFamily="34"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5">
            <a:extLst>
              <a:ext uri="{FF2B5EF4-FFF2-40B4-BE49-F238E27FC236}">
                <a16:creationId xmlns:a16="http://schemas.microsoft.com/office/drawing/2014/main" id="{FAB6C925-2148-42BE-B9DD-E272F89736A6}"/>
              </a:ext>
            </a:extLst>
          </p:cNvPr>
          <p:cNvSpPr>
            <a:spLocks noChangeArrowheads="1"/>
          </p:cNvSpPr>
          <p:nvPr/>
        </p:nvSpPr>
        <p:spPr bwMode="auto">
          <a:xfrm>
            <a:off x="0" y="0"/>
            <a:ext cx="9144000" cy="838200"/>
          </a:xfrm>
          <a:prstGeom prst="rect">
            <a:avLst/>
          </a:prstGeom>
          <a:solidFill>
            <a:srgbClr val="20589C"/>
          </a:solidFill>
          <a:ln w="9525">
            <a:solidFill>
              <a:srgbClr val="20589C"/>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endParaRPr lang="cs-CZ" altLang="cs-CZ" sz="1800" b="1">
              <a:latin typeface="Dotum" panose="020B0600000101010101" pitchFamily="34" charset="-127"/>
            </a:endParaRPr>
          </a:p>
        </p:txBody>
      </p:sp>
      <p:sp>
        <p:nvSpPr>
          <p:cNvPr id="14339" name="Rectangle 2">
            <a:extLst>
              <a:ext uri="{FF2B5EF4-FFF2-40B4-BE49-F238E27FC236}">
                <a16:creationId xmlns:a16="http://schemas.microsoft.com/office/drawing/2014/main" id="{28B7C24B-1B83-4C36-AE64-BE8AE18A56F1}"/>
              </a:ext>
            </a:extLst>
          </p:cNvPr>
          <p:cNvSpPr>
            <a:spLocks noGrp="1" noChangeArrowheads="1"/>
          </p:cNvSpPr>
          <p:nvPr>
            <p:ph type="title"/>
          </p:nvPr>
        </p:nvSpPr>
        <p:spPr>
          <a:xfrm>
            <a:off x="0" y="0"/>
            <a:ext cx="9144000" cy="838200"/>
          </a:xfrm>
        </p:spPr>
        <p:txBody>
          <a:bodyPr/>
          <a:lstStyle/>
          <a:p>
            <a:pPr eaLnBrk="1" hangingPunct="1"/>
            <a:r>
              <a:rPr lang="en-US" altLang="cs-CZ">
                <a:solidFill>
                  <a:schemeClr val="bg1"/>
                </a:solidFill>
              </a:rPr>
              <a:t>Causation: A First Glance</a:t>
            </a:r>
          </a:p>
        </p:txBody>
      </p:sp>
      <p:sp>
        <p:nvSpPr>
          <p:cNvPr id="14340" name="Rectangle 3">
            <a:extLst>
              <a:ext uri="{FF2B5EF4-FFF2-40B4-BE49-F238E27FC236}">
                <a16:creationId xmlns:a16="http://schemas.microsoft.com/office/drawing/2014/main" id="{94BE9735-4A27-4CAA-95FE-854AFE03E0CA}"/>
              </a:ext>
            </a:extLst>
          </p:cNvPr>
          <p:cNvSpPr>
            <a:spLocks noGrp="1" noChangeArrowheads="1"/>
          </p:cNvSpPr>
          <p:nvPr>
            <p:ph type="body" idx="1"/>
          </p:nvPr>
        </p:nvSpPr>
        <p:spPr>
          <a:xfrm>
            <a:off x="533400" y="1143000"/>
            <a:ext cx="8229600" cy="5181600"/>
          </a:xfrm>
        </p:spPr>
        <p:txBody>
          <a:bodyPr/>
          <a:lstStyle/>
          <a:p>
            <a:pPr eaLnBrk="1" hangingPunct="1">
              <a:buClr>
                <a:srgbClr val="3399FF"/>
              </a:buClr>
              <a:buSzPct val="125000"/>
            </a:pPr>
            <a:r>
              <a:rPr lang="en-US" altLang="cs-CZ"/>
              <a:t>Causes of shocks</a:t>
            </a:r>
          </a:p>
          <a:p>
            <a:pPr lvl="1" eaLnBrk="1" hangingPunct="1">
              <a:buClr>
                <a:srgbClr val="3399FF"/>
              </a:buClr>
              <a:buSzPct val="125000"/>
              <a:buFont typeface="Arial" panose="020B0604020202020204" pitchFamily="34" charset="0"/>
              <a:buChar char="•"/>
            </a:pPr>
            <a:r>
              <a:rPr lang="en-US" altLang="cs-CZ"/>
              <a:t>Irregular innovation</a:t>
            </a:r>
          </a:p>
          <a:p>
            <a:pPr lvl="1" eaLnBrk="1" hangingPunct="1">
              <a:buClr>
                <a:srgbClr val="3399FF"/>
              </a:buClr>
              <a:buSzPct val="125000"/>
              <a:buFont typeface="Arial" panose="020B0604020202020204" pitchFamily="34" charset="0"/>
              <a:buChar char="•"/>
            </a:pPr>
            <a:r>
              <a:rPr lang="en-US" altLang="cs-CZ"/>
              <a:t>Productivity changes</a:t>
            </a:r>
          </a:p>
          <a:p>
            <a:pPr lvl="1" eaLnBrk="1" hangingPunct="1">
              <a:buClr>
                <a:srgbClr val="3399FF"/>
              </a:buClr>
              <a:buSzPct val="125000"/>
              <a:buFont typeface="Arial" panose="020B0604020202020204" pitchFamily="34" charset="0"/>
              <a:buChar char="•"/>
            </a:pPr>
            <a:r>
              <a:rPr lang="en-US" altLang="cs-CZ"/>
              <a:t>Monetary factors</a:t>
            </a:r>
          </a:p>
          <a:p>
            <a:pPr lvl="1" eaLnBrk="1" hangingPunct="1">
              <a:buClr>
                <a:srgbClr val="3399FF"/>
              </a:buClr>
              <a:buSzPct val="125000"/>
              <a:buFont typeface="Arial" panose="020B0604020202020204" pitchFamily="34" charset="0"/>
              <a:buChar char="•"/>
            </a:pPr>
            <a:r>
              <a:rPr lang="en-US" altLang="cs-CZ"/>
              <a:t>Political events</a:t>
            </a:r>
          </a:p>
          <a:p>
            <a:pPr lvl="1" eaLnBrk="1" hangingPunct="1">
              <a:buClr>
                <a:srgbClr val="3399FF"/>
              </a:buClr>
              <a:buSzPct val="125000"/>
              <a:buFont typeface="Arial" panose="020B0604020202020204" pitchFamily="34" charset="0"/>
              <a:buChar char="•"/>
            </a:pPr>
            <a:r>
              <a:rPr lang="en-US" altLang="cs-CZ"/>
              <a:t>Financial instability</a:t>
            </a:r>
          </a:p>
          <a:p>
            <a:pPr lvl="2" eaLnBrk="1" hangingPunct="1">
              <a:buClr>
                <a:srgbClr val="3399FF"/>
              </a:buClr>
              <a:buSzPct val="125000"/>
            </a:pPr>
            <a:r>
              <a:rPr lang="en-US" altLang="cs-CZ" sz="3600"/>
              <a:t>Recession of 2007</a:t>
            </a:r>
          </a:p>
        </p:txBody>
      </p:sp>
      <p:sp>
        <p:nvSpPr>
          <p:cNvPr id="14341" name="Rectangle 4">
            <a:extLst>
              <a:ext uri="{FF2B5EF4-FFF2-40B4-BE49-F238E27FC236}">
                <a16:creationId xmlns:a16="http://schemas.microsoft.com/office/drawing/2014/main" id="{DC09AAFB-8433-4BD2-A500-7B422FDC800D}"/>
              </a:ext>
            </a:extLst>
          </p:cNvPr>
          <p:cNvSpPr>
            <a:spLocks noChangeArrowheads="1"/>
          </p:cNvSpPr>
          <p:nvPr/>
        </p:nvSpPr>
        <p:spPr bwMode="auto">
          <a:xfrm rot="5400000">
            <a:off x="4457700" y="2171700"/>
            <a:ext cx="228600" cy="9144000"/>
          </a:xfrm>
          <a:prstGeom prst="rect">
            <a:avLst/>
          </a:prstGeom>
          <a:solidFill>
            <a:srgbClr val="522890"/>
          </a:solidFill>
          <a:ln w="9525">
            <a:solidFill>
              <a:srgbClr val="522890"/>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cs-CZ" altLang="cs-CZ" sz="1800"/>
          </a:p>
        </p:txBody>
      </p:sp>
      <p:sp>
        <p:nvSpPr>
          <p:cNvPr id="14342" name="Text Box 7">
            <a:extLst>
              <a:ext uri="{FF2B5EF4-FFF2-40B4-BE49-F238E27FC236}">
                <a16:creationId xmlns:a16="http://schemas.microsoft.com/office/drawing/2014/main" id="{BB84268D-9F8E-45C5-A017-8C64B6C1601B}"/>
              </a:ext>
            </a:extLst>
          </p:cNvPr>
          <p:cNvSpPr txBox="1">
            <a:spLocks noChangeArrowheads="1"/>
          </p:cNvSpPr>
          <p:nvPr/>
        </p:nvSpPr>
        <p:spPr bwMode="auto">
          <a:xfrm>
            <a:off x="0" y="6583363"/>
            <a:ext cx="533400"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cs-CZ" sz="1200" b="1">
                <a:solidFill>
                  <a:schemeClr val="bg1"/>
                </a:solidFill>
              </a:rPr>
              <a:t>LO1</a:t>
            </a:r>
          </a:p>
        </p:txBody>
      </p:sp>
      <p:sp>
        <p:nvSpPr>
          <p:cNvPr id="14343" name="Text Box 11">
            <a:extLst>
              <a:ext uri="{FF2B5EF4-FFF2-40B4-BE49-F238E27FC236}">
                <a16:creationId xmlns:a16="http://schemas.microsoft.com/office/drawing/2014/main" id="{F34C61BE-0286-4B9C-AF51-A4D947BF3A3A}"/>
              </a:ext>
            </a:extLst>
          </p:cNvPr>
          <p:cNvSpPr txBox="1">
            <a:spLocks noChangeArrowheads="1"/>
          </p:cNvSpPr>
          <p:nvPr/>
        </p:nvSpPr>
        <p:spPr bwMode="auto">
          <a:xfrm>
            <a:off x="8382000" y="6553200"/>
            <a:ext cx="538163"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cs-CZ" sz="1400">
                <a:solidFill>
                  <a:schemeClr val="bg1"/>
                </a:solidFill>
                <a:ea typeface="ＭＳ Ｐゴシック" panose="020B0600070205080204" pitchFamily="34" charset="-128"/>
                <a:cs typeface="Arial" panose="020B0604020202020204" pitchFamily="34" charset="0"/>
              </a:rPr>
              <a:t>26-</a:t>
            </a:r>
            <a:fld id="{6BB78F98-2D80-43D6-9A4B-F57BC2B1ABED}" type="slidenum">
              <a:rPr lang="en-US" altLang="cs-CZ" sz="1400">
                <a:solidFill>
                  <a:schemeClr val="bg1"/>
                </a:solidFill>
                <a:ea typeface="ＭＳ Ｐゴシック" panose="020B0600070205080204" pitchFamily="34" charset="-128"/>
                <a:cs typeface="Arial" panose="020B0604020202020204" pitchFamily="34" charset="0"/>
              </a:rPr>
              <a:pPr eaLnBrk="1" hangingPunct="1">
                <a:spcBef>
                  <a:spcPct val="0"/>
                </a:spcBef>
                <a:buFontTx/>
                <a:buNone/>
              </a:pPr>
              <a:t>13</a:t>
            </a:fld>
            <a:endParaRPr lang="en-US" altLang="cs-CZ" sz="1400">
              <a:solidFill>
                <a:schemeClr val="bg1"/>
              </a:solidFill>
              <a:ea typeface="ＭＳ Ｐゴシック" panose="020B0600070205080204" pitchFamily="34" charset="-128"/>
              <a:cs typeface="Arial" panose="020B0604020202020204" pitchFamily="34"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5">
            <a:extLst>
              <a:ext uri="{FF2B5EF4-FFF2-40B4-BE49-F238E27FC236}">
                <a16:creationId xmlns:a16="http://schemas.microsoft.com/office/drawing/2014/main" id="{FC7EC7B6-B784-4023-8A29-715928E17EF1}"/>
              </a:ext>
            </a:extLst>
          </p:cNvPr>
          <p:cNvSpPr>
            <a:spLocks noChangeArrowheads="1"/>
          </p:cNvSpPr>
          <p:nvPr/>
        </p:nvSpPr>
        <p:spPr bwMode="auto">
          <a:xfrm>
            <a:off x="0" y="0"/>
            <a:ext cx="9144000" cy="838200"/>
          </a:xfrm>
          <a:prstGeom prst="rect">
            <a:avLst/>
          </a:prstGeom>
          <a:solidFill>
            <a:srgbClr val="20589C"/>
          </a:solidFill>
          <a:ln w="9525">
            <a:solidFill>
              <a:srgbClr val="20589C"/>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endParaRPr lang="cs-CZ" altLang="cs-CZ" sz="1800" b="1">
              <a:latin typeface="Dotum" panose="020B0600000101010101" pitchFamily="34" charset="-127"/>
            </a:endParaRPr>
          </a:p>
        </p:txBody>
      </p:sp>
      <p:sp>
        <p:nvSpPr>
          <p:cNvPr id="16387" name="Rectangle 2">
            <a:extLst>
              <a:ext uri="{FF2B5EF4-FFF2-40B4-BE49-F238E27FC236}">
                <a16:creationId xmlns:a16="http://schemas.microsoft.com/office/drawing/2014/main" id="{ED5416E7-A94E-41E8-9C51-55C305210B84}"/>
              </a:ext>
            </a:extLst>
          </p:cNvPr>
          <p:cNvSpPr>
            <a:spLocks noGrp="1" noChangeArrowheads="1"/>
          </p:cNvSpPr>
          <p:nvPr>
            <p:ph type="title"/>
          </p:nvPr>
        </p:nvSpPr>
        <p:spPr>
          <a:xfrm>
            <a:off x="0" y="0"/>
            <a:ext cx="9144000" cy="838200"/>
          </a:xfrm>
        </p:spPr>
        <p:txBody>
          <a:bodyPr/>
          <a:lstStyle/>
          <a:p>
            <a:pPr eaLnBrk="1" hangingPunct="1"/>
            <a:r>
              <a:rPr lang="en-US" altLang="cs-CZ">
                <a:solidFill>
                  <a:schemeClr val="bg1"/>
                </a:solidFill>
              </a:rPr>
              <a:t>Cyclical Impact</a:t>
            </a:r>
          </a:p>
        </p:txBody>
      </p:sp>
      <p:sp>
        <p:nvSpPr>
          <p:cNvPr id="16388" name="Rectangle 3">
            <a:extLst>
              <a:ext uri="{FF2B5EF4-FFF2-40B4-BE49-F238E27FC236}">
                <a16:creationId xmlns:a16="http://schemas.microsoft.com/office/drawing/2014/main" id="{8F4A83D1-A6FA-42E0-ACCE-D3102D13EA21}"/>
              </a:ext>
            </a:extLst>
          </p:cNvPr>
          <p:cNvSpPr>
            <a:spLocks noGrp="1" noChangeArrowheads="1"/>
          </p:cNvSpPr>
          <p:nvPr>
            <p:ph type="body" idx="1"/>
          </p:nvPr>
        </p:nvSpPr>
        <p:spPr>
          <a:xfrm>
            <a:off x="533400" y="1143000"/>
            <a:ext cx="8229600" cy="4525963"/>
          </a:xfrm>
        </p:spPr>
        <p:txBody>
          <a:bodyPr/>
          <a:lstStyle/>
          <a:p>
            <a:pPr eaLnBrk="1" hangingPunct="1">
              <a:buClr>
                <a:srgbClr val="3399FF"/>
              </a:buClr>
              <a:buSzPct val="125000"/>
            </a:pPr>
            <a:r>
              <a:rPr lang="en-US" altLang="cs-CZ"/>
              <a:t>Durable goods affected most</a:t>
            </a:r>
          </a:p>
          <a:p>
            <a:pPr lvl="1" eaLnBrk="1" hangingPunct="1">
              <a:buClr>
                <a:srgbClr val="3399FF"/>
              </a:buClr>
              <a:buSzPct val="125000"/>
              <a:buFont typeface="Arial" panose="020B0604020202020204" pitchFamily="34" charset="0"/>
              <a:buChar char="•"/>
            </a:pPr>
            <a:r>
              <a:rPr lang="en-US" altLang="cs-CZ"/>
              <a:t>Capital goods</a:t>
            </a:r>
          </a:p>
          <a:p>
            <a:pPr lvl="1" eaLnBrk="1" hangingPunct="1">
              <a:buClr>
                <a:srgbClr val="3399FF"/>
              </a:buClr>
              <a:buSzPct val="125000"/>
              <a:buFont typeface="Arial" panose="020B0604020202020204" pitchFamily="34" charset="0"/>
              <a:buChar char="•"/>
            </a:pPr>
            <a:r>
              <a:rPr lang="en-US" altLang="cs-CZ"/>
              <a:t>Consumer durables</a:t>
            </a:r>
          </a:p>
          <a:p>
            <a:pPr eaLnBrk="1" hangingPunct="1">
              <a:buClr>
                <a:srgbClr val="3399FF"/>
              </a:buClr>
              <a:buSzPct val="125000"/>
            </a:pPr>
            <a:r>
              <a:rPr lang="en-US" altLang="cs-CZ"/>
              <a:t>Nondurable consumer goods affected less</a:t>
            </a:r>
          </a:p>
          <a:p>
            <a:pPr lvl="1" eaLnBrk="1" hangingPunct="1">
              <a:buClr>
                <a:srgbClr val="3399FF"/>
              </a:buClr>
              <a:buSzPct val="125000"/>
              <a:buFont typeface="Arial" panose="020B0604020202020204" pitchFamily="34" charset="0"/>
              <a:buChar char="•"/>
            </a:pPr>
            <a:r>
              <a:rPr lang="en-US" altLang="cs-CZ"/>
              <a:t>Services</a:t>
            </a:r>
          </a:p>
          <a:p>
            <a:pPr lvl="1" eaLnBrk="1" hangingPunct="1">
              <a:buClr>
                <a:srgbClr val="3399FF"/>
              </a:buClr>
              <a:buSzPct val="125000"/>
              <a:buFont typeface="Arial" panose="020B0604020202020204" pitchFamily="34" charset="0"/>
              <a:buChar char="•"/>
            </a:pPr>
            <a:r>
              <a:rPr lang="en-US" altLang="cs-CZ"/>
              <a:t>Food and clothing</a:t>
            </a:r>
          </a:p>
        </p:txBody>
      </p:sp>
      <p:sp>
        <p:nvSpPr>
          <p:cNvPr id="16389" name="Rectangle 4">
            <a:extLst>
              <a:ext uri="{FF2B5EF4-FFF2-40B4-BE49-F238E27FC236}">
                <a16:creationId xmlns:a16="http://schemas.microsoft.com/office/drawing/2014/main" id="{E5615DE2-FDFE-4530-A26E-C4AC68BC057A}"/>
              </a:ext>
            </a:extLst>
          </p:cNvPr>
          <p:cNvSpPr>
            <a:spLocks noChangeArrowheads="1"/>
          </p:cNvSpPr>
          <p:nvPr/>
        </p:nvSpPr>
        <p:spPr bwMode="auto">
          <a:xfrm rot="5400000">
            <a:off x="4457700" y="2171700"/>
            <a:ext cx="228600" cy="9144000"/>
          </a:xfrm>
          <a:prstGeom prst="rect">
            <a:avLst/>
          </a:prstGeom>
          <a:solidFill>
            <a:srgbClr val="522890"/>
          </a:solidFill>
          <a:ln w="9525">
            <a:solidFill>
              <a:srgbClr val="522890"/>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cs-CZ" altLang="cs-CZ" sz="1800"/>
          </a:p>
        </p:txBody>
      </p:sp>
      <p:sp>
        <p:nvSpPr>
          <p:cNvPr id="16390" name="Text Box 7">
            <a:extLst>
              <a:ext uri="{FF2B5EF4-FFF2-40B4-BE49-F238E27FC236}">
                <a16:creationId xmlns:a16="http://schemas.microsoft.com/office/drawing/2014/main" id="{5ABBC064-9C12-4828-BFA8-745C120326BB}"/>
              </a:ext>
            </a:extLst>
          </p:cNvPr>
          <p:cNvSpPr txBox="1">
            <a:spLocks noChangeArrowheads="1"/>
          </p:cNvSpPr>
          <p:nvPr/>
        </p:nvSpPr>
        <p:spPr bwMode="auto">
          <a:xfrm>
            <a:off x="0" y="6583363"/>
            <a:ext cx="533400"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cs-CZ" sz="1200" b="1">
                <a:solidFill>
                  <a:schemeClr val="bg1"/>
                </a:solidFill>
              </a:rPr>
              <a:t>LO1</a:t>
            </a:r>
          </a:p>
        </p:txBody>
      </p:sp>
      <p:sp>
        <p:nvSpPr>
          <p:cNvPr id="16391" name="Text Box 11">
            <a:extLst>
              <a:ext uri="{FF2B5EF4-FFF2-40B4-BE49-F238E27FC236}">
                <a16:creationId xmlns:a16="http://schemas.microsoft.com/office/drawing/2014/main" id="{3A47D734-9063-40EE-B4DD-D554B1A4CE9A}"/>
              </a:ext>
            </a:extLst>
          </p:cNvPr>
          <p:cNvSpPr txBox="1">
            <a:spLocks noChangeArrowheads="1"/>
          </p:cNvSpPr>
          <p:nvPr/>
        </p:nvSpPr>
        <p:spPr bwMode="auto">
          <a:xfrm>
            <a:off x="8382000" y="6553200"/>
            <a:ext cx="538163"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cs-CZ" sz="1400">
                <a:solidFill>
                  <a:schemeClr val="bg1"/>
                </a:solidFill>
                <a:ea typeface="ＭＳ Ｐゴシック" panose="020B0600070205080204" pitchFamily="34" charset="-128"/>
                <a:cs typeface="Arial" panose="020B0604020202020204" pitchFamily="34" charset="0"/>
              </a:rPr>
              <a:t>26-</a:t>
            </a:r>
            <a:fld id="{2B945F40-1202-46FD-9D18-00A93CB859F2}" type="slidenum">
              <a:rPr lang="en-US" altLang="cs-CZ" sz="1400">
                <a:solidFill>
                  <a:schemeClr val="bg1"/>
                </a:solidFill>
                <a:ea typeface="ＭＳ Ｐゴシック" panose="020B0600070205080204" pitchFamily="34" charset="-128"/>
                <a:cs typeface="Arial" panose="020B0604020202020204" pitchFamily="34" charset="0"/>
              </a:rPr>
              <a:pPr eaLnBrk="1" hangingPunct="1">
                <a:spcBef>
                  <a:spcPct val="0"/>
                </a:spcBef>
                <a:buFontTx/>
                <a:buNone/>
              </a:pPr>
              <a:t>14</a:t>
            </a:fld>
            <a:endParaRPr lang="en-US" altLang="cs-CZ" sz="1400">
              <a:solidFill>
                <a:schemeClr val="bg1"/>
              </a:solidFill>
              <a:ea typeface="ＭＳ Ｐゴシック" panose="020B0600070205080204" pitchFamily="34" charset="-128"/>
              <a:cs typeface="Arial" panose="020B0604020202020204" pitchFamily="34"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a:extLst>
              <a:ext uri="{FF2B5EF4-FFF2-40B4-BE49-F238E27FC236}">
                <a16:creationId xmlns:a16="http://schemas.microsoft.com/office/drawing/2014/main" id="{76E515D1-3097-4047-9964-01B23B66953D}"/>
              </a:ext>
            </a:extLst>
          </p:cNvPr>
          <p:cNvSpPr>
            <a:spLocks noGrp="1"/>
          </p:cNvSpPr>
          <p:nvPr>
            <p:ph type="title"/>
          </p:nvPr>
        </p:nvSpPr>
        <p:spPr/>
        <p:txBody>
          <a:bodyPr/>
          <a:lstStyle/>
          <a:p>
            <a:pPr eaLnBrk="1" hangingPunct="1"/>
            <a:r>
              <a:rPr lang="en-US" altLang="cs-CZ" sz="3600" b="1"/>
              <a:t>Performance and Policy</a:t>
            </a:r>
          </a:p>
        </p:txBody>
      </p:sp>
      <p:sp>
        <p:nvSpPr>
          <p:cNvPr id="7171" name="Content Placeholder 2">
            <a:extLst>
              <a:ext uri="{FF2B5EF4-FFF2-40B4-BE49-F238E27FC236}">
                <a16:creationId xmlns:a16="http://schemas.microsoft.com/office/drawing/2014/main" id="{76A8DCA3-ED9C-4265-BA9D-3CFCFF023341}"/>
              </a:ext>
            </a:extLst>
          </p:cNvPr>
          <p:cNvSpPr>
            <a:spLocks noGrp="1"/>
          </p:cNvSpPr>
          <p:nvPr>
            <p:ph idx="1"/>
          </p:nvPr>
        </p:nvSpPr>
        <p:spPr/>
        <p:txBody>
          <a:bodyPr/>
          <a:lstStyle/>
          <a:p>
            <a:pPr eaLnBrk="1" hangingPunct="1">
              <a:buSzPct val="125000"/>
            </a:pPr>
            <a:r>
              <a:rPr lang="en-US" altLang="cs-CZ" sz="2400"/>
              <a:t>Real GDP</a:t>
            </a:r>
          </a:p>
          <a:p>
            <a:pPr lvl="1" eaLnBrk="1" hangingPunct="1">
              <a:buSzPct val="125000"/>
            </a:pPr>
            <a:r>
              <a:rPr lang="en-US" altLang="cs-CZ">
                <a:ea typeface="ＭＳ Ｐゴシック" panose="020B0600070205080204" pitchFamily="34" charset="-128"/>
              </a:rPr>
              <a:t>Corrects for price changes</a:t>
            </a:r>
          </a:p>
          <a:p>
            <a:pPr eaLnBrk="1" hangingPunct="1">
              <a:buSzPct val="125000"/>
            </a:pPr>
            <a:r>
              <a:rPr lang="en-US" altLang="cs-CZ" sz="2400"/>
              <a:t>Nominal GDP</a:t>
            </a:r>
          </a:p>
          <a:p>
            <a:pPr lvl="1" eaLnBrk="1" hangingPunct="1">
              <a:buSzPct val="125000"/>
            </a:pPr>
            <a:r>
              <a:rPr lang="en-US" altLang="cs-CZ">
                <a:ea typeface="ＭＳ Ｐゴシック" panose="020B0600070205080204" pitchFamily="34" charset="-128"/>
              </a:rPr>
              <a:t>Uses current prices </a:t>
            </a:r>
          </a:p>
          <a:p>
            <a:pPr eaLnBrk="1" hangingPunct="1">
              <a:buSzPct val="125000"/>
            </a:pPr>
            <a:r>
              <a:rPr lang="en-US" altLang="cs-CZ" sz="2400"/>
              <a:t>Unemployment</a:t>
            </a:r>
          </a:p>
          <a:p>
            <a:pPr eaLnBrk="1" hangingPunct="1">
              <a:buSzPct val="125000"/>
            </a:pPr>
            <a:r>
              <a:rPr lang="en-US" altLang="cs-CZ" sz="2400"/>
              <a:t>Inflation </a:t>
            </a:r>
          </a:p>
          <a:p>
            <a:pPr lvl="1" eaLnBrk="1" hangingPunct="1">
              <a:buSzPct val="125000"/>
            </a:pPr>
            <a:r>
              <a:rPr lang="en-US" altLang="cs-CZ">
                <a:ea typeface="ＭＳ Ｐゴシック" panose="020B0600070205080204" pitchFamily="34" charset="-128"/>
              </a:rPr>
              <a:t>Increase in overall level of prices</a:t>
            </a:r>
            <a:endParaRPr lang="cs-CZ" altLang="cs-CZ">
              <a:ea typeface="ＭＳ Ｐゴシック" panose="020B0600070205080204" pitchFamily="34" charset="-128"/>
            </a:endParaRPr>
          </a:p>
          <a:p>
            <a:pPr eaLnBrk="1" hangingPunct="1">
              <a:buSzPct val="125000"/>
            </a:pPr>
            <a:r>
              <a:rPr lang="en-US" altLang="cs-CZ" sz="1100"/>
              <a:t>(Macro) Episode 20: GDP </a:t>
            </a:r>
            <a:r>
              <a:rPr lang="en-US" altLang="cs-CZ" sz="1100">
                <a:hlinkClick r:id="rId3"/>
              </a:rPr>
              <a:t>https://www.youtube.com/watch?v=yUiU_xRPwMc</a:t>
            </a:r>
            <a:endParaRPr lang="cs-CZ" altLang="cs-CZ" sz="1100"/>
          </a:p>
          <a:p>
            <a:pPr eaLnBrk="1" hangingPunct="1">
              <a:buSzPct val="125000"/>
            </a:pPr>
            <a:r>
              <a:rPr lang="cs-CZ" altLang="cs-CZ" sz="1100"/>
              <a:t>(Macro) Episode 21: Real GDP </a:t>
            </a:r>
            <a:r>
              <a:rPr lang="cs-CZ" altLang="cs-CZ" sz="1100">
                <a:hlinkClick r:id="rId4"/>
              </a:rPr>
              <a:t>https://www.youtube.com/watch?v=29S7FzI7s7g</a:t>
            </a:r>
            <a:endParaRPr lang="cs-CZ" altLang="cs-CZ" sz="1100"/>
          </a:p>
          <a:p>
            <a:pPr eaLnBrk="1" hangingPunct="1">
              <a:buSzPct val="125000"/>
            </a:pPr>
            <a:r>
              <a:rPr lang="en-US" altLang="cs-CZ" sz="1100" b="1"/>
              <a:t>Trends of the World's Ten Largest Economies https://www.youtube.com/watch?v=p3UzJtA4yRw</a:t>
            </a:r>
          </a:p>
          <a:p>
            <a:r>
              <a:rPr lang="en-US" altLang="cs-CZ" sz="1100"/>
              <a:t>Top 10 Richest Countries in the World by 2014 GDP </a:t>
            </a:r>
            <a:r>
              <a:rPr lang="en-US" altLang="cs-CZ" sz="1100">
                <a:hlinkClick r:id="rId5"/>
              </a:rPr>
              <a:t>https://www.youtube.com/watch?v=SnPVA2MsaSU</a:t>
            </a:r>
            <a:endParaRPr lang="cs-CZ" altLang="cs-CZ" sz="1100"/>
          </a:p>
          <a:p>
            <a:r>
              <a:rPr lang="en-US" altLang="cs-CZ" sz="1100"/>
              <a:t>Top 10: Countries with the highest GDP per Capita </a:t>
            </a:r>
            <a:r>
              <a:rPr lang="en-US" altLang="cs-CZ" sz="1100">
                <a:hlinkClick r:id="rId6"/>
              </a:rPr>
              <a:t>https://www.youtube.com/watch?v=R4OqRPwFqn8</a:t>
            </a:r>
            <a:endParaRPr lang="cs-CZ" altLang="cs-CZ" sz="1100"/>
          </a:p>
          <a:p>
            <a:r>
              <a:rPr lang="en-US" altLang="cs-CZ" sz="1100" b="1"/>
              <a:t>Top 10: Countries with the lowest GDP per Capita </a:t>
            </a:r>
            <a:r>
              <a:rPr lang="en-US" altLang="cs-CZ" sz="1100">
                <a:hlinkClick r:id="rId7"/>
              </a:rPr>
              <a:t>https://www.youtube.com/watch?v=rt4lSQgDS_M</a:t>
            </a:r>
            <a:endParaRPr lang="cs-CZ" altLang="cs-CZ" sz="1100"/>
          </a:p>
          <a:p>
            <a:r>
              <a:rPr lang="en-US" altLang="cs-CZ" sz="1100" b="1"/>
              <a:t>Looking to 2060: A Global Vision of Long-term Growth https://www.youtube.com/watch?v=fnIl212tBPk</a:t>
            </a:r>
          </a:p>
          <a:p>
            <a:r>
              <a:rPr lang="en-US" altLang="cs-CZ" sz="1100" b="1"/>
              <a:t>Economy of the Czech Republic https://www.youtube.com/watch?v=Cr9_79aLbmI</a:t>
            </a:r>
          </a:p>
          <a:p>
            <a:r>
              <a:rPr lang="en-US" altLang="cs-CZ" sz="1100" b="1"/>
              <a:t>Joseph Stiglitz - Problems with GDP as an Economic Barometer </a:t>
            </a:r>
            <a:r>
              <a:rPr lang="cs-CZ" altLang="cs-CZ" sz="1100" b="1"/>
              <a:t> </a:t>
            </a:r>
            <a:r>
              <a:rPr lang="en-US" altLang="cs-CZ" sz="1100">
                <a:hlinkClick r:id="rId8"/>
              </a:rPr>
              <a:t>https://www.youtube.com/watch?v=QUaJMNtW6GA</a:t>
            </a:r>
            <a:endParaRPr lang="cs-CZ" altLang="cs-CZ" sz="1100"/>
          </a:p>
          <a:p>
            <a:r>
              <a:rPr lang="en-US" altLang="cs-CZ" sz="1100"/>
              <a:t>Income and Wealth Inequality: Crash Course Economics https://www.youtube.com/watch?v=0xMCWr0O3Hs</a:t>
            </a:r>
          </a:p>
          <a:p>
            <a:endParaRPr lang="en-US" altLang="cs-CZ" sz="1200" b="1"/>
          </a:p>
          <a:p>
            <a:endParaRPr lang="en-US" altLang="cs-CZ" sz="1200" b="1"/>
          </a:p>
        </p:txBody>
      </p:sp>
      <p:sp>
        <p:nvSpPr>
          <p:cNvPr id="7172" name="TextBox 4">
            <a:extLst>
              <a:ext uri="{FF2B5EF4-FFF2-40B4-BE49-F238E27FC236}">
                <a16:creationId xmlns:a16="http://schemas.microsoft.com/office/drawing/2014/main" id="{CDB6211D-095C-4E34-BC0F-5377A18E81CA}"/>
              </a:ext>
            </a:extLst>
          </p:cNvPr>
          <p:cNvSpPr txBox="1">
            <a:spLocks noChangeArrowheads="1"/>
          </p:cNvSpPr>
          <p:nvPr/>
        </p:nvSpPr>
        <p:spPr bwMode="auto">
          <a:xfrm>
            <a:off x="0" y="6581775"/>
            <a:ext cx="68580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rgbClr val="3399FF"/>
              </a:buClr>
              <a:buChar char="•"/>
              <a:defRPr sz="2800">
                <a:solidFill>
                  <a:schemeClr val="tx1"/>
                </a:solidFill>
                <a:latin typeface="Arial" panose="020B0604020202020204" pitchFamily="34" charset="0"/>
              </a:defRPr>
            </a:lvl1pPr>
            <a:lvl2pPr marL="742950" indent="-285750">
              <a:spcBef>
                <a:spcPct val="20000"/>
              </a:spcBef>
              <a:buClr>
                <a:srgbClr val="3399FF"/>
              </a:buClr>
              <a:buChar char="•"/>
              <a:defRPr sz="2400">
                <a:solidFill>
                  <a:schemeClr val="tx1"/>
                </a:solidFill>
                <a:latin typeface="Arial" panose="020B0604020202020204" pitchFamily="34" charset="0"/>
              </a:defRPr>
            </a:lvl2pPr>
            <a:lvl3pPr marL="1143000" indent="-228600">
              <a:spcBef>
                <a:spcPct val="20000"/>
              </a:spcBef>
              <a:buClr>
                <a:srgbClr val="3399FF"/>
              </a:buClr>
              <a:buChar char="•"/>
              <a:defRPr sz="2400">
                <a:solidFill>
                  <a:schemeClr val="tx1"/>
                </a:solidFill>
                <a:latin typeface="Arial" panose="020B0604020202020204" pitchFamily="34" charset="0"/>
              </a:defRPr>
            </a:lvl3pPr>
            <a:lvl4pPr marL="1600200" indent="-228600">
              <a:spcBef>
                <a:spcPct val="20000"/>
              </a:spcBef>
              <a:buClr>
                <a:srgbClr val="3399FF"/>
              </a:buClr>
              <a:buChar char="•"/>
              <a:defRPr sz="2000">
                <a:solidFill>
                  <a:schemeClr val="tx1"/>
                </a:solidFill>
                <a:latin typeface="Arial" panose="020B0604020202020204" pitchFamily="34" charset="0"/>
              </a:defRPr>
            </a:lvl4pPr>
            <a:lvl5pPr marL="2057400" indent="-228600">
              <a:spcBef>
                <a:spcPct val="20000"/>
              </a:spcBef>
              <a:buClr>
                <a:srgbClr val="3399FF"/>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9pPr>
          </a:lstStyle>
          <a:p>
            <a:pPr eaLnBrk="1" hangingPunct="1">
              <a:spcBef>
                <a:spcPct val="0"/>
              </a:spcBef>
              <a:buClrTx/>
              <a:buFontTx/>
              <a:buNone/>
            </a:pPr>
            <a:r>
              <a:rPr lang="en-US" altLang="cs-CZ" sz="1200" b="1">
                <a:solidFill>
                  <a:schemeClr val="bg1"/>
                </a:solidFill>
              </a:rPr>
              <a:t>LO1</a:t>
            </a:r>
          </a:p>
        </p:txBody>
      </p:sp>
      <p:sp>
        <p:nvSpPr>
          <p:cNvPr id="7173" name="Text Box 11">
            <a:extLst>
              <a:ext uri="{FF2B5EF4-FFF2-40B4-BE49-F238E27FC236}">
                <a16:creationId xmlns:a16="http://schemas.microsoft.com/office/drawing/2014/main" id="{DD252983-C621-49D3-8FFC-63350FCD0BA7}"/>
              </a:ext>
            </a:extLst>
          </p:cNvPr>
          <p:cNvSpPr txBox="1">
            <a:spLocks noChangeArrowheads="1"/>
          </p:cNvSpPr>
          <p:nvPr/>
        </p:nvSpPr>
        <p:spPr bwMode="auto">
          <a:xfrm>
            <a:off x="8382000" y="6553200"/>
            <a:ext cx="538163"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rgbClr val="3399FF"/>
              </a:buClr>
              <a:buChar char="•"/>
              <a:defRPr sz="2800">
                <a:solidFill>
                  <a:schemeClr val="tx1"/>
                </a:solidFill>
                <a:latin typeface="Arial" panose="020B0604020202020204" pitchFamily="34" charset="0"/>
              </a:defRPr>
            </a:lvl1pPr>
            <a:lvl2pPr marL="742950" indent="-285750">
              <a:spcBef>
                <a:spcPct val="20000"/>
              </a:spcBef>
              <a:buClr>
                <a:srgbClr val="3399FF"/>
              </a:buClr>
              <a:buChar char="•"/>
              <a:defRPr sz="2400">
                <a:solidFill>
                  <a:schemeClr val="tx1"/>
                </a:solidFill>
                <a:latin typeface="Arial" panose="020B0604020202020204" pitchFamily="34" charset="0"/>
              </a:defRPr>
            </a:lvl2pPr>
            <a:lvl3pPr marL="1143000" indent="-228600">
              <a:spcBef>
                <a:spcPct val="20000"/>
              </a:spcBef>
              <a:buClr>
                <a:srgbClr val="3399FF"/>
              </a:buClr>
              <a:buChar char="•"/>
              <a:defRPr sz="2400">
                <a:solidFill>
                  <a:schemeClr val="tx1"/>
                </a:solidFill>
                <a:latin typeface="Arial" panose="020B0604020202020204" pitchFamily="34" charset="0"/>
              </a:defRPr>
            </a:lvl3pPr>
            <a:lvl4pPr marL="1600200" indent="-228600">
              <a:spcBef>
                <a:spcPct val="20000"/>
              </a:spcBef>
              <a:buClr>
                <a:srgbClr val="3399FF"/>
              </a:buClr>
              <a:buChar char="•"/>
              <a:defRPr sz="2000">
                <a:solidFill>
                  <a:schemeClr val="tx1"/>
                </a:solidFill>
                <a:latin typeface="Arial" panose="020B0604020202020204" pitchFamily="34" charset="0"/>
              </a:defRPr>
            </a:lvl4pPr>
            <a:lvl5pPr marL="2057400" indent="-228600">
              <a:spcBef>
                <a:spcPct val="20000"/>
              </a:spcBef>
              <a:buClr>
                <a:srgbClr val="3399FF"/>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9pPr>
          </a:lstStyle>
          <a:p>
            <a:pPr eaLnBrk="1" hangingPunct="1">
              <a:spcBef>
                <a:spcPct val="0"/>
              </a:spcBef>
              <a:buClrTx/>
              <a:buFontTx/>
              <a:buNone/>
            </a:pPr>
            <a:r>
              <a:rPr lang="en-US" altLang="cs-CZ" sz="1400">
                <a:solidFill>
                  <a:schemeClr val="bg1"/>
                </a:solidFill>
                <a:cs typeface="Arial" panose="020B0604020202020204" pitchFamily="34" charset="0"/>
              </a:rPr>
              <a:t>23-</a:t>
            </a:r>
            <a:fld id="{E8E822DB-84DF-4528-A07F-DF2FC423DEBD}" type="slidenum">
              <a:rPr lang="en-US" altLang="cs-CZ" sz="1400">
                <a:solidFill>
                  <a:schemeClr val="bg1"/>
                </a:solidFill>
                <a:cs typeface="Arial" panose="020B0604020202020204" pitchFamily="34" charset="0"/>
              </a:rPr>
              <a:pPr eaLnBrk="1" hangingPunct="1">
                <a:spcBef>
                  <a:spcPct val="0"/>
                </a:spcBef>
                <a:buClrTx/>
                <a:buFontTx/>
                <a:buNone/>
              </a:pPr>
              <a:t>15</a:t>
            </a:fld>
            <a:endParaRPr lang="en-US" altLang="cs-CZ" sz="1400">
              <a:solidFill>
                <a:schemeClr val="bg1"/>
              </a:solidFill>
              <a:cs typeface="Arial" panose="020B0604020202020204" pitchFamily="34" charset="0"/>
            </a:endParaRPr>
          </a:p>
        </p:txBody>
      </p:sp>
      <p:pic>
        <p:nvPicPr>
          <p:cNvPr id="7174" name="Picture 8" descr="Ultimate Top 10s">
            <a:hlinkClick r:id="rId9"/>
            <a:extLst>
              <a:ext uri="{FF2B5EF4-FFF2-40B4-BE49-F238E27FC236}">
                <a16:creationId xmlns:a16="http://schemas.microsoft.com/office/drawing/2014/main" id="{3AC57A2B-90A4-4765-B00D-A47CD6F4BC86}"/>
              </a:ext>
            </a:extLst>
          </p:cNvPr>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112713" y="-7451725"/>
            <a:ext cx="4572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175" name="AutoShape 18" descr="TARIQSHOAlBHD">
            <a:hlinkClick r:id="rId11"/>
            <a:extLst>
              <a:ext uri="{FF2B5EF4-FFF2-40B4-BE49-F238E27FC236}">
                <a16:creationId xmlns:a16="http://schemas.microsoft.com/office/drawing/2014/main" id="{AC07B7F5-2666-4C17-96A2-2ABECFB68A4C}"/>
              </a:ext>
            </a:extLst>
          </p:cNvPr>
          <p:cNvSpPr>
            <a:spLocks noChangeAspect="1" noChangeArrowheads="1"/>
          </p:cNvSpPr>
          <p:nvPr/>
        </p:nvSpPr>
        <p:spPr bwMode="auto">
          <a:xfrm>
            <a:off x="155575" y="4919663"/>
            <a:ext cx="4572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3399FF"/>
              </a:buClr>
              <a:buChar char="•"/>
              <a:defRPr sz="2800">
                <a:solidFill>
                  <a:schemeClr val="tx1"/>
                </a:solidFill>
                <a:latin typeface="Arial" panose="020B0604020202020204" pitchFamily="34" charset="0"/>
              </a:defRPr>
            </a:lvl1pPr>
            <a:lvl2pPr marL="742950" indent="-285750">
              <a:spcBef>
                <a:spcPct val="20000"/>
              </a:spcBef>
              <a:buClr>
                <a:srgbClr val="3399FF"/>
              </a:buClr>
              <a:buChar char="•"/>
              <a:defRPr sz="2400">
                <a:solidFill>
                  <a:schemeClr val="tx1"/>
                </a:solidFill>
                <a:latin typeface="Arial" panose="020B0604020202020204" pitchFamily="34" charset="0"/>
              </a:defRPr>
            </a:lvl2pPr>
            <a:lvl3pPr marL="1143000" indent="-228600">
              <a:spcBef>
                <a:spcPct val="20000"/>
              </a:spcBef>
              <a:buClr>
                <a:srgbClr val="3399FF"/>
              </a:buClr>
              <a:buChar char="•"/>
              <a:defRPr sz="2400">
                <a:solidFill>
                  <a:schemeClr val="tx1"/>
                </a:solidFill>
                <a:latin typeface="Arial" panose="020B0604020202020204" pitchFamily="34" charset="0"/>
              </a:defRPr>
            </a:lvl3pPr>
            <a:lvl4pPr marL="1600200" indent="-228600">
              <a:spcBef>
                <a:spcPct val="20000"/>
              </a:spcBef>
              <a:buClr>
                <a:srgbClr val="3399FF"/>
              </a:buClr>
              <a:buChar char="•"/>
              <a:defRPr sz="2000">
                <a:solidFill>
                  <a:schemeClr val="tx1"/>
                </a:solidFill>
                <a:latin typeface="Arial" panose="020B0604020202020204" pitchFamily="34" charset="0"/>
              </a:defRPr>
            </a:lvl4pPr>
            <a:lvl5pPr marL="2057400" indent="-228600">
              <a:spcBef>
                <a:spcPct val="20000"/>
              </a:spcBef>
              <a:buClr>
                <a:srgbClr val="3399FF"/>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9pPr>
          </a:lstStyle>
          <a:p>
            <a:pPr eaLnBrk="1" hangingPunct="1">
              <a:spcBef>
                <a:spcPct val="0"/>
              </a:spcBef>
              <a:buClrTx/>
              <a:buFontTx/>
              <a:buNone/>
            </a:pPr>
            <a:endParaRPr lang="cs-CZ" altLang="cs-CZ" sz="180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76E10F29-F5FD-4AD4-8A11-B37CDFBE1A11}"/>
              </a:ext>
            </a:extLst>
          </p:cNvPr>
          <p:cNvSpPr>
            <a:spLocks noGrp="1"/>
          </p:cNvSpPr>
          <p:nvPr>
            <p:ph type="title"/>
          </p:nvPr>
        </p:nvSpPr>
        <p:spPr/>
        <p:txBody>
          <a:bodyPr/>
          <a:lstStyle/>
          <a:p>
            <a:pPr eaLnBrk="1" hangingPunct="1"/>
            <a:r>
              <a:rPr lang="en-US" altLang="cs-CZ" sz="3600" b="1"/>
              <a:t>Performance and Policy</a:t>
            </a:r>
          </a:p>
        </p:txBody>
      </p:sp>
      <p:sp>
        <p:nvSpPr>
          <p:cNvPr id="11267" name="Content Placeholder 2">
            <a:extLst>
              <a:ext uri="{FF2B5EF4-FFF2-40B4-BE49-F238E27FC236}">
                <a16:creationId xmlns:a16="http://schemas.microsoft.com/office/drawing/2014/main" id="{9ECDA997-162D-4BD3-B9C7-18F19B542A79}"/>
              </a:ext>
            </a:extLst>
          </p:cNvPr>
          <p:cNvSpPr>
            <a:spLocks noGrp="1"/>
          </p:cNvSpPr>
          <p:nvPr>
            <p:ph idx="1"/>
          </p:nvPr>
        </p:nvSpPr>
        <p:spPr>
          <a:xfrm>
            <a:off x="457200" y="838200"/>
            <a:ext cx="8229600" cy="5486400"/>
          </a:xfrm>
        </p:spPr>
        <p:txBody>
          <a:bodyPr/>
          <a:lstStyle/>
          <a:p>
            <a:pPr eaLnBrk="1" hangingPunct="1">
              <a:buSzPct val="125000"/>
            </a:pPr>
            <a:r>
              <a:rPr lang="en-US" altLang="cs-CZ" sz="3600"/>
              <a:t>Can governments:</a:t>
            </a:r>
          </a:p>
          <a:p>
            <a:pPr lvl="1" eaLnBrk="1" hangingPunct="1">
              <a:buSzPct val="125000"/>
            </a:pPr>
            <a:r>
              <a:rPr lang="en-US" altLang="cs-CZ" sz="3600">
                <a:ea typeface="ＭＳ Ｐゴシック" panose="020B0600070205080204" pitchFamily="34" charset="-128"/>
              </a:rPr>
              <a:t>Promote economic growth?</a:t>
            </a:r>
          </a:p>
          <a:p>
            <a:pPr lvl="1" eaLnBrk="1" hangingPunct="1">
              <a:buSzPct val="125000"/>
            </a:pPr>
            <a:r>
              <a:rPr lang="en-US" altLang="cs-CZ" sz="3600">
                <a:ea typeface="ＭＳ Ｐゴシック" panose="020B0600070205080204" pitchFamily="34" charset="-128"/>
              </a:rPr>
              <a:t>Reduce severity of recession?</a:t>
            </a:r>
          </a:p>
          <a:p>
            <a:pPr eaLnBrk="1" hangingPunct="1">
              <a:buSzPct val="125000"/>
            </a:pPr>
            <a:r>
              <a:rPr lang="en-US" altLang="cs-CZ" sz="3600"/>
              <a:t>Is monetary or fiscal policy more effective at mitigating recession?</a:t>
            </a:r>
          </a:p>
          <a:p>
            <a:pPr eaLnBrk="1" hangingPunct="1">
              <a:buSzPct val="125000"/>
            </a:pPr>
            <a:r>
              <a:rPr lang="en-US" altLang="cs-CZ" sz="3600"/>
              <a:t>Is there a tradeoff between inflation and unemployment?</a:t>
            </a:r>
          </a:p>
          <a:p>
            <a:pPr eaLnBrk="1" hangingPunct="1">
              <a:buSzPct val="125000"/>
            </a:pPr>
            <a:r>
              <a:rPr lang="en-US" altLang="cs-CZ" sz="3600"/>
              <a:t>Is anticipated or unanticipated government policy more effective?</a:t>
            </a:r>
            <a:endParaRPr lang="cs-CZ" altLang="cs-CZ" sz="3600"/>
          </a:p>
          <a:p>
            <a:pPr eaLnBrk="1" hangingPunct="1">
              <a:buSzPct val="125000"/>
            </a:pPr>
            <a:endParaRPr lang="en-US" altLang="cs-CZ" sz="3600"/>
          </a:p>
        </p:txBody>
      </p:sp>
      <p:sp>
        <p:nvSpPr>
          <p:cNvPr id="11268" name="TextBox 4">
            <a:extLst>
              <a:ext uri="{FF2B5EF4-FFF2-40B4-BE49-F238E27FC236}">
                <a16:creationId xmlns:a16="http://schemas.microsoft.com/office/drawing/2014/main" id="{43E5693F-02AF-45D4-880A-60F5153A5056}"/>
              </a:ext>
            </a:extLst>
          </p:cNvPr>
          <p:cNvSpPr txBox="1">
            <a:spLocks noChangeArrowheads="1"/>
          </p:cNvSpPr>
          <p:nvPr/>
        </p:nvSpPr>
        <p:spPr bwMode="auto">
          <a:xfrm>
            <a:off x="0" y="6581775"/>
            <a:ext cx="68580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rgbClr val="3399FF"/>
              </a:buClr>
              <a:buChar char="•"/>
              <a:defRPr sz="2800">
                <a:solidFill>
                  <a:schemeClr val="tx1"/>
                </a:solidFill>
                <a:latin typeface="Arial" panose="020B0604020202020204" pitchFamily="34" charset="0"/>
              </a:defRPr>
            </a:lvl1pPr>
            <a:lvl2pPr marL="742950" indent="-285750">
              <a:spcBef>
                <a:spcPct val="20000"/>
              </a:spcBef>
              <a:buClr>
                <a:srgbClr val="3399FF"/>
              </a:buClr>
              <a:buChar char="•"/>
              <a:defRPr sz="2400">
                <a:solidFill>
                  <a:schemeClr val="tx1"/>
                </a:solidFill>
                <a:latin typeface="Arial" panose="020B0604020202020204" pitchFamily="34" charset="0"/>
              </a:defRPr>
            </a:lvl2pPr>
            <a:lvl3pPr marL="1143000" indent="-228600">
              <a:spcBef>
                <a:spcPct val="20000"/>
              </a:spcBef>
              <a:buClr>
                <a:srgbClr val="3399FF"/>
              </a:buClr>
              <a:buChar char="•"/>
              <a:defRPr sz="2400">
                <a:solidFill>
                  <a:schemeClr val="tx1"/>
                </a:solidFill>
                <a:latin typeface="Arial" panose="020B0604020202020204" pitchFamily="34" charset="0"/>
              </a:defRPr>
            </a:lvl3pPr>
            <a:lvl4pPr marL="1600200" indent="-228600">
              <a:spcBef>
                <a:spcPct val="20000"/>
              </a:spcBef>
              <a:buClr>
                <a:srgbClr val="3399FF"/>
              </a:buClr>
              <a:buChar char="•"/>
              <a:defRPr sz="2000">
                <a:solidFill>
                  <a:schemeClr val="tx1"/>
                </a:solidFill>
                <a:latin typeface="Arial" panose="020B0604020202020204" pitchFamily="34" charset="0"/>
              </a:defRPr>
            </a:lvl4pPr>
            <a:lvl5pPr marL="2057400" indent="-228600">
              <a:spcBef>
                <a:spcPct val="20000"/>
              </a:spcBef>
              <a:buClr>
                <a:srgbClr val="3399FF"/>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9pPr>
          </a:lstStyle>
          <a:p>
            <a:pPr eaLnBrk="1" hangingPunct="1">
              <a:spcBef>
                <a:spcPct val="0"/>
              </a:spcBef>
              <a:buClrTx/>
              <a:buFontTx/>
              <a:buNone/>
            </a:pPr>
            <a:r>
              <a:rPr lang="en-US" altLang="cs-CZ" sz="1200" b="1">
                <a:solidFill>
                  <a:schemeClr val="bg1"/>
                </a:solidFill>
              </a:rPr>
              <a:t>LO2</a:t>
            </a:r>
          </a:p>
        </p:txBody>
      </p:sp>
      <p:sp>
        <p:nvSpPr>
          <p:cNvPr id="11269" name="Text Box 11">
            <a:extLst>
              <a:ext uri="{FF2B5EF4-FFF2-40B4-BE49-F238E27FC236}">
                <a16:creationId xmlns:a16="http://schemas.microsoft.com/office/drawing/2014/main" id="{B6272784-930B-4771-A465-74C531DB0632}"/>
              </a:ext>
            </a:extLst>
          </p:cNvPr>
          <p:cNvSpPr txBox="1">
            <a:spLocks noChangeArrowheads="1"/>
          </p:cNvSpPr>
          <p:nvPr/>
        </p:nvSpPr>
        <p:spPr bwMode="auto">
          <a:xfrm>
            <a:off x="8382000" y="6553200"/>
            <a:ext cx="538163"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rgbClr val="3399FF"/>
              </a:buClr>
              <a:buChar char="•"/>
              <a:defRPr sz="2800">
                <a:solidFill>
                  <a:schemeClr val="tx1"/>
                </a:solidFill>
                <a:latin typeface="Arial" panose="020B0604020202020204" pitchFamily="34" charset="0"/>
              </a:defRPr>
            </a:lvl1pPr>
            <a:lvl2pPr marL="742950" indent="-285750">
              <a:spcBef>
                <a:spcPct val="20000"/>
              </a:spcBef>
              <a:buClr>
                <a:srgbClr val="3399FF"/>
              </a:buClr>
              <a:buChar char="•"/>
              <a:defRPr sz="2400">
                <a:solidFill>
                  <a:schemeClr val="tx1"/>
                </a:solidFill>
                <a:latin typeface="Arial" panose="020B0604020202020204" pitchFamily="34" charset="0"/>
              </a:defRPr>
            </a:lvl2pPr>
            <a:lvl3pPr marL="1143000" indent="-228600">
              <a:spcBef>
                <a:spcPct val="20000"/>
              </a:spcBef>
              <a:buClr>
                <a:srgbClr val="3399FF"/>
              </a:buClr>
              <a:buChar char="•"/>
              <a:defRPr sz="2400">
                <a:solidFill>
                  <a:schemeClr val="tx1"/>
                </a:solidFill>
                <a:latin typeface="Arial" panose="020B0604020202020204" pitchFamily="34" charset="0"/>
              </a:defRPr>
            </a:lvl3pPr>
            <a:lvl4pPr marL="1600200" indent="-228600">
              <a:spcBef>
                <a:spcPct val="20000"/>
              </a:spcBef>
              <a:buClr>
                <a:srgbClr val="3399FF"/>
              </a:buClr>
              <a:buChar char="•"/>
              <a:defRPr sz="2000">
                <a:solidFill>
                  <a:schemeClr val="tx1"/>
                </a:solidFill>
                <a:latin typeface="Arial" panose="020B0604020202020204" pitchFamily="34" charset="0"/>
              </a:defRPr>
            </a:lvl4pPr>
            <a:lvl5pPr marL="2057400" indent="-228600">
              <a:spcBef>
                <a:spcPct val="20000"/>
              </a:spcBef>
              <a:buClr>
                <a:srgbClr val="3399FF"/>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9pPr>
          </a:lstStyle>
          <a:p>
            <a:pPr eaLnBrk="1" hangingPunct="1">
              <a:spcBef>
                <a:spcPct val="0"/>
              </a:spcBef>
              <a:buClrTx/>
              <a:buFontTx/>
              <a:buNone/>
            </a:pPr>
            <a:r>
              <a:rPr lang="en-US" altLang="cs-CZ" sz="1400">
                <a:solidFill>
                  <a:schemeClr val="bg1"/>
                </a:solidFill>
                <a:cs typeface="Arial" panose="020B0604020202020204" pitchFamily="34" charset="0"/>
              </a:rPr>
              <a:t>23-</a:t>
            </a:r>
            <a:fld id="{77709A19-72C8-45DA-B9A3-EFA20AE20A16}" type="slidenum">
              <a:rPr lang="en-US" altLang="cs-CZ" sz="1400">
                <a:solidFill>
                  <a:schemeClr val="bg1"/>
                </a:solidFill>
                <a:cs typeface="Arial" panose="020B0604020202020204" pitchFamily="34" charset="0"/>
              </a:rPr>
              <a:pPr eaLnBrk="1" hangingPunct="1">
                <a:spcBef>
                  <a:spcPct val="0"/>
                </a:spcBef>
                <a:buClrTx/>
                <a:buFontTx/>
                <a:buNone/>
              </a:pPr>
              <a:t>16</a:t>
            </a:fld>
            <a:endParaRPr lang="en-US" altLang="cs-CZ" sz="1400">
              <a:solidFill>
                <a:schemeClr val="bg1"/>
              </a:solidFill>
              <a:cs typeface="Arial" panose="020B0604020202020204" pitchFamily="34" charset="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a:extLst>
              <a:ext uri="{FF2B5EF4-FFF2-40B4-BE49-F238E27FC236}">
                <a16:creationId xmlns:a16="http://schemas.microsoft.com/office/drawing/2014/main" id="{97618575-3604-4E0F-80CB-ACB1D9AEBF40}"/>
              </a:ext>
            </a:extLst>
          </p:cNvPr>
          <p:cNvSpPr>
            <a:spLocks noGrp="1"/>
          </p:cNvSpPr>
          <p:nvPr>
            <p:ph type="title"/>
          </p:nvPr>
        </p:nvSpPr>
        <p:spPr/>
        <p:txBody>
          <a:bodyPr/>
          <a:lstStyle/>
          <a:p>
            <a:pPr eaLnBrk="1" hangingPunct="1"/>
            <a:r>
              <a:rPr lang="en-US" altLang="cs-CZ" sz="3600" b="1"/>
              <a:t>Savings and Investment</a:t>
            </a:r>
          </a:p>
        </p:txBody>
      </p:sp>
      <p:sp>
        <p:nvSpPr>
          <p:cNvPr id="19459" name="Content Placeholder 2">
            <a:extLst>
              <a:ext uri="{FF2B5EF4-FFF2-40B4-BE49-F238E27FC236}">
                <a16:creationId xmlns:a16="http://schemas.microsoft.com/office/drawing/2014/main" id="{E499EE54-8728-4D93-AC4E-89468D37957B}"/>
              </a:ext>
            </a:extLst>
          </p:cNvPr>
          <p:cNvSpPr>
            <a:spLocks noGrp="1"/>
          </p:cNvSpPr>
          <p:nvPr>
            <p:ph idx="1"/>
          </p:nvPr>
        </p:nvSpPr>
        <p:spPr/>
        <p:txBody>
          <a:bodyPr/>
          <a:lstStyle/>
          <a:p>
            <a:pPr eaLnBrk="1" hangingPunct="1">
              <a:buSzPct val="125000"/>
            </a:pPr>
            <a:r>
              <a:rPr lang="en-US" altLang="cs-CZ" sz="3600"/>
              <a:t>Saving</a:t>
            </a:r>
          </a:p>
          <a:p>
            <a:pPr lvl="1" eaLnBrk="1" hangingPunct="1">
              <a:buSzPct val="125000"/>
            </a:pPr>
            <a:r>
              <a:rPr lang="en-US" altLang="cs-CZ" sz="3600">
                <a:ea typeface="ＭＳ Ｐゴシック" panose="020B0600070205080204" pitchFamily="34" charset="-128"/>
              </a:rPr>
              <a:t>Trade-off current for future consumption </a:t>
            </a:r>
          </a:p>
          <a:p>
            <a:pPr eaLnBrk="1" hangingPunct="1">
              <a:buSzPct val="125000"/>
            </a:pPr>
            <a:r>
              <a:rPr lang="en-US" altLang="cs-CZ" sz="3600"/>
              <a:t>Investment</a:t>
            </a:r>
          </a:p>
          <a:p>
            <a:pPr lvl="1" eaLnBrk="1" hangingPunct="1">
              <a:buSzPct val="125000"/>
            </a:pPr>
            <a:r>
              <a:rPr lang="en-US" altLang="cs-CZ" sz="3600">
                <a:ea typeface="ＭＳ Ｐゴシック" panose="020B0600070205080204" pitchFamily="34" charset="-128"/>
              </a:rPr>
              <a:t>Financial investment</a:t>
            </a:r>
          </a:p>
          <a:p>
            <a:pPr lvl="1" eaLnBrk="1" hangingPunct="1">
              <a:buSzPct val="125000"/>
            </a:pPr>
            <a:r>
              <a:rPr lang="en-US" altLang="cs-CZ" sz="3600">
                <a:ea typeface="ＭＳ Ｐゴシック" panose="020B0600070205080204" pitchFamily="34" charset="-128"/>
              </a:rPr>
              <a:t>Economic investment </a:t>
            </a:r>
          </a:p>
          <a:p>
            <a:pPr eaLnBrk="1" hangingPunct="1">
              <a:buSzPct val="125000"/>
            </a:pPr>
            <a:r>
              <a:rPr lang="en-US" altLang="cs-CZ" sz="3600"/>
              <a:t>Banks and financial institutions</a:t>
            </a:r>
          </a:p>
          <a:p>
            <a:pPr eaLnBrk="1" hangingPunct="1"/>
            <a:endParaRPr lang="en-US" altLang="cs-CZ" sz="3600"/>
          </a:p>
        </p:txBody>
      </p:sp>
      <p:sp>
        <p:nvSpPr>
          <p:cNvPr id="19460" name="Text Box 5">
            <a:extLst>
              <a:ext uri="{FF2B5EF4-FFF2-40B4-BE49-F238E27FC236}">
                <a16:creationId xmlns:a16="http://schemas.microsoft.com/office/drawing/2014/main" id="{425D6087-A32C-4FC7-80D0-32CDD43DE00A}"/>
              </a:ext>
            </a:extLst>
          </p:cNvPr>
          <p:cNvSpPr txBox="1">
            <a:spLocks noChangeArrowheads="1"/>
          </p:cNvSpPr>
          <p:nvPr/>
        </p:nvSpPr>
        <p:spPr bwMode="auto">
          <a:xfrm>
            <a:off x="0" y="6581775"/>
            <a:ext cx="91440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rgbClr val="3399FF"/>
              </a:buClr>
              <a:buChar char="•"/>
              <a:defRPr sz="2800">
                <a:solidFill>
                  <a:schemeClr val="tx1"/>
                </a:solidFill>
                <a:latin typeface="Arial" panose="020B0604020202020204" pitchFamily="34" charset="0"/>
              </a:defRPr>
            </a:lvl1pPr>
            <a:lvl2pPr marL="742950" indent="-285750">
              <a:spcBef>
                <a:spcPct val="20000"/>
              </a:spcBef>
              <a:buClr>
                <a:srgbClr val="3399FF"/>
              </a:buClr>
              <a:buChar char="•"/>
              <a:defRPr sz="2400">
                <a:solidFill>
                  <a:schemeClr val="tx1"/>
                </a:solidFill>
                <a:latin typeface="Arial" panose="020B0604020202020204" pitchFamily="34" charset="0"/>
              </a:defRPr>
            </a:lvl2pPr>
            <a:lvl3pPr marL="1143000" indent="-228600">
              <a:spcBef>
                <a:spcPct val="20000"/>
              </a:spcBef>
              <a:buClr>
                <a:srgbClr val="3399FF"/>
              </a:buClr>
              <a:buChar char="•"/>
              <a:defRPr sz="2400">
                <a:solidFill>
                  <a:schemeClr val="tx1"/>
                </a:solidFill>
                <a:latin typeface="Arial" panose="020B0604020202020204" pitchFamily="34" charset="0"/>
              </a:defRPr>
            </a:lvl3pPr>
            <a:lvl4pPr marL="1600200" indent="-228600">
              <a:spcBef>
                <a:spcPct val="20000"/>
              </a:spcBef>
              <a:buClr>
                <a:srgbClr val="3399FF"/>
              </a:buClr>
              <a:buChar char="•"/>
              <a:defRPr sz="2000">
                <a:solidFill>
                  <a:schemeClr val="tx1"/>
                </a:solidFill>
                <a:latin typeface="Arial" panose="020B0604020202020204" pitchFamily="34" charset="0"/>
              </a:defRPr>
            </a:lvl4pPr>
            <a:lvl5pPr marL="2057400" indent="-228600">
              <a:spcBef>
                <a:spcPct val="20000"/>
              </a:spcBef>
              <a:buClr>
                <a:srgbClr val="3399FF"/>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9pPr>
          </a:lstStyle>
          <a:p>
            <a:pPr eaLnBrk="1" hangingPunct="1">
              <a:spcBef>
                <a:spcPct val="50000"/>
              </a:spcBef>
              <a:buClrTx/>
              <a:buFontTx/>
              <a:buNone/>
            </a:pPr>
            <a:r>
              <a:rPr lang="en-US" altLang="cs-CZ" sz="1200" b="1">
                <a:solidFill>
                  <a:schemeClr val="bg1"/>
                </a:solidFill>
              </a:rPr>
              <a:t>LO4</a:t>
            </a:r>
          </a:p>
        </p:txBody>
      </p:sp>
      <p:sp>
        <p:nvSpPr>
          <p:cNvPr id="19461" name="Text Box 11">
            <a:extLst>
              <a:ext uri="{FF2B5EF4-FFF2-40B4-BE49-F238E27FC236}">
                <a16:creationId xmlns:a16="http://schemas.microsoft.com/office/drawing/2014/main" id="{2ED2A69E-2AE9-4F1C-803B-E951823F15CB}"/>
              </a:ext>
            </a:extLst>
          </p:cNvPr>
          <p:cNvSpPr txBox="1">
            <a:spLocks noChangeArrowheads="1"/>
          </p:cNvSpPr>
          <p:nvPr/>
        </p:nvSpPr>
        <p:spPr bwMode="auto">
          <a:xfrm>
            <a:off x="8382000" y="6553200"/>
            <a:ext cx="538163"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rgbClr val="3399FF"/>
              </a:buClr>
              <a:buChar char="•"/>
              <a:defRPr sz="2800">
                <a:solidFill>
                  <a:schemeClr val="tx1"/>
                </a:solidFill>
                <a:latin typeface="Arial" panose="020B0604020202020204" pitchFamily="34" charset="0"/>
              </a:defRPr>
            </a:lvl1pPr>
            <a:lvl2pPr marL="742950" indent="-285750">
              <a:spcBef>
                <a:spcPct val="20000"/>
              </a:spcBef>
              <a:buClr>
                <a:srgbClr val="3399FF"/>
              </a:buClr>
              <a:buChar char="•"/>
              <a:defRPr sz="2400">
                <a:solidFill>
                  <a:schemeClr val="tx1"/>
                </a:solidFill>
                <a:latin typeface="Arial" panose="020B0604020202020204" pitchFamily="34" charset="0"/>
              </a:defRPr>
            </a:lvl2pPr>
            <a:lvl3pPr marL="1143000" indent="-228600">
              <a:spcBef>
                <a:spcPct val="20000"/>
              </a:spcBef>
              <a:buClr>
                <a:srgbClr val="3399FF"/>
              </a:buClr>
              <a:buChar char="•"/>
              <a:defRPr sz="2400">
                <a:solidFill>
                  <a:schemeClr val="tx1"/>
                </a:solidFill>
                <a:latin typeface="Arial" panose="020B0604020202020204" pitchFamily="34" charset="0"/>
              </a:defRPr>
            </a:lvl3pPr>
            <a:lvl4pPr marL="1600200" indent="-228600">
              <a:spcBef>
                <a:spcPct val="20000"/>
              </a:spcBef>
              <a:buClr>
                <a:srgbClr val="3399FF"/>
              </a:buClr>
              <a:buChar char="•"/>
              <a:defRPr sz="2000">
                <a:solidFill>
                  <a:schemeClr val="tx1"/>
                </a:solidFill>
                <a:latin typeface="Arial" panose="020B0604020202020204" pitchFamily="34" charset="0"/>
              </a:defRPr>
            </a:lvl4pPr>
            <a:lvl5pPr marL="2057400" indent="-228600">
              <a:spcBef>
                <a:spcPct val="20000"/>
              </a:spcBef>
              <a:buClr>
                <a:srgbClr val="3399FF"/>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9pPr>
          </a:lstStyle>
          <a:p>
            <a:pPr eaLnBrk="1" hangingPunct="1">
              <a:spcBef>
                <a:spcPct val="0"/>
              </a:spcBef>
              <a:buClrTx/>
              <a:buFontTx/>
              <a:buNone/>
            </a:pPr>
            <a:r>
              <a:rPr lang="en-US" altLang="cs-CZ" sz="1400">
                <a:solidFill>
                  <a:schemeClr val="bg1"/>
                </a:solidFill>
                <a:cs typeface="Arial" panose="020B0604020202020204" pitchFamily="34" charset="0"/>
              </a:rPr>
              <a:t>23-</a:t>
            </a:r>
            <a:fld id="{C54299F1-2145-4248-89A2-97104DF457C9}" type="slidenum">
              <a:rPr lang="en-US" altLang="cs-CZ" sz="1400">
                <a:solidFill>
                  <a:schemeClr val="bg1"/>
                </a:solidFill>
                <a:cs typeface="Arial" panose="020B0604020202020204" pitchFamily="34" charset="0"/>
              </a:rPr>
              <a:pPr eaLnBrk="1" hangingPunct="1">
                <a:spcBef>
                  <a:spcPct val="0"/>
                </a:spcBef>
                <a:buClrTx/>
                <a:buFontTx/>
                <a:buNone/>
              </a:pPr>
              <a:t>17</a:t>
            </a:fld>
            <a:endParaRPr lang="en-US" altLang="cs-CZ" sz="1400">
              <a:solidFill>
                <a:schemeClr val="bg1"/>
              </a:solidFill>
              <a:cs typeface="Arial" panose="020B0604020202020204" pitchFamily="34"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a:extLst>
              <a:ext uri="{FF2B5EF4-FFF2-40B4-BE49-F238E27FC236}">
                <a16:creationId xmlns:a16="http://schemas.microsoft.com/office/drawing/2014/main" id="{93E6AD7B-2DD6-4020-8153-DBDF5504A548}"/>
              </a:ext>
            </a:extLst>
          </p:cNvPr>
          <p:cNvSpPr>
            <a:spLocks noGrp="1"/>
          </p:cNvSpPr>
          <p:nvPr>
            <p:ph type="title"/>
          </p:nvPr>
        </p:nvSpPr>
        <p:spPr/>
        <p:txBody>
          <a:bodyPr/>
          <a:lstStyle/>
          <a:p>
            <a:pPr eaLnBrk="1" hangingPunct="1"/>
            <a:r>
              <a:rPr lang="en-US" altLang="cs-CZ" sz="3600" b="1"/>
              <a:t>Uncertainty, Expectations, and Shocks</a:t>
            </a:r>
          </a:p>
        </p:txBody>
      </p:sp>
      <p:sp>
        <p:nvSpPr>
          <p:cNvPr id="21507" name="Content Placeholder 2">
            <a:extLst>
              <a:ext uri="{FF2B5EF4-FFF2-40B4-BE49-F238E27FC236}">
                <a16:creationId xmlns:a16="http://schemas.microsoft.com/office/drawing/2014/main" id="{B2552598-5EAC-476E-8534-F8BEDA43D5B4}"/>
              </a:ext>
            </a:extLst>
          </p:cNvPr>
          <p:cNvSpPr>
            <a:spLocks noGrp="1"/>
          </p:cNvSpPr>
          <p:nvPr>
            <p:ph idx="1"/>
          </p:nvPr>
        </p:nvSpPr>
        <p:spPr/>
        <p:txBody>
          <a:bodyPr/>
          <a:lstStyle/>
          <a:p>
            <a:pPr eaLnBrk="1" hangingPunct="1">
              <a:buSzPct val="125000"/>
            </a:pPr>
            <a:r>
              <a:rPr lang="en-US" altLang="cs-CZ" sz="3600"/>
              <a:t>The future is uncertain</a:t>
            </a:r>
          </a:p>
          <a:p>
            <a:pPr eaLnBrk="1" hangingPunct="1">
              <a:buSzPct val="125000"/>
            </a:pPr>
            <a:r>
              <a:rPr lang="en-US" altLang="cs-CZ" sz="3600"/>
              <a:t>Expectations affect investment</a:t>
            </a:r>
          </a:p>
          <a:p>
            <a:pPr eaLnBrk="1" hangingPunct="1">
              <a:buSzPct val="125000"/>
            </a:pPr>
            <a:r>
              <a:rPr lang="en-US" altLang="cs-CZ" sz="3600"/>
              <a:t>Shocks </a:t>
            </a:r>
          </a:p>
          <a:p>
            <a:pPr lvl="1" eaLnBrk="1" hangingPunct="1">
              <a:buSzPct val="125000"/>
            </a:pPr>
            <a:r>
              <a:rPr lang="en-US" altLang="cs-CZ" sz="3600">
                <a:ea typeface="ＭＳ Ｐゴシック" panose="020B0600070205080204" pitchFamily="34" charset="-128"/>
              </a:rPr>
              <a:t>What happens is not what you expected</a:t>
            </a:r>
          </a:p>
          <a:p>
            <a:pPr eaLnBrk="1" hangingPunct="1">
              <a:buSzPct val="125000"/>
            </a:pPr>
            <a:r>
              <a:rPr lang="en-US" altLang="cs-CZ" sz="3600"/>
              <a:t>Demand shocks</a:t>
            </a:r>
          </a:p>
          <a:p>
            <a:pPr eaLnBrk="1" hangingPunct="1">
              <a:buSzPct val="125000"/>
            </a:pPr>
            <a:r>
              <a:rPr lang="en-US" altLang="cs-CZ" sz="3600"/>
              <a:t>Supply shocks</a:t>
            </a:r>
          </a:p>
        </p:txBody>
      </p:sp>
      <p:sp>
        <p:nvSpPr>
          <p:cNvPr id="21508" name="Text Box 5">
            <a:extLst>
              <a:ext uri="{FF2B5EF4-FFF2-40B4-BE49-F238E27FC236}">
                <a16:creationId xmlns:a16="http://schemas.microsoft.com/office/drawing/2014/main" id="{7BF9F5AD-8140-4314-BFEF-F6C47131667C}"/>
              </a:ext>
            </a:extLst>
          </p:cNvPr>
          <p:cNvSpPr txBox="1">
            <a:spLocks noChangeArrowheads="1"/>
          </p:cNvSpPr>
          <p:nvPr/>
        </p:nvSpPr>
        <p:spPr bwMode="auto">
          <a:xfrm>
            <a:off x="0" y="6581775"/>
            <a:ext cx="91440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rgbClr val="3399FF"/>
              </a:buClr>
              <a:buChar char="•"/>
              <a:defRPr sz="2800">
                <a:solidFill>
                  <a:schemeClr val="tx1"/>
                </a:solidFill>
                <a:latin typeface="Arial" panose="020B0604020202020204" pitchFamily="34" charset="0"/>
              </a:defRPr>
            </a:lvl1pPr>
            <a:lvl2pPr marL="742950" indent="-285750">
              <a:spcBef>
                <a:spcPct val="20000"/>
              </a:spcBef>
              <a:buClr>
                <a:srgbClr val="3399FF"/>
              </a:buClr>
              <a:buChar char="•"/>
              <a:defRPr sz="2400">
                <a:solidFill>
                  <a:schemeClr val="tx1"/>
                </a:solidFill>
                <a:latin typeface="Arial" panose="020B0604020202020204" pitchFamily="34" charset="0"/>
              </a:defRPr>
            </a:lvl2pPr>
            <a:lvl3pPr marL="1143000" indent="-228600">
              <a:spcBef>
                <a:spcPct val="20000"/>
              </a:spcBef>
              <a:buClr>
                <a:srgbClr val="3399FF"/>
              </a:buClr>
              <a:buChar char="•"/>
              <a:defRPr sz="2400">
                <a:solidFill>
                  <a:schemeClr val="tx1"/>
                </a:solidFill>
                <a:latin typeface="Arial" panose="020B0604020202020204" pitchFamily="34" charset="0"/>
              </a:defRPr>
            </a:lvl3pPr>
            <a:lvl4pPr marL="1600200" indent="-228600">
              <a:spcBef>
                <a:spcPct val="20000"/>
              </a:spcBef>
              <a:buClr>
                <a:srgbClr val="3399FF"/>
              </a:buClr>
              <a:buChar char="•"/>
              <a:defRPr sz="2000">
                <a:solidFill>
                  <a:schemeClr val="tx1"/>
                </a:solidFill>
                <a:latin typeface="Arial" panose="020B0604020202020204" pitchFamily="34" charset="0"/>
              </a:defRPr>
            </a:lvl4pPr>
            <a:lvl5pPr marL="2057400" indent="-228600">
              <a:spcBef>
                <a:spcPct val="20000"/>
              </a:spcBef>
              <a:buClr>
                <a:srgbClr val="3399FF"/>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9pPr>
          </a:lstStyle>
          <a:p>
            <a:pPr eaLnBrk="1" hangingPunct="1">
              <a:spcBef>
                <a:spcPct val="50000"/>
              </a:spcBef>
              <a:buClrTx/>
              <a:buFontTx/>
              <a:buNone/>
            </a:pPr>
            <a:r>
              <a:rPr lang="en-US" altLang="cs-CZ" sz="1200" b="1">
                <a:solidFill>
                  <a:schemeClr val="bg1"/>
                </a:solidFill>
              </a:rPr>
              <a:t>LO5</a:t>
            </a:r>
          </a:p>
        </p:txBody>
      </p:sp>
      <p:sp>
        <p:nvSpPr>
          <p:cNvPr id="21509" name="Text Box 11">
            <a:extLst>
              <a:ext uri="{FF2B5EF4-FFF2-40B4-BE49-F238E27FC236}">
                <a16:creationId xmlns:a16="http://schemas.microsoft.com/office/drawing/2014/main" id="{9420CD56-57C8-4C06-95EC-9521584D646A}"/>
              </a:ext>
            </a:extLst>
          </p:cNvPr>
          <p:cNvSpPr txBox="1">
            <a:spLocks noChangeArrowheads="1"/>
          </p:cNvSpPr>
          <p:nvPr/>
        </p:nvSpPr>
        <p:spPr bwMode="auto">
          <a:xfrm>
            <a:off x="8382000" y="6553200"/>
            <a:ext cx="538163"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rgbClr val="3399FF"/>
              </a:buClr>
              <a:buChar char="•"/>
              <a:defRPr sz="2800">
                <a:solidFill>
                  <a:schemeClr val="tx1"/>
                </a:solidFill>
                <a:latin typeface="Arial" panose="020B0604020202020204" pitchFamily="34" charset="0"/>
              </a:defRPr>
            </a:lvl1pPr>
            <a:lvl2pPr marL="742950" indent="-285750">
              <a:spcBef>
                <a:spcPct val="20000"/>
              </a:spcBef>
              <a:buClr>
                <a:srgbClr val="3399FF"/>
              </a:buClr>
              <a:buChar char="•"/>
              <a:defRPr sz="2400">
                <a:solidFill>
                  <a:schemeClr val="tx1"/>
                </a:solidFill>
                <a:latin typeface="Arial" panose="020B0604020202020204" pitchFamily="34" charset="0"/>
              </a:defRPr>
            </a:lvl2pPr>
            <a:lvl3pPr marL="1143000" indent="-228600">
              <a:spcBef>
                <a:spcPct val="20000"/>
              </a:spcBef>
              <a:buClr>
                <a:srgbClr val="3399FF"/>
              </a:buClr>
              <a:buChar char="•"/>
              <a:defRPr sz="2400">
                <a:solidFill>
                  <a:schemeClr val="tx1"/>
                </a:solidFill>
                <a:latin typeface="Arial" panose="020B0604020202020204" pitchFamily="34" charset="0"/>
              </a:defRPr>
            </a:lvl3pPr>
            <a:lvl4pPr marL="1600200" indent="-228600">
              <a:spcBef>
                <a:spcPct val="20000"/>
              </a:spcBef>
              <a:buClr>
                <a:srgbClr val="3399FF"/>
              </a:buClr>
              <a:buChar char="•"/>
              <a:defRPr sz="2000">
                <a:solidFill>
                  <a:schemeClr val="tx1"/>
                </a:solidFill>
                <a:latin typeface="Arial" panose="020B0604020202020204" pitchFamily="34" charset="0"/>
              </a:defRPr>
            </a:lvl4pPr>
            <a:lvl5pPr marL="2057400" indent="-228600">
              <a:spcBef>
                <a:spcPct val="20000"/>
              </a:spcBef>
              <a:buClr>
                <a:srgbClr val="3399FF"/>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9pPr>
          </a:lstStyle>
          <a:p>
            <a:pPr eaLnBrk="1" hangingPunct="1">
              <a:spcBef>
                <a:spcPct val="0"/>
              </a:spcBef>
              <a:buClrTx/>
              <a:buFontTx/>
              <a:buNone/>
            </a:pPr>
            <a:r>
              <a:rPr lang="en-US" altLang="cs-CZ" sz="1400">
                <a:solidFill>
                  <a:schemeClr val="bg1"/>
                </a:solidFill>
                <a:cs typeface="Arial" panose="020B0604020202020204" pitchFamily="34" charset="0"/>
              </a:rPr>
              <a:t>23-</a:t>
            </a:r>
            <a:fld id="{0896F8AC-8F73-4E8D-A828-63113B137258}" type="slidenum">
              <a:rPr lang="en-US" altLang="cs-CZ" sz="1400">
                <a:solidFill>
                  <a:schemeClr val="bg1"/>
                </a:solidFill>
                <a:cs typeface="Arial" panose="020B0604020202020204" pitchFamily="34" charset="0"/>
              </a:rPr>
              <a:pPr eaLnBrk="1" hangingPunct="1">
                <a:spcBef>
                  <a:spcPct val="0"/>
                </a:spcBef>
                <a:buClrTx/>
                <a:buFontTx/>
                <a:buNone/>
              </a:pPr>
              <a:t>18</a:t>
            </a:fld>
            <a:endParaRPr lang="en-US" altLang="cs-CZ" sz="1400">
              <a:solidFill>
                <a:schemeClr val="bg1"/>
              </a:solidFill>
              <a:cs typeface="Arial" panose="020B0604020202020204" pitchFamily="34" charset="0"/>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a:extLst>
              <a:ext uri="{FF2B5EF4-FFF2-40B4-BE49-F238E27FC236}">
                <a16:creationId xmlns:a16="http://schemas.microsoft.com/office/drawing/2014/main" id="{78FA338A-F022-46B5-A45C-F748628E2C39}"/>
              </a:ext>
            </a:extLst>
          </p:cNvPr>
          <p:cNvSpPr>
            <a:spLocks noGrp="1"/>
          </p:cNvSpPr>
          <p:nvPr>
            <p:ph type="title"/>
          </p:nvPr>
        </p:nvSpPr>
        <p:spPr/>
        <p:txBody>
          <a:bodyPr/>
          <a:lstStyle/>
          <a:p>
            <a:pPr eaLnBrk="1" hangingPunct="1"/>
            <a:r>
              <a:rPr lang="en-US" altLang="cs-CZ" sz="3600" b="1"/>
              <a:t>Uncertainty, Expectations and Shocks</a:t>
            </a:r>
          </a:p>
        </p:txBody>
      </p:sp>
      <p:sp>
        <p:nvSpPr>
          <p:cNvPr id="23555" name="Content Placeholder 2">
            <a:extLst>
              <a:ext uri="{FF2B5EF4-FFF2-40B4-BE49-F238E27FC236}">
                <a16:creationId xmlns:a16="http://schemas.microsoft.com/office/drawing/2014/main" id="{F9968BEA-22EA-419A-93E1-A4EA62A53EC0}"/>
              </a:ext>
            </a:extLst>
          </p:cNvPr>
          <p:cNvSpPr>
            <a:spLocks noGrp="1"/>
          </p:cNvSpPr>
          <p:nvPr>
            <p:ph idx="1"/>
          </p:nvPr>
        </p:nvSpPr>
        <p:spPr>
          <a:xfrm>
            <a:off x="457200" y="1066800"/>
            <a:ext cx="8153400" cy="5410200"/>
          </a:xfrm>
        </p:spPr>
        <p:txBody>
          <a:bodyPr/>
          <a:lstStyle/>
          <a:p>
            <a:pPr eaLnBrk="1" hangingPunct="1">
              <a:buSzPct val="125000"/>
            </a:pPr>
            <a:r>
              <a:rPr lang="en-US" altLang="cs-CZ" sz="3600"/>
              <a:t>Demand shocks and flexible prices</a:t>
            </a:r>
          </a:p>
          <a:p>
            <a:pPr lvl="1" eaLnBrk="1" hangingPunct="1">
              <a:buSzPct val="125000"/>
            </a:pPr>
            <a:r>
              <a:rPr lang="en-US" altLang="cs-CZ" sz="3600">
                <a:ea typeface="ＭＳ Ｐゴシック" panose="020B0600070205080204" pitchFamily="34" charset="-128"/>
              </a:rPr>
              <a:t>Price falls if demand is low</a:t>
            </a:r>
          </a:p>
          <a:p>
            <a:pPr lvl="1" eaLnBrk="1" hangingPunct="1">
              <a:buSzPct val="125000"/>
            </a:pPr>
            <a:r>
              <a:rPr lang="en-US" altLang="cs-CZ" sz="3600">
                <a:ea typeface="ＭＳ Ｐゴシック" panose="020B0600070205080204" pitchFamily="34" charset="-128"/>
              </a:rPr>
              <a:t>Sales unchanged</a:t>
            </a:r>
          </a:p>
          <a:p>
            <a:pPr eaLnBrk="1" hangingPunct="1">
              <a:buSzPct val="125000"/>
            </a:pPr>
            <a:r>
              <a:rPr lang="en-US" altLang="cs-CZ" sz="3600"/>
              <a:t>Demand shocks and sticky prices</a:t>
            </a:r>
          </a:p>
          <a:p>
            <a:pPr lvl="1" eaLnBrk="1" hangingPunct="1">
              <a:buSzPct val="125000"/>
            </a:pPr>
            <a:r>
              <a:rPr lang="en-US" altLang="cs-CZ" sz="3600">
                <a:ea typeface="ＭＳ Ｐゴシック" panose="020B0600070205080204" pitchFamily="34" charset="-128"/>
              </a:rPr>
              <a:t>Maintain inventory</a:t>
            </a:r>
          </a:p>
          <a:p>
            <a:pPr lvl="1" eaLnBrk="1" hangingPunct="1">
              <a:buSzPct val="125000"/>
            </a:pPr>
            <a:r>
              <a:rPr lang="en-US" altLang="cs-CZ" sz="3600">
                <a:ea typeface="ＭＳ Ｐゴシック" panose="020B0600070205080204" pitchFamily="34" charset="-128"/>
              </a:rPr>
              <a:t>Sales change</a:t>
            </a:r>
          </a:p>
          <a:p>
            <a:pPr lvl="1" eaLnBrk="1" hangingPunct="1">
              <a:buSzPct val="125000"/>
            </a:pPr>
            <a:r>
              <a:rPr lang="en-US" altLang="cs-CZ" sz="3600">
                <a:ea typeface="ＭＳ Ｐゴシック" panose="020B0600070205080204" pitchFamily="34" charset="-128"/>
              </a:rPr>
              <a:t>Business cycles</a:t>
            </a:r>
          </a:p>
          <a:p>
            <a:pPr eaLnBrk="1" hangingPunct="1"/>
            <a:endParaRPr lang="en-US" altLang="cs-CZ" sz="3600"/>
          </a:p>
        </p:txBody>
      </p:sp>
      <p:sp>
        <p:nvSpPr>
          <p:cNvPr id="23556" name="Text Box 5">
            <a:extLst>
              <a:ext uri="{FF2B5EF4-FFF2-40B4-BE49-F238E27FC236}">
                <a16:creationId xmlns:a16="http://schemas.microsoft.com/office/drawing/2014/main" id="{3AA2D282-4E78-4276-9499-5CF911A3503D}"/>
              </a:ext>
            </a:extLst>
          </p:cNvPr>
          <p:cNvSpPr txBox="1">
            <a:spLocks noChangeArrowheads="1"/>
          </p:cNvSpPr>
          <p:nvPr/>
        </p:nvSpPr>
        <p:spPr bwMode="auto">
          <a:xfrm>
            <a:off x="0" y="6581775"/>
            <a:ext cx="76200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rgbClr val="3399FF"/>
              </a:buClr>
              <a:buChar char="•"/>
              <a:defRPr sz="2800">
                <a:solidFill>
                  <a:schemeClr val="tx1"/>
                </a:solidFill>
                <a:latin typeface="Arial" panose="020B0604020202020204" pitchFamily="34" charset="0"/>
              </a:defRPr>
            </a:lvl1pPr>
            <a:lvl2pPr marL="742950" indent="-285750">
              <a:spcBef>
                <a:spcPct val="20000"/>
              </a:spcBef>
              <a:buClr>
                <a:srgbClr val="3399FF"/>
              </a:buClr>
              <a:buChar char="•"/>
              <a:defRPr sz="2400">
                <a:solidFill>
                  <a:schemeClr val="tx1"/>
                </a:solidFill>
                <a:latin typeface="Arial" panose="020B0604020202020204" pitchFamily="34" charset="0"/>
              </a:defRPr>
            </a:lvl2pPr>
            <a:lvl3pPr marL="1143000" indent="-228600">
              <a:spcBef>
                <a:spcPct val="20000"/>
              </a:spcBef>
              <a:buClr>
                <a:srgbClr val="3399FF"/>
              </a:buClr>
              <a:buChar char="•"/>
              <a:defRPr sz="2400">
                <a:solidFill>
                  <a:schemeClr val="tx1"/>
                </a:solidFill>
                <a:latin typeface="Arial" panose="020B0604020202020204" pitchFamily="34" charset="0"/>
              </a:defRPr>
            </a:lvl3pPr>
            <a:lvl4pPr marL="1600200" indent="-228600">
              <a:spcBef>
                <a:spcPct val="20000"/>
              </a:spcBef>
              <a:buClr>
                <a:srgbClr val="3399FF"/>
              </a:buClr>
              <a:buChar char="•"/>
              <a:defRPr sz="2000">
                <a:solidFill>
                  <a:schemeClr val="tx1"/>
                </a:solidFill>
                <a:latin typeface="Arial" panose="020B0604020202020204" pitchFamily="34" charset="0"/>
              </a:defRPr>
            </a:lvl4pPr>
            <a:lvl5pPr marL="2057400" indent="-228600">
              <a:spcBef>
                <a:spcPct val="20000"/>
              </a:spcBef>
              <a:buClr>
                <a:srgbClr val="3399FF"/>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9pPr>
          </a:lstStyle>
          <a:p>
            <a:pPr eaLnBrk="1" hangingPunct="1">
              <a:spcBef>
                <a:spcPct val="50000"/>
              </a:spcBef>
              <a:buClrTx/>
              <a:buFontTx/>
              <a:buNone/>
            </a:pPr>
            <a:r>
              <a:rPr lang="en-US" altLang="cs-CZ" sz="1200" b="1">
                <a:solidFill>
                  <a:schemeClr val="bg1"/>
                </a:solidFill>
              </a:rPr>
              <a:t>LO5</a:t>
            </a:r>
          </a:p>
        </p:txBody>
      </p:sp>
      <p:sp>
        <p:nvSpPr>
          <p:cNvPr id="23557" name="Text Box 11">
            <a:extLst>
              <a:ext uri="{FF2B5EF4-FFF2-40B4-BE49-F238E27FC236}">
                <a16:creationId xmlns:a16="http://schemas.microsoft.com/office/drawing/2014/main" id="{0ABBF05E-9929-4D89-841C-4B7412C58E26}"/>
              </a:ext>
            </a:extLst>
          </p:cNvPr>
          <p:cNvSpPr txBox="1">
            <a:spLocks noChangeArrowheads="1"/>
          </p:cNvSpPr>
          <p:nvPr/>
        </p:nvSpPr>
        <p:spPr bwMode="auto">
          <a:xfrm>
            <a:off x="8382000" y="6553200"/>
            <a:ext cx="538163"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rgbClr val="3399FF"/>
              </a:buClr>
              <a:buChar char="•"/>
              <a:defRPr sz="2800">
                <a:solidFill>
                  <a:schemeClr val="tx1"/>
                </a:solidFill>
                <a:latin typeface="Arial" panose="020B0604020202020204" pitchFamily="34" charset="0"/>
              </a:defRPr>
            </a:lvl1pPr>
            <a:lvl2pPr marL="742950" indent="-285750">
              <a:spcBef>
                <a:spcPct val="20000"/>
              </a:spcBef>
              <a:buClr>
                <a:srgbClr val="3399FF"/>
              </a:buClr>
              <a:buChar char="•"/>
              <a:defRPr sz="2400">
                <a:solidFill>
                  <a:schemeClr val="tx1"/>
                </a:solidFill>
                <a:latin typeface="Arial" panose="020B0604020202020204" pitchFamily="34" charset="0"/>
              </a:defRPr>
            </a:lvl2pPr>
            <a:lvl3pPr marL="1143000" indent="-228600">
              <a:spcBef>
                <a:spcPct val="20000"/>
              </a:spcBef>
              <a:buClr>
                <a:srgbClr val="3399FF"/>
              </a:buClr>
              <a:buChar char="•"/>
              <a:defRPr sz="2400">
                <a:solidFill>
                  <a:schemeClr val="tx1"/>
                </a:solidFill>
                <a:latin typeface="Arial" panose="020B0604020202020204" pitchFamily="34" charset="0"/>
              </a:defRPr>
            </a:lvl3pPr>
            <a:lvl4pPr marL="1600200" indent="-228600">
              <a:spcBef>
                <a:spcPct val="20000"/>
              </a:spcBef>
              <a:buClr>
                <a:srgbClr val="3399FF"/>
              </a:buClr>
              <a:buChar char="•"/>
              <a:defRPr sz="2000">
                <a:solidFill>
                  <a:schemeClr val="tx1"/>
                </a:solidFill>
                <a:latin typeface="Arial" panose="020B0604020202020204" pitchFamily="34" charset="0"/>
              </a:defRPr>
            </a:lvl4pPr>
            <a:lvl5pPr marL="2057400" indent="-228600">
              <a:spcBef>
                <a:spcPct val="20000"/>
              </a:spcBef>
              <a:buClr>
                <a:srgbClr val="3399FF"/>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9pPr>
          </a:lstStyle>
          <a:p>
            <a:pPr eaLnBrk="1" hangingPunct="1">
              <a:spcBef>
                <a:spcPct val="0"/>
              </a:spcBef>
              <a:buClrTx/>
              <a:buFontTx/>
              <a:buNone/>
            </a:pPr>
            <a:r>
              <a:rPr lang="en-US" altLang="cs-CZ" sz="1400">
                <a:solidFill>
                  <a:schemeClr val="bg1"/>
                </a:solidFill>
                <a:cs typeface="Arial" panose="020B0604020202020204" pitchFamily="34" charset="0"/>
              </a:rPr>
              <a:t>23-</a:t>
            </a:r>
            <a:fld id="{8CB60A04-78C1-4456-9690-AB31F86DF9B4}" type="slidenum">
              <a:rPr lang="en-US" altLang="cs-CZ" sz="1400">
                <a:solidFill>
                  <a:schemeClr val="bg1"/>
                </a:solidFill>
                <a:cs typeface="Arial" panose="020B0604020202020204" pitchFamily="34" charset="0"/>
              </a:rPr>
              <a:pPr eaLnBrk="1" hangingPunct="1">
                <a:spcBef>
                  <a:spcPct val="0"/>
                </a:spcBef>
                <a:buClrTx/>
                <a:buFontTx/>
                <a:buNone/>
              </a:pPr>
              <a:t>19</a:t>
            </a:fld>
            <a:endParaRPr lang="en-US" altLang="cs-CZ" sz="1400">
              <a:solidFill>
                <a:schemeClr val="bg1"/>
              </a:solidFill>
              <a:cs typeface="Arial" panose="020B0604020202020204"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a:extLst>
              <a:ext uri="{FF2B5EF4-FFF2-40B4-BE49-F238E27FC236}">
                <a16:creationId xmlns:a16="http://schemas.microsoft.com/office/drawing/2014/main" id="{24563C01-7FA6-455D-8CBF-FCC6A6A16B3A}"/>
              </a:ext>
            </a:extLst>
          </p:cNvPr>
          <p:cNvSpPr>
            <a:spLocks noGrp="1" noChangeArrowheads="1"/>
          </p:cNvSpPr>
          <p:nvPr>
            <p:ph type="title" idx="4294967295"/>
          </p:nvPr>
        </p:nvSpPr>
        <p:spPr/>
        <p:txBody>
          <a:bodyPr/>
          <a:lstStyle/>
          <a:p>
            <a:pPr eaLnBrk="1" hangingPunct="1"/>
            <a:r>
              <a:rPr lang="en-US" altLang="cs-CZ" sz="3600" b="1"/>
              <a:t>Gross Domestic Product</a:t>
            </a:r>
          </a:p>
        </p:txBody>
      </p:sp>
      <p:sp>
        <p:nvSpPr>
          <p:cNvPr id="6147" name="Rectangle 3">
            <a:extLst>
              <a:ext uri="{FF2B5EF4-FFF2-40B4-BE49-F238E27FC236}">
                <a16:creationId xmlns:a16="http://schemas.microsoft.com/office/drawing/2014/main" id="{CE78F3D3-B9A1-4536-85C3-38CFC4DF39DB}"/>
              </a:ext>
            </a:extLst>
          </p:cNvPr>
          <p:cNvSpPr>
            <a:spLocks noGrp="1" noChangeArrowheads="1"/>
          </p:cNvSpPr>
          <p:nvPr>
            <p:ph idx="4294967295"/>
          </p:nvPr>
        </p:nvSpPr>
        <p:spPr>
          <a:xfrm>
            <a:off x="774700" y="1085850"/>
            <a:ext cx="8001000" cy="5073650"/>
          </a:xfrm>
        </p:spPr>
        <p:txBody>
          <a:bodyPr/>
          <a:lstStyle/>
          <a:p>
            <a:pPr eaLnBrk="1" hangingPunct="1">
              <a:spcBef>
                <a:spcPct val="10000"/>
              </a:spcBef>
              <a:spcAft>
                <a:spcPts val="600"/>
              </a:spcAft>
              <a:buSzPct val="125000"/>
            </a:pPr>
            <a:r>
              <a:rPr lang="en-US" altLang="cs-CZ" sz="3600"/>
              <a:t>Measure of aggregate output</a:t>
            </a:r>
          </a:p>
          <a:p>
            <a:pPr eaLnBrk="1" hangingPunct="1">
              <a:spcBef>
                <a:spcPct val="10000"/>
              </a:spcBef>
              <a:spcAft>
                <a:spcPts val="600"/>
              </a:spcAft>
              <a:buSzPct val="125000"/>
            </a:pPr>
            <a:r>
              <a:rPr lang="en-US" altLang="cs-CZ" sz="3600"/>
              <a:t>Monetary measure</a:t>
            </a:r>
          </a:p>
          <a:p>
            <a:pPr eaLnBrk="1" hangingPunct="1">
              <a:spcBef>
                <a:spcPct val="10000"/>
              </a:spcBef>
              <a:spcAft>
                <a:spcPts val="600"/>
              </a:spcAft>
              <a:buSzPct val="125000"/>
            </a:pPr>
            <a:r>
              <a:rPr lang="en-US" altLang="cs-CZ" sz="3600"/>
              <a:t>Avoid multiple counting</a:t>
            </a:r>
          </a:p>
          <a:p>
            <a:pPr lvl="1" eaLnBrk="1" hangingPunct="1">
              <a:spcBef>
                <a:spcPct val="10000"/>
              </a:spcBef>
              <a:spcAft>
                <a:spcPts val="600"/>
              </a:spcAft>
              <a:buSzPct val="125000"/>
            </a:pPr>
            <a:r>
              <a:rPr lang="en-US" altLang="cs-CZ" sz="3600"/>
              <a:t>Market value final goods</a:t>
            </a:r>
          </a:p>
          <a:p>
            <a:pPr lvl="1" eaLnBrk="1" hangingPunct="1">
              <a:spcBef>
                <a:spcPct val="10000"/>
              </a:spcBef>
              <a:spcAft>
                <a:spcPts val="600"/>
              </a:spcAft>
              <a:buSzPct val="125000"/>
            </a:pPr>
            <a:r>
              <a:rPr lang="en-US" altLang="cs-CZ" sz="3600"/>
              <a:t>Ignore intermediate goods</a:t>
            </a:r>
          </a:p>
          <a:p>
            <a:pPr lvl="1" eaLnBrk="1" hangingPunct="1">
              <a:spcBef>
                <a:spcPct val="10000"/>
              </a:spcBef>
              <a:spcAft>
                <a:spcPts val="600"/>
              </a:spcAft>
              <a:buSzPct val="125000"/>
            </a:pPr>
            <a:r>
              <a:rPr lang="en-US" altLang="cs-CZ" sz="3600"/>
              <a:t>Count value added</a:t>
            </a:r>
          </a:p>
        </p:txBody>
      </p:sp>
      <p:sp>
        <p:nvSpPr>
          <p:cNvPr id="6150" name="Text Box 167">
            <a:extLst>
              <a:ext uri="{FF2B5EF4-FFF2-40B4-BE49-F238E27FC236}">
                <a16:creationId xmlns:a16="http://schemas.microsoft.com/office/drawing/2014/main" id="{0A46A430-E386-4285-9D03-B9FFA89BB2EE}"/>
              </a:ext>
            </a:extLst>
          </p:cNvPr>
          <p:cNvSpPr txBox="1">
            <a:spLocks noChangeArrowheads="1"/>
          </p:cNvSpPr>
          <p:nvPr/>
        </p:nvSpPr>
        <p:spPr bwMode="auto">
          <a:xfrm>
            <a:off x="0" y="6600825"/>
            <a:ext cx="89535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b="1">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b="1">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b="1">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b="1">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b="1">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b="1">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b="1">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b="1">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b="1">
                <a:solidFill>
                  <a:schemeClr val="tx1"/>
                </a:solidFill>
                <a:latin typeface="Arial" panose="020B0604020202020204" pitchFamily="34" charset="0"/>
                <a:ea typeface="ＭＳ Ｐゴシック" panose="020B0600070205080204" pitchFamily="34" charset="-128"/>
              </a:defRPr>
            </a:lvl9pPr>
          </a:lstStyle>
          <a:p>
            <a:pPr eaLnBrk="1" hangingPunct="1">
              <a:spcBef>
                <a:spcPct val="50000"/>
              </a:spcBef>
            </a:pPr>
            <a:r>
              <a:rPr lang="en-US" altLang="cs-CZ" sz="1200">
                <a:solidFill>
                  <a:schemeClr val="bg1"/>
                </a:solidFill>
              </a:rPr>
              <a:t>LO1</a:t>
            </a:r>
          </a:p>
        </p:txBody>
      </p:sp>
      <p:sp>
        <p:nvSpPr>
          <p:cNvPr id="1035" name="Text Box 11">
            <a:extLst>
              <a:ext uri="{FF2B5EF4-FFF2-40B4-BE49-F238E27FC236}">
                <a16:creationId xmlns:a16="http://schemas.microsoft.com/office/drawing/2014/main" id="{5CD69C73-103D-4087-B292-39048103A412}"/>
              </a:ext>
            </a:extLst>
          </p:cNvPr>
          <p:cNvSpPr txBox="1">
            <a:spLocks noChangeArrowheads="1"/>
          </p:cNvSpPr>
          <p:nvPr/>
        </p:nvSpPr>
        <p:spPr bwMode="auto">
          <a:xfrm>
            <a:off x="8382000" y="6572250"/>
            <a:ext cx="538163" cy="304800"/>
          </a:xfrm>
          <a:prstGeom prst="rect">
            <a:avLst/>
          </a:prstGeom>
          <a:noFill/>
          <a:ln w="9525">
            <a:noFill/>
            <a:miter lim="800000"/>
            <a:headEnd/>
            <a:tailEnd/>
          </a:ln>
          <a:effectLst/>
        </p:spPr>
        <p:txBody>
          <a:bodyPr wrap="none">
            <a:spAutoFit/>
          </a:bodyPr>
          <a:lstStyle>
            <a:lvl1pPr eaLnBrk="0" hangingPunct="0">
              <a:defRPr b="1">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b="1">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b="1">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b="1">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b="1">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b="1">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b="1">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b="1">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b="1">
                <a:solidFill>
                  <a:schemeClr val="tx1"/>
                </a:solidFill>
                <a:latin typeface="Arial" panose="020B0604020202020204" pitchFamily="34" charset="0"/>
                <a:ea typeface="ＭＳ Ｐゴシック" panose="020B0600070205080204" pitchFamily="34" charset="-128"/>
              </a:defRPr>
            </a:lvl9pPr>
          </a:lstStyle>
          <a:p>
            <a:pPr eaLnBrk="1" hangingPunct="1"/>
            <a:r>
              <a:rPr lang="en-US" altLang="cs-CZ" sz="1400" b="0">
                <a:solidFill>
                  <a:schemeClr val="bg1"/>
                </a:solidFill>
                <a:cs typeface="Arial" panose="020B0604020202020204" pitchFamily="34" charset="0"/>
              </a:rPr>
              <a:t>24-</a:t>
            </a:r>
            <a:fld id="{1F510370-7D08-48C6-8802-9BC0F219F5A1}" type="slidenum">
              <a:rPr lang="en-US" altLang="cs-CZ" sz="1400" b="0">
                <a:solidFill>
                  <a:schemeClr val="bg1"/>
                </a:solidFill>
                <a:cs typeface="Arial" panose="020B0604020202020204" pitchFamily="34" charset="0"/>
              </a:rPr>
              <a:pPr eaLnBrk="1" hangingPunct="1"/>
              <a:t>2</a:t>
            </a:fld>
            <a:endParaRPr lang="en-US" altLang="cs-CZ" sz="1400" b="0">
              <a:solidFill>
                <a:schemeClr val="bg1"/>
              </a:solidFill>
              <a:cs typeface="Arial" panose="020B0604020202020204" pitchFamily="34" charset="0"/>
            </a:endParaRPr>
          </a:p>
        </p:txBody>
      </p:sp>
    </p:spTree>
  </p:cSld>
  <p:clrMapOvr>
    <a:masterClrMapping/>
  </p:clrMapOv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a:extLst>
              <a:ext uri="{FF2B5EF4-FFF2-40B4-BE49-F238E27FC236}">
                <a16:creationId xmlns:a16="http://schemas.microsoft.com/office/drawing/2014/main" id="{85871066-216B-4BDD-B826-00D6BA7DB836}"/>
              </a:ext>
            </a:extLst>
          </p:cNvPr>
          <p:cNvSpPr>
            <a:spLocks noGrp="1" noChangeArrowheads="1"/>
          </p:cNvSpPr>
          <p:nvPr>
            <p:ph type="title"/>
          </p:nvPr>
        </p:nvSpPr>
        <p:spPr/>
        <p:txBody>
          <a:bodyPr/>
          <a:lstStyle/>
          <a:p>
            <a:pPr eaLnBrk="1" hangingPunct="1"/>
            <a:r>
              <a:rPr lang="en-US" altLang="cs-CZ" sz="3600" b="1"/>
              <a:t>Demand Shocks</a:t>
            </a:r>
          </a:p>
        </p:txBody>
      </p:sp>
      <p:grpSp>
        <p:nvGrpSpPr>
          <p:cNvPr id="4" name="Group 26">
            <a:extLst>
              <a:ext uri="{FF2B5EF4-FFF2-40B4-BE49-F238E27FC236}">
                <a16:creationId xmlns:a16="http://schemas.microsoft.com/office/drawing/2014/main" id="{4608388C-0F43-4103-87AC-F6BA5FF91A8E}"/>
              </a:ext>
            </a:extLst>
          </p:cNvPr>
          <p:cNvGrpSpPr>
            <a:grpSpLocks/>
          </p:cNvGrpSpPr>
          <p:nvPr/>
        </p:nvGrpSpPr>
        <p:grpSpPr bwMode="auto">
          <a:xfrm>
            <a:off x="2362200" y="1219200"/>
            <a:ext cx="5097463" cy="4646613"/>
            <a:chOff x="2354263" y="1219200"/>
            <a:chExt cx="5097462" cy="4646613"/>
          </a:xfrm>
        </p:grpSpPr>
        <p:pic>
          <p:nvPicPr>
            <p:cNvPr id="25625" name="Picture 4">
              <a:extLst>
                <a:ext uri="{FF2B5EF4-FFF2-40B4-BE49-F238E27FC236}">
                  <a16:creationId xmlns:a16="http://schemas.microsoft.com/office/drawing/2014/main" id="{78DE5A8D-A906-4EE2-98BA-24713E321417}"/>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2354263" y="1219200"/>
              <a:ext cx="5097462" cy="46466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5626" name="Rectangle 3">
              <a:extLst>
                <a:ext uri="{FF2B5EF4-FFF2-40B4-BE49-F238E27FC236}">
                  <a16:creationId xmlns:a16="http://schemas.microsoft.com/office/drawing/2014/main" id="{0CE5D36A-6460-42DD-B13A-958EFAEC1C65}"/>
                </a:ext>
              </a:extLst>
            </p:cNvPr>
            <p:cNvSpPr>
              <a:spLocks noChangeArrowheads="1"/>
            </p:cNvSpPr>
            <p:nvPr/>
          </p:nvSpPr>
          <p:spPr bwMode="auto">
            <a:xfrm>
              <a:off x="2362200" y="1219200"/>
              <a:ext cx="5089525" cy="44958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lr>
                  <a:srgbClr val="3399FF"/>
                </a:buClr>
                <a:buChar char="•"/>
                <a:defRPr sz="2800">
                  <a:solidFill>
                    <a:schemeClr val="tx1"/>
                  </a:solidFill>
                  <a:latin typeface="Arial" panose="020B0604020202020204" pitchFamily="34" charset="0"/>
                </a:defRPr>
              </a:lvl1pPr>
              <a:lvl2pPr marL="742950" indent="-285750">
                <a:spcBef>
                  <a:spcPct val="20000"/>
                </a:spcBef>
                <a:buClr>
                  <a:srgbClr val="3399FF"/>
                </a:buClr>
                <a:buChar char="•"/>
                <a:defRPr sz="2400">
                  <a:solidFill>
                    <a:schemeClr val="tx1"/>
                  </a:solidFill>
                  <a:latin typeface="Arial" panose="020B0604020202020204" pitchFamily="34" charset="0"/>
                </a:defRPr>
              </a:lvl2pPr>
              <a:lvl3pPr marL="1143000" indent="-228600">
                <a:spcBef>
                  <a:spcPct val="20000"/>
                </a:spcBef>
                <a:buClr>
                  <a:srgbClr val="3399FF"/>
                </a:buClr>
                <a:buChar char="•"/>
                <a:defRPr sz="2400">
                  <a:solidFill>
                    <a:schemeClr val="tx1"/>
                  </a:solidFill>
                  <a:latin typeface="Arial" panose="020B0604020202020204" pitchFamily="34" charset="0"/>
                </a:defRPr>
              </a:lvl3pPr>
              <a:lvl4pPr marL="1600200" indent="-228600">
                <a:spcBef>
                  <a:spcPct val="20000"/>
                </a:spcBef>
                <a:buClr>
                  <a:srgbClr val="3399FF"/>
                </a:buClr>
                <a:buChar char="•"/>
                <a:defRPr sz="2000">
                  <a:solidFill>
                    <a:schemeClr val="tx1"/>
                  </a:solidFill>
                  <a:latin typeface="Arial" panose="020B0604020202020204" pitchFamily="34" charset="0"/>
                </a:defRPr>
              </a:lvl4pPr>
              <a:lvl5pPr marL="2057400" indent="-228600">
                <a:spcBef>
                  <a:spcPct val="20000"/>
                </a:spcBef>
                <a:buClr>
                  <a:srgbClr val="3399FF"/>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9pPr>
            </a:lstStyle>
            <a:p>
              <a:pPr eaLnBrk="1" hangingPunct="1">
                <a:spcBef>
                  <a:spcPct val="0"/>
                </a:spcBef>
                <a:buClrTx/>
                <a:buFontTx/>
                <a:buNone/>
              </a:pPr>
              <a:endParaRPr lang="cs-CZ" altLang="cs-CZ" sz="1800"/>
            </a:p>
          </p:txBody>
        </p:sp>
      </p:grpSp>
      <p:sp>
        <p:nvSpPr>
          <p:cNvPr id="19460" name="Text Box 4">
            <a:extLst>
              <a:ext uri="{FF2B5EF4-FFF2-40B4-BE49-F238E27FC236}">
                <a16:creationId xmlns:a16="http://schemas.microsoft.com/office/drawing/2014/main" id="{2DDBFB0E-A82C-446B-8411-8F5307CB15E0}"/>
              </a:ext>
            </a:extLst>
          </p:cNvPr>
          <p:cNvSpPr txBox="1">
            <a:spLocks noChangeArrowheads="1"/>
          </p:cNvSpPr>
          <p:nvPr/>
        </p:nvSpPr>
        <p:spPr bwMode="auto">
          <a:xfrm>
            <a:off x="3962400" y="6096000"/>
            <a:ext cx="17335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rgbClr val="3399FF"/>
              </a:buClr>
              <a:buChar char="•"/>
              <a:defRPr sz="2800">
                <a:solidFill>
                  <a:schemeClr val="tx1"/>
                </a:solidFill>
                <a:latin typeface="Arial" panose="020B0604020202020204" pitchFamily="34" charset="0"/>
              </a:defRPr>
            </a:lvl1pPr>
            <a:lvl2pPr marL="742950" indent="-285750">
              <a:spcBef>
                <a:spcPct val="20000"/>
              </a:spcBef>
              <a:buClr>
                <a:srgbClr val="3399FF"/>
              </a:buClr>
              <a:buChar char="•"/>
              <a:defRPr sz="2400">
                <a:solidFill>
                  <a:schemeClr val="tx1"/>
                </a:solidFill>
                <a:latin typeface="Arial" panose="020B0604020202020204" pitchFamily="34" charset="0"/>
              </a:defRPr>
            </a:lvl2pPr>
            <a:lvl3pPr marL="1143000" indent="-228600">
              <a:spcBef>
                <a:spcPct val="20000"/>
              </a:spcBef>
              <a:buClr>
                <a:srgbClr val="3399FF"/>
              </a:buClr>
              <a:buChar char="•"/>
              <a:defRPr sz="2400">
                <a:solidFill>
                  <a:schemeClr val="tx1"/>
                </a:solidFill>
                <a:latin typeface="Arial" panose="020B0604020202020204" pitchFamily="34" charset="0"/>
              </a:defRPr>
            </a:lvl3pPr>
            <a:lvl4pPr marL="1600200" indent="-228600">
              <a:spcBef>
                <a:spcPct val="20000"/>
              </a:spcBef>
              <a:buClr>
                <a:srgbClr val="3399FF"/>
              </a:buClr>
              <a:buChar char="•"/>
              <a:defRPr sz="2000">
                <a:solidFill>
                  <a:schemeClr val="tx1"/>
                </a:solidFill>
                <a:latin typeface="Arial" panose="020B0604020202020204" pitchFamily="34" charset="0"/>
              </a:defRPr>
            </a:lvl4pPr>
            <a:lvl5pPr marL="2057400" indent="-228600">
              <a:spcBef>
                <a:spcPct val="20000"/>
              </a:spcBef>
              <a:buClr>
                <a:srgbClr val="3399FF"/>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9pPr>
          </a:lstStyle>
          <a:p>
            <a:pPr eaLnBrk="1" hangingPunct="1">
              <a:spcBef>
                <a:spcPct val="0"/>
              </a:spcBef>
              <a:buClrTx/>
              <a:buFontTx/>
              <a:buNone/>
            </a:pPr>
            <a:r>
              <a:rPr lang="en-US" altLang="cs-CZ" sz="1800" b="1"/>
              <a:t>Cars per week</a:t>
            </a:r>
          </a:p>
        </p:txBody>
      </p:sp>
      <p:sp>
        <p:nvSpPr>
          <p:cNvPr id="19461" name="Text Box 5">
            <a:extLst>
              <a:ext uri="{FF2B5EF4-FFF2-40B4-BE49-F238E27FC236}">
                <a16:creationId xmlns:a16="http://schemas.microsoft.com/office/drawing/2014/main" id="{BF8ADCC5-82E1-48E8-97A1-8D64533AD5ED}"/>
              </a:ext>
            </a:extLst>
          </p:cNvPr>
          <p:cNvSpPr txBox="1">
            <a:spLocks noChangeArrowheads="1"/>
          </p:cNvSpPr>
          <p:nvPr/>
        </p:nvSpPr>
        <p:spPr bwMode="auto">
          <a:xfrm rot="-5400000">
            <a:off x="421482" y="3312318"/>
            <a:ext cx="7429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rgbClr val="3399FF"/>
              </a:buClr>
              <a:buChar char="•"/>
              <a:defRPr sz="2800">
                <a:solidFill>
                  <a:schemeClr val="tx1"/>
                </a:solidFill>
                <a:latin typeface="Arial" panose="020B0604020202020204" pitchFamily="34" charset="0"/>
              </a:defRPr>
            </a:lvl1pPr>
            <a:lvl2pPr marL="742950" indent="-285750">
              <a:spcBef>
                <a:spcPct val="20000"/>
              </a:spcBef>
              <a:buClr>
                <a:srgbClr val="3399FF"/>
              </a:buClr>
              <a:buChar char="•"/>
              <a:defRPr sz="2400">
                <a:solidFill>
                  <a:schemeClr val="tx1"/>
                </a:solidFill>
                <a:latin typeface="Arial" panose="020B0604020202020204" pitchFamily="34" charset="0"/>
              </a:defRPr>
            </a:lvl2pPr>
            <a:lvl3pPr marL="1143000" indent="-228600">
              <a:spcBef>
                <a:spcPct val="20000"/>
              </a:spcBef>
              <a:buClr>
                <a:srgbClr val="3399FF"/>
              </a:buClr>
              <a:buChar char="•"/>
              <a:defRPr sz="2400">
                <a:solidFill>
                  <a:schemeClr val="tx1"/>
                </a:solidFill>
                <a:latin typeface="Arial" panose="020B0604020202020204" pitchFamily="34" charset="0"/>
              </a:defRPr>
            </a:lvl3pPr>
            <a:lvl4pPr marL="1600200" indent="-228600">
              <a:spcBef>
                <a:spcPct val="20000"/>
              </a:spcBef>
              <a:buClr>
                <a:srgbClr val="3399FF"/>
              </a:buClr>
              <a:buChar char="•"/>
              <a:defRPr sz="2000">
                <a:solidFill>
                  <a:schemeClr val="tx1"/>
                </a:solidFill>
                <a:latin typeface="Arial" panose="020B0604020202020204" pitchFamily="34" charset="0"/>
              </a:defRPr>
            </a:lvl4pPr>
            <a:lvl5pPr marL="2057400" indent="-228600">
              <a:spcBef>
                <a:spcPct val="20000"/>
              </a:spcBef>
              <a:buClr>
                <a:srgbClr val="3399FF"/>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9pPr>
          </a:lstStyle>
          <a:p>
            <a:pPr eaLnBrk="1" hangingPunct="1">
              <a:spcBef>
                <a:spcPct val="0"/>
              </a:spcBef>
              <a:buClrTx/>
              <a:buFontTx/>
              <a:buNone/>
            </a:pPr>
            <a:r>
              <a:rPr lang="en-US" altLang="cs-CZ" sz="1800" b="1"/>
              <a:t>Price</a:t>
            </a:r>
          </a:p>
        </p:txBody>
      </p:sp>
      <p:sp>
        <p:nvSpPr>
          <p:cNvPr id="19463" name="Text Box 7">
            <a:extLst>
              <a:ext uri="{FF2B5EF4-FFF2-40B4-BE49-F238E27FC236}">
                <a16:creationId xmlns:a16="http://schemas.microsoft.com/office/drawing/2014/main" id="{B06AD178-CCFC-4016-9B6F-EBE568896FE8}"/>
              </a:ext>
            </a:extLst>
          </p:cNvPr>
          <p:cNvSpPr txBox="1">
            <a:spLocks noChangeArrowheads="1"/>
          </p:cNvSpPr>
          <p:nvPr/>
        </p:nvSpPr>
        <p:spPr bwMode="auto">
          <a:xfrm>
            <a:off x="6013450" y="5053013"/>
            <a:ext cx="506413"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rgbClr val="3399FF"/>
              </a:buClr>
              <a:buChar char="•"/>
              <a:defRPr sz="2800">
                <a:solidFill>
                  <a:schemeClr val="tx1"/>
                </a:solidFill>
                <a:latin typeface="Arial" panose="020B0604020202020204" pitchFamily="34" charset="0"/>
              </a:defRPr>
            </a:lvl1pPr>
            <a:lvl2pPr marL="742950" indent="-285750">
              <a:spcBef>
                <a:spcPct val="20000"/>
              </a:spcBef>
              <a:buClr>
                <a:srgbClr val="3399FF"/>
              </a:buClr>
              <a:buChar char="•"/>
              <a:defRPr sz="2400">
                <a:solidFill>
                  <a:schemeClr val="tx1"/>
                </a:solidFill>
                <a:latin typeface="Arial" panose="020B0604020202020204" pitchFamily="34" charset="0"/>
              </a:defRPr>
            </a:lvl2pPr>
            <a:lvl3pPr marL="1143000" indent="-228600">
              <a:spcBef>
                <a:spcPct val="20000"/>
              </a:spcBef>
              <a:buClr>
                <a:srgbClr val="3399FF"/>
              </a:buClr>
              <a:buChar char="•"/>
              <a:defRPr sz="2400">
                <a:solidFill>
                  <a:schemeClr val="tx1"/>
                </a:solidFill>
                <a:latin typeface="Arial" panose="020B0604020202020204" pitchFamily="34" charset="0"/>
              </a:defRPr>
            </a:lvl3pPr>
            <a:lvl4pPr marL="1600200" indent="-228600">
              <a:spcBef>
                <a:spcPct val="20000"/>
              </a:spcBef>
              <a:buClr>
                <a:srgbClr val="3399FF"/>
              </a:buClr>
              <a:buChar char="•"/>
              <a:defRPr sz="2000">
                <a:solidFill>
                  <a:schemeClr val="tx1"/>
                </a:solidFill>
                <a:latin typeface="Arial" panose="020B0604020202020204" pitchFamily="34" charset="0"/>
              </a:defRPr>
            </a:lvl4pPr>
            <a:lvl5pPr marL="2057400" indent="-228600">
              <a:spcBef>
                <a:spcPct val="20000"/>
              </a:spcBef>
              <a:buClr>
                <a:srgbClr val="3399FF"/>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9pPr>
          </a:lstStyle>
          <a:p>
            <a:pPr eaLnBrk="1" hangingPunct="1">
              <a:spcBef>
                <a:spcPct val="0"/>
              </a:spcBef>
              <a:buClrTx/>
              <a:buFontTx/>
              <a:buNone/>
            </a:pPr>
            <a:r>
              <a:rPr lang="en-US" altLang="cs-CZ" sz="2000" b="1" i="1"/>
              <a:t>D</a:t>
            </a:r>
            <a:r>
              <a:rPr lang="en-US" altLang="cs-CZ" sz="2000" b="1" i="1" baseline="-25000"/>
              <a:t>M</a:t>
            </a:r>
          </a:p>
        </p:txBody>
      </p:sp>
      <p:sp>
        <p:nvSpPr>
          <p:cNvPr id="19471" name="Text Box 15">
            <a:extLst>
              <a:ext uri="{FF2B5EF4-FFF2-40B4-BE49-F238E27FC236}">
                <a16:creationId xmlns:a16="http://schemas.microsoft.com/office/drawing/2014/main" id="{CF012CAF-A2C0-46BC-9AC0-9BD3D8072162}"/>
              </a:ext>
            </a:extLst>
          </p:cNvPr>
          <p:cNvSpPr txBox="1">
            <a:spLocks noChangeArrowheads="1"/>
          </p:cNvSpPr>
          <p:nvPr/>
        </p:nvSpPr>
        <p:spPr bwMode="auto">
          <a:xfrm>
            <a:off x="5118100" y="5338763"/>
            <a:ext cx="4699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rgbClr val="3399FF"/>
              </a:buClr>
              <a:buChar char="•"/>
              <a:defRPr sz="2800">
                <a:solidFill>
                  <a:schemeClr val="tx1"/>
                </a:solidFill>
                <a:latin typeface="Arial" panose="020B0604020202020204" pitchFamily="34" charset="0"/>
              </a:defRPr>
            </a:lvl1pPr>
            <a:lvl2pPr marL="742950" indent="-285750">
              <a:spcBef>
                <a:spcPct val="20000"/>
              </a:spcBef>
              <a:buClr>
                <a:srgbClr val="3399FF"/>
              </a:buClr>
              <a:buChar char="•"/>
              <a:defRPr sz="2400">
                <a:solidFill>
                  <a:schemeClr val="tx1"/>
                </a:solidFill>
                <a:latin typeface="Arial" panose="020B0604020202020204" pitchFamily="34" charset="0"/>
              </a:defRPr>
            </a:lvl2pPr>
            <a:lvl3pPr marL="1143000" indent="-228600">
              <a:spcBef>
                <a:spcPct val="20000"/>
              </a:spcBef>
              <a:buClr>
                <a:srgbClr val="3399FF"/>
              </a:buClr>
              <a:buChar char="•"/>
              <a:defRPr sz="2400">
                <a:solidFill>
                  <a:schemeClr val="tx1"/>
                </a:solidFill>
                <a:latin typeface="Arial" panose="020B0604020202020204" pitchFamily="34" charset="0"/>
              </a:defRPr>
            </a:lvl3pPr>
            <a:lvl4pPr marL="1600200" indent="-228600">
              <a:spcBef>
                <a:spcPct val="20000"/>
              </a:spcBef>
              <a:buClr>
                <a:srgbClr val="3399FF"/>
              </a:buClr>
              <a:buChar char="•"/>
              <a:defRPr sz="2000">
                <a:solidFill>
                  <a:schemeClr val="tx1"/>
                </a:solidFill>
                <a:latin typeface="Arial" panose="020B0604020202020204" pitchFamily="34" charset="0"/>
              </a:defRPr>
            </a:lvl4pPr>
            <a:lvl5pPr marL="2057400" indent="-228600">
              <a:spcBef>
                <a:spcPct val="20000"/>
              </a:spcBef>
              <a:buClr>
                <a:srgbClr val="3399FF"/>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9pPr>
          </a:lstStyle>
          <a:p>
            <a:pPr eaLnBrk="1" hangingPunct="1">
              <a:spcBef>
                <a:spcPct val="0"/>
              </a:spcBef>
              <a:buClrTx/>
              <a:buFontTx/>
              <a:buNone/>
            </a:pPr>
            <a:r>
              <a:rPr lang="en-US" altLang="cs-CZ" sz="2000" b="1" i="1"/>
              <a:t>D</a:t>
            </a:r>
            <a:r>
              <a:rPr lang="en-US" altLang="cs-CZ" sz="2000" b="1" i="1" baseline="-25000"/>
              <a:t>L</a:t>
            </a:r>
          </a:p>
        </p:txBody>
      </p:sp>
      <p:cxnSp>
        <p:nvCxnSpPr>
          <p:cNvPr id="12308" name="Straight Connector 20">
            <a:extLst>
              <a:ext uri="{FF2B5EF4-FFF2-40B4-BE49-F238E27FC236}">
                <a16:creationId xmlns:a16="http://schemas.microsoft.com/office/drawing/2014/main" id="{2DB8C2E9-6C4A-4063-B4BC-F47636D0272C}"/>
              </a:ext>
            </a:extLst>
          </p:cNvPr>
          <p:cNvCxnSpPr>
            <a:cxnSpLocks noChangeShapeType="1"/>
          </p:cNvCxnSpPr>
          <p:nvPr/>
        </p:nvCxnSpPr>
        <p:spPr bwMode="auto">
          <a:xfrm rot="16200000" flipV="1">
            <a:off x="2628900" y="3619500"/>
            <a:ext cx="4191000" cy="0"/>
          </a:xfrm>
          <a:prstGeom prst="line">
            <a:avLst/>
          </a:prstGeom>
          <a:noFill/>
          <a:ln w="57150">
            <a:solidFill>
              <a:srgbClr val="800000"/>
            </a:solidFill>
            <a:round/>
            <a:headEnd/>
            <a:tailEnd/>
          </a:ln>
          <a:effectLst>
            <a:outerShdw dist="20000" dir="5400000" rotWithShape="0">
              <a:srgbClr val="808080">
                <a:alpha val="37999"/>
              </a:srgbClr>
            </a:outerShdw>
          </a:effectLst>
          <a:extLst>
            <a:ext uri="{909E8E84-426E-40DD-AFC4-6F175D3DCCD1}">
              <a14:hiddenFill xmlns:a14="http://schemas.microsoft.com/office/drawing/2010/main">
                <a:noFill/>
              </a14:hiddenFill>
            </a:ext>
          </a:extLst>
        </p:spPr>
      </p:cxnSp>
      <p:sp>
        <p:nvSpPr>
          <p:cNvPr id="19472" name="Text Box 16">
            <a:extLst>
              <a:ext uri="{FF2B5EF4-FFF2-40B4-BE49-F238E27FC236}">
                <a16:creationId xmlns:a16="http://schemas.microsoft.com/office/drawing/2014/main" id="{D278402E-A0A2-4830-95B6-308A7225E97D}"/>
              </a:ext>
            </a:extLst>
          </p:cNvPr>
          <p:cNvSpPr txBox="1">
            <a:spLocks noChangeArrowheads="1"/>
          </p:cNvSpPr>
          <p:nvPr/>
        </p:nvSpPr>
        <p:spPr bwMode="auto">
          <a:xfrm>
            <a:off x="6870700" y="4937125"/>
            <a:ext cx="487363"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rgbClr val="3399FF"/>
              </a:buClr>
              <a:buChar char="•"/>
              <a:defRPr sz="2800">
                <a:solidFill>
                  <a:schemeClr val="tx1"/>
                </a:solidFill>
                <a:latin typeface="Arial" panose="020B0604020202020204" pitchFamily="34" charset="0"/>
              </a:defRPr>
            </a:lvl1pPr>
            <a:lvl2pPr marL="742950" indent="-285750">
              <a:spcBef>
                <a:spcPct val="20000"/>
              </a:spcBef>
              <a:buClr>
                <a:srgbClr val="3399FF"/>
              </a:buClr>
              <a:buChar char="•"/>
              <a:defRPr sz="2400">
                <a:solidFill>
                  <a:schemeClr val="tx1"/>
                </a:solidFill>
                <a:latin typeface="Arial" panose="020B0604020202020204" pitchFamily="34" charset="0"/>
              </a:defRPr>
            </a:lvl2pPr>
            <a:lvl3pPr marL="1143000" indent="-228600">
              <a:spcBef>
                <a:spcPct val="20000"/>
              </a:spcBef>
              <a:buClr>
                <a:srgbClr val="3399FF"/>
              </a:buClr>
              <a:buChar char="•"/>
              <a:defRPr sz="2400">
                <a:solidFill>
                  <a:schemeClr val="tx1"/>
                </a:solidFill>
                <a:latin typeface="Arial" panose="020B0604020202020204" pitchFamily="34" charset="0"/>
              </a:defRPr>
            </a:lvl3pPr>
            <a:lvl4pPr marL="1600200" indent="-228600">
              <a:spcBef>
                <a:spcPct val="20000"/>
              </a:spcBef>
              <a:buClr>
                <a:srgbClr val="3399FF"/>
              </a:buClr>
              <a:buChar char="•"/>
              <a:defRPr sz="2000">
                <a:solidFill>
                  <a:schemeClr val="tx1"/>
                </a:solidFill>
                <a:latin typeface="Arial" panose="020B0604020202020204" pitchFamily="34" charset="0"/>
              </a:defRPr>
            </a:lvl4pPr>
            <a:lvl5pPr marL="2057400" indent="-228600">
              <a:spcBef>
                <a:spcPct val="20000"/>
              </a:spcBef>
              <a:buClr>
                <a:srgbClr val="3399FF"/>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9pPr>
          </a:lstStyle>
          <a:p>
            <a:pPr eaLnBrk="1" hangingPunct="1">
              <a:spcBef>
                <a:spcPct val="0"/>
              </a:spcBef>
              <a:buClrTx/>
              <a:buFontTx/>
              <a:buNone/>
            </a:pPr>
            <a:r>
              <a:rPr lang="en-US" altLang="cs-CZ" sz="2000" b="1" i="1"/>
              <a:t>D</a:t>
            </a:r>
            <a:r>
              <a:rPr lang="en-US" altLang="cs-CZ" sz="2000" b="1" i="1" baseline="-25000"/>
              <a:t>H</a:t>
            </a:r>
          </a:p>
        </p:txBody>
      </p:sp>
      <p:sp>
        <p:nvSpPr>
          <p:cNvPr id="19462" name="Arc 6">
            <a:extLst>
              <a:ext uri="{FF2B5EF4-FFF2-40B4-BE49-F238E27FC236}">
                <a16:creationId xmlns:a16="http://schemas.microsoft.com/office/drawing/2014/main" id="{2576D663-D2C2-4105-B989-469F8436B9F0}"/>
              </a:ext>
            </a:extLst>
          </p:cNvPr>
          <p:cNvSpPr>
            <a:spLocks/>
          </p:cNvSpPr>
          <p:nvPr/>
        </p:nvSpPr>
        <p:spPr bwMode="auto">
          <a:xfrm rot="-1216564" flipH="1" flipV="1">
            <a:off x="4419600" y="1309688"/>
            <a:ext cx="3262313" cy="3743325"/>
          </a:xfrm>
          <a:custGeom>
            <a:avLst/>
            <a:gdLst>
              <a:gd name="T0" fmla="*/ 2147483646 w 21600"/>
              <a:gd name="T1" fmla="*/ 0 h 15790"/>
              <a:gd name="T2" fmla="*/ 2147483646 w 21600"/>
              <a:gd name="T3" fmla="*/ 2147483646 h 15790"/>
              <a:gd name="T4" fmla="*/ 0 w 21600"/>
              <a:gd name="T5" fmla="*/ 2147483646 h 15790"/>
              <a:gd name="T6" fmla="*/ 0 60000 65536"/>
              <a:gd name="T7" fmla="*/ 0 60000 65536"/>
              <a:gd name="T8" fmla="*/ 0 60000 65536"/>
              <a:gd name="T9" fmla="*/ 0 w 21600"/>
              <a:gd name="T10" fmla="*/ 0 h 15790"/>
              <a:gd name="T11" fmla="*/ 21600 w 21600"/>
              <a:gd name="T12" fmla="*/ 15790 h 15790"/>
            </a:gdLst>
            <a:ahLst/>
            <a:cxnLst>
              <a:cxn ang="T6">
                <a:pos x="T0" y="T1"/>
              </a:cxn>
              <a:cxn ang="T7">
                <a:pos x="T2" y="T3"/>
              </a:cxn>
              <a:cxn ang="T8">
                <a:pos x="T4" y="T5"/>
              </a:cxn>
            </a:cxnLst>
            <a:rect l="T9" t="T10" r="T11" b="T12"/>
            <a:pathLst>
              <a:path w="21600" h="15790" fill="none" extrusionOk="0">
                <a:moveTo>
                  <a:pt x="14738" y="0"/>
                </a:moveTo>
                <a:cubicBezTo>
                  <a:pt x="19115" y="4085"/>
                  <a:pt x="21600" y="9803"/>
                  <a:pt x="21600" y="15790"/>
                </a:cubicBezTo>
              </a:path>
              <a:path w="21600" h="15790" stroke="0" extrusionOk="0">
                <a:moveTo>
                  <a:pt x="14738" y="0"/>
                </a:moveTo>
                <a:cubicBezTo>
                  <a:pt x="19115" y="4085"/>
                  <a:pt x="21600" y="9803"/>
                  <a:pt x="21600" y="15790"/>
                </a:cubicBezTo>
                <a:lnTo>
                  <a:pt x="0" y="15790"/>
                </a:lnTo>
                <a:lnTo>
                  <a:pt x="14738" y="0"/>
                </a:lnTo>
                <a:close/>
              </a:path>
            </a:pathLst>
          </a:custGeom>
          <a:noFill/>
          <a:ln w="57150">
            <a:solidFill>
              <a:srgbClr val="008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cs-CZ"/>
          </a:p>
        </p:txBody>
      </p:sp>
      <p:sp>
        <p:nvSpPr>
          <p:cNvPr id="25611" name="TextBox 28">
            <a:extLst>
              <a:ext uri="{FF2B5EF4-FFF2-40B4-BE49-F238E27FC236}">
                <a16:creationId xmlns:a16="http://schemas.microsoft.com/office/drawing/2014/main" id="{3B4FDB24-E2FB-4344-AEE8-52687D7CF822}"/>
              </a:ext>
            </a:extLst>
          </p:cNvPr>
          <p:cNvSpPr txBox="1">
            <a:spLocks noChangeArrowheads="1"/>
          </p:cNvSpPr>
          <p:nvPr/>
        </p:nvSpPr>
        <p:spPr bwMode="auto">
          <a:xfrm>
            <a:off x="4419600" y="5791200"/>
            <a:ext cx="6096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rgbClr val="3399FF"/>
              </a:buClr>
              <a:buChar char="•"/>
              <a:defRPr sz="2800">
                <a:solidFill>
                  <a:schemeClr val="tx1"/>
                </a:solidFill>
                <a:latin typeface="Arial" panose="020B0604020202020204" pitchFamily="34" charset="0"/>
              </a:defRPr>
            </a:lvl1pPr>
            <a:lvl2pPr marL="742950" indent="-285750">
              <a:spcBef>
                <a:spcPct val="20000"/>
              </a:spcBef>
              <a:buClr>
                <a:srgbClr val="3399FF"/>
              </a:buClr>
              <a:buChar char="•"/>
              <a:defRPr sz="2400">
                <a:solidFill>
                  <a:schemeClr val="tx1"/>
                </a:solidFill>
                <a:latin typeface="Arial" panose="020B0604020202020204" pitchFamily="34" charset="0"/>
              </a:defRPr>
            </a:lvl2pPr>
            <a:lvl3pPr marL="1143000" indent="-228600">
              <a:spcBef>
                <a:spcPct val="20000"/>
              </a:spcBef>
              <a:buClr>
                <a:srgbClr val="3399FF"/>
              </a:buClr>
              <a:buChar char="•"/>
              <a:defRPr sz="2400">
                <a:solidFill>
                  <a:schemeClr val="tx1"/>
                </a:solidFill>
                <a:latin typeface="Arial" panose="020B0604020202020204" pitchFamily="34" charset="0"/>
              </a:defRPr>
            </a:lvl3pPr>
            <a:lvl4pPr marL="1600200" indent="-228600">
              <a:spcBef>
                <a:spcPct val="20000"/>
              </a:spcBef>
              <a:buClr>
                <a:srgbClr val="3399FF"/>
              </a:buClr>
              <a:buChar char="•"/>
              <a:defRPr sz="2000">
                <a:solidFill>
                  <a:schemeClr val="tx1"/>
                </a:solidFill>
                <a:latin typeface="Arial" panose="020B0604020202020204" pitchFamily="34" charset="0"/>
              </a:defRPr>
            </a:lvl4pPr>
            <a:lvl5pPr marL="2057400" indent="-228600">
              <a:spcBef>
                <a:spcPct val="20000"/>
              </a:spcBef>
              <a:buClr>
                <a:srgbClr val="3399FF"/>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9pPr>
          </a:lstStyle>
          <a:p>
            <a:pPr eaLnBrk="1" hangingPunct="1">
              <a:spcBef>
                <a:spcPct val="0"/>
              </a:spcBef>
              <a:buClrTx/>
              <a:buFontTx/>
              <a:buNone/>
            </a:pPr>
            <a:r>
              <a:rPr lang="en-US" altLang="cs-CZ" sz="1800" b="1"/>
              <a:t>900</a:t>
            </a:r>
          </a:p>
        </p:txBody>
      </p:sp>
      <p:sp>
        <p:nvSpPr>
          <p:cNvPr id="6" name="TextBox 29">
            <a:extLst>
              <a:ext uri="{FF2B5EF4-FFF2-40B4-BE49-F238E27FC236}">
                <a16:creationId xmlns:a16="http://schemas.microsoft.com/office/drawing/2014/main" id="{F7B75FB1-6882-4887-9EE3-5E5163BDDCBA}"/>
              </a:ext>
            </a:extLst>
          </p:cNvPr>
          <p:cNvSpPr txBox="1">
            <a:spLocks noChangeArrowheads="1"/>
          </p:cNvSpPr>
          <p:nvPr/>
        </p:nvSpPr>
        <p:spPr bwMode="auto">
          <a:xfrm>
            <a:off x="1371600" y="2057400"/>
            <a:ext cx="11430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rgbClr val="3399FF"/>
              </a:buClr>
              <a:buChar char="•"/>
              <a:defRPr sz="2800">
                <a:solidFill>
                  <a:schemeClr val="tx1"/>
                </a:solidFill>
                <a:latin typeface="Arial" panose="020B0604020202020204" pitchFamily="34" charset="0"/>
              </a:defRPr>
            </a:lvl1pPr>
            <a:lvl2pPr marL="742950" indent="-285750">
              <a:spcBef>
                <a:spcPct val="20000"/>
              </a:spcBef>
              <a:buClr>
                <a:srgbClr val="3399FF"/>
              </a:buClr>
              <a:buChar char="•"/>
              <a:defRPr sz="2400">
                <a:solidFill>
                  <a:schemeClr val="tx1"/>
                </a:solidFill>
                <a:latin typeface="Arial" panose="020B0604020202020204" pitchFamily="34" charset="0"/>
              </a:defRPr>
            </a:lvl2pPr>
            <a:lvl3pPr marL="1143000" indent="-228600">
              <a:spcBef>
                <a:spcPct val="20000"/>
              </a:spcBef>
              <a:buClr>
                <a:srgbClr val="3399FF"/>
              </a:buClr>
              <a:buChar char="•"/>
              <a:defRPr sz="2400">
                <a:solidFill>
                  <a:schemeClr val="tx1"/>
                </a:solidFill>
                <a:latin typeface="Arial" panose="020B0604020202020204" pitchFamily="34" charset="0"/>
              </a:defRPr>
            </a:lvl3pPr>
            <a:lvl4pPr marL="1600200" indent="-228600">
              <a:spcBef>
                <a:spcPct val="20000"/>
              </a:spcBef>
              <a:buClr>
                <a:srgbClr val="3399FF"/>
              </a:buClr>
              <a:buChar char="•"/>
              <a:defRPr sz="2000">
                <a:solidFill>
                  <a:schemeClr val="tx1"/>
                </a:solidFill>
                <a:latin typeface="Arial" panose="020B0604020202020204" pitchFamily="34" charset="0"/>
              </a:defRPr>
            </a:lvl4pPr>
            <a:lvl5pPr marL="2057400" indent="-228600">
              <a:spcBef>
                <a:spcPct val="20000"/>
              </a:spcBef>
              <a:buClr>
                <a:srgbClr val="3399FF"/>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9pPr>
          </a:lstStyle>
          <a:p>
            <a:pPr eaLnBrk="1" hangingPunct="1">
              <a:spcBef>
                <a:spcPct val="0"/>
              </a:spcBef>
              <a:buClrTx/>
              <a:buFontTx/>
              <a:buNone/>
            </a:pPr>
            <a:r>
              <a:rPr lang="en-US" altLang="cs-CZ" sz="1800" b="1"/>
              <a:t>$40,000</a:t>
            </a:r>
          </a:p>
        </p:txBody>
      </p:sp>
      <p:sp>
        <p:nvSpPr>
          <p:cNvPr id="12309" name="TextBox 30">
            <a:extLst>
              <a:ext uri="{FF2B5EF4-FFF2-40B4-BE49-F238E27FC236}">
                <a16:creationId xmlns:a16="http://schemas.microsoft.com/office/drawing/2014/main" id="{0927413D-3858-4483-B11A-92A598789AEC}"/>
              </a:ext>
            </a:extLst>
          </p:cNvPr>
          <p:cNvSpPr txBox="1">
            <a:spLocks noChangeArrowheads="1"/>
          </p:cNvSpPr>
          <p:nvPr/>
        </p:nvSpPr>
        <p:spPr bwMode="auto">
          <a:xfrm>
            <a:off x="1371600" y="3429000"/>
            <a:ext cx="11430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rgbClr val="3399FF"/>
              </a:buClr>
              <a:buChar char="•"/>
              <a:defRPr sz="2800">
                <a:solidFill>
                  <a:schemeClr val="tx1"/>
                </a:solidFill>
                <a:latin typeface="Arial" panose="020B0604020202020204" pitchFamily="34" charset="0"/>
              </a:defRPr>
            </a:lvl1pPr>
            <a:lvl2pPr marL="742950" indent="-285750">
              <a:spcBef>
                <a:spcPct val="20000"/>
              </a:spcBef>
              <a:buClr>
                <a:srgbClr val="3399FF"/>
              </a:buClr>
              <a:buChar char="•"/>
              <a:defRPr sz="2400">
                <a:solidFill>
                  <a:schemeClr val="tx1"/>
                </a:solidFill>
                <a:latin typeface="Arial" panose="020B0604020202020204" pitchFamily="34" charset="0"/>
              </a:defRPr>
            </a:lvl2pPr>
            <a:lvl3pPr marL="1143000" indent="-228600">
              <a:spcBef>
                <a:spcPct val="20000"/>
              </a:spcBef>
              <a:buClr>
                <a:srgbClr val="3399FF"/>
              </a:buClr>
              <a:buChar char="•"/>
              <a:defRPr sz="2400">
                <a:solidFill>
                  <a:schemeClr val="tx1"/>
                </a:solidFill>
                <a:latin typeface="Arial" panose="020B0604020202020204" pitchFamily="34" charset="0"/>
              </a:defRPr>
            </a:lvl3pPr>
            <a:lvl4pPr marL="1600200" indent="-228600">
              <a:spcBef>
                <a:spcPct val="20000"/>
              </a:spcBef>
              <a:buClr>
                <a:srgbClr val="3399FF"/>
              </a:buClr>
              <a:buChar char="•"/>
              <a:defRPr sz="2000">
                <a:solidFill>
                  <a:schemeClr val="tx1"/>
                </a:solidFill>
                <a:latin typeface="Arial" panose="020B0604020202020204" pitchFamily="34" charset="0"/>
              </a:defRPr>
            </a:lvl4pPr>
            <a:lvl5pPr marL="2057400" indent="-228600">
              <a:spcBef>
                <a:spcPct val="20000"/>
              </a:spcBef>
              <a:buClr>
                <a:srgbClr val="3399FF"/>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9pPr>
          </a:lstStyle>
          <a:p>
            <a:pPr eaLnBrk="1" hangingPunct="1">
              <a:spcBef>
                <a:spcPct val="0"/>
              </a:spcBef>
              <a:buClrTx/>
              <a:buFontTx/>
              <a:buNone/>
            </a:pPr>
            <a:r>
              <a:rPr lang="en-US" altLang="cs-CZ" sz="1800" b="1"/>
              <a:t>$37,000</a:t>
            </a:r>
          </a:p>
        </p:txBody>
      </p:sp>
      <p:sp>
        <p:nvSpPr>
          <p:cNvPr id="12310" name="TextBox 31">
            <a:extLst>
              <a:ext uri="{FF2B5EF4-FFF2-40B4-BE49-F238E27FC236}">
                <a16:creationId xmlns:a16="http://schemas.microsoft.com/office/drawing/2014/main" id="{D13FB69C-A550-45F8-93A4-5D58A248CE51}"/>
              </a:ext>
            </a:extLst>
          </p:cNvPr>
          <p:cNvSpPr txBox="1">
            <a:spLocks noChangeArrowheads="1"/>
          </p:cNvSpPr>
          <p:nvPr/>
        </p:nvSpPr>
        <p:spPr bwMode="auto">
          <a:xfrm flipH="1">
            <a:off x="1387475" y="4572000"/>
            <a:ext cx="1019175"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rgbClr val="3399FF"/>
              </a:buClr>
              <a:buChar char="•"/>
              <a:defRPr sz="2800">
                <a:solidFill>
                  <a:schemeClr val="tx1"/>
                </a:solidFill>
                <a:latin typeface="Arial" panose="020B0604020202020204" pitchFamily="34" charset="0"/>
              </a:defRPr>
            </a:lvl1pPr>
            <a:lvl2pPr marL="742950" indent="-285750">
              <a:spcBef>
                <a:spcPct val="20000"/>
              </a:spcBef>
              <a:buClr>
                <a:srgbClr val="3399FF"/>
              </a:buClr>
              <a:buChar char="•"/>
              <a:defRPr sz="2400">
                <a:solidFill>
                  <a:schemeClr val="tx1"/>
                </a:solidFill>
                <a:latin typeface="Arial" panose="020B0604020202020204" pitchFamily="34" charset="0"/>
              </a:defRPr>
            </a:lvl2pPr>
            <a:lvl3pPr marL="1143000" indent="-228600">
              <a:spcBef>
                <a:spcPct val="20000"/>
              </a:spcBef>
              <a:buClr>
                <a:srgbClr val="3399FF"/>
              </a:buClr>
              <a:buChar char="•"/>
              <a:defRPr sz="2400">
                <a:solidFill>
                  <a:schemeClr val="tx1"/>
                </a:solidFill>
                <a:latin typeface="Arial" panose="020B0604020202020204" pitchFamily="34" charset="0"/>
              </a:defRPr>
            </a:lvl3pPr>
            <a:lvl4pPr marL="1600200" indent="-228600">
              <a:spcBef>
                <a:spcPct val="20000"/>
              </a:spcBef>
              <a:buClr>
                <a:srgbClr val="3399FF"/>
              </a:buClr>
              <a:buChar char="•"/>
              <a:defRPr sz="2000">
                <a:solidFill>
                  <a:schemeClr val="tx1"/>
                </a:solidFill>
                <a:latin typeface="Arial" panose="020B0604020202020204" pitchFamily="34" charset="0"/>
              </a:defRPr>
            </a:lvl4pPr>
            <a:lvl5pPr marL="2057400" indent="-228600">
              <a:spcBef>
                <a:spcPct val="20000"/>
              </a:spcBef>
              <a:buClr>
                <a:srgbClr val="3399FF"/>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9pPr>
          </a:lstStyle>
          <a:p>
            <a:pPr eaLnBrk="1" hangingPunct="1">
              <a:spcBef>
                <a:spcPct val="0"/>
              </a:spcBef>
              <a:buClrTx/>
              <a:buFontTx/>
              <a:buNone/>
            </a:pPr>
            <a:r>
              <a:rPr lang="en-US" altLang="cs-CZ" sz="1800" b="1"/>
              <a:t>$35,000</a:t>
            </a:r>
          </a:p>
        </p:txBody>
      </p:sp>
      <p:sp>
        <p:nvSpPr>
          <p:cNvPr id="25615" name="TextBox 45">
            <a:extLst>
              <a:ext uri="{FF2B5EF4-FFF2-40B4-BE49-F238E27FC236}">
                <a16:creationId xmlns:a16="http://schemas.microsoft.com/office/drawing/2014/main" id="{56CDBB3D-2876-43BC-B89D-F0EBCCA46ABE}"/>
              </a:ext>
            </a:extLst>
          </p:cNvPr>
          <p:cNvSpPr txBox="1">
            <a:spLocks noChangeArrowheads="1"/>
          </p:cNvSpPr>
          <p:nvPr/>
        </p:nvSpPr>
        <p:spPr bwMode="auto">
          <a:xfrm>
            <a:off x="5410200" y="1524000"/>
            <a:ext cx="1828800" cy="701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rgbClr val="3399FF"/>
              </a:buClr>
              <a:buChar char="•"/>
              <a:defRPr sz="2800">
                <a:solidFill>
                  <a:schemeClr val="tx1"/>
                </a:solidFill>
                <a:latin typeface="Arial" panose="020B0604020202020204" pitchFamily="34" charset="0"/>
              </a:defRPr>
            </a:lvl1pPr>
            <a:lvl2pPr marL="742950" indent="-285750">
              <a:spcBef>
                <a:spcPct val="20000"/>
              </a:spcBef>
              <a:buClr>
                <a:srgbClr val="3399FF"/>
              </a:buClr>
              <a:buChar char="•"/>
              <a:defRPr sz="2400">
                <a:solidFill>
                  <a:schemeClr val="tx1"/>
                </a:solidFill>
                <a:latin typeface="Arial" panose="020B0604020202020204" pitchFamily="34" charset="0"/>
              </a:defRPr>
            </a:lvl2pPr>
            <a:lvl3pPr marL="1143000" indent="-228600">
              <a:spcBef>
                <a:spcPct val="20000"/>
              </a:spcBef>
              <a:buClr>
                <a:srgbClr val="3399FF"/>
              </a:buClr>
              <a:buChar char="•"/>
              <a:defRPr sz="2400">
                <a:solidFill>
                  <a:schemeClr val="tx1"/>
                </a:solidFill>
                <a:latin typeface="Arial" panose="020B0604020202020204" pitchFamily="34" charset="0"/>
              </a:defRPr>
            </a:lvl3pPr>
            <a:lvl4pPr marL="1600200" indent="-228600">
              <a:spcBef>
                <a:spcPct val="20000"/>
              </a:spcBef>
              <a:buClr>
                <a:srgbClr val="3399FF"/>
              </a:buClr>
              <a:buChar char="•"/>
              <a:defRPr sz="2000">
                <a:solidFill>
                  <a:schemeClr val="tx1"/>
                </a:solidFill>
                <a:latin typeface="Arial" panose="020B0604020202020204" pitchFamily="34" charset="0"/>
              </a:defRPr>
            </a:lvl4pPr>
            <a:lvl5pPr marL="2057400" indent="-228600">
              <a:spcBef>
                <a:spcPct val="20000"/>
              </a:spcBef>
              <a:buClr>
                <a:srgbClr val="3399FF"/>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9pPr>
          </a:lstStyle>
          <a:p>
            <a:pPr eaLnBrk="1" hangingPunct="1">
              <a:spcBef>
                <a:spcPct val="0"/>
              </a:spcBef>
              <a:buClrTx/>
              <a:buFontTx/>
              <a:buNone/>
            </a:pPr>
            <a:r>
              <a:rPr lang="en-US" altLang="cs-CZ" sz="2000" b="1"/>
              <a:t>Flexible Prices</a:t>
            </a:r>
          </a:p>
        </p:txBody>
      </p:sp>
      <p:sp>
        <p:nvSpPr>
          <p:cNvPr id="12313" name="Up Arrow 47">
            <a:extLst>
              <a:ext uri="{FF2B5EF4-FFF2-40B4-BE49-F238E27FC236}">
                <a16:creationId xmlns:a16="http://schemas.microsoft.com/office/drawing/2014/main" id="{A425FF79-417A-4452-A4B7-CAF9CA6BCDC9}"/>
              </a:ext>
            </a:extLst>
          </p:cNvPr>
          <p:cNvSpPr>
            <a:spLocks noChangeArrowheads="1"/>
          </p:cNvSpPr>
          <p:nvPr/>
        </p:nvSpPr>
        <p:spPr bwMode="auto">
          <a:xfrm>
            <a:off x="1752600" y="2667000"/>
            <a:ext cx="304800" cy="609600"/>
          </a:xfrm>
          <a:prstGeom prst="upArrow">
            <a:avLst>
              <a:gd name="adj1" fmla="val 50000"/>
              <a:gd name="adj2" fmla="val 50000"/>
            </a:avLst>
          </a:prstGeom>
          <a:solidFill>
            <a:srgbClr val="2D2D8A"/>
          </a:solidFill>
          <a:ln>
            <a:noFill/>
          </a:ln>
          <a:effectLst>
            <a:outerShdw dist="23000" dir="5400000" rotWithShape="0">
              <a:srgbClr val="808080">
                <a:alpha val="34998"/>
              </a:srgbClr>
            </a:outerShdw>
          </a:effectLst>
          <a:extLst>
            <a:ext uri="{91240B29-F687-4F45-9708-019B960494DF}">
              <a14:hiddenLine xmlns:a14="http://schemas.microsoft.com/office/drawing/2010/main" w="9525">
                <a:solidFill>
                  <a:srgbClr val="B6DCDF"/>
                </a:solidFill>
                <a:miter lim="800000"/>
                <a:headEnd/>
                <a:tailEnd/>
              </a14:hiddenLine>
            </a:ext>
          </a:extLst>
        </p:spPr>
        <p:txBody>
          <a:bodyPr anchor="ctr"/>
          <a:lstStyle>
            <a:lvl1pPr>
              <a:spcBef>
                <a:spcPct val="20000"/>
              </a:spcBef>
              <a:buClr>
                <a:srgbClr val="3399FF"/>
              </a:buClr>
              <a:buChar char="•"/>
              <a:defRPr sz="2800">
                <a:solidFill>
                  <a:schemeClr val="tx1"/>
                </a:solidFill>
                <a:latin typeface="Arial" panose="020B0604020202020204" pitchFamily="34" charset="0"/>
              </a:defRPr>
            </a:lvl1pPr>
            <a:lvl2pPr marL="742950" indent="-285750">
              <a:spcBef>
                <a:spcPct val="20000"/>
              </a:spcBef>
              <a:buClr>
                <a:srgbClr val="3399FF"/>
              </a:buClr>
              <a:buChar char="•"/>
              <a:defRPr sz="2400">
                <a:solidFill>
                  <a:schemeClr val="tx1"/>
                </a:solidFill>
                <a:latin typeface="Arial" panose="020B0604020202020204" pitchFamily="34" charset="0"/>
              </a:defRPr>
            </a:lvl2pPr>
            <a:lvl3pPr marL="1143000" indent="-228600">
              <a:spcBef>
                <a:spcPct val="20000"/>
              </a:spcBef>
              <a:buClr>
                <a:srgbClr val="3399FF"/>
              </a:buClr>
              <a:buChar char="•"/>
              <a:defRPr sz="2400">
                <a:solidFill>
                  <a:schemeClr val="tx1"/>
                </a:solidFill>
                <a:latin typeface="Arial" panose="020B0604020202020204" pitchFamily="34" charset="0"/>
              </a:defRPr>
            </a:lvl3pPr>
            <a:lvl4pPr marL="1600200" indent="-228600">
              <a:spcBef>
                <a:spcPct val="20000"/>
              </a:spcBef>
              <a:buClr>
                <a:srgbClr val="3399FF"/>
              </a:buClr>
              <a:buChar char="•"/>
              <a:defRPr sz="2000">
                <a:solidFill>
                  <a:schemeClr val="tx1"/>
                </a:solidFill>
                <a:latin typeface="Arial" panose="020B0604020202020204" pitchFamily="34" charset="0"/>
              </a:defRPr>
            </a:lvl4pPr>
            <a:lvl5pPr marL="2057400" indent="-228600">
              <a:spcBef>
                <a:spcPct val="20000"/>
              </a:spcBef>
              <a:buClr>
                <a:srgbClr val="3399FF"/>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9pPr>
          </a:lstStyle>
          <a:p>
            <a:pPr algn="ctr" eaLnBrk="1" hangingPunct="1">
              <a:spcBef>
                <a:spcPct val="0"/>
              </a:spcBef>
              <a:buClrTx/>
              <a:buFontTx/>
              <a:buNone/>
            </a:pPr>
            <a:endParaRPr lang="cs-CZ" altLang="cs-CZ" sz="1800">
              <a:solidFill>
                <a:srgbClr val="FFFFFF"/>
              </a:solidFill>
            </a:endParaRPr>
          </a:p>
        </p:txBody>
      </p:sp>
      <p:sp>
        <p:nvSpPr>
          <p:cNvPr id="12314" name="Down Arrow 48">
            <a:extLst>
              <a:ext uri="{FF2B5EF4-FFF2-40B4-BE49-F238E27FC236}">
                <a16:creationId xmlns:a16="http://schemas.microsoft.com/office/drawing/2014/main" id="{09F25920-BFD1-413C-93B4-71079CBA9233}"/>
              </a:ext>
            </a:extLst>
          </p:cNvPr>
          <p:cNvSpPr>
            <a:spLocks noChangeArrowheads="1"/>
          </p:cNvSpPr>
          <p:nvPr/>
        </p:nvSpPr>
        <p:spPr bwMode="auto">
          <a:xfrm>
            <a:off x="1752600" y="3886200"/>
            <a:ext cx="304800" cy="609600"/>
          </a:xfrm>
          <a:prstGeom prst="downArrow">
            <a:avLst>
              <a:gd name="adj1" fmla="val 50000"/>
              <a:gd name="adj2" fmla="val 50000"/>
            </a:avLst>
          </a:prstGeom>
          <a:solidFill>
            <a:srgbClr val="2D2D8A"/>
          </a:solidFill>
          <a:ln>
            <a:noFill/>
          </a:ln>
          <a:effectLst>
            <a:outerShdw dist="23000" dir="5400000" rotWithShape="0">
              <a:srgbClr val="808080">
                <a:alpha val="34998"/>
              </a:srgbClr>
            </a:outerShdw>
          </a:effectLst>
          <a:extLst>
            <a:ext uri="{91240B29-F687-4F45-9708-019B960494DF}">
              <a14:hiddenLine xmlns:a14="http://schemas.microsoft.com/office/drawing/2010/main" w="9525">
                <a:solidFill>
                  <a:srgbClr val="B6DCDF"/>
                </a:solidFill>
                <a:miter lim="800000"/>
                <a:headEnd/>
                <a:tailEnd/>
              </a14:hiddenLine>
            </a:ext>
          </a:extLst>
        </p:spPr>
        <p:txBody>
          <a:bodyPr anchor="ctr"/>
          <a:lstStyle>
            <a:lvl1pPr>
              <a:spcBef>
                <a:spcPct val="20000"/>
              </a:spcBef>
              <a:buClr>
                <a:srgbClr val="3399FF"/>
              </a:buClr>
              <a:buChar char="•"/>
              <a:defRPr sz="2800">
                <a:solidFill>
                  <a:schemeClr val="tx1"/>
                </a:solidFill>
                <a:latin typeface="Arial" panose="020B0604020202020204" pitchFamily="34" charset="0"/>
              </a:defRPr>
            </a:lvl1pPr>
            <a:lvl2pPr marL="742950" indent="-285750">
              <a:spcBef>
                <a:spcPct val="20000"/>
              </a:spcBef>
              <a:buClr>
                <a:srgbClr val="3399FF"/>
              </a:buClr>
              <a:buChar char="•"/>
              <a:defRPr sz="2400">
                <a:solidFill>
                  <a:schemeClr val="tx1"/>
                </a:solidFill>
                <a:latin typeface="Arial" panose="020B0604020202020204" pitchFamily="34" charset="0"/>
              </a:defRPr>
            </a:lvl2pPr>
            <a:lvl3pPr marL="1143000" indent="-228600">
              <a:spcBef>
                <a:spcPct val="20000"/>
              </a:spcBef>
              <a:buClr>
                <a:srgbClr val="3399FF"/>
              </a:buClr>
              <a:buChar char="•"/>
              <a:defRPr sz="2400">
                <a:solidFill>
                  <a:schemeClr val="tx1"/>
                </a:solidFill>
                <a:latin typeface="Arial" panose="020B0604020202020204" pitchFamily="34" charset="0"/>
              </a:defRPr>
            </a:lvl3pPr>
            <a:lvl4pPr marL="1600200" indent="-228600">
              <a:spcBef>
                <a:spcPct val="20000"/>
              </a:spcBef>
              <a:buClr>
                <a:srgbClr val="3399FF"/>
              </a:buClr>
              <a:buChar char="•"/>
              <a:defRPr sz="2000">
                <a:solidFill>
                  <a:schemeClr val="tx1"/>
                </a:solidFill>
                <a:latin typeface="Arial" panose="020B0604020202020204" pitchFamily="34" charset="0"/>
              </a:defRPr>
            </a:lvl4pPr>
            <a:lvl5pPr marL="2057400" indent="-228600">
              <a:spcBef>
                <a:spcPct val="20000"/>
              </a:spcBef>
              <a:buClr>
                <a:srgbClr val="3399FF"/>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9pPr>
          </a:lstStyle>
          <a:p>
            <a:pPr algn="ctr" eaLnBrk="1" hangingPunct="1">
              <a:spcBef>
                <a:spcPct val="0"/>
              </a:spcBef>
              <a:buClrTx/>
              <a:buFontTx/>
              <a:buNone/>
            </a:pPr>
            <a:endParaRPr lang="cs-CZ" altLang="cs-CZ" sz="1800">
              <a:solidFill>
                <a:srgbClr val="FFFFFF"/>
              </a:solidFill>
            </a:endParaRPr>
          </a:p>
        </p:txBody>
      </p:sp>
      <p:sp>
        <p:nvSpPr>
          <p:cNvPr id="44041" name="Oval 9">
            <a:extLst>
              <a:ext uri="{FF2B5EF4-FFF2-40B4-BE49-F238E27FC236}">
                <a16:creationId xmlns:a16="http://schemas.microsoft.com/office/drawing/2014/main" id="{AA2A5714-2B40-49CF-9C8F-A7514C0733DF}"/>
              </a:ext>
            </a:extLst>
          </p:cNvPr>
          <p:cNvSpPr>
            <a:spLocks noChangeArrowheads="1"/>
          </p:cNvSpPr>
          <p:nvPr/>
        </p:nvSpPr>
        <p:spPr bwMode="auto">
          <a:xfrm>
            <a:off x="4654550" y="3581400"/>
            <a:ext cx="152400" cy="152400"/>
          </a:xfrm>
          <a:prstGeom prst="ellipse">
            <a:avLst/>
          </a:prstGeom>
          <a:solidFill>
            <a:schemeClr val="bg1"/>
          </a:solidFill>
          <a:ln w="19050">
            <a:solidFill>
              <a:schemeClr val="tx1"/>
            </a:solidFill>
            <a:round/>
            <a:headEnd/>
            <a:tailEnd/>
          </a:ln>
        </p:spPr>
        <p:txBody>
          <a:bodyPr wrap="none" anchor="ctr"/>
          <a:lstStyle>
            <a:lvl1pPr>
              <a:spcBef>
                <a:spcPct val="20000"/>
              </a:spcBef>
              <a:buClr>
                <a:srgbClr val="3399FF"/>
              </a:buClr>
              <a:buChar char="•"/>
              <a:defRPr sz="2800">
                <a:solidFill>
                  <a:schemeClr val="tx1"/>
                </a:solidFill>
                <a:latin typeface="Arial" panose="020B0604020202020204" pitchFamily="34" charset="0"/>
              </a:defRPr>
            </a:lvl1pPr>
            <a:lvl2pPr marL="742950" indent="-285750">
              <a:spcBef>
                <a:spcPct val="20000"/>
              </a:spcBef>
              <a:buClr>
                <a:srgbClr val="3399FF"/>
              </a:buClr>
              <a:buChar char="•"/>
              <a:defRPr sz="2400">
                <a:solidFill>
                  <a:schemeClr val="tx1"/>
                </a:solidFill>
                <a:latin typeface="Arial" panose="020B0604020202020204" pitchFamily="34" charset="0"/>
              </a:defRPr>
            </a:lvl2pPr>
            <a:lvl3pPr marL="1143000" indent="-228600">
              <a:spcBef>
                <a:spcPct val="20000"/>
              </a:spcBef>
              <a:buClr>
                <a:srgbClr val="3399FF"/>
              </a:buClr>
              <a:buChar char="•"/>
              <a:defRPr sz="2400">
                <a:solidFill>
                  <a:schemeClr val="tx1"/>
                </a:solidFill>
                <a:latin typeface="Arial" panose="020B0604020202020204" pitchFamily="34" charset="0"/>
              </a:defRPr>
            </a:lvl3pPr>
            <a:lvl4pPr marL="1600200" indent="-228600">
              <a:spcBef>
                <a:spcPct val="20000"/>
              </a:spcBef>
              <a:buClr>
                <a:srgbClr val="3399FF"/>
              </a:buClr>
              <a:buChar char="•"/>
              <a:defRPr sz="2000">
                <a:solidFill>
                  <a:schemeClr val="tx1"/>
                </a:solidFill>
                <a:latin typeface="Arial" panose="020B0604020202020204" pitchFamily="34" charset="0"/>
              </a:defRPr>
            </a:lvl4pPr>
            <a:lvl5pPr marL="2057400" indent="-228600">
              <a:spcBef>
                <a:spcPct val="20000"/>
              </a:spcBef>
              <a:buClr>
                <a:srgbClr val="3399FF"/>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9pPr>
          </a:lstStyle>
          <a:p>
            <a:pPr eaLnBrk="1" hangingPunct="1">
              <a:spcBef>
                <a:spcPct val="0"/>
              </a:spcBef>
              <a:buClrTx/>
              <a:buFontTx/>
              <a:buNone/>
            </a:pPr>
            <a:endParaRPr lang="cs-CZ" altLang="cs-CZ" sz="1600"/>
          </a:p>
        </p:txBody>
      </p:sp>
      <p:sp>
        <p:nvSpPr>
          <p:cNvPr id="19468" name="Arc 12">
            <a:extLst>
              <a:ext uri="{FF2B5EF4-FFF2-40B4-BE49-F238E27FC236}">
                <a16:creationId xmlns:a16="http://schemas.microsoft.com/office/drawing/2014/main" id="{770BAED7-C440-481A-AD86-BD1A1E69205C}"/>
              </a:ext>
            </a:extLst>
          </p:cNvPr>
          <p:cNvSpPr>
            <a:spLocks/>
          </p:cNvSpPr>
          <p:nvPr/>
        </p:nvSpPr>
        <p:spPr bwMode="auto">
          <a:xfrm rot="-1216564" flipH="1" flipV="1">
            <a:off x="5086350" y="1157288"/>
            <a:ext cx="3375025" cy="4100512"/>
          </a:xfrm>
          <a:custGeom>
            <a:avLst/>
            <a:gdLst>
              <a:gd name="T0" fmla="*/ 2147483646 w 21600"/>
              <a:gd name="T1" fmla="*/ 0 h 15790"/>
              <a:gd name="T2" fmla="*/ 2147483646 w 21600"/>
              <a:gd name="T3" fmla="*/ 2147483646 h 15790"/>
              <a:gd name="T4" fmla="*/ 0 w 21600"/>
              <a:gd name="T5" fmla="*/ 2147483646 h 15790"/>
              <a:gd name="T6" fmla="*/ 0 60000 65536"/>
              <a:gd name="T7" fmla="*/ 0 60000 65536"/>
              <a:gd name="T8" fmla="*/ 0 60000 65536"/>
              <a:gd name="T9" fmla="*/ 0 w 21600"/>
              <a:gd name="T10" fmla="*/ 0 h 15790"/>
              <a:gd name="T11" fmla="*/ 21600 w 21600"/>
              <a:gd name="T12" fmla="*/ 15790 h 15790"/>
            </a:gdLst>
            <a:ahLst/>
            <a:cxnLst>
              <a:cxn ang="T6">
                <a:pos x="T0" y="T1"/>
              </a:cxn>
              <a:cxn ang="T7">
                <a:pos x="T2" y="T3"/>
              </a:cxn>
              <a:cxn ang="T8">
                <a:pos x="T4" y="T5"/>
              </a:cxn>
            </a:cxnLst>
            <a:rect l="T9" t="T10" r="T11" b="T12"/>
            <a:pathLst>
              <a:path w="21600" h="15790" fill="none" extrusionOk="0">
                <a:moveTo>
                  <a:pt x="14738" y="0"/>
                </a:moveTo>
                <a:cubicBezTo>
                  <a:pt x="19115" y="4085"/>
                  <a:pt x="21600" y="9803"/>
                  <a:pt x="21600" y="15790"/>
                </a:cubicBezTo>
              </a:path>
              <a:path w="21600" h="15790" stroke="0" extrusionOk="0">
                <a:moveTo>
                  <a:pt x="14738" y="0"/>
                </a:moveTo>
                <a:cubicBezTo>
                  <a:pt x="19115" y="4085"/>
                  <a:pt x="21600" y="9803"/>
                  <a:pt x="21600" y="15790"/>
                </a:cubicBezTo>
                <a:lnTo>
                  <a:pt x="0" y="15790"/>
                </a:lnTo>
                <a:lnTo>
                  <a:pt x="14738" y="0"/>
                </a:lnTo>
                <a:close/>
              </a:path>
            </a:pathLst>
          </a:custGeom>
          <a:noFill/>
          <a:ln w="57150">
            <a:solidFill>
              <a:srgbClr val="008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cs-CZ"/>
          </a:p>
        </p:txBody>
      </p:sp>
      <p:sp>
        <p:nvSpPr>
          <p:cNvPr id="3" name="Oval 9">
            <a:extLst>
              <a:ext uri="{FF2B5EF4-FFF2-40B4-BE49-F238E27FC236}">
                <a16:creationId xmlns:a16="http://schemas.microsoft.com/office/drawing/2014/main" id="{E2777D1E-9FDD-44AC-9E8F-0DEF0C82474F}"/>
              </a:ext>
            </a:extLst>
          </p:cNvPr>
          <p:cNvSpPr>
            <a:spLocks noChangeArrowheads="1"/>
          </p:cNvSpPr>
          <p:nvPr/>
        </p:nvSpPr>
        <p:spPr bwMode="auto">
          <a:xfrm>
            <a:off x="4648200" y="2243138"/>
            <a:ext cx="152400" cy="152400"/>
          </a:xfrm>
          <a:prstGeom prst="ellipse">
            <a:avLst/>
          </a:prstGeom>
          <a:solidFill>
            <a:schemeClr val="bg1"/>
          </a:solidFill>
          <a:ln w="19050">
            <a:solidFill>
              <a:schemeClr val="tx1"/>
            </a:solidFill>
            <a:round/>
            <a:headEnd/>
            <a:tailEnd/>
          </a:ln>
        </p:spPr>
        <p:txBody>
          <a:bodyPr wrap="none" anchor="ctr"/>
          <a:lstStyle>
            <a:lvl1pPr>
              <a:spcBef>
                <a:spcPct val="20000"/>
              </a:spcBef>
              <a:buClr>
                <a:srgbClr val="3399FF"/>
              </a:buClr>
              <a:buChar char="•"/>
              <a:defRPr sz="2800">
                <a:solidFill>
                  <a:schemeClr val="tx1"/>
                </a:solidFill>
                <a:latin typeface="Arial" panose="020B0604020202020204" pitchFamily="34" charset="0"/>
              </a:defRPr>
            </a:lvl1pPr>
            <a:lvl2pPr marL="742950" indent="-285750">
              <a:spcBef>
                <a:spcPct val="20000"/>
              </a:spcBef>
              <a:buClr>
                <a:srgbClr val="3399FF"/>
              </a:buClr>
              <a:buChar char="•"/>
              <a:defRPr sz="2400">
                <a:solidFill>
                  <a:schemeClr val="tx1"/>
                </a:solidFill>
                <a:latin typeface="Arial" panose="020B0604020202020204" pitchFamily="34" charset="0"/>
              </a:defRPr>
            </a:lvl2pPr>
            <a:lvl3pPr marL="1143000" indent="-228600">
              <a:spcBef>
                <a:spcPct val="20000"/>
              </a:spcBef>
              <a:buClr>
                <a:srgbClr val="3399FF"/>
              </a:buClr>
              <a:buChar char="•"/>
              <a:defRPr sz="2400">
                <a:solidFill>
                  <a:schemeClr val="tx1"/>
                </a:solidFill>
                <a:latin typeface="Arial" panose="020B0604020202020204" pitchFamily="34" charset="0"/>
              </a:defRPr>
            </a:lvl3pPr>
            <a:lvl4pPr marL="1600200" indent="-228600">
              <a:spcBef>
                <a:spcPct val="20000"/>
              </a:spcBef>
              <a:buClr>
                <a:srgbClr val="3399FF"/>
              </a:buClr>
              <a:buChar char="•"/>
              <a:defRPr sz="2000">
                <a:solidFill>
                  <a:schemeClr val="tx1"/>
                </a:solidFill>
                <a:latin typeface="Arial" panose="020B0604020202020204" pitchFamily="34" charset="0"/>
              </a:defRPr>
            </a:lvl4pPr>
            <a:lvl5pPr marL="2057400" indent="-228600">
              <a:spcBef>
                <a:spcPct val="20000"/>
              </a:spcBef>
              <a:buClr>
                <a:srgbClr val="3399FF"/>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9pPr>
          </a:lstStyle>
          <a:p>
            <a:pPr eaLnBrk="1" hangingPunct="1">
              <a:spcBef>
                <a:spcPct val="0"/>
              </a:spcBef>
              <a:buClrTx/>
              <a:buFontTx/>
              <a:buNone/>
            </a:pPr>
            <a:endParaRPr lang="cs-CZ" altLang="cs-CZ" sz="1600"/>
          </a:p>
        </p:txBody>
      </p:sp>
      <p:sp>
        <p:nvSpPr>
          <p:cNvPr id="25621" name="Text Box 26">
            <a:extLst>
              <a:ext uri="{FF2B5EF4-FFF2-40B4-BE49-F238E27FC236}">
                <a16:creationId xmlns:a16="http://schemas.microsoft.com/office/drawing/2014/main" id="{5A6C4D1B-5ED6-4BFF-8B65-EFCDCAF039AA}"/>
              </a:ext>
            </a:extLst>
          </p:cNvPr>
          <p:cNvSpPr txBox="1">
            <a:spLocks noChangeArrowheads="1"/>
          </p:cNvSpPr>
          <p:nvPr/>
        </p:nvSpPr>
        <p:spPr bwMode="auto">
          <a:xfrm>
            <a:off x="0" y="6581775"/>
            <a:ext cx="68580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rgbClr val="3399FF"/>
              </a:buClr>
              <a:buChar char="•"/>
              <a:defRPr sz="2800">
                <a:solidFill>
                  <a:schemeClr val="tx1"/>
                </a:solidFill>
                <a:latin typeface="Arial" panose="020B0604020202020204" pitchFamily="34" charset="0"/>
              </a:defRPr>
            </a:lvl1pPr>
            <a:lvl2pPr marL="742950" indent="-285750">
              <a:spcBef>
                <a:spcPct val="20000"/>
              </a:spcBef>
              <a:buClr>
                <a:srgbClr val="3399FF"/>
              </a:buClr>
              <a:buChar char="•"/>
              <a:defRPr sz="2400">
                <a:solidFill>
                  <a:schemeClr val="tx1"/>
                </a:solidFill>
                <a:latin typeface="Arial" panose="020B0604020202020204" pitchFamily="34" charset="0"/>
              </a:defRPr>
            </a:lvl2pPr>
            <a:lvl3pPr marL="1143000" indent="-228600">
              <a:spcBef>
                <a:spcPct val="20000"/>
              </a:spcBef>
              <a:buClr>
                <a:srgbClr val="3399FF"/>
              </a:buClr>
              <a:buChar char="•"/>
              <a:defRPr sz="2400">
                <a:solidFill>
                  <a:schemeClr val="tx1"/>
                </a:solidFill>
                <a:latin typeface="Arial" panose="020B0604020202020204" pitchFamily="34" charset="0"/>
              </a:defRPr>
            </a:lvl3pPr>
            <a:lvl4pPr marL="1600200" indent="-228600">
              <a:spcBef>
                <a:spcPct val="20000"/>
              </a:spcBef>
              <a:buClr>
                <a:srgbClr val="3399FF"/>
              </a:buClr>
              <a:buChar char="•"/>
              <a:defRPr sz="2000">
                <a:solidFill>
                  <a:schemeClr val="tx1"/>
                </a:solidFill>
                <a:latin typeface="Arial" panose="020B0604020202020204" pitchFamily="34" charset="0"/>
              </a:defRPr>
            </a:lvl4pPr>
            <a:lvl5pPr marL="2057400" indent="-228600">
              <a:spcBef>
                <a:spcPct val="20000"/>
              </a:spcBef>
              <a:buClr>
                <a:srgbClr val="3399FF"/>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9pPr>
          </a:lstStyle>
          <a:p>
            <a:pPr eaLnBrk="1" hangingPunct="1">
              <a:spcBef>
                <a:spcPct val="50000"/>
              </a:spcBef>
              <a:buClrTx/>
              <a:buFontTx/>
              <a:buNone/>
            </a:pPr>
            <a:r>
              <a:rPr lang="en-US" altLang="cs-CZ" sz="1200" b="1">
                <a:solidFill>
                  <a:schemeClr val="bg1"/>
                </a:solidFill>
              </a:rPr>
              <a:t>LO5</a:t>
            </a:r>
          </a:p>
        </p:txBody>
      </p:sp>
      <p:sp>
        <p:nvSpPr>
          <p:cNvPr id="19470" name="Arc 14">
            <a:extLst>
              <a:ext uri="{FF2B5EF4-FFF2-40B4-BE49-F238E27FC236}">
                <a16:creationId xmlns:a16="http://schemas.microsoft.com/office/drawing/2014/main" id="{B76BA9DA-A0CE-460A-9E1F-9CFEFE874151}"/>
              </a:ext>
            </a:extLst>
          </p:cNvPr>
          <p:cNvSpPr>
            <a:spLocks/>
          </p:cNvSpPr>
          <p:nvPr/>
        </p:nvSpPr>
        <p:spPr bwMode="auto">
          <a:xfrm rot="-1216564" flipH="1" flipV="1">
            <a:off x="3740150" y="1593850"/>
            <a:ext cx="3262313" cy="3697288"/>
          </a:xfrm>
          <a:custGeom>
            <a:avLst/>
            <a:gdLst>
              <a:gd name="T0" fmla="*/ 2147483646 w 21600"/>
              <a:gd name="T1" fmla="*/ 0 h 15595"/>
              <a:gd name="T2" fmla="*/ 2147483646 w 21600"/>
              <a:gd name="T3" fmla="*/ 2147483646 h 15595"/>
              <a:gd name="T4" fmla="*/ 0 w 21600"/>
              <a:gd name="T5" fmla="*/ 2147483646 h 15595"/>
              <a:gd name="T6" fmla="*/ 0 60000 65536"/>
              <a:gd name="T7" fmla="*/ 0 60000 65536"/>
              <a:gd name="T8" fmla="*/ 0 60000 65536"/>
              <a:gd name="T9" fmla="*/ 0 w 21600"/>
              <a:gd name="T10" fmla="*/ 0 h 15595"/>
              <a:gd name="T11" fmla="*/ 21600 w 21600"/>
              <a:gd name="T12" fmla="*/ 15595 h 15595"/>
            </a:gdLst>
            <a:ahLst/>
            <a:cxnLst>
              <a:cxn ang="T6">
                <a:pos x="T0" y="T1"/>
              </a:cxn>
              <a:cxn ang="T7">
                <a:pos x="T2" y="T3"/>
              </a:cxn>
              <a:cxn ang="T8">
                <a:pos x="T4" y="T5"/>
              </a:cxn>
            </a:cxnLst>
            <a:rect l="T9" t="T10" r="T11" b="T12"/>
            <a:pathLst>
              <a:path w="21600" h="15595" fill="none" extrusionOk="0">
                <a:moveTo>
                  <a:pt x="14945" y="-1"/>
                </a:moveTo>
                <a:cubicBezTo>
                  <a:pt x="19196" y="4073"/>
                  <a:pt x="21600" y="9706"/>
                  <a:pt x="21600" y="15595"/>
                </a:cubicBezTo>
              </a:path>
              <a:path w="21600" h="15595" stroke="0" extrusionOk="0">
                <a:moveTo>
                  <a:pt x="14945" y="-1"/>
                </a:moveTo>
                <a:cubicBezTo>
                  <a:pt x="19196" y="4073"/>
                  <a:pt x="21600" y="9706"/>
                  <a:pt x="21600" y="15595"/>
                </a:cubicBezTo>
                <a:lnTo>
                  <a:pt x="0" y="15595"/>
                </a:lnTo>
                <a:lnTo>
                  <a:pt x="14945" y="-1"/>
                </a:lnTo>
                <a:close/>
              </a:path>
            </a:pathLst>
          </a:custGeom>
          <a:noFill/>
          <a:ln w="57150">
            <a:solidFill>
              <a:srgbClr val="008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cs-CZ"/>
          </a:p>
        </p:txBody>
      </p:sp>
      <p:sp>
        <p:nvSpPr>
          <p:cNvPr id="2" name="Oval 9">
            <a:extLst>
              <a:ext uri="{FF2B5EF4-FFF2-40B4-BE49-F238E27FC236}">
                <a16:creationId xmlns:a16="http://schemas.microsoft.com/office/drawing/2014/main" id="{F9B77B66-0058-4DBF-97DF-019A7C71C5F6}"/>
              </a:ext>
            </a:extLst>
          </p:cNvPr>
          <p:cNvSpPr>
            <a:spLocks noChangeArrowheads="1"/>
          </p:cNvSpPr>
          <p:nvPr/>
        </p:nvSpPr>
        <p:spPr bwMode="auto">
          <a:xfrm>
            <a:off x="4630738" y="4722813"/>
            <a:ext cx="152400" cy="152400"/>
          </a:xfrm>
          <a:prstGeom prst="ellipse">
            <a:avLst/>
          </a:prstGeom>
          <a:solidFill>
            <a:schemeClr val="bg1"/>
          </a:solidFill>
          <a:ln w="19050">
            <a:solidFill>
              <a:schemeClr val="tx1"/>
            </a:solidFill>
            <a:round/>
            <a:headEnd/>
            <a:tailEnd/>
          </a:ln>
        </p:spPr>
        <p:txBody>
          <a:bodyPr wrap="none" anchor="ctr"/>
          <a:lstStyle>
            <a:lvl1pPr>
              <a:spcBef>
                <a:spcPct val="20000"/>
              </a:spcBef>
              <a:buClr>
                <a:srgbClr val="3399FF"/>
              </a:buClr>
              <a:buChar char="•"/>
              <a:defRPr sz="2800">
                <a:solidFill>
                  <a:schemeClr val="tx1"/>
                </a:solidFill>
                <a:latin typeface="Arial" panose="020B0604020202020204" pitchFamily="34" charset="0"/>
              </a:defRPr>
            </a:lvl1pPr>
            <a:lvl2pPr marL="742950" indent="-285750">
              <a:spcBef>
                <a:spcPct val="20000"/>
              </a:spcBef>
              <a:buClr>
                <a:srgbClr val="3399FF"/>
              </a:buClr>
              <a:buChar char="•"/>
              <a:defRPr sz="2400">
                <a:solidFill>
                  <a:schemeClr val="tx1"/>
                </a:solidFill>
                <a:latin typeface="Arial" panose="020B0604020202020204" pitchFamily="34" charset="0"/>
              </a:defRPr>
            </a:lvl2pPr>
            <a:lvl3pPr marL="1143000" indent="-228600">
              <a:spcBef>
                <a:spcPct val="20000"/>
              </a:spcBef>
              <a:buClr>
                <a:srgbClr val="3399FF"/>
              </a:buClr>
              <a:buChar char="•"/>
              <a:defRPr sz="2400">
                <a:solidFill>
                  <a:schemeClr val="tx1"/>
                </a:solidFill>
                <a:latin typeface="Arial" panose="020B0604020202020204" pitchFamily="34" charset="0"/>
              </a:defRPr>
            </a:lvl3pPr>
            <a:lvl4pPr marL="1600200" indent="-228600">
              <a:spcBef>
                <a:spcPct val="20000"/>
              </a:spcBef>
              <a:buClr>
                <a:srgbClr val="3399FF"/>
              </a:buClr>
              <a:buChar char="•"/>
              <a:defRPr sz="2000">
                <a:solidFill>
                  <a:schemeClr val="tx1"/>
                </a:solidFill>
                <a:latin typeface="Arial" panose="020B0604020202020204" pitchFamily="34" charset="0"/>
              </a:defRPr>
            </a:lvl4pPr>
            <a:lvl5pPr marL="2057400" indent="-228600">
              <a:spcBef>
                <a:spcPct val="20000"/>
              </a:spcBef>
              <a:buClr>
                <a:srgbClr val="3399FF"/>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9pPr>
          </a:lstStyle>
          <a:p>
            <a:pPr eaLnBrk="1" hangingPunct="1">
              <a:spcBef>
                <a:spcPct val="0"/>
              </a:spcBef>
              <a:buClrTx/>
              <a:buFontTx/>
              <a:buNone/>
            </a:pPr>
            <a:endParaRPr lang="cs-CZ" altLang="cs-CZ" sz="1600"/>
          </a:p>
        </p:txBody>
      </p:sp>
      <p:sp>
        <p:nvSpPr>
          <p:cNvPr id="25624" name="Text Box 11">
            <a:extLst>
              <a:ext uri="{FF2B5EF4-FFF2-40B4-BE49-F238E27FC236}">
                <a16:creationId xmlns:a16="http://schemas.microsoft.com/office/drawing/2014/main" id="{B4696789-24D9-4A7B-9BD8-0F70015A142E}"/>
              </a:ext>
            </a:extLst>
          </p:cNvPr>
          <p:cNvSpPr txBox="1">
            <a:spLocks noChangeArrowheads="1"/>
          </p:cNvSpPr>
          <p:nvPr/>
        </p:nvSpPr>
        <p:spPr bwMode="auto">
          <a:xfrm>
            <a:off x="8382000" y="6553200"/>
            <a:ext cx="636588"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rgbClr val="3399FF"/>
              </a:buClr>
              <a:buChar char="•"/>
              <a:defRPr sz="2800">
                <a:solidFill>
                  <a:schemeClr val="tx1"/>
                </a:solidFill>
                <a:latin typeface="Arial" panose="020B0604020202020204" pitchFamily="34" charset="0"/>
              </a:defRPr>
            </a:lvl1pPr>
            <a:lvl2pPr marL="742950" indent="-285750">
              <a:spcBef>
                <a:spcPct val="20000"/>
              </a:spcBef>
              <a:buClr>
                <a:srgbClr val="3399FF"/>
              </a:buClr>
              <a:buChar char="•"/>
              <a:defRPr sz="2400">
                <a:solidFill>
                  <a:schemeClr val="tx1"/>
                </a:solidFill>
                <a:latin typeface="Arial" panose="020B0604020202020204" pitchFamily="34" charset="0"/>
              </a:defRPr>
            </a:lvl2pPr>
            <a:lvl3pPr marL="1143000" indent="-228600">
              <a:spcBef>
                <a:spcPct val="20000"/>
              </a:spcBef>
              <a:buClr>
                <a:srgbClr val="3399FF"/>
              </a:buClr>
              <a:buChar char="•"/>
              <a:defRPr sz="2400">
                <a:solidFill>
                  <a:schemeClr val="tx1"/>
                </a:solidFill>
                <a:latin typeface="Arial" panose="020B0604020202020204" pitchFamily="34" charset="0"/>
              </a:defRPr>
            </a:lvl3pPr>
            <a:lvl4pPr marL="1600200" indent="-228600">
              <a:spcBef>
                <a:spcPct val="20000"/>
              </a:spcBef>
              <a:buClr>
                <a:srgbClr val="3399FF"/>
              </a:buClr>
              <a:buChar char="•"/>
              <a:defRPr sz="2000">
                <a:solidFill>
                  <a:schemeClr val="tx1"/>
                </a:solidFill>
                <a:latin typeface="Arial" panose="020B0604020202020204" pitchFamily="34" charset="0"/>
              </a:defRPr>
            </a:lvl4pPr>
            <a:lvl5pPr marL="2057400" indent="-228600">
              <a:spcBef>
                <a:spcPct val="20000"/>
              </a:spcBef>
              <a:buClr>
                <a:srgbClr val="3399FF"/>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9pPr>
          </a:lstStyle>
          <a:p>
            <a:pPr eaLnBrk="1" hangingPunct="1">
              <a:spcBef>
                <a:spcPct val="0"/>
              </a:spcBef>
              <a:buClrTx/>
              <a:buFontTx/>
              <a:buNone/>
            </a:pPr>
            <a:r>
              <a:rPr lang="en-US" altLang="cs-CZ" sz="1400">
                <a:solidFill>
                  <a:schemeClr val="bg1"/>
                </a:solidFill>
                <a:cs typeface="Arial" panose="020B0604020202020204" pitchFamily="34" charset="0"/>
              </a:rPr>
              <a:t>23-</a:t>
            </a:r>
            <a:fld id="{ACF27E57-F68C-4418-82F6-74430E798DA9}" type="slidenum">
              <a:rPr lang="en-US" altLang="cs-CZ" sz="1400">
                <a:solidFill>
                  <a:schemeClr val="bg1"/>
                </a:solidFill>
                <a:cs typeface="Arial" panose="020B0604020202020204" pitchFamily="34" charset="0"/>
              </a:rPr>
              <a:pPr eaLnBrk="1" hangingPunct="1">
                <a:spcBef>
                  <a:spcPct val="0"/>
                </a:spcBef>
                <a:buClrTx/>
                <a:buFontTx/>
                <a:buNone/>
              </a:pPr>
              <a:t>20</a:t>
            </a:fld>
            <a:endParaRPr lang="en-US" altLang="cs-CZ" sz="1400">
              <a:solidFill>
                <a:schemeClr val="bg1"/>
              </a:solidFill>
              <a:cs typeface="Arial" panose="020B0604020202020204" pitchFamily="34" charset="0"/>
            </a:endParaRPr>
          </a:p>
        </p:txBody>
      </p:sp>
    </p:spTree>
    <p:extLst>
      <p:ext uri="{BB962C8B-B14F-4D97-AF65-F5344CB8AC3E}">
        <p14:creationId xmlns:p14="http://schemas.microsoft.com/office/powerpoint/2010/main" val="2350981126"/>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3" presetClass="entr" presetSubtype="16"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fltVal val="0"/>
                                          </p:val>
                                        </p:tav>
                                        <p:tav tm="100000">
                                          <p:val>
                                            <p:strVal val="#ppt_h"/>
                                          </p:val>
                                        </p:tav>
                                      </p:tavLst>
                                    </p:anim>
                                  </p:childTnLst>
                                </p:cTn>
                              </p:par>
                              <p:par>
                                <p:cTn id="9" presetID="23" presetClass="entr" presetSubtype="16" fill="hold" grpId="0" nodeType="withEffect">
                                  <p:stCondLst>
                                    <p:cond delay="0"/>
                                  </p:stCondLst>
                                  <p:childTnLst>
                                    <p:set>
                                      <p:cBhvr>
                                        <p:cTn id="10" dur="1" fill="hold">
                                          <p:stCondLst>
                                            <p:cond delay="0"/>
                                          </p:stCondLst>
                                        </p:cTn>
                                        <p:tgtEl>
                                          <p:spTgt spid="19461"/>
                                        </p:tgtEl>
                                        <p:attrNameLst>
                                          <p:attrName>style.visibility</p:attrName>
                                        </p:attrNameLst>
                                      </p:cBhvr>
                                      <p:to>
                                        <p:strVal val="visible"/>
                                      </p:to>
                                    </p:set>
                                    <p:anim calcmode="lin" valueType="num">
                                      <p:cBhvr>
                                        <p:cTn id="11" dur="500" fill="hold"/>
                                        <p:tgtEl>
                                          <p:spTgt spid="19461"/>
                                        </p:tgtEl>
                                        <p:attrNameLst>
                                          <p:attrName>ppt_w</p:attrName>
                                        </p:attrNameLst>
                                      </p:cBhvr>
                                      <p:tavLst>
                                        <p:tav tm="0">
                                          <p:val>
                                            <p:fltVal val="0"/>
                                          </p:val>
                                        </p:tav>
                                        <p:tav tm="100000">
                                          <p:val>
                                            <p:strVal val="#ppt_w"/>
                                          </p:val>
                                        </p:tav>
                                      </p:tavLst>
                                    </p:anim>
                                    <p:anim calcmode="lin" valueType="num">
                                      <p:cBhvr>
                                        <p:cTn id="12" dur="500" fill="hold"/>
                                        <p:tgtEl>
                                          <p:spTgt spid="19461"/>
                                        </p:tgtEl>
                                        <p:attrNameLst>
                                          <p:attrName>ppt_h</p:attrName>
                                        </p:attrNameLst>
                                      </p:cBhvr>
                                      <p:tavLst>
                                        <p:tav tm="0">
                                          <p:val>
                                            <p:fltVal val="0"/>
                                          </p:val>
                                        </p:tav>
                                        <p:tav tm="100000">
                                          <p:val>
                                            <p:strVal val="#ppt_h"/>
                                          </p:val>
                                        </p:tav>
                                      </p:tavLst>
                                    </p:anim>
                                  </p:childTnLst>
                                </p:cTn>
                              </p:par>
                              <p:par>
                                <p:cTn id="13" presetID="23" presetClass="entr" presetSubtype="16" fill="hold" grpId="0" nodeType="withEffect">
                                  <p:stCondLst>
                                    <p:cond delay="0"/>
                                  </p:stCondLst>
                                  <p:childTnLst>
                                    <p:set>
                                      <p:cBhvr>
                                        <p:cTn id="14" dur="1" fill="hold">
                                          <p:stCondLst>
                                            <p:cond delay="0"/>
                                          </p:stCondLst>
                                        </p:cTn>
                                        <p:tgtEl>
                                          <p:spTgt spid="19460"/>
                                        </p:tgtEl>
                                        <p:attrNameLst>
                                          <p:attrName>style.visibility</p:attrName>
                                        </p:attrNameLst>
                                      </p:cBhvr>
                                      <p:to>
                                        <p:strVal val="visible"/>
                                      </p:to>
                                    </p:set>
                                    <p:anim calcmode="lin" valueType="num">
                                      <p:cBhvr>
                                        <p:cTn id="15" dur="500" fill="hold"/>
                                        <p:tgtEl>
                                          <p:spTgt spid="19460"/>
                                        </p:tgtEl>
                                        <p:attrNameLst>
                                          <p:attrName>ppt_w</p:attrName>
                                        </p:attrNameLst>
                                      </p:cBhvr>
                                      <p:tavLst>
                                        <p:tav tm="0">
                                          <p:val>
                                            <p:fltVal val="0"/>
                                          </p:val>
                                        </p:tav>
                                        <p:tav tm="100000">
                                          <p:val>
                                            <p:strVal val="#ppt_w"/>
                                          </p:val>
                                        </p:tav>
                                      </p:tavLst>
                                    </p:anim>
                                    <p:anim calcmode="lin" valueType="num">
                                      <p:cBhvr>
                                        <p:cTn id="16" dur="500" fill="hold"/>
                                        <p:tgtEl>
                                          <p:spTgt spid="19460"/>
                                        </p:tgtEl>
                                        <p:attrNameLst>
                                          <p:attrName>ppt_h</p:attrName>
                                        </p:attrNameLst>
                                      </p:cBhvr>
                                      <p:tavLst>
                                        <p:tav tm="0">
                                          <p:val>
                                            <p:fltVal val="0"/>
                                          </p:val>
                                        </p:tav>
                                        <p:tav tm="100000">
                                          <p:val>
                                            <p:strVal val="#ppt_h"/>
                                          </p:val>
                                        </p:tav>
                                      </p:tavLst>
                                    </p:anim>
                                  </p:childTnLst>
                                </p:cTn>
                              </p:par>
                              <p:par>
                                <p:cTn id="17" presetID="23" presetClass="entr" presetSubtype="16" fill="hold" nodeType="withEffect">
                                  <p:stCondLst>
                                    <p:cond delay="0"/>
                                  </p:stCondLst>
                                  <p:childTnLst>
                                    <p:set>
                                      <p:cBhvr>
                                        <p:cTn id="18" dur="1" fill="hold">
                                          <p:stCondLst>
                                            <p:cond delay="0"/>
                                          </p:stCondLst>
                                        </p:cTn>
                                        <p:tgtEl>
                                          <p:spTgt spid="12308"/>
                                        </p:tgtEl>
                                        <p:attrNameLst>
                                          <p:attrName>style.visibility</p:attrName>
                                        </p:attrNameLst>
                                      </p:cBhvr>
                                      <p:to>
                                        <p:strVal val="visible"/>
                                      </p:to>
                                    </p:set>
                                    <p:anim calcmode="lin" valueType="num">
                                      <p:cBhvr>
                                        <p:cTn id="19" dur="500" fill="hold"/>
                                        <p:tgtEl>
                                          <p:spTgt spid="12308"/>
                                        </p:tgtEl>
                                        <p:attrNameLst>
                                          <p:attrName>ppt_w</p:attrName>
                                        </p:attrNameLst>
                                      </p:cBhvr>
                                      <p:tavLst>
                                        <p:tav tm="0">
                                          <p:val>
                                            <p:fltVal val="0"/>
                                          </p:val>
                                        </p:tav>
                                        <p:tav tm="100000">
                                          <p:val>
                                            <p:strVal val="#ppt_w"/>
                                          </p:val>
                                        </p:tav>
                                      </p:tavLst>
                                    </p:anim>
                                    <p:anim calcmode="lin" valueType="num">
                                      <p:cBhvr>
                                        <p:cTn id="20" dur="500" fill="hold"/>
                                        <p:tgtEl>
                                          <p:spTgt spid="12308"/>
                                        </p:tgtEl>
                                        <p:attrNameLst>
                                          <p:attrName>ppt_h</p:attrName>
                                        </p:attrNameLst>
                                      </p:cBhvr>
                                      <p:tavLst>
                                        <p:tav tm="0">
                                          <p:val>
                                            <p:fltVal val="0"/>
                                          </p:val>
                                        </p:tav>
                                        <p:tav tm="100000">
                                          <p:val>
                                            <p:strVal val="#ppt_h"/>
                                          </p:val>
                                        </p:tav>
                                      </p:tavLst>
                                    </p:anim>
                                  </p:childTnLst>
                                </p:cTn>
                              </p:par>
                              <p:par>
                                <p:cTn id="21" presetID="23" presetClass="entr" presetSubtype="16" fill="hold" grpId="0" nodeType="withEffect">
                                  <p:stCondLst>
                                    <p:cond delay="0"/>
                                  </p:stCondLst>
                                  <p:childTnLst>
                                    <p:set>
                                      <p:cBhvr>
                                        <p:cTn id="22" dur="1" fill="hold">
                                          <p:stCondLst>
                                            <p:cond delay="0"/>
                                          </p:stCondLst>
                                        </p:cTn>
                                        <p:tgtEl>
                                          <p:spTgt spid="6"/>
                                        </p:tgtEl>
                                        <p:attrNameLst>
                                          <p:attrName>style.visibility</p:attrName>
                                        </p:attrNameLst>
                                      </p:cBhvr>
                                      <p:to>
                                        <p:strVal val="visible"/>
                                      </p:to>
                                    </p:set>
                                    <p:anim calcmode="lin" valueType="num">
                                      <p:cBhvr>
                                        <p:cTn id="23" dur="500" fill="hold"/>
                                        <p:tgtEl>
                                          <p:spTgt spid="6"/>
                                        </p:tgtEl>
                                        <p:attrNameLst>
                                          <p:attrName>ppt_w</p:attrName>
                                        </p:attrNameLst>
                                      </p:cBhvr>
                                      <p:tavLst>
                                        <p:tav tm="0">
                                          <p:val>
                                            <p:fltVal val="0"/>
                                          </p:val>
                                        </p:tav>
                                        <p:tav tm="100000">
                                          <p:val>
                                            <p:strVal val="#ppt_w"/>
                                          </p:val>
                                        </p:tav>
                                      </p:tavLst>
                                    </p:anim>
                                    <p:anim calcmode="lin" valueType="num">
                                      <p:cBhvr>
                                        <p:cTn id="24" dur="500" fill="hold"/>
                                        <p:tgtEl>
                                          <p:spTgt spid="6"/>
                                        </p:tgtEl>
                                        <p:attrNameLst>
                                          <p:attrName>ppt_h</p:attrName>
                                        </p:attrNameLst>
                                      </p:cBhvr>
                                      <p:tavLst>
                                        <p:tav tm="0">
                                          <p:val>
                                            <p:fltVal val="0"/>
                                          </p:val>
                                        </p:tav>
                                        <p:tav tm="100000">
                                          <p:val>
                                            <p:strVal val="#ppt_h"/>
                                          </p:val>
                                        </p:tav>
                                      </p:tavLst>
                                    </p:anim>
                                  </p:childTnLst>
                                </p:cTn>
                              </p:par>
                              <p:par>
                                <p:cTn id="25" presetID="23" presetClass="entr" presetSubtype="16" fill="hold" grpId="0" nodeType="withEffect">
                                  <p:stCondLst>
                                    <p:cond delay="0"/>
                                  </p:stCondLst>
                                  <p:childTnLst>
                                    <p:set>
                                      <p:cBhvr>
                                        <p:cTn id="26" dur="1" fill="hold">
                                          <p:stCondLst>
                                            <p:cond delay="0"/>
                                          </p:stCondLst>
                                        </p:cTn>
                                        <p:tgtEl>
                                          <p:spTgt spid="12313"/>
                                        </p:tgtEl>
                                        <p:attrNameLst>
                                          <p:attrName>style.visibility</p:attrName>
                                        </p:attrNameLst>
                                      </p:cBhvr>
                                      <p:to>
                                        <p:strVal val="visible"/>
                                      </p:to>
                                    </p:set>
                                    <p:anim calcmode="lin" valueType="num">
                                      <p:cBhvr>
                                        <p:cTn id="27" dur="500" fill="hold"/>
                                        <p:tgtEl>
                                          <p:spTgt spid="12313"/>
                                        </p:tgtEl>
                                        <p:attrNameLst>
                                          <p:attrName>ppt_w</p:attrName>
                                        </p:attrNameLst>
                                      </p:cBhvr>
                                      <p:tavLst>
                                        <p:tav tm="0">
                                          <p:val>
                                            <p:fltVal val="0"/>
                                          </p:val>
                                        </p:tav>
                                        <p:tav tm="100000">
                                          <p:val>
                                            <p:strVal val="#ppt_w"/>
                                          </p:val>
                                        </p:tav>
                                      </p:tavLst>
                                    </p:anim>
                                    <p:anim calcmode="lin" valueType="num">
                                      <p:cBhvr>
                                        <p:cTn id="28" dur="500" fill="hold"/>
                                        <p:tgtEl>
                                          <p:spTgt spid="12313"/>
                                        </p:tgtEl>
                                        <p:attrNameLst>
                                          <p:attrName>ppt_h</p:attrName>
                                        </p:attrNameLst>
                                      </p:cBhvr>
                                      <p:tavLst>
                                        <p:tav tm="0">
                                          <p:val>
                                            <p:fltVal val="0"/>
                                          </p:val>
                                        </p:tav>
                                        <p:tav tm="100000">
                                          <p:val>
                                            <p:strVal val="#ppt_h"/>
                                          </p:val>
                                        </p:tav>
                                      </p:tavLst>
                                    </p:anim>
                                  </p:childTnLst>
                                </p:cTn>
                              </p:par>
                              <p:par>
                                <p:cTn id="29" presetID="23" presetClass="entr" presetSubtype="16" fill="hold" grpId="0" nodeType="withEffect">
                                  <p:stCondLst>
                                    <p:cond delay="0"/>
                                  </p:stCondLst>
                                  <p:childTnLst>
                                    <p:set>
                                      <p:cBhvr>
                                        <p:cTn id="30" dur="1" fill="hold">
                                          <p:stCondLst>
                                            <p:cond delay="0"/>
                                          </p:stCondLst>
                                        </p:cTn>
                                        <p:tgtEl>
                                          <p:spTgt spid="12309"/>
                                        </p:tgtEl>
                                        <p:attrNameLst>
                                          <p:attrName>style.visibility</p:attrName>
                                        </p:attrNameLst>
                                      </p:cBhvr>
                                      <p:to>
                                        <p:strVal val="visible"/>
                                      </p:to>
                                    </p:set>
                                    <p:anim calcmode="lin" valueType="num">
                                      <p:cBhvr>
                                        <p:cTn id="31" dur="500" fill="hold"/>
                                        <p:tgtEl>
                                          <p:spTgt spid="12309"/>
                                        </p:tgtEl>
                                        <p:attrNameLst>
                                          <p:attrName>ppt_w</p:attrName>
                                        </p:attrNameLst>
                                      </p:cBhvr>
                                      <p:tavLst>
                                        <p:tav tm="0">
                                          <p:val>
                                            <p:fltVal val="0"/>
                                          </p:val>
                                        </p:tav>
                                        <p:tav tm="100000">
                                          <p:val>
                                            <p:strVal val="#ppt_w"/>
                                          </p:val>
                                        </p:tav>
                                      </p:tavLst>
                                    </p:anim>
                                    <p:anim calcmode="lin" valueType="num">
                                      <p:cBhvr>
                                        <p:cTn id="32" dur="500" fill="hold"/>
                                        <p:tgtEl>
                                          <p:spTgt spid="12309"/>
                                        </p:tgtEl>
                                        <p:attrNameLst>
                                          <p:attrName>ppt_h</p:attrName>
                                        </p:attrNameLst>
                                      </p:cBhvr>
                                      <p:tavLst>
                                        <p:tav tm="0">
                                          <p:val>
                                            <p:fltVal val="0"/>
                                          </p:val>
                                        </p:tav>
                                        <p:tav tm="100000">
                                          <p:val>
                                            <p:strVal val="#ppt_h"/>
                                          </p:val>
                                        </p:tav>
                                      </p:tavLst>
                                    </p:anim>
                                  </p:childTnLst>
                                </p:cTn>
                              </p:par>
                              <p:par>
                                <p:cTn id="33" presetID="23" presetClass="entr" presetSubtype="16" fill="hold" grpId="0" nodeType="withEffect">
                                  <p:stCondLst>
                                    <p:cond delay="0"/>
                                  </p:stCondLst>
                                  <p:childTnLst>
                                    <p:set>
                                      <p:cBhvr>
                                        <p:cTn id="34" dur="1" fill="hold">
                                          <p:stCondLst>
                                            <p:cond delay="0"/>
                                          </p:stCondLst>
                                        </p:cTn>
                                        <p:tgtEl>
                                          <p:spTgt spid="12314"/>
                                        </p:tgtEl>
                                        <p:attrNameLst>
                                          <p:attrName>style.visibility</p:attrName>
                                        </p:attrNameLst>
                                      </p:cBhvr>
                                      <p:to>
                                        <p:strVal val="visible"/>
                                      </p:to>
                                    </p:set>
                                    <p:anim calcmode="lin" valueType="num">
                                      <p:cBhvr>
                                        <p:cTn id="35" dur="500" fill="hold"/>
                                        <p:tgtEl>
                                          <p:spTgt spid="12314"/>
                                        </p:tgtEl>
                                        <p:attrNameLst>
                                          <p:attrName>ppt_w</p:attrName>
                                        </p:attrNameLst>
                                      </p:cBhvr>
                                      <p:tavLst>
                                        <p:tav tm="0">
                                          <p:val>
                                            <p:fltVal val="0"/>
                                          </p:val>
                                        </p:tav>
                                        <p:tav tm="100000">
                                          <p:val>
                                            <p:strVal val="#ppt_w"/>
                                          </p:val>
                                        </p:tav>
                                      </p:tavLst>
                                    </p:anim>
                                    <p:anim calcmode="lin" valueType="num">
                                      <p:cBhvr>
                                        <p:cTn id="36" dur="500" fill="hold"/>
                                        <p:tgtEl>
                                          <p:spTgt spid="12314"/>
                                        </p:tgtEl>
                                        <p:attrNameLst>
                                          <p:attrName>ppt_h</p:attrName>
                                        </p:attrNameLst>
                                      </p:cBhvr>
                                      <p:tavLst>
                                        <p:tav tm="0">
                                          <p:val>
                                            <p:fltVal val="0"/>
                                          </p:val>
                                        </p:tav>
                                        <p:tav tm="100000">
                                          <p:val>
                                            <p:strVal val="#ppt_h"/>
                                          </p:val>
                                        </p:tav>
                                      </p:tavLst>
                                    </p:anim>
                                  </p:childTnLst>
                                </p:cTn>
                              </p:par>
                              <p:par>
                                <p:cTn id="37" presetID="23" presetClass="entr" presetSubtype="16" fill="hold" grpId="0" nodeType="withEffect">
                                  <p:stCondLst>
                                    <p:cond delay="0"/>
                                  </p:stCondLst>
                                  <p:childTnLst>
                                    <p:set>
                                      <p:cBhvr>
                                        <p:cTn id="38" dur="1" fill="hold">
                                          <p:stCondLst>
                                            <p:cond delay="0"/>
                                          </p:stCondLst>
                                        </p:cTn>
                                        <p:tgtEl>
                                          <p:spTgt spid="12310"/>
                                        </p:tgtEl>
                                        <p:attrNameLst>
                                          <p:attrName>style.visibility</p:attrName>
                                        </p:attrNameLst>
                                      </p:cBhvr>
                                      <p:to>
                                        <p:strVal val="visible"/>
                                      </p:to>
                                    </p:set>
                                    <p:anim calcmode="lin" valueType="num">
                                      <p:cBhvr>
                                        <p:cTn id="39" dur="500" fill="hold"/>
                                        <p:tgtEl>
                                          <p:spTgt spid="12310"/>
                                        </p:tgtEl>
                                        <p:attrNameLst>
                                          <p:attrName>ppt_w</p:attrName>
                                        </p:attrNameLst>
                                      </p:cBhvr>
                                      <p:tavLst>
                                        <p:tav tm="0">
                                          <p:val>
                                            <p:fltVal val="0"/>
                                          </p:val>
                                        </p:tav>
                                        <p:tav tm="100000">
                                          <p:val>
                                            <p:strVal val="#ppt_w"/>
                                          </p:val>
                                        </p:tav>
                                      </p:tavLst>
                                    </p:anim>
                                    <p:anim calcmode="lin" valueType="num">
                                      <p:cBhvr>
                                        <p:cTn id="40" dur="500" fill="hold"/>
                                        <p:tgtEl>
                                          <p:spTgt spid="12310"/>
                                        </p:tgtEl>
                                        <p:attrNameLst>
                                          <p:attrName>ppt_h</p:attrName>
                                        </p:attrNameLst>
                                      </p:cBhvr>
                                      <p:tavLst>
                                        <p:tav tm="0">
                                          <p:val>
                                            <p:fltVal val="0"/>
                                          </p:val>
                                        </p:tav>
                                        <p:tav tm="100000">
                                          <p:val>
                                            <p:strVal val="#ppt_h"/>
                                          </p:val>
                                        </p:tav>
                                      </p:tavLst>
                                    </p:anim>
                                  </p:childTnLst>
                                </p:cTn>
                              </p:par>
                            </p:childTnLst>
                          </p:cTn>
                        </p:par>
                        <p:par>
                          <p:cTn id="41" fill="hold" nodeType="afterGroup">
                            <p:stCondLst>
                              <p:cond delay="500"/>
                            </p:stCondLst>
                            <p:childTnLst>
                              <p:par>
                                <p:cTn id="42" presetID="22" presetClass="entr" presetSubtype="1" fill="hold" nodeType="afterEffect">
                                  <p:stCondLst>
                                    <p:cond delay="0"/>
                                  </p:stCondLst>
                                  <p:childTnLst>
                                    <p:set>
                                      <p:cBhvr>
                                        <p:cTn id="43" dur="1" fill="hold">
                                          <p:stCondLst>
                                            <p:cond delay="0"/>
                                          </p:stCondLst>
                                        </p:cTn>
                                        <p:tgtEl>
                                          <p:spTgt spid="19462"/>
                                        </p:tgtEl>
                                        <p:attrNameLst>
                                          <p:attrName>style.visibility</p:attrName>
                                        </p:attrNameLst>
                                      </p:cBhvr>
                                      <p:to>
                                        <p:strVal val="visible"/>
                                      </p:to>
                                    </p:set>
                                    <p:animEffect transition="in" filter="wipe(up)">
                                      <p:cBhvr>
                                        <p:cTn id="44" dur="500"/>
                                        <p:tgtEl>
                                          <p:spTgt spid="19462"/>
                                        </p:tgtEl>
                                      </p:cBhvr>
                                    </p:animEffect>
                                  </p:childTnLst>
                                </p:cTn>
                              </p:par>
                            </p:childTnLst>
                          </p:cTn>
                        </p:par>
                        <p:par>
                          <p:cTn id="45" fill="hold" nodeType="afterGroup">
                            <p:stCondLst>
                              <p:cond delay="1000"/>
                            </p:stCondLst>
                            <p:childTnLst>
                              <p:par>
                                <p:cTn id="46" presetID="1" presetClass="entr" presetSubtype="0" fill="hold" grpId="0" nodeType="afterEffect">
                                  <p:stCondLst>
                                    <p:cond delay="0"/>
                                  </p:stCondLst>
                                  <p:childTnLst>
                                    <p:set>
                                      <p:cBhvr>
                                        <p:cTn id="47" dur="1" fill="hold">
                                          <p:stCondLst>
                                            <p:cond delay="0"/>
                                          </p:stCondLst>
                                        </p:cTn>
                                        <p:tgtEl>
                                          <p:spTgt spid="19463"/>
                                        </p:tgtEl>
                                        <p:attrNameLst>
                                          <p:attrName>style.visibility</p:attrName>
                                        </p:attrNameLst>
                                      </p:cBhvr>
                                      <p:to>
                                        <p:strVal val="visible"/>
                                      </p:to>
                                    </p:set>
                                  </p:childTnLst>
                                </p:cTn>
                              </p:par>
                            </p:childTnLst>
                          </p:cTn>
                        </p:par>
                        <p:par>
                          <p:cTn id="48" fill="hold" nodeType="afterGroup">
                            <p:stCondLst>
                              <p:cond delay="1000"/>
                            </p:stCondLst>
                            <p:childTnLst>
                              <p:par>
                                <p:cTn id="49" presetID="23" presetClass="entr" presetSubtype="16" fill="hold" grpId="0" nodeType="afterEffect">
                                  <p:stCondLst>
                                    <p:cond delay="0"/>
                                  </p:stCondLst>
                                  <p:childTnLst>
                                    <p:set>
                                      <p:cBhvr>
                                        <p:cTn id="50" dur="1" fill="hold">
                                          <p:stCondLst>
                                            <p:cond delay="0"/>
                                          </p:stCondLst>
                                        </p:cTn>
                                        <p:tgtEl>
                                          <p:spTgt spid="44041"/>
                                        </p:tgtEl>
                                        <p:attrNameLst>
                                          <p:attrName>style.visibility</p:attrName>
                                        </p:attrNameLst>
                                      </p:cBhvr>
                                      <p:to>
                                        <p:strVal val="visible"/>
                                      </p:to>
                                    </p:set>
                                    <p:anim calcmode="lin" valueType="num">
                                      <p:cBhvr>
                                        <p:cTn id="51" dur="1000" fill="hold"/>
                                        <p:tgtEl>
                                          <p:spTgt spid="44041"/>
                                        </p:tgtEl>
                                        <p:attrNameLst>
                                          <p:attrName>ppt_w</p:attrName>
                                        </p:attrNameLst>
                                      </p:cBhvr>
                                      <p:tavLst>
                                        <p:tav tm="0">
                                          <p:val>
                                            <p:fltVal val="0"/>
                                          </p:val>
                                        </p:tav>
                                        <p:tav tm="100000">
                                          <p:val>
                                            <p:strVal val="#ppt_w"/>
                                          </p:val>
                                        </p:tav>
                                      </p:tavLst>
                                    </p:anim>
                                    <p:anim calcmode="lin" valueType="num">
                                      <p:cBhvr>
                                        <p:cTn id="52" dur="1000" fill="hold"/>
                                        <p:tgtEl>
                                          <p:spTgt spid="44041"/>
                                        </p:tgtEl>
                                        <p:attrNameLst>
                                          <p:attrName>ppt_h</p:attrName>
                                        </p:attrNameLst>
                                      </p:cBhvr>
                                      <p:tavLst>
                                        <p:tav tm="0">
                                          <p:val>
                                            <p:fltVal val="0"/>
                                          </p:val>
                                        </p:tav>
                                        <p:tav tm="100000">
                                          <p:val>
                                            <p:strVal val="#ppt_h"/>
                                          </p:val>
                                        </p:tav>
                                      </p:tavLst>
                                    </p:anim>
                                  </p:childTnLst>
                                </p:cTn>
                              </p:par>
                            </p:childTnLst>
                          </p:cTn>
                        </p:par>
                      </p:childTnLst>
                    </p:cTn>
                  </p:par>
                  <p:par>
                    <p:cTn id="53" fill="hold" nodeType="clickPar">
                      <p:stCondLst>
                        <p:cond delay="indefinite"/>
                      </p:stCondLst>
                      <p:childTnLst>
                        <p:par>
                          <p:cTn id="54" fill="hold" nodeType="withGroup">
                            <p:stCondLst>
                              <p:cond delay="0"/>
                            </p:stCondLst>
                            <p:childTnLst>
                              <p:par>
                                <p:cTn id="55" presetID="1" presetClass="entr" presetSubtype="0" fill="hold" nodeType="clickEffect">
                                  <p:stCondLst>
                                    <p:cond delay="0"/>
                                  </p:stCondLst>
                                  <p:childTnLst>
                                    <p:set>
                                      <p:cBhvr>
                                        <p:cTn id="56" dur="1" fill="hold">
                                          <p:stCondLst>
                                            <p:cond delay="0"/>
                                          </p:stCondLst>
                                        </p:cTn>
                                        <p:tgtEl>
                                          <p:spTgt spid="19468"/>
                                        </p:tgtEl>
                                        <p:attrNameLst>
                                          <p:attrName>style.visibility</p:attrName>
                                        </p:attrNameLst>
                                      </p:cBhvr>
                                      <p:to>
                                        <p:strVal val="visible"/>
                                      </p:to>
                                    </p:set>
                                  </p:childTnLst>
                                </p:cTn>
                              </p:par>
                            </p:childTnLst>
                          </p:cTn>
                        </p:par>
                        <p:par>
                          <p:cTn id="57" fill="hold" nodeType="afterGroup">
                            <p:stCondLst>
                              <p:cond delay="0"/>
                            </p:stCondLst>
                            <p:childTnLst>
                              <p:par>
                                <p:cTn id="58" presetID="63" presetClass="path" presetSubtype="0" accel="50000" decel="50000" fill="hold" nodeType="afterEffect">
                                  <p:stCondLst>
                                    <p:cond delay="0"/>
                                  </p:stCondLst>
                                  <p:childTnLst>
                                    <p:animMotion origin="layout" path="M -0.06319 0.04279 L 0.00799 0.00092 " pathEditMode="relative" rAng="0" ptsTypes="AA">
                                      <p:cBhvr>
                                        <p:cTn id="59" dur="2000" fill="hold"/>
                                        <p:tgtEl>
                                          <p:spTgt spid="19468"/>
                                        </p:tgtEl>
                                        <p:attrNameLst>
                                          <p:attrName>ppt_x</p:attrName>
                                          <p:attrName>ppt_y</p:attrName>
                                        </p:attrNameLst>
                                      </p:cBhvr>
                                      <p:rCtr x="3559" y="-2105"/>
                                    </p:animMotion>
                                  </p:childTnLst>
                                </p:cTn>
                              </p:par>
                            </p:childTnLst>
                          </p:cTn>
                        </p:par>
                        <p:par>
                          <p:cTn id="60" fill="hold" nodeType="afterGroup">
                            <p:stCondLst>
                              <p:cond delay="2000"/>
                            </p:stCondLst>
                            <p:childTnLst>
                              <p:par>
                                <p:cTn id="61" presetID="1" presetClass="entr" presetSubtype="0" fill="hold" grpId="0" nodeType="afterEffect">
                                  <p:stCondLst>
                                    <p:cond delay="0"/>
                                  </p:stCondLst>
                                  <p:childTnLst>
                                    <p:set>
                                      <p:cBhvr>
                                        <p:cTn id="62" dur="1" fill="hold">
                                          <p:stCondLst>
                                            <p:cond delay="0"/>
                                          </p:stCondLst>
                                        </p:cTn>
                                        <p:tgtEl>
                                          <p:spTgt spid="19472"/>
                                        </p:tgtEl>
                                        <p:attrNameLst>
                                          <p:attrName>style.visibility</p:attrName>
                                        </p:attrNameLst>
                                      </p:cBhvr>
                                      <p:to>
                                        <p:strVal val="visible"/>
                                      </p:to>
                                    </p:set>
                                  </p:childTnLst>
                                </p:cTn>
                              </p:par>
                            </p:childTnLst>
                          </p:cTn>
                        </p:par>
                        <p:par>
                          <p:cTn id="63" fill="hold" nodeType="afterGroup">
                            <p:stCondLst>
                              <p:cond delay="2000"/>
                            </p:stCondLst>
                            <p:childTnLst>
                              <p:par>
                                <p:cTn id="64" presetID="23" presetClass="entr" presetSubtype="16" fill="hold" grpId="0" nodeType="afterEffect">
                                  <p:stCondLst>
                                    <p:cond delay="0"/>
                                  </p:stCondLst>
                                  <p:childTnLst>
                                    <p:set>
                                      <p:cBhvr>
                                        <p:cTn id="65" dur="1" fill="hold">
                                          <p:stCondLst>
                                            <p:cond delay="0"/>
                                          </p:stCondLst>
                                        </p:cTn>
                                        <p:tgtEl>
                                          <p:spTgt spid="3"/>
                                        </p:tgtEl>
                                        <p:attrNameLst>
                                          <p:attrName>style.visibility</p:attrName>
                                        </p:attrNameLst>
                                      </p:cBhvr>
                                      <p:to>
                                        <p:strVal val="visible"/>
                                      </p:to>
                                    </p:set>
                                    <p:anim calcmode="lin" valueType="num">
                                      <p:cBhvr>
                                        <p:cTn id="66" dur="1000" fill="hold"/>
                                        <p:tgtEl>
                                          <p:spTgt spid="3"/>
                                        </p:tgtEl>
                                        <p:attrNameLst>
                                          <p:attrName>ppt_w</p:attrName>
                                        </p:attrNameLst>
                                      </p:cBhvr>
                                      <p:tavLst>
                                        <p:tav tm="0">
                                          <p:val>
                                            <p:fltVal val="0"/>
                                          </p:val>
                                        </p:tav>
                                        <p:tav tm="100000">
                                          <p:val>
                                            <p:strVal val="#ppt_w"/>
                                          </p:val>
                                        </p:tav>
                                      </p:tavLst>
                                    </p:anim>
                                    <p:anim calcmode="lin" valueType="num">
                                      <p:cBhvr>
                                        <p:cTn id="67" dur="1000" fill="hold"/>
                                        <p:tgtEl>
                                          <p:spTgt spid="3"/>
                                        </p:tgtEl>
                                        <p:attrNameLst>
                                          <p:attrName>ppt_h</p:attrName>
                                        </p:attrNameLst>
                                      </p:cBhvr>
                                      <p:tavLst>
                                        <p:tav tm="0">
                                          <p:val>
                                            <p:fltVal val="0"/>
                                          </p:val>
                                        </p:tav>
                                        <p:tav tm="100000">
                                          <p:val>
                                            <p:strVal val="#ppt_h"/>
                                          </p:val>
                                        </p:tav>
                                      </p:tavLst>
                                    </p:anim>
                                  </p:childTnLst>
                                </p:cTn>
                              </p:par>
                            </p:childTnLst>
                          </p:cTn>
                        </p:par>
                      </p:childTnLst>
                    </p:cTn>
                  </p:par>
                  <p:par>
                    <p:cTn id="68" fill="hold" nodeType="clickPar">
                      <p:stCondLst>
                        <p:cond delay="indefinite"/>
                      </p:stCondLst>
                      <p:childTnLst>
                        <p:par>
                          <p:cTn id="69" fill="hold" nodeType="withGroup">
                            <p:stCondLst>
                              <p:cond delay="0"/>
                            </p:stCondLst>
                            <p:childTnLst>
                              <p:par>
                                <p:cTn id="70" presetID="1" presetClass="entr" presetSubtype="0" fill="hold" nodeType="clickEffect">
                                  <p:stCondLst>
                                    <p:cond delay="0"/>
                                  </p:stCondLst>
                                  <p:childTnLst>
                                    <p:set>
                                      <p:cBhvr>
                                        <p:cTn id="71" dur="1" fill="hold">
                                          <p:stCondLst>
                                            <p:cond delay="0"/>
                                          </p:stCondLst>
                                        </p:cTn>
                                        <p:tgtEl>
                                          <p:spTgt spid="19470"/>
                                        </p:tgtEl>
                                        <p:attrNameLst>
                                          <p:attrName>style.visibility</p:attrName>
                                        </p:attrNameLst>
                                      </p:cBhvr>
                                      <p:to>
                                        <p:strVal val="visible"/>
                                      </p:to>
                                    </p:set>
                                  </p:childTnLst>
                                </p:cTn>
                              </p:par>
                            </p:childTnLst>
                          </p:cTn>
                        </p:par>
                        <p:par>
                          <p:cTn id="72" fill="hold" nodeType="afterGroup">
                            <p:stCondLst>
                              <p:cond delay="0"/>
                            </p:stCondLst>
                            <p:childTnLst>
                              <p:par>
                                <p:cTn id="73" presetID="35" presetClass="path" presetSubtype="0" accel="50000" decel="50000" fill="hold" nodeType="afterEffect">
                                  <p:stCondLst>
                                    <p:cond delay="0"/>
                                  </p:stCondLst>
                                  <p:childTnLst>
                                    <p:animMotion origin="layout" path="M 0.07865 -0.03748 L 0.00174 0.01203 " pathEditMode="relative" rAng="0" ptsTypes="AA">
                                      <p:cBhvr>
                                        <p:cTn id="74" dur="2000" fill="hold"/>
                                        <p:tgtEl>
                                          <p:spTgt spid="19470"/>
                                        </p:tgtEl>
                                        <p:attrNameLst>
                                          <p:attrName>ppt_x</p:attrName>
                                          <p:attrName>ppt_y</p:attrName>
                                        </p:attrNameLst>
                                      </p:cBhvr>
                                      <p:rCtr x="-3854" y="2475"/>
                                    </p:animMotion>
                                  </p:childTnLst>
                                </p:cTn>
                              </p:par>
                            </p:childTnLst>
                          </p:cTn>
                        </p:par>
                        <p:par>
                          <p:cTn id="75" fill="hold" nodeType="afterGroup">
                            <p:stCondLst>
                              <p:cond delay="2000"/>
                            </p:stCondLst>
                            <p:childTnLst>
                              <p:par>
                                <p:cTn id="76" presetID="1" presetClass="entr" presetSubtype="0" fill="hold" grpId="0" nodeType="afterEffect">
                                  <p:stCondLst>
                                    <p:cond delay="0"/>
                                  </p:stCondLst>
                                  <p:childTnLst>
                                    <p:set>
                                      <p:cBhvr>
                                        <p:cTn id="77" dur="1" fill="hold">
                                          <p:stCondLst>
                                            <p:cond delay="0"/>
                                          </p:stCondLst>
                                        </p:cTn>
                                        <p:tgtEl>
                                          <p:spTgt spid="19471"/>
                                        </p:tgtEl>
                                        <p:attrNameLst>
                                          <p:attrName>style.visibility</p:attrName>
                                        </p:attrNameLst>
                                      </p:cBhvr>
                                      <p:to>
                                        <p:strVal val="visible"/>
                                      </p:to>
                                    </p:set>
                                  </p:childTnLst>
                                </p:cTn>
                              </p:par>
                            </p:childTnLst>
                          </p:cTn>
                        </p:par>
                        <p:par>
                          <p:cTn id="78" fill="hold" nodeType="afterGroup">
                            <p:stCondLst>
                              <p:cond delay="2000"/>
                            </p:stCondLst>
                            <p:childTnLst>
                              <p:par>
                                <p:cTn id="79" presetID="23" presetClass="entr" presetSubtype="16" fill="hold" grpId="0" nodeType="afterEffect">
                                  <p:stCondLst>
                                    <p:cond delay="0"/>
                                  </p:stCondLst>
                                  <p:childTnLst>
                                    <p:set>
                                      <p:cBhvr>
                                        <p:cTn id="80" dur="1" fill="hold">
                                          <p:stCondLst>
                                            <p:cond delay="0"/>
                                          </p:stCondLst>
                                        </p:cTn>
                                        <p:tgtEl>
                                          <p:spTgt spid="2"/>
                                        </p:tgtEl>
                                        <p:attrNameLst>
                                          <p:attrName>style.visibility</p:attrName>
                                        </p:attrNameLst>
                                      </p:cBhvr>
                                      <p:to>
                                        <p:strVal val="visible"/>
                                      </p:to>
                                    </p:set>
                                    <p:anim calcmode="lin" valueType="num">
                                      <p:cBhvr>
                                        <p:cTn id="81" dur="1000" fill="hold"/>
                                        <p:tgtEl>
                                          <p:spTgt spid="2"/>
                                        </p:tgtEl>
                                        <p:attrNameLst>
                                          <p:attrName>ppt_w</p:attrName>
                                        </p:attrNameLst>
                                      </p:cBhvr>
                                      <p:tavLst>
                                        <p:tav tm="0">
                                          <p:val>
                                            <p:fltVal val="0"/>
                                          </p:val>
                                        </p:tav>
                                        <p:tav tm="100000">
                                          <p:val>
                                            <p:strVal val="#ppt_w"/>
                                          </p:val>
                                        </p:tav>
                                      </p:tavLst>
                                    </p:anim>
                                    <p:anim calcmode="lin" valueType="num">
                                      <p:cBhvr>
                                        <p:cTn id="82" dur="1000" fill="hold"/>
                                        <p:tgtEl>
                                          <p:spTgt spid="2"/>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460" grpId="0"/>
      <p:bldP spid="19461" grpId="0"/>
      <p:bldP spid="19463" grpId="0"/>
      <p:bldP spid="19471" grpId="0"/>
      <p:bldP spid="19472" grpId="0"/>
      <p:bldP spid="6" grpId="0"/>
      <p:bldP spid="12309" grpId="0"/>
      <p:bldP spid="12310" grpId="0"/>
      <p:bldP spid="12313" grpId="0" animBg="1"/>
      <p:bldP spid="12314" grpId="0" animBg="1"/>
      <p:bldP spid="44041" grpId="0" animBg="1"/>
      <p:bldP spid="3" grpId="0" animBg="1"/>
      <p:bldP spid="2"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a:extLst>
              <a:ext uri="{FF2B5EF4-FFF2-40B4-BE49-F238E27FC236}">
                <a16:creationId xmlns:a16="http://schemas.microsoft.com/office/drawing/2014/main" id="{76014B77-3F26-4C9E-AE61-A6CFFB85B97D}"/>
              </a:ext>
            </a:extLst>
          </p:cNvPr>
          <p:cNvSpPr>
            <a:spLocks noGrp="1" noChangeArrowheads="1"/>
          </p:cNvSpPr>
          <p:nvPr>
            <p:ph type="title"/>
          </p:nvPr>
        </p:nvSpPr>
        <p:spPr/>
        <p:txBody>
          <a:bodyPr/>
          <a:lstStyle/>
          <a:p>
            <a:pPr eaLnBrk="1" hangingPunct="1"/>
            <a:r>
              <a:rPr lang="en-US" altLang="cs-CZ" sz="3600" b="1"/>
              <a:t>Demand Shocks</a:t>
            </a:r>
          </a:p>
        </p:txBody>
      </p:sp>
      <p:grpSp>
        <p:nvGrpSpPr>
          <p:cNvPr id="4" name="Group 21">
            <a:extLst>
              <a:ext uri="{FF2B5EF4-FFF2-40B4-BE49-F238E27FC236}">
                <a16:creationId xmlns:a16="http://schemas.microsoft.com/office/drawing/2014/main" id="{B0640C3A-5218-458E-9F43-E936E5C6B683}"/>
              </a:ext>
            </a:extLst>
          </p:cNvPr>
          <p:cNvGrpSpPr>
            <a:grpSpLocks/>
          </p:cNvGrpSpPr>
          <p:nvPr/>
        </p:nvGrpSpPr>
        <p:grpSpPr bwMode="auto">
          <a:xfrm>
            <a:off x="2438400" y="1219200"/>
            <a:ext cx="5089525" cy="4646613"/>
            <a:chOff x="2438400" y="1219200"/>
            <a:chExt cx="5089525" cy="4646613"/>
          </a:xfrm>
        </p:grpSpPr>
        <p:pic>
          <p:nvPicPr>
            <p:cNvPr id="27670" name="Picture 4">
              <a:extLst>
                <a:ext uri="{FF2B5EF4-FFF2-40B4-BE49-F238E27FC236}">
                  <a16:creationId xmlns:a16="http://schemas.microsoft.com/office/drawing/2014/main" id="{9C34DD62-E520-4C5B-8156-F7172557ACD8}"/>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2438400" y="1219200"/>
              <a:ext cx="5089525" cy="46466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7671" name="Rectangle 3">
              <a:extLst>
                <a:ext uri="{FF2B5EF4-FFF2-40B4-BE49-F238E27FC236}">
                  <a16:creationId xmlns:a16="http://schemas.microsoft.com/office/drawing/2014/main" id="{B9D73463-1973-4A37-98C6-DD3AD4A59122}"/>
                </a:ext>
              </a:extLst>
            </p:cNvPr>
            <p:cNvSpPr>
              <a:spLocks noChangeArrowheads="1"/>
            </p:cNvSpPr>
            <p:nvPr/>
          </p:nvSpPr>
          <p:spPr bwMode="auto">
            <a:xfrm>
              <a:off x="2438400" y="1219200"/>
              <a:ext cx="5089525" cy="44958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lr>
                  <a:srgbClr val="3399FF"/>
                </a:buClr>
                <a:buChar char="•"/>
                <a:defRPr sz="2800">
                  <a:solidFill>
                    <a:schemeClr val="tx1"/>
                  </a:solidFill>
                  <a:latin typeface="Arial" panose="020B0604020202020204" pitchFamily="34" charset="0"/>
                </a:defRPr>
              </a:lvl1pPr>
              <a:lvl2pPr marL="742950" indent="-285750">
                <a:spcBef>
                  <a:spcPct val="20000"/>
                </a:spcBef>
                <a:buClr>
                  <a:srgbClr val="3399FF"/>
                </a:buClr>
                <a:buChar char="•"/>
                <a:defRPr sz="2400">
                  <a:solidFill>
                    <a:schemeClr val="tx1"/>
                  </a:solidFill>
                  <a:latin typeface="Arial" panose="020B0604020202020204" pitchFamily="34" charset="0"/>
                </a:defRPr>
              </a:lvl2pPr>
              <a:lvl3pPr marL="1143000" indent="-228600">
                <a:spcBef>
                  <a:spcPct val="20000"/>
                </a:spcBef>
                <a:buClr>
                  <a:srgbClr val="3399FF"/>
                </a:buClr>
                <a:buChar char="•"/>
                <a:defRPr sz="2400">
                  <a:solidFill>
                    <a:schemeClr val="tx1"/>
                  </a:solidFill>
                  <a:latin typeface="Arial" panose="020B0604020202020204" pitchFamily="34" charset="0"/>
                </a:defRPr>
              </a:lvl3pPr>
              <a:lvl4pPr marL="1600200" indent="-228600">
                <a:spcBef>
                  <a:spcPct val="20000"/>
                </a:spcBef>
                <a:buClr>
                  <a:srgbClr val="3399FF"/>
                </a:buClr>
                <a:buChar char="•"/>
                <a:defRPr sz="2000">
                  <a:solidFill>
                    <a:schemeClr val="tx1"/>
                  </a:solidFill>
                  <a:latin typeface="Arial" panose="020B0604020202020204" pitchFamily="34" charset="0"/>
                </a:defRPr>
              </a:lvl4pPr>
              <a:lvl5pPr marL="2057400" indent="-228600">
                <a:spcBef>
                  <a:spcPct val="20000"/>
                </a:spcBef>
                <a:buClr>
                  <a:srgbClr val="3399FF"/>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9pPr>
            </a:lstStyle>
            <a:p>
              <a:pPr eaLnBrk="1" hangingPunct="1">
                <a:spcBef>
                  <a:spcPct val="0"/>
                </a:spcBef>
                <a:buClrTx/>
                <a:buFontTx/>
                <a:buNone/>
              </a:pPr>
              <a:endParaRPr lang="cs-CZ" altLang="cs-CZ" sz="1800"/>
            </a:p>
          </p:txBody>
        </p:sp>
      </p:grpSp>
      <p:sp>
        <p:nvSpPr>
          <p:cNvPr id="19460" name="Text Box 4">
            <a:extLst>
              <a:ext uri="{FF2B5EF4-FFF2-40B4-BE49-F238E27FC236}">
                <a16:creationId xmlns:a16="http://schemas.microsoft.com/office/drawing/2014/main" id="{E19BBC25-D589-4C23-B7A6-14DC80526C1C}"/>
              </a:ext>
            </a:extLst>
          </p:cNvPr>
          <p:cNvSpPr txBox="1">
            <a:spLocks noChangeArrowheads="1"/>
          </p:cNvSpPr>
          <p:nvPr/>
        </p:nvSpPr>
        <p:spPr bwMode="auto">
          <a:xfrm>
            <a:off x="4191000" y="6172200"/>
            <a:ext cx="17335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rgbClr val="3399FF"/>
              </a:buClr>
              <a:buChar char="•"/>
              <a:defRPr sz="2800">
                <a:solidFill>
                  <a:schemeClr val="tx1"/>
                </a:solidFill>
                <a:latin typeface="Arial" panose="020B0604020202020204" pitchFamily="34" charset="0"/>
              </a:defRPr>
            </a:lvl1pPr>
            <a:lvl2pPr marL="742950" indent="-285750">
              <a:spcBef>
                <a:spcPct val="20000"/>
              </a:spcBef>
              <a:buClr>
                <a:srgbClr val="3399FF"/>
              </a:buClr>
              <a:buChar char="•"/>
              <a:defRPr sz="2400">
                <a:solidFill>
                  <a:schemeClr val="tx1"/>
                </a:solidFill>
                <a:latin typeface="Arial" panose="020B0604020202020204" pitchFamily="34" charset="0"/>
              </a:defRPr>
            </a:lvl2pPr>
            <a:lvl3pPr marL="1143000" indent="-228600">
              <a:spcBef>
                <a:spcPct val="20000"/>
              </a:spcBef>
              <a:buClr>
                <a:srgbClr val="3399FF"/>
              </a:buClr>
              <a:buChar char="•"/>
              <a:defRPr sz="2400">
                <a:solidFill>
                  <a:schemeClr val="tx1"/>
                </a:solidFill>
                <a:latin typeface="Arial" panose="020B0604020202020204" pitchFamily="34" charset="0"/>
              </a:defRPr>
            </a:lvl3pPr>
            <a:lvl4pPr marL="1600200" indent="-228600">
              <a:spcBef>
                <a:spcPct val="20000"/>
              </a:spcBef>
              <a:buClr>
                <a:srgbClr val="3399FF"/>
              </a:buClr>
              <a:buChar char="•"/>
              <a:defRPr sz="2000">
                <a:solidFill>
                  <a:schemeClr val="tx1"/>
                </a:solidFill>
                <a:latin typeface="Arial" panose="020B0604020202020204" pitchFamily="34" charset="0"/>
              </a:defRPr>
            </a:lvl4pPr>
            <a:lvl5pPr marL="2057400" indent="-228600">
              <a:spcBef>
                <a:spcPct val="20000"/>
              </a:spcBef>
              <a:buClr>
                <a:srgbClr val="3399FF"/>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9pPr>
          </a:lstStyle>
          <a:p>
            <a:pPr eaLnBrk="1" hangingPunct="1">
              <a:spcBef>
                <a:spcPct val="0"/>
              </a:spcBef>
              <a:buClrTx/>
              <a:buFontTx/>
              <a:buNone/>
            </a:pPr>
            <a:r>
              <a:rPr lang="en-US" altLang="cs-CZ" sz="1800" b="1"/>
              <a:t>Cars per week</a:t>
            </a:r>
          </a:p>
        </p:txBody>
      </p:sp>
      <p:sp>
        <p:nvSpPr>
          <p:cNvPr id="19463" name="Text Box 7">
            <a:extLst>
              <a:ext uri="{FF2B5EF4-FFF2-40B4-BE49-F238E27FC236}">
                <a16:creationId xmlns:a16="http://schemas.microsoft.com/office/drawing/2014/main" id="{74087C8A-7DB2-47CA-8E21-668ABEC67939}"/>
              </a:ext>
            </a:extLst>
          </p:cNvPr>
          <p:cNvSpPr txBox="1">
            <a:spLocks noChangeArrowheads="1"/>
          </p:cNvSpPr>
          <p:nvPr/>
        </p:nvSpPr>
        <p:spPr bwMode="auto">
          <a:xfrm>
            <a:off x="6172200" y="5105400"/>
            <a:ext cx="506413"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rgbClr val="3399FF"/>
              </a:buClr>
              <a:buChar char="•"/>
              <a:defRPr sz="2800">
                <a:solidFill>
                  <a:schemeClr val="tx1"/>
                </a:solidFill>
                <a:latin typeface="Arial" panose="020B0604020202020204" pitchFamily="34" charset="0"/>
              </a:defRPr>
            </a:lvl1pPr>
            <a:lvl2pPr marL="742950" indent="-285750">
              <a:spcBef>
                <a:spcPct val="20000"/>
              </a:spcBef>
              <a:buClr>
                <a:srgbClr val="3399FF"/>
              </a:buClr>
              <a:buChar char="•"/>
              <a:defRPr sz="2400">
                <a:solidFill>
                  <a:schemeClr val="tx1"/>
                </a:solidFill>
                <a:latin typeface="Arial" panose="020B0604020202020204" pitchFamily="34" charset="0"/>
              </a:defRPr>
            </a:lvl2pPr>
            <a:lvl3pPr marL="1143000" indent="-228600">
              <a:spcBef>
                <a:spcPct val="20000"/>
              </a:spcBef>
              <a:buClr>
                <a:srgbClr val="3399FF"/>
              </a:buClr>
              <a:buChar char="•"/>
              <a:defRPr sz="2400">
                <a:solidFill>
                  <a:schemeClr val="tx1"/>
                </a:solidFill>
                <a:latin typeface="Arial" panose="020B0604020202020204" pitchFamily="34" charset="0"/>
              </a:defRPr>
            </a:lvl3pPr>
            <a:lvl4pPr marL="1600200" indent="-228600">
              <a:spcBef>
                <a:spcPct val="20000"/>
              </a:spcBef>
              <a:buClr>
                <a:srgbClr val="3399FF"/>
              </a:buClr>
              <a:buChar char="•"/>
              <a:defRPr sz="2000">
                <a:solidFill>
                  <a:schemeClr val="tx1"/>
                </a:solidFill>
                <a:latin typeface="Arial" panose="020B0604020202020204" pitchFamily="34" charset="0"/>
              </a:defRPr>
            </a:lvl4pPr>
            <a:lvl5pPr marL="2057400" indent="-228600">
              <a:spcBef>
                <a:spcPct val="20000"/>
              </a:spcBef>
              <a:buClr>
                <a:srgbClr val="3399FF"/>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9pPr>
          </a:lstStyle>
          <a:p>
            <a:pPr eaLnBrk="1" hangingPunct="1">
              <a:spcBef>
                <a:spcPct val="0"/>
              </a:spcBef>
              <a:buClrTx/>
              <a:buFontTx/>
              <a:buNone/>
            </a:pPr>
            <a:r>
              <a:rPr lang="en-US" altLang="cs-CZ" sz="2000" b="1" i="1"/>
              <a:t>D</a:t>
            </a:r>
            <a:r>
              <a:rPr lang="en-US" altLang="cs-CZ" sz="2000" b="1" i="1" baseline="-25000"/>
              <a:t>M</a:t>
            </a:r>
          </a:p>
        </p:txBody>
      </p:sp>
      <p:sp>
        <p:nvSpPr>
          <p:cNvPr id="19468" name="Arc 12">
            <a:extLst>
              <a:ext uri="{FF2B5EF4-FFF2-40B4-BE49-F238E27FC236}">
                <a16:creationId xmlns:a16="http://schemas.microsoft.com/office/drawing/2014/main" id="{F880A456-D608-4093-8AC9-F760780CFCDE}"/>
              </a:ext>
            </a:extLst>
          </p:cNvPr>
          <p:cNvSpPr>
            <a:spLocks/>
          </p:cNvSpPr>
          <p:nvPr/>
        </p:nvSpPr>
        <p:spPr bwMode="auto">
          <a:xfrm rot="-1216564" flipH="1" flipV="1">
            <a:off x="4949825" y="812800"/>
            <a:ext cx="3375025" cy="4100513"/>
          </a:xfrm>
          <a:custGeom>
            <a:avLst/>
            <a:gdLst>
              <a:gd name="T0" fmla="*/ 2147483646 w 21600"/>
              <a:gd name="T1" fmla="*/ 0 h 15790"/>
              <a:gd name="T2" fmla="*/ 2147483646 w 21600"/>
              <a:gd name="T3" fmla="*/ 2147483646 h 15790"/>
              <a:gd name="T4" fmla="*/ 0 w 21600"/>
              <a:gd name="T5" fmla="*/ 2147483646 h 15790"/>
              <a:gd name="T6" fmla="*/ 0 60000 65536"/>
              <a:gd name="T7" fmla="*/ 0 60000 65536"/>
              <a:gd name="T8" fmla="*/ 0 60000 65536"/>
              <a:gd name="T9" fmla="*/ 0 w 21600"/>
              <a:gd name="T10" fmla="*/ 0 h 15790"/>
              <a:gd name="T11" fmla="*/ 21600 w 21600"/>
              <a:gd name="T12" fmla="*/ 15790 h 15790"/>
            </a:gdLst>
            <a:ahLst/>
            <a:cxnLst>
              <a:cxn ang="T6">
                <a:pos x="T0" y="T1"/>
              </a:cxn>
              <a:cxn ang="T7">
                <a:pos x="T2" y="T3"/>
              </a:cxn>
              <a:cxn ang="T8">
                <a:pos x="T4" y="T5"/>
              </a:cxn>
            </a:cxnLst>
            <a:rect l="T9" t="T10" r="T11" b="T12"/>
            <a:pathLst>
              <a:path w="21600" h="15790" fill="none" extrusionOk="0">
                <a:moveTo>
                  <a:pt x="14738" y="0"/>
                </a:moveTo>
                <a:cubicBezTo>
                  <a:pt x="19115" y="4085"/>
                  <a:pt x="21600" y="9803"/>
                  <a:pt x="21600" y="15790"/>
                </a:cubicBezTo>
              </a:path>
              <a:path w="21600" h="15790" stroke="0" extrusionOk="0">
                <a:moveTo>
                  <a:pt x="14738" y="0"/>
                </a:moveTo>
                <a:cubicBezTo>
                  <a:pt x="19115" y="4085"/>
                  <a:pt x="21600" y="9803"/>
                  <a:pt x="21600" y="15790"/>
                </a:cubicBezTo>
                <a:lnTo>
                  <a:pt x="0" y="15790"/>
                </a:lnTo>
                <a:lnTo>
                  <a:pt x="14738" y="0"/>
                </a:lnTo>
                <a:close/>
              </a:path>
            </a:pathLst>
          </a:custGeom>
          <a:noFill/>
          <a:ln w="57150">
            <a:solidFill>
              <a:srgbClr val="008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cs-CZ"/>
          </a:p>
        </p:txBody>
      </p:sp>
      <p:sp>
        <p:nvSpPr>
          <p:cNvPr id="19470" name="Arc 14">
            <a:extLst>
              <a:ext uri="{FF2B5EF4-FFF2-40B4-BE49-F238E27FC236}">
                <a16:creationId xmlns:a16="http://schemas.microsoft.com/office/drawing/2014/main" id="{9F5DAD98-9420-4260-A5BF-390CB30F9710}"/>
              </a:ext>
            </a:extLst>
          </p:cNvPr>
          <p:cNvSpPr>
            <a:spLocks/>
          </p:cNvSpPr>
          <p:nvPr/>
        </p:nvSpPr>
        <p:spPr bwMode="auto">
          <a:xfrm rot="-1216564" flipH="1" flipV="1">
            <a:off x="3816350" y="1670050"/>
            <a:ext cx="3262313" cy="3697288"/>
          </a:xfrm>
          <a:custGeom>
            <a:avLst/>
            <a:gdLst>
              <a:gd name="T0" fmla="*/ 2147483646 w 21600"/>
              <a:gd name="T1" fmla="*/ 0 h 15595"/>
              <a:gd name="T2" fmla="*/ 2147483646 w 21600"/>
              <a:gd name="T3" fmla="*/ 2147483646 h 15595"/>
              <a:gd name="T4" fmla="*/ 0 w 21600"/>
              <a:gd name="T5" fmla="*/ 2147483646 h 15595"/>
              <a:gd name="T6" fmla="*/ 0 60000 65536"/>
              <a:gd name="T7" fmla="*/ 0 60000 65536"/>
              <a:gd name="T8" fmla="*/ 0 60000 65536"/>
              <a:gd name="T9" fmla="*/ 0 w 21600"/>
              <a:gd name="T10" fmla="*/ 0 h 15595"/>
              <a:gd name="T11" fmla="*/ 21600 w 21600"/>
              <a:gd name="T12" fmla="*/ 15595 h 15595"/>
            </a:gdLst>
            <a:ahLst/>
            <a:cxnLst>
              <a:cxn ang="T6">
                <a:pos x="T0" y="T1"/>
              </a:cxn>
              <a:cxn ang="T7">
                <a:pos x="T2" y="T3"/>
              </a:cxn>
              <a:cxn ang="T8">
                <a:pos x="T4" y="T5"/>
              </a:cxn>
            </a:cxnLst>
            <a:rect l="T9" t="T10" r="T11" b="T12"/>
            <a:pathLst>
              <a:path w="21600" h="15595" fill="none" extrusionOk="0">
                <a:moveTo>
                  <a:pt x="14945" y="-1"/>
                </a:moveTo>
                <a:cubicBezTo>
                  <a:pt x="19196" y="4073"/>
                  <a:pt x="21600" y="9706"/>
                  <a:pt x="21600" y="15595"/>
                </a:cubicBezTo>
              </a:path>
              <a:path w="21600" h="15595" stroke="0" extrusionOk="0">
                <a:moveTo>
                  <a:pt x="14945" y="-1"/>
                </a:moveTo>
                <a:cubicBezTo>
                  <a:pt x="19196" y="4073"/>
                  <a:pt x="21600" y="9706"/>
                  <a:pt x="21600" y="15595"/>
                </a:cubicBezTo>
                <a:lnTo>
                  <a:pt x="0" y="15595"/>
                </a:lnTo>
                <a:lnTo>
                  <a:pt x="14945" y="-1"/>
                </a:lnTo>
                <a:close/>
              </a:path>
            </a:pathLst>
          </a:custGeom>
          <a:noFill/>
          <a:ln w="57150">
            <a:solidFill>
              <a:srgbClr val="008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cs-CZ"/>
          </a:p>
        </p:txBody>
      </p:sp>
      <p:sp>
        <p:nvSpPr>
          <p:cNvPr id="19471" name="Text Box 15">
            <a:extLst>
              <a:ext uri="{FF2B5EF4-FFF2-40B4-BE49-F238E27FC236}">
                <a16:creationId xmlns:a16="http://schemas.microsoft.com/office/drawing/2014/main" id="{7FF3C02C-1ACC-4C74-92C6-D3D40549BB61}"/>
              </a:ext>
            </a:extLst>
          </p:cNvPr>
          <p:cNvSpPr txBox="1">
            <a:spLocks noChangeArrowheads="1"/>
          </p:cNvSpPr>
          <p:nvPr/>
        </p:nvSpPr>
        <p:spPr bwMode="auto">
          <a:xfrm>
            <a:off x="5562600" y="5257800"/>
            <a:ext cx="4699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rgbClr val="3399FF"/>
              </a:buClr>
              <a:buChar char="•"/>
              <a:defRPr sz="2800">
                <a:solidFill>
                  <a:schemeClr val="tx1"/>
                </a:solidFill>
                <a:latin typeface="Arial" panose="020B0604020202020204" pitchFamily="34" charset="0"/>
              </a:defRPr>
            </a:lvl1pPr>
            <a:lvl2pPr marL="742950" indent="-285750">
              <a:spcBef>
                <a:spcPct val="20000"/>
              </a:spcBef>
              <a:buClr>
                <a:srgbClr val="3399FF"/>
              </a:buClr>
              <a:buChar char="•"/>
              <a:defRPr sz="2400">
                <a:solidFill>
                  <a:schemeClr val="tx1"/>
                </a:solidFill>
                <a:latin typeface="Arial" panose="020B0604020202020204" pitchFamily="34" charset="0"/>
              </a:defRPr>
            </a:lvl2pPr>
            <a:lvl3pPr marL="1143000" indent="-228600">
              <a:spcBef>
                <a:spcPct val="20000"/>
              </a:spcBef>
              <a:buClr>
                <a:srgbClr val="3399FF"/>
              </a:buClr>
              <a:buChar char="•"/>
              <a:defRPr sz="2400">
                <a:solidFill>
                  <a:schemeClr val="tx1"/>
                </a:solidFill>
                <a:latin typeface="Arial" panose="020B0604020202020204" pitchFamily="34" charset="0"/>
              </a:defRPr>
            </a:lvl3pPr>
            <a:lvl4pPr marL="1600200" indent="-228600">
              <a:spcBef>
                <a:spcPct val="20000"/>
              </a:spcBef>
              <a:buClr>
                <a:srgbClr val="3399FF"/>
              </a:buClr>
              <a:buChar char="•"/>
              <a:defRPr sz="2000">
                <a:solidFill>
                  <a:schemeClr val="tx1"/>
                </a:solidFill>
                <a:latin typeface="Arial" panose="020B0604020202020204" pitchFamily="34" charset="0"/>
              </a:defRPr>
            </a:lvl4pPr>
            <a:lvl5pPr marL="2057400" indent="-228600">
              <a:spcBef>
                <a:spcPct val="20000"/>
              </a:spcBef>
              <a:buClr>
                <a:srgbClr val="3399FF"/>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9pPr>
          </a:lstStyle>
          <a:p>
            <a:pPr eaLnBrk="1" hangingPunct="1">
              <a:spcBef>
                <a:spcPct val="0"/>
              </a:spcBef>
              <a:buClrTx/>
              <a:buFontTx/>
              <a:buNone/>
            </a:pPr>
            <a:r>
              <a:rPr lang="en-US" altLang="cs-CZ" sz="2000" b="1" i="1"/>
              <a:t>D</a:t>
            </a:r>
            <a:r>
              <a:rPr lang="en-US" altLang="cs-CZ" sz="2000" b="1" i="1" baseline="-25000"/>
              <a:t>L</a:t>
            </a:r>
          </a:p>
        </p:txBody>
      </p:sp>
      <p:sp>
        <p:nvSpPr>
          <p:cNvPr id="19472" name="Text Box 16">
            <a:extLst>
              <a:ext uri="{FF2B5EF4-FFF2-40B4-BE49-F238E27FC236}">
                <a16:creationId xmlns:a16="http://schemas.microsoft.com/office/drawing/2014/main" id="{0EFA346C-A69F-49D0-B371-8C4B398936AF}"/>
              </a:ext>
            </a:extLst>
          </p:cNvPr>
          <p:cNvSpPr txBox="1">
            <a:spLocks noChangeArrowheads="1"/>
          </p:cNvSpPr>
          <p:nvPr/>
        </p:nvSpPr>
        <p:spPr bwMode="auto">
          <a:xfrm>
            <a:off x="6858000" y="4724400"/>
            <a:ext cx="487363"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rgbClr val="3399FF"/>
              </a:buClr>
              <a:buChar char="•"/>
              <a:defRPr sz="2800">
                <a:solidFill>
                  <a:schemeClr val="tx1"/>
                </a:solidFill>
                <a:latin typeface="Arial" panose="020B0604020202020204" pitchFamily="34" charset="0"/>
              </a:defRPr>
            </a:lvl1pPr>
            <a:lvl2pPr marL="742950" indent="-285750">
              <a:spcBef>
                <a:spcPct val="20000"/>
              </a:spcBef>
              <a:buClr>
                <a:srgbClr val="3399FF"/>
              </a:buClr>
              <a:buChar char="•"/>
              <a:defRPr sz="2400">
                <a:solidFill>
                  <a:schemeClr val="tx1"/>
                </a:solidFill>
                <a:latin typeface="Arial" panose="020B0604020202020204" pitchFamily="34" charset="0"/>
              </a:defRPr>
            </a:lvl2pPr>
            <a:lvl3pPr marL="1143000" indent="-228600">
              <a:spcBef>
                <a:spcPct val="20000"/>
              </a:spcBef>
              <a:buClr>
                <a:srgbClr val="3399FF"/>
              </a:buClr>
              <a:buChar char="•"/>
              <a:defRPr sz="2400">
                <a:solidFill>
                  <a:schemeClr val="tx1"/>
                </a:solidFill>
                <a:latin typeface="Arial" panose="020B0604020202020204" pitchFamily="34" charset="0"/>
              </a:defRPr>
            </a:lvl3pPr>
            <a:lvl4pPr marL="1600200" indent="-228600">
              <a:spcBef>
                <a:spcPct val="20000"/>
              </a:spcBef>
              <a:buClr>
                <a:srgbClr val="3399FF"/>
              </a:buClr>
              <a:buChar char="•"/>
              <a:defRPr sz="2000">
                <a:solidFill>
                  <a:schemeClr val="tx1"/>
                </a:solidFill>
                <a:latin typeface="Arial" panose="020B0604020202020204" pitchFamily="34" charset="0"/>
              </a:defRPr>
            </a:lvl4pPr>
            <a:lvl5pPr marL="2057400" indent="-228600">
              <a:spcBef>
                <a:spcPct val="20000"/>
              </a:spcBef>
              <a:buClr>
                <a:srgbClr val="3399FF"/>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9pPr>
          </a:lstStyle>
          <a:p>
            <a:pPr eaLnBrk="1" hangingPunct="1">
              <a:spcBef>
                <a:spcPct val="0"/>
              </a:spcBef>
              <a:buClrTx/>
              <a:buFontTx/>
              <a:buNone/>
            </a:pPr>
            <a:r>
              <a:rPr lang="en-US" altLang="cs-CZ" sz="2000" b="1" i="1"/>
              <a:t>D</a:t>
            </a:r>
            <a:r>
              <a:rPr lang="en-US" altLang="cs-CZ" sz="2000" b="1" i="1" baseline="-25000"/>
              <a:t>H</a:t>
            </a:r>
          </a:p>
        </p:txBody>
      </p:sp>
      <p:sp>
        <p:nvSpPr>
          <p:cNvPr id="19462" name="Arc 6">
            <a:extLst>
              <a:ext uri="{FF2B5EF4-FFF2-40B4-BE49-F238E27FC236}">
                <a16:creationId xmlns:a16="http://schemas.microsoft.com/office/drawing/2014/main" id="{ED7A750D-8EF9-497B-8E43-85822BB9A0CF}"/>
              </a:ext>
            </a:extLst>
          </p:cNvPr>
          <p:cNvSpPr>
            <a:spLocks/>
          </p:cNvSpPr>
          <p:nvPr/>
        </p:nvSpPr>
        <p:spPr bwMode="auto">
          <a:xfrm rot="-1216564" flipH="1" flipV="1">
            <a:off x="4495800" y="1385888"/>
            <a:ext cx="3262313" cy="3743325"/>
          </a:xfrm>
          <a:custGeom>
            <a:avLst/>
            <a:gdLst>
              <a:gd name="T0" fmla="*/ 2147483646 w 21600"/>
              <a:gd name="T1" fmla="*/ 0 h 15790"/>
              <a:gd name="T2" fmla="*/ 2147483646 w 21600"/>
              <a:gd name="T3" fmla="*/ 2147483646 h 15790"/>
              <a:gd name="T4" fmla="*/ 0 w 21600"/>
              <a:gd name="T5" fmla="*/ 2147483646 h 15790"/>
              <a:gd name="T6" fmla="*/ 0 60000 65536"/>
              <a:gd name="T7" fmla="*/ 0 60000 65536"/>
              <a:gd name="T8" fmla="*/ 0 60000 65536"/>
              <a:gd name="T9" fmla="*/ 0 w 21600"/>
              <a:gd name="T10" fmla="*/ 0 h 15790"/>
              <a:gd name="T11" fmla="*/ 21600 w 21600"/>
              <a:gd name="T12" fmla="*/ 15790 h 15790"/>
            </a:gdLst>
            <a:ahLst/>
            <a:cxnLst>
              <a:cxn ang="T6">
                <a:pos x="T0" y="T1"/>
              </a:cxn>
              <a:cxn ang="T7">
                <a:pos x="T2" y="T3"/>
              </a:cxn>
              <a:cxn ang="T8">
                <a:pos x="T4" y="T5"/>
              </a:cxn>
            </a:cxnLst>
            <a:rect l="T9" t="T10" r="T11" b="T12"/>
            <a:pathLst>
              <a:path w="21600" h="15790" fill="none" extrusionOk="0">
                <a:moveTo>
                  <a:pt x="14738" y="0"/>
                </a:moveTo>
                <a:cubicBezTo>
                  <a:pt x="19115" y="4085"/>
                  <a:pt x="21600" y="9803"/>
                  <a:pt x="21600" y="15790"/>
                </a:cubicBezTo>
              </a:path>
              <a:path w="21600" h="15790" stroke="0" extrusionOk="0">
                <a:moveTo>
                  <a:pt x="14738" y="0"/>
                </a:moveTo>
                <a:cubicBezTo>
                  <a:pt x="19115" y="4085"/>
                  <a:pt x="21600" y="9803"/>
                  <a:pt x="21600" y="15790"/>
                </a:cubicBezTo>
                <a:lnTo>
                  <a:pt x="0" y="15790"/>
                </a:lnTo>
                <a:lnTo>
                  <a:pt x="14738" y="0"/>
                </a:lnTo>
                <a:close/>
              </a:path>
            </a:pathLst>
          </a:custGeom>
          <a:noFill/>
          <a:ln w="57150">
            <a:solidFill>
              <a:srgbClr val="008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cs-CZ"/>
          </a:p>
        </p:txBody>
      </p:sp>
      <p:grpSp>
        <p:nvGrpSpPr>
          <p:cNvPr id="5" name="Group 25">
            <a:extLst>
              <a:ext uri="{FF2B5EF4-FFF2-40B4-BE49-F238E27FC236}">
                <a16:creationId xmlns:a16="http://schemas.microsoft.com/office/drawing/2014/main" id="{443BB0E2-A979-4B38-8619-2A7C64D64A64}"/>
              </a:ext>
            </a:extLst>
          </p:cNvPr>
          <p:cNvGrpSpPr>
            <a:grpSpLocks/>
          </p:cNvGrpSpPr>
          <p:nvPr/>
        </p:nvGrpSpPr>
        <p:grpSpPr bwMode="auto">
          <a:xfrm>
            <a:off x="1447800" y="1600200"/>
            <a:ext cx="5867400" cy="4557713"/>
            <a:chOff x="1200" y="1152"/>
            <a:chExt cx="3696" cy="2871"/>
          </a:xfrm>
        </p:grpSpPr>
        <p:cxnSp>
          <p:nvCxnSpPr>
            <p:cNvPr id="27666" name="Straight Connector 20">
              <a:extLst>
                <a:ext uri="{FF2B5EF4-FFF2-40B4-BE49-F238E27FC236}">
                  <a16:creationId xmlns:a16="http://schemas.microsoft.com/office/drawing/2014/main" id="{AE000F78-29F8-4D14-934B-AEEB4DE793D8}"/>
                </a:ext>
              </a:extLst>
            </p:cNvPr>
            <p:cNvCxnSpPr>
              <a:cxnSpLocks noChangeShapeType="1"/>
            </p:cNvCxnSpPr>
            <p:nvPr/>
          </p:nvCxnSpPr>
          <p:spPr bwMode="auto">
            <a:xfrm>
              <a:off x="1824" y="2448"/>
              <a:ext cx="2880" cy="1"/>
            </a:xfrm>
            <a:prstGeom prst="line">
              <a:avLst/>
            </a:prstGeom>
            <a:noFill/>
            <a:ln w="38100">
              <a:solidFill>
                <a:srgbClr val="800000"/>
              </a:solidFill>
              <a:round/>
              <a:headEnd/>
              <a:tailEnd/>
            </a:ln>
            <a:effectLst>
              <a:outerShdw dist="20000" dir="5400000" rotWithShape="0">
                <a:srgbClr val="808080">
                  <a:alpha val="37999"/>
                </a:srgbClr>
              </a:outerShdw>
            </a:effectLst>
            <a:extLst>
              <a:ext uri="{909E8E84-426E-40DD-AFC4-6F175D3DCCD1}">
                <a14:hiddenFill xmlns:a14="http://schemas.microsoft.com/office/drawing/2010/main">
                  <a:noFill/>
                </a14:hiddenFill>
              </a:ext>
            </a:extLst>
          </p:spPr>
        </p:cxnSp>
        <p:sp>
          <p:nvSpPr>
            <p:cNvPr id="27667" name="TextBox 28">
              <a:extLst>
                <a:ext uri="{FF2B5EF4-FFF2-40B4-BE49-F238E27FC236}">
                  <a16:creationId xmlns:a16="http://schemas.microsoft.com/office/drawing/2014/main" id="{891220D7-9148-4328-8FAA-15C935954EEC}"/>
                </a:ext>
              </a:extLst>
            </p:cNvPr>
            <p:cNvSpPr txBox="1">
              <a:spLocks noChangeArrowheads="1"/>
            </p:cNvSpPr>
            <p:nvPr/>
          </p:nvSpPr>
          <p:spPr bwMode="auto">
            <a:xfrm>
              <a:off x="2256" y="3792"/>
              <a:ext cx="2448"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rgbClr val="3399FF"/>
                </a:buClr>
                <a:buChar char="•"/>
                <a:defRPr sz="2800">
                  <a:solidFill>
                    <a:schemeClr val="tx1"/>
                  </a:solidFill>
                  <a:latin typeface="Arial" panose="020B0604020202020204" pitchFamily="34" charset="0"/>
                </a:defRPr>
              </a:lvl1pPr>
              <a:lvl2pPr marL="742950" indent="-285750">
                <a:spcBef>
                  <a:spcPct val="20000"/>
                </a:spcBef>
                <a:buClr>
                  <a:srgbClr val="3399FF"/>
                </a:buClr>
                <a:buChar char="•"/>
                <a:defRPr sz="2400">
                  <a:solidFill>
                    <a:schemeClr val="tx1"/>
                  </a:solidFill>
                  <a:latin typeface="Arial" panose="020B0604020202020204" pitchFamily="34" charset="0"/>
                </a:defRPr>
              </a:lvl2pPr>
              <a:lvl3pPr marL="1143000" indent="-228600">
                <a:spcBef>
                  <a:spcPct val="20000"/>
                </a:spcBef>
                <a:buClr>
                  <a:srgbClr val="3399FF"/>
                </a:buClr>
                <a:buChar char="•"/>
                <a:defRPr sz="2400">
                  <a:solidFill>
                    <a:schemeClr val="tx1"/>
                  </a:solidFill>
                  <a:latin typeface="Arial" panose="020B0604020202020204" pitchFamily="34" charset="0"/>
                </a:defRPr>
              </a:lvl3pPr>
              <a:lvl4pPr marL="1600200" indent="-228600">
                <a:spcBef>
                  <a:spcPct val="20000"/>
                </a:spcBef>
                <a:buClr>
                  <a:srgbClr val="3399FF"/>
                </a:buClr>
                <a:buChar char="•"/>
                <a:defRPr sz="2000">
                  <a:solidFill>
                    <a:schemeClr val="tx1"/>
                  </a:solidFill>
                  <a:latin typeface="Arial" panose="020B0604020202020204" pitchFamily="34" charset="0"/>
                </a:defRPr>
              </a:lvl4pPr>
              <a:lvl5pPr marL="2057400" indent="-228600">
                <a:spcBef>
                  <a:spcPct val="20000"/>
                </a:spcBef>
                <a:buClr>
                  <a:srgbClr val="3399FF"/>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9pPr>
            </a:lstStyle>
            <a:p>
              <a:pPr eaLnBrk="1" hangingPunct="1">
                <a:spcBef>
                  <a:spcPct val="0"/>
                </a:spcBef>
                <a:buClrTx/>
                <a:buFontTx/>
                <a:buNone/>
              </a:pPr>
              <a:r>
                <a:rPr lang="en-US" altLang="cs-CZ" sz="1800" b="1"/>
                <a:t>        700          900      1150</a:t>
              </a:r>
            </a:p>
          </p:txBody>
        </p:sp>
        <p:sp>
          <p:nvSpPr>
            <p:cNvPr id="27668" name="TextBox 30">
              <a:extLst>
                <a:ext uri="{FF2B5EF4-FFF2-40B4-BE49-F238E27FC236}">
                  <a16:creationId xmlns:a16="http://schemas.microsoft.com/office/drawing/2014/main" id="{71151E91-C30E-4C10-882B-0ED9DA2ED847}"/>
                </a:ext>
              </a:extLst>
            </p:cNvPr>
            <p:cNvSpPr txBox="1">
              <a:spLocks noChangeArrowheads="1"/>
            </p:cNvSpPr>
            <p:nvPr/>
          </p:nvSpPr>
          <p:spPr bwMode="auto">
            <a:xfrm>
              <a:off x="1200" y="2352"/>
              <a:ext cx="720"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rgbClr val="3399FF"/>
                </a:buClr>
                <a:buChar char="•"/>
                <a:defRPr sz="2800">
                  <a:solidFill>
                    <a:schemeClr val="tx1"/>
                  </a:solidFill>
                  <a:latin typeface="Arial" panose="020B0604020202020204" pitchFamily="34" charset="0"/>
                </a:defRPr>
              </a:lvl1pPr>
              <a:lvl2pPr marL="742950" indent="-285750">
                <a:spcBef>
                  <a:spcPct val="20000"/>
                </a:spcBef>
                <a:buClr>
                  <a:srgbClr val="3399FF"/>
                </a:buClr>
                <a:buChar char="•"/>
                <a:defRPr sz="2400">
                  <a:solidFill>
                    <a:schemeClr val="tx1"/>
                  </a:solidFill>
                  <a:latin typeface="Arial" panose="020B0604020202020204" pitchFamily="34" charset="0"/>
                </a:defRPr>
              </a:lvl2pPr>
              <a:lvl3pPr marL="1143000" indent="-228600">
                <a:spcBef>
                  <a:spcPct val="20000"/>
                </a:spcBef>
                <a:buClr>
                  <a:srgbClr val="3399FF"/>
                </a:buClr>
                <a:buChar char="•"/>
                <a:defRPr sz="2400">
                  <a:solidFill>
                    <a:schemeClr val="tx1"/>
                  </a:solidFill>
                  <a:latin typeface="Arial" panose="020B0604020202020204" pitchFamily="34" charset="0"/>
                </a:defRPr>
              </a:lvl3pPr>
              <a:lvl4pPr marL="1600200" indent="-228600">
                <a:spcBef>
                  <a:spcPct val="20000"/>
                </a:spcBef>
                <a:buClr>
                  <a:srgbClr val="3399FF"/>
                </a:buClr>
                <a:buChar char="•"/>
                <a:defRPr sz="2000">
                  <a:solidFill>
                    <a:schemeClr val="tx1"/>
                  </a:solidFill>
                  <a:latin typeface="Arial" panose="020B0604020202020204" pitchFamily="34" charset="0"/>
                </a:defRPr>
              </a:lvl4pPr>
              <a:lvl5pPr marL="2057400" indent="-228600">
                <a:spcBef>
                  <a:spcPct val="20000"/>
                </a:spcBef>
                <a:buClr>
                  <a:srgbClr val="3399FF"/>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9pPr>
            </a:lstStyle>
            <a:p>
              <a:pPr eaLnBrk="1" hangingPunct="1">
                <a:spcBef>
                  <a:spcPct val="0"/>
                </a:spcBef>
                <a:buClrTx/>
                <a:buFontTx/>
                <a:buNone/>
              </a:pPr>
              <a:r>
                <a:rPr lang="en-US" altLang="cs-CZ" sz="1800" b="1"/>
                <a:t>$37,000</a:t>
              </a:r>
            </a:p>
          </p:txBody>
        </p:sp>
        <p:sp>
          <p:nvSpPr>
            <p:cNvPr id="27669" name="TextBox 45">
              <a:extLst>
                <a:ext uri="{FF2B5EF4-FFF2-40B4-BE49-F238E27FC236}">
                  <a16:creationId xmlns:a16="http://schemas.microsoft.com/office/drawing/2014/main" id="{54DC995B-EFE3-4B08-832F-25B0E5530CB0}"/>
                </a:ext>
              </a:extLst>
            </p:cNvPr>
            <p:cNvSpPr txBox="1">
              <a:spLocks noChangeArrowheads="1"/>
            </p:cNvSpPr>
            <p:nvPr/>
          </p:nvSpPr>
          <p:spPr bwMode="auto">
            <a:xfrm>
              <a:off x="3744" y="1152"/>
              <a:ext cx="1152" cy="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rgbClr val="3399FF"/>
                </a:buClr>
                <a:buChar char="•"/>
                <a:defRPr sz="2800">
                  <a:solidFill>
                    <a:schemeClr val="tx1"/>
                  </a:solidFill>
                  <a:latin typeface="Arial" panose="020B0604020202020204" pitchFamily="34" charset="0"/>
                </a:defRPr>
              </a:lvl1pPr>
              <a:lvl2pPr marL="742950" indent="-285750">
                <a:spcBef>
                  <a:spcPct val="20000"/>
                </a:spcBef>
                <a:buClr>
                  <a:srgbClr val="3399FF"/>
                </a:buClr>
                <a:buChar char="•"/>
                <a:defRPr sz="2400">
                  <a:solidFill>
                    <a:schemeClr val="tx1"/>
                  </a:solidFill>
                  <a:latin typeface="Arial" panose="020B0604020202020204" pitchFamily="34" charset="0"/>
                </a:defRPr>
              </a:lvl2pPr>
              <a:lvl3pPr marL="1143000" indent="-228600">
                <a:spcBef>
                  <a:spcPct val="20000"/>
                </a:spcBef>
                <a:buClr>
                  <a:srgbClr val="3399FF"/>
                </a:buClr>
                <a:buChar char="•"/>
                <a:defRPr sz="2400">
                  <a:solidFill>
                    <a:schemeClr val="tx1"/>
                  </a:solidFill>
                  <a:latin typeface="Arial" panose="020B0604020202020204" pitchFamily="34" charset="0"/>
                </a:defRPr>
              </a:lvl3pPr>
              <a:lvl4pPr marL="1600200" indent="-228600">
                <a:spcBef>
                  <a:spcPct val="20000"/>
                </a:spcBef>
                <a:buClr>
                  <a:srgbClr val="3399FF"/>
                </a:buClr>
                <a:buChar char="•"/>
                <a:defRPr sz="2000">
                  <a:solidFill>
                    <a:schemeClr val="tx1"/>
                  </a:solidFill>
                  <a:latin typeface="Arial" panose="020B0604020202020204" pitchFamily="34" charset="0"/>
                </a:defRPr>
              </a:lvl4pPr>
              <a:lvl5pPr marL="2057400" indent="-228600">
                <a:spcBef>
                  <a:spcPct val="20000"/>
                </a:spcBef>
                <a:buClr>
                  <a:srgbClr val="3399FF"/>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9pPr>
            </a:lstStyle>
            <a:p>
              <a:pPr eaLnBrk="1" hangingPunct="1">
                <a:spcBef>
                  <a:spcPct val="0"/>
                </a:spcBef>
                <a:buClrTx/>
                <a:buFontTx/>
                <a:buNone/>
              </a:pPr>
              <a:r>
                <a:rPr lang="en-US" altLang="cs-CZ" sz="2000" b="1"/>
                <a:t>Fixed Prices</a:t>
              </a:r>
            </a:p>
          </p:txBody>
        </p:sp>
      </p:grpSp>
      <p:sp>
        <p:nvSpPr>
          <p:cNvPr id="44041" name="Oval 9">
            <a:extLst>
              <a:ext uri="{FF2B5EF4-FFF2-40B4-BE49-F238E27FC236}">
                <a16:creationId xmlns:a16="http://schemas.microsoft.com/office/drawing/2014/main" id="{3730CE74-DC43-475C-9E23-6541A779D091}"/>
              </a:ext>
            </a:extLst>
          </p:cNvPr>
          <p:cNvSpPr>
            <a:spLocks noChangeArrowheads="1"/>
          </p:cNvSpPr>
          <p:nvPr/>
        </p:nvSpPr>
        <p:spPr bwMode="auto">
          <a:xfrm>
            <a:off x="4687888" y="3600450"/>
            <a:ext cx="152400" cy="152400"/>
          </a:xfrm>
          <a:prstGeom prst="ellipse">
            <a:avLst/>
          </a:prstGeom>
          <a:solidFill>
            <a:schemeClr val="bg1"/>
          </a:solidFill>
          <a:ln w="19050">
            <a:solidFill>
              <a:schemeClr val="tx1"/>
            </a:solidFill>
            <a:round/>
            <a:headEnd/>
            <a:tailEnd/>
          </a:ln>
        </p:spPr>
        <p:txBody>
          <a:bodyPr wrap="none" anchor="ctr"/>
          <a:lstStyle>
            <a:lvl1pPr>
              <a:spcBef>
                <a:spcPct val="20000"/>
              </a:spcBef>
              <a:buClr>
                <a:srgbClr val="3399FF"/>
              </a:buClr>
              <a:buChar char="•"/>
              <a:defRPr sz="2800">
                <a:solidFill>
                  <a:schemeClr val="tx1"/>
                </a:solidFill>
                <a:latin typeface="Arial" panose="020B0604020202020204" pitchFamily="34" charset="0"/>
              </a:defRPr>
            </a:lvl1pPr>
            <a:lvl2pPr marL="742950" indent="-285750">
              <a:spcBef>
                <a:spcPct val="20000"/>
              </a:spcBef>
              <a:buClr>
                <a:srgbClr val="3399FF"/>
              </a:buClr>
              <a:buChar char="•"/>
              <a:defRPr sz="2400">
                <a:solidFill>
                  <a:schemeClr val="tx1"/>
                </a:solidFill>
                <a:latin typeface="Arial" panose="020B0604020202020204" pitchFamily="34" charset="0"/>
              </a:defRPr>
            </a:lvl2pPr>
            <a:lvl3pPr marL="1143000" indent="-228600">
              <a:spcBef>
                <a:spcPct val="20000"/>
              </a:spcBef>
              <a:buClr>
                <a:srgbClr val="3399FF"/>
              </a:buClr>
              <a:buChar char="•"/>
              <a:defRPr sz="2400">
                <a:solidFill>
                  <a:schemeClr val="tx1"/>
                </a:solidFill>
                <a:latin typeface="Arial" panose="020B0604020202020204" pitchFamily="34" charset="0"/>
              </a:defRPr>
            </a:lvl3pPr>
            <a:lvl4pPr marL="1600200" indent="-228600">
              <a:spcBef>
                <a:spcPct val="20000"/>
              </a:spcBef>
              <a:buClr>
                <a:srgbClr val="3399FF"/>
              </a:buClr>
              <a:buChar char="•"/>
              <a:defRPr sz="2000">
                <a:solidFill>
                  <a:schemeClr val="tx1"/>
                </a:solidFill>
                <a:latin typeface="Arial" panose="020B0604020202020204" pitchFamily="34" charset="0"/>
              </a:defRPr>
            </a:lvl4pPr>
            <a:lvl5pPr marL="2057400" indent="-228600">
              <a:spcBef>
                <a:spcPct val="20000"/>
              </a:spcBef>
              <a:buClr>
                <a:srgbClr val="3399FF"/>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9pPr>
          </a:lstStyle>
          <a:p>
            <a:pPr eaLnBrk="1" hangingPunct="1">
              <a:spcBef>
                <a:spcPct val="0"/>
              </a:spcBef>
              <a:buClrTx/>
              <a:buFontTx/>
              <a:buNone/>
            </a:pPr>
            <a:endParaRPr lang="cs-CZ" altLang="cs-CZ" sz="1600"/>
          </a:p>
        </p:txBody>
      </p:sp>
      <p:sp>
        <p:nvSpPr>
          <p:cNvPr id="2" name="Oval 9">
            <a:extLst>
              <a:ext uri="{FF2B5EF4-FFF2-40B4-BE49-F238E27FC236}">
                <a16:creationId xmlns:a16="http://schemas.microsoft.com/office/drawing/2014/main" id="{BEFEBD3D-0513-4406-8258-585728765DF2}"/>
              </a:ext>
            </a:extLst>
          </p:cNvPr>
          <p:cNvSpPr>
            <a:spLocks noChangeArrowheads="1"/>
          </p:cNvSpPr>
          <p:nvPr/>
        </p:nvSpPr>
        <p:spPr bwMode="auto">
          <a:xfrm>
            <a:off x="3810000" y="3581400"/>
            <a:ext cx="152400" cy="152400"/>
          </a:xfrm>
          <a:prstGeom prst="ellipse">
            <a:avLst/>
          </a:prstGeom>
          <a:solidFill>
            <a:schemeClr val="bg1"/>
          </a:solidFill>
          <a:ln w="19050">
            <a:solidFill>
              <a:schemeClr val="tx1"/>
            </a:solidFill>
            <a:round/>
            <a:headEnd/>
            <a:tailEnd/>
          </a:ln>
        </p:spPr>
        <p:txBody>
          <a:bodyPr wrap="none" anchor="ctr"/>
          <a:lstStyle>
            <a:lvl1pPr>
              <a:spcBef>
                <a:spcPct val="20000"/>
              </a:spcBef>
              <a:buClr>
                <a:srgbClr val="3399FF"/>
              </a:buClr>
              <a:buChar char="•"/>
              <a:defRPr sz="2800">
                <a:solidFill>
                  <a:schemeClr val="tx1"/>
                </a:solidFill>
                <a:latin typeface="Arial" panose="020B0604020202020204" pitchFamily="34" charset="0"/>
              </a:defRPr>
            </a:lvl1pPr>
            <a:lvl2pPr marL="742950" indent="-285750">
              <a:spcBef>
                <a:spcPct val="20000"/>
              </a:spcBef>
              <a:buClr>
                <a:srgbClr val="3399FF"/>
              </a:buClr>
              <a:buChar char="•"/>
              <a:defRPr sz="2400">
                <a:solidFill>
                  <a:schemeClr val="tx1"/>
                </a:solidFill>
                <a:latin typeface="Arial" panose="020B0604020202020204" pitchFamily="34" charset="0"/>
              </a:defRPr>
            </a:lvl2pPr>
            <a:lvl3pPr marL="1143000" indent="-228600">
              <a:spcBef>
                <a:spcPct val="20000"/>
              </a:spcBef>
              <a:buClr>
                <a:srgbClr val="3399FF"/>
              </a:buClr>
              <a:buChar char="•"/>
              <a:defRPr sz="2400">
                <a:solidFill>
                  <a:schemeClr val="tx1"/>
                </a:solidFill>
                <a:latin typeface="Arial" panose="020B0604020202020204" pitchFamily="34" charset="0"/>
              </a:defRPr>
            </a:lvl3pPr>
            <a:lvl4pPr marL="1600200" indent="-228600">
              <a:spcBef>
                <a:spcPct val="20000"/>
              </a:spcBef>
              <a:buClr>
                <a:srgbClr val="3399FF"/>
              </a:buClr>
              <a:buChar char="•"/>
              <a:defRPr sz="2000">
                <a:solidFill>
                  <a:schemeClr val="tx1"/>
                </a:solidFill>
                <a:latin typeface="Arial" panose="020B0604020202020204" pitchFamily="34" charset="0"/>
              </a:defRPr>
            </a:lvl4pPr>
            <a:lvl5pPr marL="2057400" indent="-228600">
              <a:spcBef>
                <a:spcPct val="20000"/>
              </a:spcBef>
              <a:buClr>
                <a:srgbClr val="3399FF"/>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9pPr>
          </a:lstStyle>
          <a:p>
            <a:pPr eaLnBrk="1" hangingPunct="1">
              <a:spcBef>
                <a:spcPct val="0"/>
              </a:spcBef>
              <a:buClrTx/>
              <a:buFontTx/>
              <a:buNone/>
            </a:pPr>
            <a:endParaRPr lang="cs-CZ" altLang="cs-CZ" sz="1600"/>
          </a:p>
        </p:txBody>
      </p:sp>
      <p:sp>
        <p:nvSpPr>
          <p:cNvPr id="3" name="Oval 9">
            <a:extLst>
              <a:ext uri="{FF2B5EF4-FFF2-40B4-BE49-F238E27FC236}">
                <a16:creationId xmlns:a16="http://schemas.microsoft.com/office/drawing/2014/main" id="{52F0847F-7757-45E3-91C0-3E82BC8FFC69}"/>
              </a:ext>
            </a:extLst>
          </p:cNvPr>
          <p:cNvSpPr>
            <a:spLocks noChangeArrowheads="1"/>
          </p:cNvSpPr>
          <p:nvPr/>
        </p:nvSpPr>
        <p:spPr bwMode="auto">
          <a:xfrm>
            <a:off x="5486400" y="3581400"/>
            <a:ext cx="152400" cy="152400"/>
          </a:xfrm>
          <a:prstGeom prst="ellipse">
            <a:avLst/>
          </a:prstGeom>
          <a:solidFill>
            <a:schemeClr val="bg1"/>
          </a:solidFill>
          <a:ln w="19050">
            <a:solidFill>
              <a:schemeClr val="tx1"/>
            </a:solidFill>
            <a:round/>
            <a:headEnd/>
            <a:tailEnd/>
          </a:ln>
        </p:spPr>
        <p:txBody>
          <a:bodyPr wrap="none" anchor="ctr"/>
          <a:lstStyle>
            <a:lvl1pPr>
              <a:spcBef>
                <a:spcPct val="20000"/>
              </a:spcBef>
              <a:buClr>
                <a:srgbClr val="3399FF"/>
              </a:buClr>
              <a:buChar char="•"/>
              <a:defRPr sz="2800">
                <a:solidFill>
                  <a:schemeClr val="tx1"/>
                </a:solidFill>
                <a:latin typeface="Arial" panose="020B0604020202020204" pitchFamily="34" charset="0"/>
              </a:defRPr>
            </a:lvl1pPr>
            <a:lvl2pPr marL="742950" indent="-285750">
              <a:spcBef>
                <a:spcPct val="20000"/>
              </a:spcBef>
              <a:buClr>
                <a:srgbClr val="3399FF"/>
              </a:buClr>
              <a:buChar char="•"/>
              <a:defRPr sz="2400">
                <a:solidFill>
                  <a:schemeClr val="tx1"/>
                </a:solidFill>
                <a:latin typeface="Arial" panose="020B0604020202020204" pitchFamily="34" charset="0"/>
              </a:defRPr>
            </a:lvl2pPr>
            <a:lvl3pPr marL="1143000" indent="-228600">
              <a:spcBef>
                <a:spcPct val="20000"/>
              </a:spcBef>
              <a:buClr>
                <a:srgbClr val="3399FF"/>
              </a:buClr>
              <a:buChar char="•"/>
              <a:defRPr sz="2400">
                <a:solidFill>
                  <a:schemeClr val="tx1"/>
                </a:solidFill>
                <a:latin typeface="Arial" panose="020B0604020202020204" pitchFamily="34" charset="0"/>
              </a:defRPr>
            </a:lvl3pPr>
            <a:lvl4pPr marL="1600200" indent="-228600">
              <a:spcBef>
                <a:spcPct val="20000"/>
              </a:spcBef>
              <a:buClr>
                <a:srgbClr val="3399FF"/>
              </a:buClr>
              <a:buChar char="•"/>
              <a:defRPr sz="2000">
                <a:solidFill>
                  <a:schemeClr val="tx1"/>
                </a:solidFill>
                <a:latin typeface="Arial" panose="020B0604020202020204" pitchFamily="34" charset="0"/>
              </a:defRPr>
            </a:lvl4pPr>
            <a:lvl5pPr marL="2057400" indent="-228600">
              <a:spcBef>
                <a:spcPct val="20000"/>
              </a:spcBef>
              <a:buClr>
                <a:srgbClr val="3399FF"/>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9pPr>
          </a:lstStyle>
          <a:p>
            <a:pPr eaLnBrk="1" hangingPunct="1">
              <a:spcBef>
                <a:spcPct val="0"/>
              </a:spcBef>
              <a:buClrTx/>
              <a:buFontTx/>
              <a:buNone/>
            </a:pPr>
            <a:endParaRPr lang="cs-CZ" altLang="cs-CZ" sz="1600"/>
          </a:p>
        </p:txBody>
      </p:sp>
      <p:sp>
        <p:nvSpPr>
          <p:cNvPr id="19461" name="Text Box 5">
            <a:extLst>
              <a:ext uri="{FF2B5EF4-FFF2-40B4-BE49-F238E27FC236}">
                <a16:creationId xmlns:a16="http://schemas.microsoft.com/office/drawing/2014/main" id="{F26CF1A6-F962-4F8A-8457-CC103193B6F9}"/>
              </a:ext>
            </a:extLst>
          </p:cNvPr>
          <p:cNvSpPr txBox="1">
            <a:spLocks noChangeArrowheads="1"/>
          </p:cNvSpPr>
          <p:nvPr/>
        </p:nvSpPr>
        <p:spPr bwMode="auto">
          <a:xfrm rot="-5400000">
            <a:off x="497682" y="3388518"/>
            <a:ext cx="7429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rgbClr val="3399FF"/>
              </a:buClr>
              <a:buChar char="•"/>
              <a:defRPr sz="2800">
                <a:solidFill>
                  <a:schemeClr val="tx1"/>
                </a:solidFill>
                <a:latin typeface="Arial" panose="020B0604020202020204" pitchFamily="34" charset="0"/>
              </a:defRPr>
            </a:lvl1pPr>
            <a:lvl2pPr marL="742950" indent="-285750">
              <a:spcBef>
                <a:spcPct val="20000"/>
              </a:spcBef>
              <a:buClr>
                <a:srgbClr val="3399FF"/>
              </a:buClr>
              <a:buChar char="•"/>
              <a:defRPr sz="2400">
                <a:solidFill>
                  <a:schemeClr val="tx1"/>
                </a:solidFill>
                <a:latin typeface="Arial" panose="020B0604020202020204" pitchFamily="34" charset="0"/>
              </a:defRPr>
            </a:lvl2pPr>
            <a:lvl3pPr marL="1143000" indent="-228600">
              <a:spcBef>
                <a:spcPct val="20000"/>
              </a:spcBef>
              <a:buClr>
                <a:srgbClr val="3399FF"/>
              </a:buClr>
              <a:buChar char="•"/>
              <a:defRPr sz="2400">
                <a:solidFill>
                  <a:schemeClr val="tx1"/>
                </a:solidFill>
                <a:latin typeface="Arial" panose="020B0604020202020204" pitchFamily="34" charset="0"/>
              </a:defRPr>
            </a:lvl3pPr>
            <a:lvl4pPr marL="1600200" indent="-228600">
              <a:spcBef>
                <a:spcPct val="20000"/>
              </a:spcBef>
              <a:buClr>
                <a:srgbClr val="3399FF"/>
              </a:buClr>
              <a:buChar char="•"/>
              <a:defRPr sz="2000">
                <a:solidFill>
                  <a:schemeClr val="tx1"/>
                </a:solidFill>
                <a:latin typeface="Arial" panose="020B0604020202020204" pitchFamily="34" charset="0"/>
              </a:defRPr>
            </a:lvl4pPr>
            <a:lvl5pPr marL="2057400" indent="-228600">
              <a:spcBef>
                <a:spcPct val="20000"/>
              </a:spcBef>
              <a:buClr>
                <a:srgbClr val="3399FF"/>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9pPr>
          </a:lstStyle>
          <a:p>
            <a:pPr eaLnBrk="1" hangingPunct="1">
              <a:spcBef>
                <a:spcPct val="0"/>
              </a:spcBef>
              <a:buClrTx/>
              <a:buFontTx/>
              <a:buNone/>
            </a:pPr>
            <a:r>
              <a:rPr lang="en-US" altLang="cs-CZ" sz="1800" b="1"/>
              <a:t>Price</a:t>
            </a:r>
          </a:p>
        </p:txBody>
      </p:sp>
      <p:sp>
        <p:nvSpPr>
          <p:cNvPr id="27664" name="Text Box 21">
            <a:extLst>
              <a:ext uri="{FF2B5EF4-FFF2-40B4-BE49-F238E27FC236}">
                <a16:creationId xmlns:a16="http://schemas.microsoft.com/office/drawing/2014/main" id="{C7BD1E49-8D46-46FE-8F33-44CD79567E00}"/>
              </a:ext>
            </a:extLst>
          </p:cNvPr>
          <p:cNvSpPr txBox="1">
            <a:spLocks noChangeArrowheads="1"/>
          </p:cNvSpPr>
          <p:nvPr/>
        </p:nvSpPr>
        <p:spPr bwMode="auto">
          <a:xfrm>
            <a:off x="0" y="6581775"/>
            <a:ext cx="76200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rgbClr val="3399FF"/>
              </a:buClr>
              <a:buChar char="•"/>
              <a:defRPr sz="2800">
                <a:solidFill>
                  <a:schemeClr val="tx1"/>
                </a:solidFill>
                <a:latin typeface="Arial" panose="020B0604020202020204" pitchFamily="34" charset="0"/>
              </a:defRPr>
            </a:lvl1pPr>
            <a:lvl2pPr marL="742950" indent="-285750">
              <a:spcBef>
                <a:spcPct val="20000"/>
              </a:spcBef>
              <a:buClr>
                <a:srgbClr val="3399FF"/>
              </a:buClr>
              <a:buChar char="•"/>
              <a:defRPr sz="2400">
                <a:solidFill>
                  <a:schemeClr val="tx1"/>
                </a:solidFill>
                <a:latin typeface="Arial" panose="020B0604020202020204" pitchFamily="34" charset="0"/>
              </a:defRPr>
            </a:lvl2pPr>
            <a:lvl3pPr marL="1143000" indent="-228600">
              <a:spcBef>
                <a:spcPct val="20000"/>
              </a:spcBef>
              <a:buClr>
                <a:srgbClr val="3399FF"/>
              </a:buClr>
              <a:buChar char="•"/>
              <a:defRPr sz="2400">
                <a:solidFill>
                  <a:schemeClr val="tx1"/>
                </a:solidFill>
                <a:latin typeface="Arial" panose="020B0604020202020204" pitchFamily="34" charset="0"/>
              </a:defRPr>
            </a:lvl3pPr>
            <a:lvl4pPr marL="1600200" indent="-228600">
              <a:spcBef>
                <a:spcPct val="20000"/>
              </a:spcBef>
              <a:buClr>
                <a:srgbClr val="3399FF"/>
              </a:buClr>
              <a:buChar char="•"/>
              <a:defRPr sz="2000">
                <a:solidFill>
                  <a:schemeClr val="tx1"/>
                </a:solidFill>
                <a:latin typeface="Arial" panose="020B0604020202020204" pitchFamily="34" charset="0"/>
              </a:defRPr>
            </a:lvl4pPr>
            <a:lvl5pPr marL="2057400" indent="-228600">
              <a:spcBef>
                <a:spcPct val="20000"/>
              </a:spcBef>
              <a:buClr>
                <a:srgbClr val="3399FF"/>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9pPr>
          </a:lstStyle>
          <a:p>
            <a:pPr eaLnBrk="1" hangingPunct="1">
              <a:spcBef>
                <a:spcPct val="50000"/>
              </a:spcBef>
              <a:buClrTx/>
              <a:buFontTx/>
              <a:buNone/>
            </a:pPr>
            <a:r>
              <a:rPr lang="en-US" altLang="cs-CZ" sz="1200" b="1">
                <a:solidFill>
                  <a:schemeClr val="bg1"/>
                </a:solidFill>
              </a:rPr>
              <a:t>LO5</a:t>
            </a:r>
          </a:p>
        </p:txBody>
      </p:sp>
      <p:sp>
        <p:nvSpPr>
          <p:cNvPr id="27665" name="Text Box 11">
            <a:extLst>
              <a:ext uri="{FF2B5EF4-FFF2-40B4-BE49-F238E27FC236}">
                <a16:creationId xmlns:a16="http://schemas.microsoft.com/office/drawing/2014/main" id="{DCF96170-FB73-42A4-938C-2E3332FA2004}"/>
              </a:ext>
            </a:extLst>
          </p:cNvPr>
          <p:cNvSpPr txBox="1">
            <a:spLocks noChangeArrowheads="1"/>
          </p:cNvSpPr>
          <p:nvPr/>
        </p:nvSpPr>
        <p:spPr bwMode="auto">
          <a:xfrm>
            <a:off x="8382000" y="6553200"/>
            <a:ext cx="636588"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rgbClr val="3399FF"/>
              </a:buClr>
              <a:buChar char="•"/>
              <a:defRPr sz="2800">
                <a:solidFill>
                  <a:schemeClr val="tx1"/>
                </a:solidFill>
                <a:latin typeface="Arial" panose="020B0604020202020204" pitchFamily="34" charset="0"/>
              </a:defRPr>
            </a:lvl1pPr>
            <a:lvl2pPr marL="742950" indent="-285750">
              <a:spcBef>
                <a:spcPct val="20000"/>
              </a:spcBef>
              <a:buClr>
                <a:srgbClr val="3399FF"/>
              </a:buClr>
              <a:buChar char="•"/>
              <a:defRPr sz="2400">
                <a:solidFill>
                  <a:schemeClr val="tx1"/>
                </a:solidFill>
                <a:latin typeface="Arial" panose="020B0604020202020204" pitchFamily="34" charset="0"/>
              </a:defRPr>
            </a:lvl2pPr>
            <a:lvl3pPr marL="1143000" indent="-228600">
              <a:spcBef>
                <a:spcPct val="20000"/>
              </a:spcBef>
              <a:buClr>
                <a:srgbClr val="3399FF"/>
              </a:buClr>
              <a:buChar char="•"/>
              <a:defRPr sz="2400">
                <a:solidFill>
                  <a:schemeClr val="tx1"/>
                </a:solidFill>
                <a:latin typeface="Arial" panose="020B0604020202020204" pitchFamily="34" charset="0"/>
              </a:defRPr>
            </a:lvl3pPr>
            <a:lvl4pPr marL="1600200" indent="-228600">
              <a:spcBef>
                <a:spcPct val="20000"/>
              </a:spcBef>
              <a:buClr>
                <a:srgbClr val="3399FF"/>
              </a:buClr>
              <a:buChar char="•"/>
              <a:defRPr sz="2000">
                <a:solidFill>
                  <a:schemeClr val="tx1"/>
                </a:solidFill>
                <a:latin typeface="Arial" panose="020B0604020202020204" pitchFamily="34" charset="0"/>
              </a:defRPr>
            </a:lvl4pPr>
            <a:lvl5pPr marL="2057400" indent="-228600">
              <a:spcBef>
                <a:spcPct val="20000"/>
              </a:spcBef>
              <a:buClr>
                <a:srgbClr val="3399FF"/>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9pPr>
          </a:lstStyle>
          <a:p>
            <a:pPr eaLnBrk="1" hangingPunct="1">
              <a:spcBef>
                <a:spcPct val="0"/>
              </a:spcBef>
              <a:buClrTx/>
              <a:buFontTx/>
              <a:buNone/>
            </a:pPr>
            <a:r>
              <a:rPr lang="en-US" altLang="cs-CZ" sz="1400">
                <a:solidFill>
                  <a:schemeClr val="bg1"/>
                </a:solidFill>
                <a:cs typeface="Arial" panose="020B0604020202020204" pitchFamily="34" charset="0"/>
              </a:rPr>
              <a:t>23-</a:t>
            </a:r>
            <a:fld id="{8B64FA62-46F2-460A-8007-44FDF3799BD2}" type="slidenum">
              <a:rPr lang="en-US" altLang="cs-CZ" sz="1400">
                <a:solidFill>
                  <a:schemeClr val="bg1"/>
                </a:solidFill>
                <a:cs typeface="Arial" panose="020B0604020202020204" pitchFamily="34" charset="0"/>
              </a:rPr>
              <a:pPr eaLnBrk="1" hangingPunct="1">
                <a:spcBef>
                  <a:spcPct val="0"/>
                </a:spcBef>
                <a:buClrTx/>
                <a:buFontTx/>
                <a:buNone/>
              </a:pPr>
              <a:t>21</a:t>
            </a:fld>
            <a:endParaRPr lang="en-US" altLang="cs-CZ" sz="1400">
              <a:solidFill>
                <a:schemeClr val="bg1"/>
              </a:solidFill>
              <a:cs typeface="Arial" panose="020B0604020202020204" pitchFamily="34" charset="0"/>
            </a:endParaRPr>
          </a:p>
        </p:txBody>
      </p:sp>
    </p:spTree>
    <p:extLst>
      <p:ext uri="{BB962C8B-B14F-4D97-AF65-F5344CB8AC3E}">
        <p14:creationId xmlns:p14="http://schemas.microsoft.com/office/powerpoint/2010/main" val="3824419164"/>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3" presetClass="entr" presetSubtype="16"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fltVal val="0"/>
                                          </p:val>
                                        </p:tav>
                                        <p:tav tm="100000">
                                          <p:val>
                                            <p:strVal val="#ppt_h"/>
                                          </p:val>
                                        </p:tav>
                                      </p:tavLst>
                                    </p:anim>
                                  </p:childTnLst>
                                </p:cTn>
                              </p:par>
                            </p:childTnLst>
                          </p:cTn>
                        </p:par>
                        <p:par>
                          <p:cTn id="9" fill="hold" nodeType="afterGroup">
                            <p:stCondLst>
                              <p:cond delay="500"/>
                            </p:stCondLst>
                            <p:childTnLst>
                              <p:par>
                                <p:cTn id="10" presetID="1" presetClass="entr" presetSubtype="0" fill="hold" nodeType="afterEffect">
                                  <p:stCondLst>
                                    <p:cond delay="0"/>
                                  </p:stCondLst>
                                  <p:childTnLst>
                                    <p:set>
                                      <p:cBhvr>
                                        <p:cTn id="11" dur="1" fill="hold">
                                          <p:stCondLst>
                                            <p:cond delay="0"/>
                                          </p:stCondLst>
                                        </p:cTn>
                                        <p:tgtEl>
                                          <p:spTgt spid="5"/>
                                        </p:tgtEl>
                                        <p:attrNameLst>
                                          <p:attrName>style.visibility</p:attrName>
                                        </p:attrNameLst>
                                      </p:cBhvr>
                                      <p:to>
                                        <p:strVal val="visible"/>
                                      </p:to>
                                    </p:set>
                                  </p:childTnLst>
                                </p:cTn>
                              </p:par>
                              <p:par>
                                <p:cTn id="12" presetID="23" presetClass="entr" presetSubtype="16" fill="hold" nodeType="withEffect">
                                  <p:stCondLst>
                                    <p:cond delay="0"/>
                                  </p:stCondLst>
                                  <p:childTnLst>
                                    <p:set>
                                      <p:cBhvr>
                                        <p:cTn id="13" dur="1" fill="hold">
                                          <p:stCondLst>
                                            <p:cond delay="0"/>
                                          </p:stCondLst>
                                        </p:cTn>
                                        <p:tgtEl>
                                          <p:spTgt spid="19460"/>
                                        </p:tgtEl>
                                        <p:attrNameLst>
                                          <p:attrName>style.visibility</p:attrName>
                                        </p:attrNameLst>
                                      </p:cBhvr>
                                      <p:to>
                                        <p:strVal val="visible"/>
                                      </p:to>
                                    </p:set>
                                    <p:anim calcmode="lin" valueType="num">
                                      <p:cBhvr>
                                        <p:cTn id="14" dur="500" fill="hold"/>
                                        <p:tgtEl>
                                          <p:spTgt spid="19460"/>
                                        </p:tgtEl>
                                        <p:attrNameLst>
                                          <p:attrName>ppt_w</p:attrName>
                                        </p:attrNameLst>
                                      </p:cBhvr>
                                      <p:tavLst>
                                        <p:tav tm="0">
                                          <p:val>
                                            <p:fltVal val="0"/>
                                          </p:val>
                                        </p:tav>
                                        <p:tav tm="100000">
                                          <p:val>
                                            <p:strVal val="#ppt_w"/>
                                          </p:val>
                                        </p:tav>
                                      </p:tavLst>
                                    </p:anim>
                                    <p:anim calcmode="lin" valueType="num">
                                      <p:cBhvr>
                                        <p:cTn id="15" dur="500" fill="hold"/>
                                        <p:tgtEl>
                                          <p:spTgt spid="19460"/>
                                        </p:tgtEl>
                                        <p:attrNameLst>
                                          <p:attrName>ppt_h</p:attrName>
                                        </p:attrNameLst>
                                      </p:cBhvr>
                                      <p:tavLst>
                                        <p:tav tm="0">
                                          <p:val>
                                            <p:fltVal val="0"/>
                                          </p:val>
                                        </p:tav>
                                        <p:tav tm="100000">
                                          <p:val>
                                            <p:strVal val="#ppt_h"/>
                                          </p:val>
                                        </p:tav>
                                      </p:tavLst>
                                    </p:anim>
                                  </p:childTnLst>
                                </p:cTn>
                              </p:par>
                            </p:childTnLst>
                          </p:cTn>
                        </p:par>
                        <p:par>
                          <p:cTn id="16" fill="hold" nodeType="afterGroup">
                            <p:stCondLst>
                              <p:cond delay="1000"/>
                            </p:stCondLst>
                            <p:childTnLst>
                              <p:par>
                                <p:cTn id="17" presetID="22" presetClass="entr" presetSubtype="1" fill="hold" nodeType="afterEffect">
                                  <p:stCondLst>
                                    <p:cond delay="0"/>
                                  </p:stCondLst>
                                  <p:childTnLst>
                                    <p:set>
                                      <p:cBhvr>
                                        <p:cTn id="18" dur="1" fill="hold">
                                          <p:stCondLst>
                                            <p:cond delay="0"/>
                                          </p:stCondLst>
                                        </p:cTn>
                                        <p:tgtEl>
                                          <p:spTgt spid="19462"/>
                                        </p:tgtEl>
                                        <p:attrNameLst>
                                          <p:attrName>style.visibility</p:attrName>
                                        </p:attrNameLst>
                                      </p:cBhvr>
                                      <p:to>
                                        <p:strVal val="visible"/>
                                      </p:to>
                                    </p:set>
                                    <p:animEffect transition="in" filter="wipe(up)">
                                      <p:cBhvr>
                                        <p:cTn id="19" dur="500"/>
                                        <p:tgtEl>
                                          <p:spTgt spid="19462"/>
                                        </p:tgtEl>
                                      </p:cBhvr>
                                    </p:animEffect>
                                  </p:childTnLst>
                                </p:cTn>
                              </p:par>
                            </p:childTnLst>
                          </p:cTn>
                        </p:par>
                        <p:par>
                          <p:cTn id="20" fill="hold" nodeType="afterGroup">
                            <p:stCondLst>
                              <p:cond delay="1500"/>
                            </p:stCondLst>
                            <p:childTnLst>
                              <p:par>
                                <p:cTn id="21" presetID="1" presetClass="entr" presetSubtype="0" fill="hold" grpId="0" nodeType="afterEffect">
                                  <p:stCondLst>
                                    <p:cond delay="0"/>
                                  </p:stCondLst>
                                  <p:childTnLst>
                                    <p:set>
                                      <p:cBhvr>
                                        <p:cTn id="22" dur="1" fill="hold">
                                          <p:stCondLst>
                                            <p:cond delay="0"/>
                                          </p:stCondLst>
                                        </p:cTn>
                                        <p:tgtEl>
                                          <p:spTgt spid="19463"/>
                                        </p:tgtEl>
                                        <p:attrNameLst>
                                          <p:attrName>style.visibility</p:attrName>
                                        </p:attrNameLst>
                                      </p:cBhvr>
                                      <p:to>
                                        <p:strVal val="visible"/>
                                      </p:to>
                                    </p:set>
                                  </p:childTnLst>
                                </p:cTn>
                              </p:par>
                            </p:childTnLst>
                          </p:cTn>
                        </p:par>
                        <p:par>
                          <p:cTn id="23" fill="hold" nodeType="afterGroup">
                            <p:stCondLst>
                              <p:cond delay="1500"/>
                            </p:stCondLst>
                            <p:childTnLst>
                              <p:par>
                                <p:cTn id="24" presetID="23" presetClass="entr" presetSubtype="16" fill="hold" grpId="0" nodeType="afterEffect">
                                  <p:stCondLst>
                                    <p:cond delay="0"/>
                                  </p:stCondLst>
                                  <p:childTnLst>
                                    <p:set>
                                      <p:cBhvr>
                                        <p:cTn id="25" dur="1" fill="hold">
                                          <p:stCondLst>
                                            <p:cond delay="0"/>
                                          </p:stCondLst>
                                        </p:cTn>
                                        <p:tgtEl>
                                          <p:spTgt spid="44041"/>
                                        </p:tgtEl>
                                        <p:attrNameLst>
                                          <p:attrName>style.visibility</p:attrName>
                                        </p:attrNameLst>
                                      </p:cBhvr>
                                      <p:to>
                                        <p:strVal val="visible"/>
                                      </p:to>
                                    </p:set>
                                    <p:anim calcmode="lin" valueType="num">
                                      <p:cBhvr>
                                        <p:cTn id="26" dur="1000" fill="hold"/>
                                        <p:tgtEl>
                                          <p:spTgt spid="44041"/>
                                        </p:tgtEl>
                                        <p:attrNameLst>
                                          <p:attrName>ppt_w</p:attrName>
                                        </p:attrNameLst>
                                      </p:cBhvr>
                                      <p:tavLst>
                                        <p:tav tm="0">
                                          <p:val>
                                            <p:fltVal val="0"/>
                                          </p:val>
                                        </p:tav>
                                        <p:tav tm="100000">
                                          <p:val>
                                            <p:strVal val="#ppt_w"/>
                                          </p:val>
                                        </p:tav>
                                      </p:tavLst>
                                    </p:anim>
                                    <p:anim calcmode="lin" valueType="num">
                                      <p:cBhvr>
                                        <p:cTn id="27" dur="1000" fill="hold"/>
                                        <p:tgtEl>
                                          <p:spTgt spid="44041"/>
                                        </p:tgtEl>
                                        <p:attrNameLst>
                                          <p:attrName>ppt_h</p:attrName>
                                        </p:attrNameLst>
                                      </p:cBhvr>
                                      <p:tavLst>
                                        <p:tav tm="0">
                                          <p:val>
                                            <p:fltVal val="0"/>
                                          </p:val>
                                        </p:tav>
                                        <p:tav tm="100000">
                                          <p:val>
                                            <p:strVal val="#ppt_h"/>
                                          </p:val>
                                        </p:tav>
                                      </p:tavLst>
                                    </p:anim>
                                  </p:childTnLst>
                                </p:cTn>
                              </p:par>
                            </p:childTnLst>
                          </p:cTn>
                        </p:par>
                      </p:childTnLst>
                    </p:cTn>
                  </p:par>
                  <p:par>
                    <p:cTn id="28" fill="hold" nodeType="clickPar">
                      <p:stCondLst>
                        <p:cond delay="indefinite"/>
                      </p:stCondLst>
                      <p:childTnLst>
                        <p:par>
                          <p:cTn id="29" fill="hold" nodeType="withGroup">
                            <p:stCondLst>
                              <p:cond delay="0"/>
                            </p:stCondLst>
                            <p:childTnLst>
                              <p:par>
                                <p:cTn id="30" presetID="1" presetClass="entr" presetSubtype="0" fill="hold" nodeType="clickEffect">
                                  <p:stCondLst>
                                    <p:cond delay="0"/>
                                  </p:stCondLst>
                                  <p:childTnLst>
                                    <p:set>
                                      <p:cBhvr>
                                        <p:cTn id="31" dur="1" fill="hold">
                                          <p:stCondLst>
                                            <p:cond delay="0"/>
                                          </p:stCondLst>
                                        </p:cTn>
                                        <p:tgtEl>
                                          <p:spTgt spid="19468"/>
                                        </p:tgtEl>
                                        <p:attrNameLst>
                                          <p:attrName>style.visibility</p:attrName>
                                        </p:attrNameLst>
                                      </p:cBhvr>
                                      <p:to>
                                        <p:strVal val="visible"/>
                                      </p:to>
                                    </p:set>
                                  </p:childTnLst>
                                </p:cTn>
                              </p:par>
                            </p:childTnLst>
                          </p:cTn>
                        </p:par>
                        <p:par>
                          <p:cTn id="32" fill="hold" nodeType="afterGroup">
                            <p:stCondLst>
                              <p:cond delay="0"/>
                            </p:stCondLst>
                            <p:childTnLst>
                              <p:par>
                                <p:cTn id="33" presetID="63" presetClass="path" presetSubtype="0" accel="50000" decel="50000" fill="hold" nodeType="afterEffect">
                                  <p:stCondLst>
                                    <p:cond delay="0"/>
                                  </p:stCondLst>
                                  <p:childTnLst>
                                    <p:animMotion origin="layout" path="M -0.06319 0.04279 L 0.00799 0.00092 " pathEditMode="relative" rAng="0" ptsTypes="AA">
                                      <p:cBhvr>
                                        <p:cTn id="34" dur="2000" fill="hold"/>
                                        <p:tgtEl>
                                          <p:spTgt spid="19468"/>
                                        </p:tgtEl>
                                        <p:attrNameLst>
                                          <p:attrName>ppt_x</p:attrName>
                                          <p:attrName>ppt_y</p:attrName>
                                        </p:attrNameLst>
                                      </p:cBhvr>
                                      <p:rCtr x="3559" y="-2105"/>
                                    </p:animMotion>
                                  </p:childTnLst>
                                </p:cTn>
                              </p:par>
                            </p:childTnLst>
                          </p:cTn>
                        </p:par>
                        <p:par>
                          <p:cTn id="35" fill="hold" nodeType="afterGroup">
                            <p:stCondLst>
                              <p:cond delay="2000"/>
                            </p:stCondLst>
                            <p:childTnLst>
                              <p:par>
                                <p:cTn id="36" presetID="1" presetClass="entr" presetSubtype="0" fill="hold" grpId="0" nodeType="afterEffect">
                                  <p:stCondLst>
                                    <p:cond delay="0"/>
                                  </p:stCondLst>
                                  <p:childTnLst>
                                    <p:set>
                                      <p:cBhvr>
                                        <p:cTn id="37" dur="1" fill="hold">
                                          <p:stCondLst>
                                            <p:cond delay="0"/>
                                          </p:stCondLst>
                                        </p:cTn>
                                        <p:tgtEl>
                                          <p:spTgt spid="19472"/>
                                        </p:tgtEl>
                                        <p:attrNameLst>
                                          <p:attrName>style.visibility</p:attrName>
                                        </p:attrNameLst>
                                      </p:cBhvr>
                                      <p:to>
                                        <p:strVal val="visible"/>
                                      </p:to>
                                    </p:set>
                                  </p:childTnLst>
                                </p:cTn>
                              </p:par>
                            </p:childTnLst>
                          </p:cTn>
                        </p:par>
                        <p:par>
                          <p:cTn id="38" fill="hold" nodeType="afterGroup">
                            <p:stCondLst>
                              <p:cond delay="2000"/>
                            </p:stCondLst>
                            <p:childTnLst>
                              <p:par>
                                <p:cTn id="39" presetID="23" presetClass="entr" presetSubtype="16" fill="hold" grpId="0" nodeType="afterEffect">
                                  <p:stCondLst>
                                    <p:cond delay="0"/>
                                  </p:stCondLst>
                                  <p:childTnLst>
                                    <p:set>
                                      <p:cBhvr>
                                        <p:cTn id="40" dur="1" fill="hold">
                                          <p:stCondLst>
                                            <p:cond delay="0"/>
                                          </p:stCondLst>
                                        </p:cTn>
                                        <p:tgtEl>
                                          <p:spTgt spid="3"/>
                                        </p:tgtEl>
                                        <p:attrNameLst>
                                          <p:attrName>style.visibility</p:attrName>
                                        </p:attrNameLst>
                                      </p:cBhvr>
                                      <p:to>
                                        <p:strVal val="visible"/>
                                      </p:to>
                                    </p:set>
                                    <p:anim calcmode="lin" valueType="num">
                                      <p:cBhvr>
                                        <p:cTn id="41" dur="1000" fill="hold"/>
                                        <p:tgtEl>
                                          <p:spTgt spid="3"/>
                                        </p:tgtEl>
                                        <p:attrNameLst>
                                          <p:attrName>ppt_w</p:attrName>
                                        </p:attrNameLst>
                                      </p:cBhvr>
                                      <p:tavLst>
                                        <p:tav tm="0">
                                          <p:val>
                                            <p:fltVal val="0"/>
                                          </p:val>
                                        </p:tav>
                                        <p:tav tm="100000">
                                          <p:val>
                                            <p:strVal val="#ppt_w"/>
                                          </p:val>
                                        </p:tav>
                                      </p:tavLst>
                                    </p:anim>
                                    <p:anim calcmode="lin" valueType="num">
                                      <p:cBhvr>
                                        <p:cTn id="42" dur="1000" fill="hold"/>
                                        <p:tgtEl>
                                          <p:spTgt spid="3"/>
                                        </p:tgtEl>
                                        <p:attrNameLst>
                                          <p:attrName>ppt_h</p:attrName>
                                        </p:attrNameLst>
                                      </p:cBhvr>
                                      <p:tavLst>
                                        <p:tav tm="0">
                                          <p:val>
                                            <p:fltVal val="0"/>
                                          </p:val>
                                        </p:tav>
                                        <p:tav tm="100000">
                                          <p:val>
                                            <p:strVal val="#ppt_h"/>
                                          </p:val>
                                        </p:tav>
                                      </p:tavLst>
                                    </p:anim>
                                  </p:childTnLst>
                                </p:cTn>
                              </p:par>
                            </p:childTnLst>
                          </p:cTn>
                        </p:par>
                      </p:childTnLst>
                    </p:cTn>
                  </p:par>
                  <p:par>
                    <p:cTn id="43" fill="hold" nodeType="clickPar">
                      <p:stCondLst>
                        <p:cond delay="indefinite"/>
                      </p:stCondLst>
                      <p:childTnLst>
                        <p:par>
                          <p:cTn id="44" fill="hold" nodeType="withGroup">
                            <p:stCondLst>
                              <p:cond delay="0"/>
                            </p:stCondLst>
                            <p:childTnLst>
                              <p:par>
                                <p:cTn id="45" presetID="1" presetClass="entr" presetSubtype="0" fill="hold" nodeType="clickEffect">
                                  <p:stCondLst>
                                    <p:cond delay="0"/>
                                  </p:stCondLst>
                                  <p:childTnLst>
                                    <p:set>
                                      <p:cBhvr>
                                        <p:cTn id="46" dur="1" fill="hold">
                                          <p:stCondLst>
                                            <p:cond delay="0"/>
                                          </p:stCondLst>
                                        </p:cTn>
                                        <p:tgtEl>
                                          <p:spTgt spid="19470"/>
                                        </p:tgtEl>
                                        <p:attrNameLst>
                                          <p:attrName>style.visibility</p:attrName>
                                        </p:attrNameLst>
                                      </p:cBhvr>
                                      <p:to>
                                        <p:strVal val="visible"/>
                                      </p:to>
                                    </p:set>
                                  </p:childTnLst>
                                </p:cTn>
                              </p:par>
                            </p:childTnLst>
                          </p:cTn>
                        </p:par>
                        <p:par>
                          <p:cTn id="47" fill="hold" nodeType="afterGroup">
                            <p:stCondLst>
                              <p:cond delay="0"/>
                            </p:stCondLst>
                            <p:childTnLst>
                              <p:par>
                                <p:cTn id="48" presetID="35" presetClass="path" presetSubtype="0" accel="50000" decel="50000" fill="hold" nodeType="afterEffect">
                                  <p:stCondLst>
                                    <p:cond delay="0"/>
                                  </p:stCondLst>
                                  <p:childTnLst>
                                    <p:animMotion origin="layout" path="M 0.07865 -0.03748 L 0.00174 0.01203 " pathEditMode="relative" rAng="0" ptsTypes="AA">
                                      <p:cBhvr>
                                        <p:cTn id="49" dur="2000" fill="hold"/>
                                        <p:tgtEl>
                                          <p:spTgt spid="19470"/>
                                        </p:tgtEl>
                                        <p:attrNameLst>
                                          <p:attrName>ppt_x</p:attrName>
                                          <p:attrName>ppt_y</p:attrName>
                                        </p:attrNameLst>
                                      </p:cBhvr>
                                      <p:rCtr x="-3854" y="2475"/>
                                    </p:animMotion>
                                  </p:childTnLst>
                                </p:cTn>
                              </p:par>
                            </p:childTnLst>
                          </p:cTn>
                        </p:par>
                        <p:par>
                          <p:cTn id="50" fill="hold" nodeType="afterGroup">
                            <p:stCondLst>
                              <p:cond delay="2000"/>
                            </p:stCondLst>
                            <p:childTnLst>
                              <p:par>
                                <p:cTn id="51" presetID="1" presetClass="entr" presetSubtype="0" fill="hold" grpId="0" nodeType="afterEffect">
                                  <p:stCondLst>
                                    <p:cond delay="0"/>
                                  </p:stCondLst>
                                  <p:childTnLst>
                                    <p:set>
                                      <p:cBhvr>
                                        <p:cTn id="52" dur="1" fill="hold">
                                          <p:stCondLst>
                                            <p:cond delay="0"/>
                                          </p:stCondLst>
                                        </p:cTn>
                                        <p:tgtEl>
                                          <p:spTgt spid="19471"/>
                                        </p:tgtEl>
                                        <p:attrNameLst>
                                          <p:attrName>style.visibility</p:attrName>
                                        </p:attrNameLst>
                                      </p:cBhvr>
                                      <p:to>
                                        <p:strVal val="visible"/>
                                      </p:to>
                                    </p:set>
                                  </p:childTnLst>
                                </p:cTn>
                              </p:par>
                            </p:childTnLst>
                          </p:cTn>
                        </p:par>
                        <p:par>
                          <p:cTn id="53" fill="hold" nodeType="afterGroup">
                            <p:stCondLst>
                              <p:cond delay="2000"/>
                            </p:stCondLst>
                            <p:childTnLst>
                              <p:par>
                                <p:cTn id="54" presetID="23" presetClass="entr" presetSubtype="16" fill="hold" grpId="0" nodeType="afterEffect">
                                  <p:stCondLst>
                                    <p:cond delay="0"/>
                                  </p:stCondLst>
                                  <p:childTnLst>
                                    <p:set>
                                      <p:cBhvr>
                                        <p:cTn id="55" dur="1" fill="hold">
                                          <p:stCondLst>
                                            <p:cond delay="0"/>
                                          </p:stCondLst>
                                        </p:cTn>
                                        <p:tgtEl>
                                          <p:spTgt spid="2"/>
                                        </p:tgtEl>
                                        <p:attrNameLst>
                                          <p:attrName>style.visibility</p:attrName>
                                        </p:attrNameLst>
                                      </p:cBhvr>
                                      <p:to>
                                        <p:strVal val="visible"/>
                                      </p:to>
                                    </p:set>
                                    <p:anim calcmode="lin" valueType="num">
                                      <p:cBhvr>
                                        <p:cTn id="56" dur="1000" fill="hold"/>
                                        <p:tgtEl>
                                          <p:spTgt spid="2"/>
                                        </p:tgtEl>
                                        <p:attrNameLst>
                                          <p:attrName>ppt_w</p:attrName>
                                        </p:attrNameLst>
                                      </p:cBhvr>
                                      <p:tavLst>
                                        <p:tav tm="0">
                                          <p:val>
                                            <p:fltVal val="0"/>
                                          </p:val>
                                        </p:tav>
                                        <p:tav tm="100000">
                                          <p:val>
                                            <p:strVal val="#ppt_w"/>
                                          </p:val>
                                        </p:tav>
                                      </p:tavLst>
                                    </p:anim>
                                    <p:anim calcmode="lin" valueType="num">
                                      <p:cBhvr>
                                        <p:cTn id="57" dur="1000" fill="hold"/>
                                        <p:tgtEl>
                                          <p:spTgt spid="2"/>
                                        </p:tgtEl>
                                        <p:attrNameLst>
                                          <p:attrName>ppt_h</p:attrName>
                                        </p:attrNameLst>
                                      </p:cBhvr>
                                      <p:tavLst>
                                        <p:tav tm="0">
                                          <p:val>
                                            <p:fltVal val="0"/>
                                          </p:val>
                                        </p:tav>
                                        <p:tav tm="100000">
                                          <p:val>
                                            <p:strVal val="#ppt_h"/>
                                          </p:val>
                                        </p:tav>
                                      </p:tavLst>
                                    </p:anim>
                                  </p:childTnLst>
                                </p:cTn>
                              </p:par>
                              <p:par>
                                <p:cTn id="58" presetID="23" presetClass="entr" presetSubtype="16" fill="hold" grpId="0" nodeType="withEffect">
                                  <p:stCondLst>
                                    <p:cond delay="0"/>
                                  </p:stCondLst>
                                  <p:childTnLst>
                                    <p:set>
                                      <p:cBhvr>
                                        <p:cTn id="59" dur="1" fill="hold">
                                          <p:stCondLst>
                                            <p:cond delay="0"/>
                                          </p:stCondLst>
                                        </p:cTn>
                                        <p:tgtEl>
                                          <p:spTgt spid="19461"/>
                                        </p:tgtEl>
                                        <p:attrNameLst>
                                          <p:attrName>style.visibility</p:attrName>
                                        </p:attrNameLst>
                                      </p:cBhvr>
                                      <p:to>
                                        <p:strVal val="visible"/>
                                      </p:to>
                                    </p:set>
                                    <p:anim calcmode="lin" valueType="num">
                                      <p:cBhvr>
                                        <p:cTn id="60" dur="500" fill="hold"/>
                                        <p:tgtEl>
                                          <p:spTgt spid="19461"/>
                                        </p:tgtEl>
                                        <p:attrNameLst>
                                          <p:attrName>ppt_w</p:attrName>
                                        </p:attrNameLst>
                                      </p:cBhvr>
                                      <p:tavLst>
                                        <p:tav tm="0">
                                          <p:val>
                                            <p:fltVal val="0"/>
                                          </p:val>
                                        </p:tav>
                                        <p:tav tm="100000">
                                          <p:val>
                                            <p:strVal val="#ppt_w"/>
                                          </p:val>
                                        </p:tav>
                                      </p:tavLst>
                                    </p:anim>
                                    <p:anim calcmode="lin" valueType="num">
                                      <p:cBhvr>
                                        <p:cTn id="61" dur="500" fill="hold"/>
                                        <p:tgtEl>
                                          <p:spTgt spid="19461"/>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463" grpId="0"/>
      <p:bldP spid="19471" grpId="0"/>
      <p:bldP spid="19472" grpId="0"/>
      <p:bldP spid="44041" grpId="0" animBg="1"/>
      <p:bldP spid="2" grpId="0" animBg="1"/>
      <p:bldP spid="3" grpId="0" animBg="1"/>
      <p:bldP spid="19461"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a:extLst>
              <a:ext uri="{FF2B5EF4-FFF2-40B4-BE49-F238E27FC236}">
                <a16:creationId xmlns:a16="http://schemas.microsoft.com/office/drawing/2014/main" id="{6625E85A-6642-4A31-8C1D-44ADBB46F596}"/>
              </a:ext>
            </a:extLst>
          </p:cNvPr>
          <p:cNvSpPr>
            <a:spLocks noGrp="1"/>
          </p:cNvSpPr>
          <p:nvPr>
            <p:ph type="title"/>
          </p:nvPr>
        </p:nvSpPr>
        <p:spPr/>
        <p:txBody>
          <a:bodyPr/>
          <a:lstStyle/>
          <a:p>
            <a:pPr eaLnBrk="1" hangingPunct="1"/>
            <a:r>
              <a:rPr lang="en-US" altLang="cs-CZ" sz="3600" b="1"/>
              <a:t>Sticky Prices</a:t>
            </a:r>
          </a:p>
        </p:txBody>
      </p:sp>
      <p:sp>
        <p:nvSpPr>
          <p:cNvPr id="29699" name="Text Box 5">
            <a:extLst>
              <a:ext uri="{FF2B5EF4-FFF2-40B4-BE49-F238E27FC236}">
                <a16:creationId xmlns:a16="http://schemas.microsoft.com/office/drawing/2014/main" id="{16BA50EB-B4B8-4DA2-A898-BC18C88C9F0C}"/>
              </a:ext>
            </a:extLst>
          </p:cNvPr>
          <p:cNvSpPr txBox="1">
            <a:spLocks noChangeArrowheads="1"/>
          </p:cNvSpPr>
          <p:nvPr/>
        </p:nvSpPr>
        <p:spPr bwMode="auto">
          <a:xfrm>
            <a:off x="0" y="6581775"/>
            <a:ext cx="83820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rgbClr val="3399FF"/>
              </a:buClr>
              <a:buChar char="•"/>
              <a:defRPr sz="2800">
                <a:solidFill>
                  <a:schemeClr val="tx1"/>
                </a:solidFill>
                <a:latin typeface="Arial" panose="020B0604020202020204" pitchFamily="34" charset="0"/>
              </a:defRPr>
            </a:lvl1pPr>
            <a:lvl2pPr marL="742950" indent="-285750">
              <a:spcBef>
                <a:spcPct val="20000"/>
              </a:spcBef>
              <a:buClr>
                <a:srgbClr val="3399FF"/>
              </a:buClr>
              <a:buChar char="•"/>
              <a:defRPr sz="2400">
                <a:solidFill>
                  <a:schemeClr val="tx1"/>
                </a:solidFill>
                <a:latin typeface="Arial" panose="020B0604020202020204" pitchFamily="34" charset="0"/>
              </a:defRPr>
            </a:lvl2pPr>
            <a:lvl3pPr marL="1143000" indent="-228600">
              <a:spcBef>
                <a:spcPct val="20000"/>
              </a:spcBef>
              <a:buClr>
                <a:srgbClr val="3399FF"/>
              </a:buClr>
              <a:buChar char="•"/>
              <a:defRPr sz="2400">
                <a:solidFill>
                  <a:schemeClr val="tx1"/>
                </a:solidFill>
                <a:latin typeface="Arial" panose="020B0604020202020204" pitchFamily="34" charset="0"/>
              </a:defRPr>
            </a:lvl3pPr>
            <a:lvl4pPr marL="1600200" indent="-228600">
              <a:spcBef>
                <a:spcPct val="20000"/>
              </a:spcBef>
              <a:buClr>
                <a:srgbClr val="3399FF"/>
              </a:buClr>
              <a:buChar char="•"/>
              <a:defRPr sz="2000">
                <a:solidFill>
                  <a:schemeClr val="tx1"/>
                </a:solidFill>
                <a:latin typeface="Arial" panose="020B0604020202020204" pitchFamily="34" charset="0"/>
              </a:defRPr>
            </a:lvl4pPr>
            <a:lvl5pPr marL="2057400" indent="-228600">
              <a:spcBef>
                <a:spcPct val="20000"/>
              </a:spcBef>
              <a:buClr>
                <a:srgbClr val="3399FF"/>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9pPr>
          </a:lstStyle>
          <a:p>
            <a:pPr eaLnBrk="1" hangingPunct="1">
              <a:spcBef>
                <a:spcPct val="50000"/>
              </a:spcBef>
              <a:buClrTx/>
              <a:buFontTx/>
              <a:buNone/>
            </a:pPr>
            <a:r>
              <a:rPr lang="en-US" altLang="cs-CZ" sz="1200" b="1">
                <a:solidFill>
                  <a:schemeClr val="bg1"/>
                </a:solidFill>
              </a:rPr>
              <a:t>LO5</a:t>
            </a:r>
          </a:p>
        </p:txBody>
      </p:sp>
      <p:graphicFrame>
        <p:nvGraphicFramePr>
          <p:cNvPr id="14392" name="Group 56">
            <a:extLst>
              <a:ext uri="{FF2B5EF4-FFF2-40B4-BE49-F238E27FC236}">
                <a16:creationId xmlns:a16="http://schemas.microsoft.com/office/drawing/2014/main" id="{268D50B1-2319-43AD-ADE4-0BBB65516B13}"/>
              </a:ext>
            </a:extLst>
          </p:cNvPr>
          <p:cNvGraphicFramePr>
            <a:graphicFrameLocks noGrp="1"/>
          </p:cNvGraphicFramePr>
          <p:nvPr/>
        </p:nvGraphicFramePr>
        <p:xfrm>
          <a:off x="1371600" y="914400"/>
          <a:ext cx="6096000" cy="5211884"/>
        </p:xfrm>
        <a:graphic>
          <a:graphicData uri="http://schemas.openxmlformats.org/drawingml/2006/table">
            <a:tbl>
              <a:tblPr/>
              <a:tblGrid>
                <a:gridCol w="3962400">
                  <a:extLst>
                    <a:ext uri="{9D8B030D-6E8A-4147-A177-3AD203B41FA5}">
                      <a16:colId xmlns:a16="http://schemas.microsoft.com/office/drawing/2014/main" val="20000"/>
                    </a:ext>
                  </a:extLst>
                </a:gridCol>
                <a:gridCol w="2133600">
                  <a:extLst>
                    <a:ext uri="{9D8B030D-6E8A-4147-A177-3AD203B41FA5}">
                      <a16:colId xmlns:a16="http://schemas.microsoft.com/office/drawing/2014/main" val="20001"/>
                    </a:ext>
                  </a:extLst>
                </a:gridCol>
              </a:tblGrid>
              <a:tr h="457174">
                <a:tc>
                  <a:txBody>
                    <a:bodyPr/>
                    <a:lstStyle>
                      <a:lvl1pPr eaLnBrk="0" hangingPunct="0">
                        <a:spcBef>
                          <a:spcPct val="20000"/>
                        </a:spcBef>
                        <a:buClr>
                          <a:srgbClr val="3399FF"/>
                        </a:buClr>
                        <a:defRPr sz="2400">
                          <a:solidFill>
                            <a:schemeClr val="tx1"/>
                          </a:solidFill>
                          <a:latin typeface="Arial" panose="020B0604020202020204" pitchFamily="34" charset="0"/>
                        </a:defRPr>
                      </a:lvl1pPr>
                      <a:lvl2pPr marL="742950" indent="-285750" eaLnBrk="0" hangingPunct="0">
                        <a:spcBef>
                          <a:spcPct val="20000"/>
                        </a:spcBef>
                        <a:buClr>
                          <a:srgbClr val="3399FF"/>
                        </a:buClr>
                        <a:defRPr sz="2000">
                          <a:solidFill>
                            <a:schemeClr val="tx1"/>
                          </a:solidFill>
                          <a:latin typeface="Arial" panose="020B0604020202020204" pitchFamily="34" charset="0"/>
                        </a:defRPr>
                      </a:lvl2pPr>
                      <a:lvl3pPr marL="1143000" indent="-228600" eaLnBrk="0" hangingPunct="0">
                        <a:spcBef>
                          <a:spcPct val="20000"/>
                        </a:spcBef>
                        <a:buClr>
                          <a:srgbClr val="3399FF"/>
                        </a:buClr>
                        <a:defRPr sz="2000">
                          <a:solidFill>
                            <a:schemeClr val="tx1"/>
                          </a:solidFill>
                          <a:latin typeface="Arial" panose="020B0604020202020204" pitchFamily="34" charset="0"/>
                        </a:defRPr>
                      </a:lvl3pPr>
                      <a:lvl4pPr marL="1600200" indent="-228600" eaLnBrk="0" hangingPunct="0">
                        <a:spcBef>
                          <a:spcPct val="20000"/>
                        </a:spcBef>
                        <a:buClr>
                          <a:srgbClr val="3399FF"/>
                        </a:buClr>
                        <a:defRPr>
                          <a:solidFill>
                            <a:schemeClr val="tx1"/>
                          </a:solidFill>
                          <a:latin typeface="Arial" panose="020B0604020202020204" pitchFamily="34" charset="0"/>
                        </a:defRPr>
                      </a:lvl4pPr>
                      <a:lvl5pPr marL="2057400" indent="-228600" eaLnBrk="0" hangingPunct="0">
                        <a:spcBef>
                          <a:spcPct val="20000"/>
                        </a:spcBef>
                        <a:buClr>
                          <a:srgbClr val="3399FF"/>
                        </a:buClr>
                        <a:defRPr>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99FF"/>
                        </a:buClr>
                        <a:defRPr>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99FF"/>
                        </a:buClr>
                        <a:defRPr>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99FF"/>
                        </a:buClr>
                        <a:defRPr>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99FF"/>
                        </a:buClr>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rgbClr val="3399FF"/>
                        </a:buClr>
                        <a:buSzTx/>
                        <a:buFontTx/>
                        <a:buNone/>
                        <a:tabLst/>
                      </a:pPr>
                      <a:r>
                        <a:rPr kumimoji="0" lang="en-US" altLang="cs-CZ" sz="2400" b="1" i="0" u="none" strike="noStrike" cap="none" normalizeH="0" baseline="0">
                          <a:ln>
                            <a:noFill/>
                          </a:ln>
                          <a:solidFill>
                            <a:schemeClr val="tx1"/>
                          </a:solidFill>
                          <a:effectLst/>
                          <a:latin typeface="Arial" panose="020B0604020202020204" pitchFamily="34" charset="0"/>
                          <a:ea typeface="ＭＳ Ｐゴシック" panose="020B0600070205080204" pitchFamily="34" charset="-128"/>
                        </a:rPr>
                        <a:t>Item</a:t>
                      </a:r>
                    </a:p>
                  </a:txBody>
                  <a:tcPr marT="45713" marB="45713"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lvl1pPr eaLnBrk="0" hangingPunct="0">
                        <a:spcBef>
                          <a:spcPct val="20000"/>
                        </a:spcBef>
                        <a:buClr>
                          <a:srgbClr val="3399FF"/>
                        </a:buClr>
                        <a:defRPr sz="2400">
                          <a:solidFill>
                            <a:schemeClr val="tx1"/>
                          </a:solidFill>
                          <a:latin typeface="Arial" panose="020B0604020202020204" pitchFamily="34" charset="0"/>
                        </a:defRPr>
                      </a:lvl1pPr>
                      <a:lvl2pPr marL="742950" indent="-285750" eaLnBrk="0" hangingPunct="0">
                        <a:spcBef>
                          <a:spcPct val="20000"/>
                        </a:spcBef>
                        <a:buClr>
                          <a:srgbClr val="3399FF"/>
                        </a:buClr>
                        <a:defRPr sz="2000">
                          <a:solidFill>
                            <a:schemeClr val="tx1"/>
                          </a:solidFill>
                          <a:latin typeface="Arial" panose="020B0604020202020204" pitchFamily="34" charset="0"/>
                        </a:defRPr>
                      </a:lvl2pPr>
                      <a:lvl3pPr marL="1143000" indent="-228600" eaLnBrk="0" hangingPunct="0">
                        <a:spcBef>
                          <a:spcPct val="20000"/>
                        </a:spcBef>
                        <a:buClr>
                          <a:srgbClr val="3399FF"/>
                        </a:buClr>
                        <a:defRPr sz="2000">
                          <a:solidFill>
                            <a:schemeClr val="tx1"/>
                          </a:solidFill>
                          <a:latin typeface="Arial" panose="020B0604020202020204" pitchFamily="34" charset="0"/>
                        </a:defRPr>
                      </a:lvl3pPr>
                      <a:lvl4pPr marL="1600200" indent="-228600" eaLnBrk="0" hangingPunct="0">
                        <a:spcBef>
                          <a:spcPct val="20000"/>
                        </a:spcBef>
                        <a:buClr>
                          <a:srgbClr val="3399FF"/>
                        </a:buClr>
                        <a:defRPr>
                          <a:solidFill>
                            <a:schemeClr val="tx1"/>
                          </a:solidFill>
                          <a:latin typeface="Arial" panose="020B0604020202020204" pitchFamily="34" charset="0"/>
                        </a:defRPr>
                      </a:lvl4pPr>
                      <a:lvl5pPr marL="2057400" indent="-228600" eaLnBrk="0" hangingPunct="0">
                        <a:spcBef>
                          <a:spcPct val="20000"/>
                        </a:spcBef>
                        <a:buClr>
                          <a:srgbClr val="3399FF"/>
                        </a:buClr>
                        <a:defRPr>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99FF"/>
                        </a:buClr>
                        <a:defRPr>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99FF"/>
                        </a:buClr>
                        <a:defRPr>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99FF"/>
                        </a:buClr>
                        <a:defRPr>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99FF"/>
                        </a:buClr>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rgbClr val="3399FF"/>
                        </a:buClr>
                        <a:buSzTx/>
                        <a:buFontTx/>
                        <a:buNone/>
                        <a:tabLst/>
                      </a:pPr>
                      <a:r>
                        <a:rPr kumimoji="0" lang="en-US" altLang="cs-CZ" sz="2400" b="1" i="0" u="none" strike="noStrike" cap="none" normalizeH="0" baseline="0">
                          <a:ln>
                            <a:noFill/>
                          </a:ln>
                          <a:solidFill>
                            <a:schemeClr val="tx1"/>
                          </a:solidFill>
                          <a:effectLst/>
                          <a:latin typeface="Arial" panose="020B0604020202020204" pitchFamily="34" charset="0"/>
                          <a:ea typeface="ＭＳ Ｐゴシック" panose="020B0600070205080204" pitchFamily="34" charset="-128"/>
                        </a:rPr>
                        <a:t>Months</a:t>
                      </a:r>
                    </a:p>
                  </a:txBody>
                  <a:tcPr marT="45713" marB="45713"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val="10000"/>
                  </a:ext>
                </a:extLst>
              </a:tr>
              <a:tr h="365738">
                <a:tc>
                  <a:txBody>
                    <a:bodyPr/>
                    <a:lstStyle>
                      <a:lvl1pPr eaLnBrk="0" hangingPunct="0">
                        <a:spcBef>
                          <a:spcPct val="20000"/>
                        </a:spcBef>
                        <a:buClr>
                          <a:srgbClr val="3399FF"/>
                        </a:buClr>
                        <a:defRPr sz="2400">
                          <a:solidFill>
                            <a:schemeClr val="tx1"/>
                          </a:solidFill>
                          <a:latin typeface="Arial" panose="020B0604020202020204" pitchFamily="34" charset="0"/>
                        </a:defRPr>
                      </a:lvl1pPr>
                      <a:lvl2pPr marL="742950" indent="-285750" eaLnBrk="0" hangingPunct="0">
                        <a:spcBef>
                          <a:spcPct val="20000"/>
                        </a:spcBef>
                        <a:buClr>
                          <a:srgbClr val="3399FF"/>
                        </a:buClr>
                        <a:defRPr sz="2000">
                          <a:solidFill>
                            <a:schemeClr val="tx1"/>
                          </a:solidFill>
                          <a:latin typeface="Arial" panose="020B0604020202020204" pitchFamily="34" charset="0"/>
                        </a:defRPr>
                      </a:lvl2pPr>
                      <a:lvl3pPr marL="1143000" indent="-228600" eaLnBrk="0" hangingPunct="0">
                        <a:spcBef>
                          <a:spcPct val="20000"/>
                        </a:spcBef>
                        <a:buClr>
                          <a:srgbClr val="3399FF"/>
                        </a:buClr>
                        <a:defRPr sz="2000">
                          <a:solidFill>
                            <a:schemeClr val="tx1"/>
                          </a:solidFill>
                          <a:latin typeface="Arial" panose="020B0604020202020204" pitchFamily="34" charset="0"/>
                        </a:defRPr>
                      </a:lvl3pPr>
                      <a:lvl4pPr marL="1600200" indent="-228600" eaLnBrk="0" hangingPunct="0">
                        <a:spcBef>
                          <a:spcPct val="20000"/>
                        </a:spcBef>
                        <a:buClr>
                          <a:srgbClr val="3399FF"/>
                        </a:buClr>
                        <a:defRPr>
                          <a:solidFill>
                            <a:schemeClr val="tx1"/>
                          </a:solidFill>
                          <a:latin typeface="Arial" panose="020B0604020202020204" pitchFamily="34" charset="0"/>
                        </a:defRPr>
                      </a:lvl4pPr>
                      <a:lvl5pPr marL="2057400" indent="-228600" eaLnBrk="0" hangingPunct="0">
                        <a:spcBef>
                          <a:spcPct val="20000"/>
                        </a:spcBef>
                        <a:buClr>
                          <a:srgbClr val="3399FF"/>
                        </a:buClr>
                        <a:defRPr>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99FF"/>
                        </a:buClr>
                        <a:defRPr>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99FF"/>
                        </a:buClr>
                        <a:defRPr>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99FF"/>
                        </a:buClr>
                        <a:defRPr>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99FF"/>
                        </a:buClr>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rgbClr val="3399FF"/>
                        </a:buClr>
                        <a:buSzTx/>
                        <a:buFontTx/>
                        <a:buNone/>
                        <a:tabLst/>
                      </a:pPr>
                      <a:r>
                        <a:rPr kumimoji="0" lang="en-US" altLang="cs-CZ" sz="1800" b="0" i="0" u="none" strike="noStrike" cap="none" normalizeH="0" baseline="0">
                          <a:ln>
                            <a:noFill/>
                          </a:ln>
                          <a:solidFill>
                            <a:schemeClr val="tx1"/>
                          </a:solidFill>
                          <a:effectLst/>
                          <a:latin typeface="Arial" panose="020B0604020202020204" pitchFamily="34" charset="0"/>
                          <a:ea typeface="ＭＳ Ｐゴシック" panose="020B0600070205080204" pitchFamily="34" charset="-128"/>
                        </a:rPr>
                        <a:t>Coin-operated laundry machines</a:t>
                      </a:r>
                    </a:p>
                  </a:txBody>
                  <a:tcPr marT="45713" marB="45713"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EF7F8"/>
                    </a:solidFill>
                  </a:tcPr>
                </a:tc>
                <a:tc>
                  <a:txBody>
                    <a:bodyPr/>
                    <a:lstStyle>
                      <a:lvl1pPr eaLnBrk="0" hangingPunct="0">
                        <a:spcBef>
                          <a:spcPct val="20000"/>
                        </a:spcBef>
                        <a:buClr>
                          <a:srgbClr val="3399FF"/>
                        </a:buClr>
                        <a:defRPr sz="2400">
                          <a:solidFill>
                            <a:schemeClr val="tx1"/>
                          </a:solidFill>
                          <a:latin typeface="Arial" panose="020B0604020202020204" pitchFamily="34" charset="0"/>
                        </a:defRPr>
                      </a:lvl1pPr>
                      <a:lvl2pPr marL="742950" indent="-285750" eaLnBrk="0" hangingPunct="0">
                        <a:spcBef>
                          <a:spcPct val="20000"/>
                        </a:spcBef>
                        <a:buClr>
                          <a:srgbClr val="3399FF"/>
                        </a:buClr>
                        <a:defRPr sz="2000">
                          <a:solidFill>
                            <a:schemeClr val="tx1"/>
                          </a:solidFill>
                          <a:latin typeface="Arial" panose="020B0604020202020204" pitchFamily="34" charset="0"/>
                        </a:defRPr>
                      </a:lvl2pPr>
                      <a:lvl3pPr marL="1143000" indent="-228600" eaLnBrk="0" hangingPunct="0">
                        <a:spcBef>
                          <a:spcPct val="20000"/>
                        </a:spcBef>
                        <a:buClr>
                          <a:srgbClr val="3399FF"/>
                        </a:buClr>
                        <a:defRPr sz="2000">
                          <a:solidFill>
                            <a:schemeClr val="tx1"/>
                          </a:solidFill>
                          <a:latin typeface="Arial" panose="020B0604020202020204" pitchFamily="34" charset="0"/>
                        </a:defRPr>
                      </a:lvl3pPr>
                      <a:lvl4pPr marL="1600200" indent="-228600" eaLnBrk="0" hangingPunct="0">
                        <a:spcBef>
                          <a:spcPct val="20000"/>
                        </a:spcBef>
                        <a:buClr>
                          <a:srgbClr val="3399FF"/>
                        </a:buClr>
                        <a:defRPr>
                          <a:solidFill>
                            <a:schemeClr val="tx1"/>
                          </a:solidFill>
                          <a:latin typeface="Arial" panose="020B0604020202020204" pitchFamily="34" charset="0"/>
                        </a:defRPr>
                      </a:lvl4pPr>
                      <a:lvl5pPr marL="2057400" indent="-228600" eaLnBrk="0" hangingPunct="0">
                        <a:spcBef>
                          <a:spcPct val="20000"/>
                        </a:spcBef>
                        <a:buClr>
                          <a:srgbClr val="3399FF"/>
                        </a:buClr>
                        <a:defRPr>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99FF"/>
                        </a:buClr>
                        <a:defRPr>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99FF"/>
                        </a:buClr>
                        <a:defRPr>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99FF"/>
                        </a:buClr>
                        <a:defRPr>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99FF"/>
                        </a:buClr>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rgbClr val="3399FF"/>
                        </a:buClr>
                        <a:buSzTx/>
                        <a:buFontTx/>
                        <a:buNone/>
                        <a:tabLst/>
                      </a:pPr>
                      <a:r>
                        <a:rPr kumimoji="0" lang="en-US" altLang="cs-CZ" sz="1800" b="0" i="0" u="none" strike="noStrike" cap="none" normalizeH="0" baseline="0">
                          <a:ln>
                            <a:noFill/>
                          </a:ln>
                          <a:solidFill>
                            <a:schemeClr val="tx1"/>
                          </a:solidFill>
                          <a:effectLst/>
                          <a:latin typeface="Arial" panose="020B0604020202020204" pitchFamily="34" charset="0"/>
                          <a:ea typeface="ＭＳ Ｐゴシック" panose="020B0600070205080204" pitchFamily="34" charset="-128"/>
                        </a:rPr>
                        <a:t>46.4</a:t>
                      </a:r>
                    </a:p>
                  </a:txBody>
                  <a:tcPr marT="45713" marB="45713"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EF7F8"/>
                    </a:solidFill>
                  </a:tcPr>
                </a:tc>
                <a:extLst>
                  <a:ext uri="{0D108BD9-81ED-4DB2-BD59-A6C34878D82A}">
                    <a16:rowId xmlns:a16="http://schemas.microsoft.com/office/drawing/2014/main" val="10001"/>
                  </a:ext>
                </a:extLst>
              </a:tr>
              <a:tr h="365738">
                <a:tc>
                  <a:txBody>
                    <a:bodyPr/>
                    <a:lstStyle>
                      <a:lvl1pPr eaLnBrk="0" hangingPunct="0">
                        <a:spcBef>
                          <a:spcPct val="20000"/>
                        </a:spcBef>
                        <a:buClr>
                          <a:srgbClr val="3399FF"/>
                        </a:buClr>
                        <a:defRPr sz="2400">
                          <a:solidFill>
                            <a:schemeClr val="tx1"/>
                          </a:solidFill>
                          <a:latin typeface="Arial" panose="020B0604020202020204" pitchFamily="34" charset="0"/>
                        </a:defRPr>
                      </a:lvl1pPr>
                      <a:lvl2pPr marL="742950" indent="-285750" eaLnBrk="0" hangingPunct="0">
                        <a:spcBef>
                          <a:spcPct val="20000"/>
                        </a:spcBef>
                        <a:buClr>
                          <a:srgbClr val="3399FF"/>
                        </a:buClr>
                        <a:defRPr sz="2000">
                          <a:solidFill>
                            <a:schemeClr val="tx1"/>
                          </a:solidFill>
                          <a:latin typeface="Arial" panose="020B0604020202020204" pitchFamily="34" charset="0"/>
                        </a:defRPr>
                      </a:lvl2pPr>
                      <a:lvl3pPr marL="1143000" indent="-228600" eaLnBrk="0" hangingPunct="0">
                        <a:spcBef>
                          <a:spcPct val="20000"/>
                        </a:spcBef>
                        <a:buClr>
                          <a:srgbClr val="3399FF"/>
                        </a:buClr>
                        <a:defRPr sz="2000">
                          <a:solidFill>
                            <a:schemeClr val="tx1"/>
                          </a:solidFill>
                          <a:latin typeface="Arial" panose="020B0604020202020204" pitchFamily="34" charset="0"/>
                        </a:defRPr>
                      </a:lvl3pPr>
                      <a:lvl4pPr marL="1600200" indent="-228600" eaLnBrk="0" hangingPunct="0">
                        <a:spcBef>
                          <a:spcPct val="20000"/>
                        </a:spcBef>
                        <a:buClr>
                          <a:srgbClr val="3399FF"/>
                        </a:buClr>
                        <a:defRPr>
                          <a:solidFill>
                            <a:schemeClr val="tx1"/>
                          </a:solidFill>
                          <a:latin typeface="Arial" panose="020B0604020202020204" pitchFamily="34" charset="0"/>
                        </a:defRPr>
                      </a:lvl4pPr>
                      <a:lvl5pPr marL="2057400" indent="-228600" eaLnBrk="0" hangingPunct="0">
                        <a:spcBef>
                          <a:spcPct val="20000"/>
                        </a:spcBef>
                        <a:buClr>
                          <a:srgbClr val="3399FF"/>
                        </a:buClr>
                        <a:defRPr>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99FF"/>
                        </a:buClr>
                        <a:defRPr>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99FF"/>
                        </a:buClr>
                        <a:defRPr>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99FF"/>
                        </a:buClr>
                        <a:defRPr>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99FF"/>
                        </a:buClr>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rgbClr val="3399FF"/>
                        </a:buClr>
                        <a:buSzTx/>
                        <a:buFontTx/>
                        <a:buNone/>
                        <a:tabLst/>
                      </a:pPr>
                      <a:r>
                        <a:rPr kumimoji="0" lang="en-US" altLang="cs-CZ" sz="1800" b="0" i="0" u="none" strike="noStrike" cap="none" normalizeH="0" baseline="0">
                          <a:ln>
                            <a:noFill/>
                          </a:ln>
                          <a:solidFill>
                            <a:schemeClr val="tx1"/>
                          </a:solidFill>
                          <a:effectLst/>
                          <a:latin typeface="Arial" panose="020B0604020202020204" pitchFamily="34" charset="0"/>
                          <a:ea typeface="ＭＳ Ｐゴシック" panose="020B0600070205080204" pitchFamily="34" charset="-128"/>
                        </a:rPr>
                        <a:t>Newspapers</a:t>
                      </a:r>
                    </a:p>
                  </a:txBody>
                  <a:tcPr marT="45713" marB="45713"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EF7F8"/>
                    </a:solidFill>
                  </a:tcPr>
                </a:tc>
                <a:tc>
                  <a:txBody>
                    <a:bodyPr/>
                    <a:lstStyle>
                      <a:lvl1pPr eaLnBrk="0" hangingPunct="0">
                        <a:spcBef>
                          <a:spcPct val="20000"/>
                        </a:spcBef>
                        <a:buClr>
                          <a:srgbClr val="3399FF"/>
                        </a:buClr>
                        <a:defRPr sz="2400">
                          <a:solidFill>
                            <a:schemeClr val="tx1"/>
                          </a:solidFill>
                          <a:latin typeface="Arial" panose="020B0604020202020204" pitchFamily="34" charset="0"/>
                        </a:defRPr>
                      </a:lvl1pPr>
                      <a:lvl2pPr marL="742950" indent="-285750" eaLnBrk="0" hangingPunct="0">
                        <a:spcBef>
                          <a:spcPct val="20000"/>
                        </a:spcBef>
                        <a:buClr>
                          <a:srgbClr val="3399FF"/>
                        </a:buClr>
                        <a:defRPr sz="2000">
                          <a:solidFill>
                            <a:schemeClr val="tx1"/>
                          </a:solidFill>
                          <a:latin typeface="Arial" panose="020B0604020202020204" pitchFamily="34" charset="0"/>
                        </a:defRPr>
                      </a:lvl2pPr>
                      <a:lvl3pPr marL="1143000" indent="-228600" eaLnBrk="0" hangingPunct="0">
                        <a:spcBef>
                          <a:spcPct val="20000"/>
                        </a:spcBef>
                        <a:buClr>
                          <a:srgbClr val="3399FF"/>
                        </a:buClr>
                        <a:defRPr sz="2000">
                          <a:solidFill>
                            <a:schemeClr val="tx1"/>
                          </a:solidFill>
                          <a:latin typeface="Arial" panose="020B0604020202020204" pitchFamily="34" charset="0"/>
                        </a:defRPr>
                      </a:lvl3pPr>
                      <a:lvl4pPr marL="1600200" indent="-228600" eaLnBrk="0" hangingPunct="0">
                        <a:spcBef>
                          <a:spcPct val="20000"/>
                        </a:spcBef>
                        <a:buClr>
                          <a:srgbClr val="3399FF"/>
                        </a:buClr>
                        <a:defRPr>
                          <a:solidFill>
                            <a:schemeClr val="tx1"/>
                          </a:solidFill>
                          <a:latin typeface="Arial" panose="020B0604020202020204" pitchFamily="34" charset="0"/>
                        </a:defRPr>
                      </a:lvl4pPr>
                      <a:lvl5pPr marL="2057400" indent="-228600" eaLnBrk="0" hangingPunct="0">
                        <a:spcBef>
                          <a:spcPct val="20000"/>
                        </a:spcBef>
                        <a:buClr>
                          <a:srgbClr val="3399FF"/>
                        </a:buClr>
                        <a:defRPr>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99FF"/>
                        </a:buClr>
                        <a:defRPr>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99FF"/>
                        </a:buClr>
                        <a:defRPr>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99FF"/>
                        </a:buClr>
                        <a:defRPr>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99FF"/>
                        </a:buClr>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rgbClr val="3399FF"/>
                        </a:buClr>
                        <a:buSzTx/>
                        <a:buFontTx/>
                        <a:buNone/>
                        <a:tabLst/>
                      </a:pPr>
                      <a:r>
                        <a:rPr kumimoji="0" lang="en-US" altLang="cs-CZ" sz="1800" b="0" i="0" u="none" strike="noStrike" cap="none" normalizeH="0" baseline="0">
                          <a:ln>
                            <a:noFill/>
                          </a:ln>
                          <a:solidFill>
                            <a:schemeClr val="tx1"/>
                          </a:solidFill>
                          <a:effectLst/>
                          <a:latin typeface="Arial" panose="020B0604020202020204" pitchFamily="34" charset="0"/>
                          <a:ea typeface="ＭＳ Ｐゴシック" panose="020B0600070205080204" pitchFamily="34" charset="-128"/>
                        </a:rPr>
                        <a:t>29.9</a:t>
                      </a:r>
                    </a:p>
                  </a:txBody>
                  <a:tcPr marT="45713" marB="45713"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EF7F8"/>
                    </a:solidFill>
                  </a:tcPr>
                </a:tc>
                <a:extLst>
                  <a:ext uri="{0D108BD9-81ED-4DB2-BD59-A6C34878D82A}">
                    <a16:rowId xmlns:a16="http://schemas.microsoft.com/office/drawing/2014/main" val="10002"/>
                  </a:ext>
                </a:extLst>
              </a:tr>
              <a:tr h="365738">
                <a:tc>
                  <a:txBody>
                    <a:bodyPr/>
                    <a:lstStyle>
                      <a:lvl1pPr eaLnBrk="0" hangingPunct="0">
                        <a:spcBef>
                          <a:spcPct val="20000"/>
                        </a:spcBef>
                        <a:buClr>
                          <a:srgbClr val="3399FF"/>
                        </a:buClr>
                        <a:defRPr sz="2400">
                          <a:solidFill>
                            <a:schemeClr val="tx1"/>
                          </a:solidFill>
                          <a:latin typeface="Arial" panose="020B0604020202020204" pitchFamily="34" charset="0"/>
                        </a:defRPr>
                      </a:lvl1pPr>
                      <a:lvl2pPr marL="742950" indent="-285750" eaLnBrk="0" hangingPunct="0">
                        <a:spcBef>
                          <a:spcPct val="20000"/>
                        </a:spcBef>
                        <a:buClr>
                          <a:srgbClr val="3399FF"/>
                        </a:buClr>
                        <a:defRPr sz="2000">
                          <a:solidFill>
                            <a:schemeClr val="tx1"/>
                          </a:solidFill>
                          <a:latin typeface="Arial" panose="020B0604020202020204" pitchFamily="34" charset="0"/>
                        </a:defRPr>
                      </a:lvl2pPr>
                      <a:lvl3pPr marL="1143000" indent="-228600" eaLnBrk="0" hangingPunct="0">
                        <a:spcBef>
                          <a:spcPct val="20000"/>
                        </a:spcBef>
                        <a:buClr>
                          <a:srgbClr val="3399FF"/>
                        </a:buClr>
                        <a:defRPr sz="2000">
                          <a:solidFill>
                            <a:schemeClr val="tx1"/>
                          </a:solidFill>
                          <a:latin typeface="Arial" panose="020B0604020202020204" pitchFamily="34" charset="0"/>
                        </a:defRPr>
                      </a:lvl3pPr>
                      <a:lvl4pPr marL="1600200" indent="-228600" eaLnBrk="0" hangingPunct="0">
                        <a:spcBef>
                          <a:spcPct val="20000"/>
                        </a:spcBef>
                        <a:buClr>
                          <a:srgbClr val="3399FF"/>
                        </a:buClr>
                        <a:defRPr>
                          <a:solidFill>
                            <a:schemeClr val="tx1"/>
                          </a:solidFill>
                          <a:latin typeface="Arial" panose="020B0604020202020204" pitchFamily="34" charset="0"/>
                        </a:defRPr>
                      </a:lvl4pPr>
                      <a:lvl5pPr marL="2057400" indent="-228600" eaLnBrk="0" hangingPunct="0">
                        <a:spcBef>
                          <a:spcPct val="20000"/>
                        </a:spcBef>
                        <a:buClr>
                          <a:srgbClr val="3399FF"/>
                        </a:buClr>
                        <a:defRPr>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99FF"/>
                        </a:buClr>
                        <a:defRPr>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99FF"/>
                        </a:buClr>
                        <a:defRPr>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99FF"/>
                        </a:buClr>
                        <a:defRPr>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99FF"/>
                        </a:buClr>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rgbClr val="3399FF"/>
                        </a:buClr>
                        <a:buSzTx/>
                        <a:buFontTx/>
                        <a:buNone/>
                        <a:tabLst/>
                      </a:pPr>
                      <a:r>
                        <a:rPr kumimoji="0" lang="en-US" altLang="cs-CZ" sz="1800" b="0" i="0" u="none" strike="noStrike" cap="none" normalizeH="0" baseline="0">
                          <a:ln>
                            <a:noFill/>
                          </a:ln>
                          <a:solidFill>
                            <a:schemeClr val="tx1"/>
                          </a:solidFill>
                          <a:effectLst/>
                          <a:latin typeface="Arial" panose="020B0604020202020204" pitchFamily="34" charset="0"/>
                          <a:ea typeface="ＭＳ Ｐゴシック" panose="020B0600070205080204" pitchFamily="34" charset="-128"/>
                        </a:rPr>
                        <a:t>Haircuts</a:t>
                      </a:r>
                    </a:p>
                  </a:txBody>
                  <a:tcPr marT="45713" marB="45713"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EF7F8"/>
                    </a:solidFill>
                  </a:tcPr>
                </a:tc>
                <a:tc>
                  <a:txBody>
                    <a:bodyPr/>
                    <a:lstStyle>
                      <a:lvl1pPr eaLnBrk="0" hangingPunct="0">
                        <a:spcBef>
                          <a:spcPct val="20000"/>
                        </a:spcBef>
                        <a:buClr>
                          <a:srgbClr val="3399FF"/>
                        </a:buClr>
                        <a:defRPr sz="2400">
                          <a:solidFill>
                            <a:schemeClr val="tx1"/>
                          </a:solidFill>
                          <a:latin typeface="Arial" panose="020B0604020202020204" pitchFamily="34" charset="0"/>
                        </a:defRPr>
                      </a:lvl1pPr>
                      <a:lvl2pPr marL="742950" indent="-285750" eaLnBrk="0" hangingPunct="0">
                        <a:spcBef>
                          <a:spcPct val="20000"/>
                        </a:spcBef>
                        <a:buClr>
                          <a:srgbClr val="3399FF"/>
                        </a:buClr>
                        <a:defRPr sz="2000">
                          <a:solidFill>
                            <a:schemeClr val="tx1"/>
                          </a:solidFill>
                          <a:latin typeface="Arial" panose="020B0604020202020204" pitchFamily="34" charset="0"/>
                        </a:defRPr>
                      </a:lvl2pPr>
                      <a:lvl3pPr marL="1143000" indent="-228600" eaLnBrk="0" hangingPunct="0">
                        <a:spcBef>
                          <a:spcPct val="20000"/>
                        </a:spcBef>
                        <a:buClr>
                          <a:srgbClr val="3399FF"/>
                        </a:buClr>
                        <a:defRPr sz="2000">
                          <a:solidFill>
                            <a:schemeClr val="tx1"/>
                          </a:solidFill>
                          <a:latin typeface="Arial" panose="020B0604020202020204" pitchFamily="34" charset="0"/>
                        </a:defRPr>
                      </a:lvl3pPr>
                      <a:lvl4pPr marL="1600200" indent="-228600" eaLnBrk="0" hangingPunct="0">
                        <a:spcBef>
                          <a:spcPct val="20000"/>
                        </a:spcBef>
                        <a:buClr>
                          <a:srgbClr val="3399FF"/>
                        </a:buClr>
                        <a:defRPr>
                          <a:solidFill>
                            <a:schemeClr val="tx1"/>
                          </a:solidFill>
                          <a:latin typeface="Arial" panose="020B0604020202020204" pitchFamily="34" charset="0"/>
                        </a:defRPr>
                      </a:lvl4pPr>
                      <a:lvl5pPr marL="2057400" indent="-228600" eaLnBrk="0" hangingPunct="0">
                        <a:spcBef>
                          <a:spcPct val="20000"/>
                        </a:spcBef>
                        <a:buClr>
                          <a:srgbClr val="3399FF"/>
                        </a:buClr>
                        <a:defRPr>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99FF"/>
                        </a:buClr>
                        <a:defRPr>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99FF"/>
                        </a:buClr>
                        <a:defRPr>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99FF"/>
                        </a:buClr>
                        <a:defRPr>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99FF"/>
                        </a:buClr>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rgbClr val="3399FF"/>
                        </a:buClr>
                        <a:buSzTx/>
                        <a:buFontTx/>
                        <a:buNone/>
                        <a:tabLst/>
                      </a:pPr>
                      <a:r>
                        <a:rPr kumimoji="0" lang="en-US" altLang="cs-CZ" sz="1800" b="0" i="0" u="none" strike="noStrike" cap="none" normalizeH="0" baseline="0">
                          <a:ln>
                            <a:noFill/>
                          </a:ln>
                          <a:solidFill>
                            <a:schemeClr val="tx1"/>
                          </a:solidFill>
                          <a:effectLst/>
                          <a:latin typeface="Arial" panose="020B0604020202020204" pitchFamily="34" charset="0"/>
                          <a:ea typeface="ＭＳ Ｐゴシック" panose="020B0600070205080204" pitchFamily="34" charset="-128"/>
                        </a:rPr>
                        <a:t>25.5</a:t>
                      </a:r>
                    </a:p>
                  </a:txBody>
                  <a:tcPr marT="45713" marB="45713"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EF7F8"/>
                    </a:solidFill>
                  </a:tcPr>
                </a:tc>
                <a:extLst>
                  <a:ext uri="{0D108BD9-81ED-4DB2-BD59-A6C34878D82A}">
                    <a16:rowId xmlns:a16="http://schemas.microsoft.com/office/drawing/2014/main" val="10003"/>
                  </a:ext>
                </a:extLst>
              </a:tr>
              <a:tr h="365738">
                <a:tc>
                  <a:txBody>
                    <a:bodyPr/>
                    <a:lstStyle>
                      <a:lvl1pPr eaLnBrk="0" hangingPunct="0">
                        <a:spcBef>
                          <a:spcPct val="20000"/>
                        </a:spcBef>
                        <a:buClr>
                          <a:srgbClr val="3399FF"/>
                        </a:buClr>
                        <a:defRPr sz="2400">
                          <a:solidFill>
                            <a:schemeClr val="tx1"/>
                          </a:solidFill>
                          <a:latin typeface="Arial" panose="020B0604020202020204" pitchFamily="34" charset="0"/>
                        </a:defRPr>
                      </a:lvl1pPr>
                      <a:lvl2pPr marL="742950" indent="-285750" eaLnBrk="0" hangingPunct="0">
                        <a:spcBef>
                          <a:spcPct val="20000"/>
                        </a:spcBef>
                        <a:buClr>
                          <a:srgbClr val="3399FF"/>
                        </a:buClr>
                        <a:defRPr sz="2000">
                          <a:solidFill>
                            <a:schemeClr val="tx1"/>
                          </a:solidFill>
                          <a:latin typeface="Arial" panose="020B0604020202020204" pitchFamily="34" charset="0"/>
                        </a:defRPr>
                      </a:lvl2pPr>
                      <a:lvl3pPr marL="1143000" indent="-228600" eaLnBrk="0" hangingPunct="0">
                        <a:spcBef>
                          <a:spcPct val="20000"/>
                        </a:spcBef>
                        <a:buClr>
                          <a:srgbClr val="3399FF"/>
                        </a:buClr>
                        <a:defRPr sz="2000">
                          <a:solidFill>
                            <a:schemeClr val="tx1"/>
                          </a:solidFill>
                          <a:latin typeface="Arial" panose="020B0604020202020204" pitchFamily="34" charset="0"/>
                        </a:defRPr>
                      </a:lvl3pPr>
                      <a:lvl4pPr marL="1600200" indent="-228600" eaLnBrk="0" hangingPunct="0">
                        <a:spcBef>
                          <a:spcPct val="20000"/>
                        </a:spcBef>
                        <a:buClr>
                          <a:srgbClr val="3399FF"/>
                        </a:buClr>
                        <a:defRPr>
                          <a:solidFill>
                            <a:schemeClr val="tx1"/>
                          </a:solidFill>
                          <a:latin typeface="Arial" panose="020B0604020202020204" pitchFamily="34" charset="0"/>
                        </a:defRPr>
                      </a:lvl4pPr>
                      <a:lvl5pPr marL="2057400" indent="-228600" eaLnBrk="0" hangingPunct="0">
                        <a:spcBef>
                          <a:spcPct val="20000"/>
                        </a:spcBef>
                        <a:buClr>
                          <a:srgbClr val="3399FF"/>
                        </a:buClr>
                        <a:defRPr>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99FF"/>
                        </a:buClr>
                        <a:defRPr>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99FF"/>
                        </a:buClr>
                        <a:defRPr>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99FF"/>
                        </a:buClr>
                        <a:defRPr>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99FF"/>
                        </a:buClr>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rgbClr val="3399FF"/>
                        </a:buClr>
                        <a:buSzTx/>
                        <a:buFontTx/>
                        <a:buNone/>
                        <a:tabLst/>
                      </a:pPr>
                      <a:r>
                        <a:rPr kumimoji="0" lang="en-US" altLang="cs-CZ" sz="1800" b="0" i="0" u="none" strike="noStrike" cap="none" normalizeH="0" baseline="0">
                          <a:ln>
                            <a:noFill/>
                          </a:ln>
                          <a:solidFill>
                            <a:schemeClr val="tx1"/>
                          </a:solidFill>
                          <a:effectLst/>
                          <a:latin typeface="Arial" panose="020B0604020202020204" pitchFamily="34" charset="0"/>
                          <a:ea typeface="ＭＳ Ｐゴシック" panose="020B0600070205080204" pitchFamily="34" charset="-128"/>
                        </a:rPr>
                        <a:t>Taxi fare</a:t>
                      </a:r>
                    </a:p>
                  </a:txBody>
                  <a:tcPr marT="45713" marB="45713"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EF7F8"/>
                    </a:solidFill>
                  </a:tcPr>
                </a:tc>
                <a:tc>
                  <a:txBody>
                    <a:bodyPr/>
                    <a:lstStyle>
                      <a:lvl1pPr eaLnBrk="0" hangingPunct="0">
                        <a:spcBef>
                          <a:spcPct val="20000"/>
                        </a:spcBef>
                        <a:buClr>
                          <a:srgbClr val="3399FF"/>
                        </a:buClr>
                        <a:defRPr sz="2400">
                          <a:solidFill>
                            <a:schemeClr val="tx1"/>
                          </a:solidFill>
                          <a:latin typeface="Arial" panose="020B0604020202020204" pitchFamily="34" charset="0"/>
                        </a:defRPr>
                      </a:lvl1pPr>
                      <a:lvl2pPr marL="742950" indent="-285750" eaLnBrk="0" hangingPunct="0">
                        <a:spcBef>
                          <a:spcPct val="20000"/>
                        </a:spcBef>
                        <a:buClr>
                          <a:srgbClr val="3399FF"/>
                        </a:buClr>
                        <a:defRPr sz="2000">
                          <a:solidFill>
                            <a:schemeClr val="tx1"/>
                          </a:solidFill>
                          <a:latin typeface="Arial" panose="020B0604020202020204" pitchFamily="34" charset="0"/>
                        </a:defRPr>
                      </a:lvl2pPr>
                      <a:lvl3pPr marL="1143000" indent="-228600" eaLnBrk="0" hangingPunct="0">
                        <a:spcBef>
                          <a:spcPct val="20000"/>
                        </a:spcBef>
                        <a:buClr>
                          <a:srgbClr val="3399FF"/>
                        </a:buClr>
                        <a:defRPr sz="2000">
                          <a:solidFill>
                            <a:schemeClr val="tx1"/>
                          </a:solidFill>
                          <a:latin typeface="Arial" panose="020B0604020202020204" pitchFamily="34" charset="0"/>
                        </a:defRPr>
                      </a:lvl3pPr>
                      <a:lvl4pPr marL="1600200" indent="-228600" eaLnBrk="0" hangingPunct="0">
                        <a:spcBef>
                          <a:spcPct val="20000"/>
                        </a:spcBef>
                        <a:buClr>
                          <a:srgbClr val="3399FF"/>
                        </a:buClr>
                        <a:defRPr>
                          <a:solidFill>
                            <a:schemeClr val="tx1"/>
                          </a:solidFill>
                          <a:latin typeface="Arial" panose="020B0604020202020204" pitchFamily="34" charset="0"/>
                        </a:defRPr>
                      </a:lvl4pPr>
                      <a:lvl5pPr marL="2057400" indent="-228600" eaLnBrk="0" hangingPunct="0">
                        <a:spcBef>
                          <a:spcPct val="20000"/>
                        </a:spcBef>
                        <a:buClr>
                          <a:srgbClr val="3399FF"/>
                        </a:buClr>
                        <a:defRPr>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99FF"/>
                        </a:buClr>
                        <a:defRPr>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99FF"/>
                        </a:buClr>
                        <a:defRPr>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99FF"/>
                        </a:buClr>
                        <a:defRPr>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99FF"/>
                        </a:buClr>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rgbClr val="3399FF"/>
                        </a:buClr>
                        <a:buSzTx/>
                        <a:buFontTx/>
                        <a:buNone/>
                        <a:tabLst/>
                      </a:pPr>
                      <a:r>
                        <a:rPr kumimoji="0" lang="en-US" altLang="cs-CZ" sz="1800" b="0" i="0" u="none" strike="noStrike" cap="none" normalizeH="0" baseline="0">
                          <a:ln>
                            <a:noFill/>
                          </a:ln>
                          <a:solidFill>
                            <a:schemeClr val="tx1"/>
                          </a:solidFill>
                          <a:effectLst/>
                          <a:latin typeface="Arial" panose="020B0604020202020204" pitchFamily="34" charset="0"/>
                          <a:ea typeface="ＭＳ Ｐゴシック" panose="020B0600070205080204" pitchFamily="34" charset="-128"/>
                        </a:rPr>
                        <a:t>19.7</a:t>
                      </a:r>
                    </a:p>
                  </a:txBody>
                  <a:tcPr marT="45713" marB="45713"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EF7F8"/>
                    </a:solidFill>
                  </a:tcPr>
                </a:tc>
                <a:extLst>
                  <a:ext uri="{0D108BD9-81ED-4DB2-BD59-A6C34878D82A}">
                    <a16:rowId xmlns:a16="http://schemas.microsoft.com/office/drawing/2014/main" val="10004"/>
                  </a:ext>
                </a:extLst>
              </a:tr>
              <a:tr h="365738">
                <a:tc>
                  <a:txBody>
                    <a:bodyPr/>
                    <a:lstStyle>
                      <a:lvl1pPr eaLnBrk="0" hangingPunct="0">
                        <a:spcBef>
                          <a:spcPct val="20000"/>
                        </a:spcBef>
                        <a:buClr>
                          <a:srgbClr val="3399FF"/>
                        </a:buClr>
                        <a:defRPr sz="2400">
                          <a:solidFill>
                            <a:schemeClr val="tx1"/>
                          </a:solidFill>
                          <a:latin typeface="Arial" panose="020B0604020202020204" pitchFamily="34" charset="0"/>
                        </a:defRPr>
                      </a:lvl1pPr>
                      <a:lvl2pPr marL="742950" indent="-285750" eaLnBrk="0" hangingPunct="0">
                        <a:spcBef>
                          <a:spcPct val="20000"/>
                        </a:spcBef>
                        <a:buClr>
                          <a:srgbClr val="3399FF"/>
                        </a:buClr>
                        <a:defRPr sz="2000">
                          <a:solidFill>
                            <a:schemeClr val="tx1"/>
                          </a:solidFill>
                          <a:latin typeface="Arial" panose="020B0604020202020204" pitchFamily="34" charset="0"/>
                        </a:defRPr>
                      </a:lvl2pPr>
                      <a:lvl3pPr marL="1143000" indent="-228600" eaLnBrk="0" hangingPunct="0">
                        <a:spcBef>
                          <a:spcPct val="20000"/>
                        </a:spcBef>
                        <a:buClr>
                          <a:srgbClr val="3399FF"/>
                        </a:buClr>
                        <a:defRPr sz="2000">
                          <a:solidFill>
                            <a:schemeClr val="tx1"/>
                          </a:solidFill>
                          <a:latin typeface="Arial" panose="020B0604020202020204" pitchFamily="34" charset="0"/>
                        </a:defRPr>
                      </a:lvl3pPr>
                      <a:lvl4pPr marL="1600200" indent="-228600" eaLnBrk="0" hangingPunct="0">
                        <a:spcBef>
                          <a:spcPct val="20000"/>
                        </a:spcBef>
                        <a:buClr>
                          <a:srgbClr val="3399FF"/>
                        </a:buClr>
                        <a:defRPr>
                          <a:solidFill>
                            <a:schemeClr val="tx1"/>
                          </a:solidFill>
                          <a:latin typeface="Arial" panose="020B0604020202020204" pitchFamily="34" charset="0"/>
                        </a:defRPr>
                      </a:lvl4pPr>
                      <a:lvl5pPr marL="2057400" indent="-228600" eaLnBrk="0" hangingPunct="0">
                        <a:spcBef>
                          <a:spcPct val="20000"/>
                        </a:spcBef>
                        <a:buClr>
                          <a:srgbClr val="3399FF"/>
                        </a:buClr>
                        <a:defRPr>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99FF"/>
                        </a:buClr>
                        <a:defRPr>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99FF"/>
                        </a:buClr>
                        <a:defRPr>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99FF"/>
                        </a:buClr>
                        <a:defRPr>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99FF"/>
                        </a:buClr>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rgbClr val="3399FF"/>
                        </a:buClr>
                        <a:buSzTx/>
                        <a:buFontTx/>
                        <a:buNone/>
                        <a:tabLst/>
                      </a:pPr>
                      <a:r>
                        <a:rPr kumimoji="0" lang="en-US" altLang="cs-CZ" sz="1800" b="0" i="0" u="none" strike="noStrike" cap="none" normalizeH="0" baseline="0">
                          <a:ln>
                            <a:noFill/>
                          </a:ln>
                          <a:solidFill>
                            <a:schemeClr val="tx1"/>
                          </a:solidFill>
                          <a:effectLst/>
                          <a:latin typeface="Arial" panose="020B0604020202020204" pitchFamily="34" charset="0"/>
                          <a:ea typeface="ＭＳ Ｐゴシック" panose="020B0600070205080204" pitchFamily="34" charset="-128"/>
                        </a:rPr>
                        <a:t>Veterinary services</a:t>
                      </a:r>
                    </a:p>
                  </a:txBody>
                  <a:tcPr marT="45713" marB="45713"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EF7F8"/>
                    </a:solidFill>
                  </a:tcPr>
                </a:tc>
                <a:tc>
                  <a:txBody>
                    <a:bodyPr/>
                    <a:lstStyle>
                      <a:lvl1pPr eaLnBrk="0" hangingPunct="0">
                        <a:spcBef>
                          <a:spcPct val="20000"/>
                        </a:spcBef>
                        <a:buClr>
                          <a:srgbClr val="3399FF"/>
                        </a:buClr>
                        <a:defRPr sz="2400">
                          <a:solidFill>
                            <a:schemeClr val="tx1"/>
                          </a:solidFill>
                          <a:latin typeface="Arial" panose="020B0604020202020204" pitchFamily="34" charset="0"/>
                        </a:defRPr>
                      </a:lvl1pPr>
                      <a:lvl2pPr marL="742950" indent="-285750" eaLnBrk="0" hangingPunct="0">
                        <a:spcBef>
                          <a:spcPct val="20000"/>
                        </a:spcBef>
                        <a:buClr>
                          <a:srgbClr val="3399FF"/>
                        </a:buClr>
                        <a:defRPr sz="2000">
                          <a:solidFill>
                            <a:schemeClr val="tx1"/>
                          </a:solidFill>
                          <a:latin typeface="Arial" panose="020B0604020202020204" pitchFamily="34" charset="0"/>
                        </a:defRPr>
                      </a:lvl2pPr>
                      <a:lvl3pPr marL="1143000" indent="-228600" eaLnBrk="0" hangingPunct="0">
                        <a:spcBef>
                          <a:spcPct val="20000"/>
                        </a:spcBef>
                        <a:buClr>
                          <a:srgbClr val="3399FF"/>
                        </a:buClr>
                        <a:defRPr sz="2000">
                          <a:solidFill>
                            <a:schemeClr val="tx1"/>
                          </a:solidFill>
                          <a:latin typeface="Arial" panose="020B0604020202020204" pitchFamily="34" charset="0"/>
                        </a:defRPr>
                      </a:lvl3pPr>
                      <a:lvl4pPr marL="1600200" indent="-228600" eaLnBrk="0" hangingPunct="0">
                        <a:spcBef>
                          <a:spcPct val="20000"/>
                        </a:spcBef>
                        <a:buClr>
                          <a:srgbClr val="3399FF"/>
                        </a:buClr>
                        <a:defRPr>
                          <a:solidFill>
                            <a:schemeClr val="tx1"/>
                          </a:solidFill>
                          <a:latin typeface="Arial" panose="020B0604020202020204" pitchFamily="34" charset="0"/>
                        </a:defRPr>
                      </a:lvl4pPr>
                      <a:lvl5pPr marL="2057400" indent="-228600" eaLnBrk="0" hangingPunct="0">
                        <a:spcBef>
                          <a:spcPct val="20000"/>
                        </a:spcBef>
                        <a:buClr>
                          <a:srgbClr val="3399FF"/>
                        </a:buClr>
                        <a:defRPr>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99FF"/>
                        </a:buClr>
                        <a:defRPr>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99FF"/>
                        </a:buClr>
                        <a:defRPr>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99FF"/>
                        </a:buClr>
                        <a:defRPr>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99FF"/>
                        </a:buClr>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rgbClr val="3399FF"/>
                        </a:buClr>
                        <a:buSzTx/>
                        <a:buFontTx/>
                        <a:buNone/>
                        <a:tabLst/>
                      </a:pPr>
                      <a:r>
                        <a:rPr kumimoji="0" lang="en-US" altLang="cs-CZ" sz="1800" b="0" i="0" u="none" strike="noStrike" cap="none" normalizeH="0" baseline="0">
                          <a:ln>
                            <a:noFill/>
                          </a:ln>
                          <a:solidFill>
                            <a:schemeClr val="tx1"/>
                          </a:solidFill>
                          <a:effectLst/>
                          <a:latin typeface="Arial" panose="020B0604020202020204" pitchFamily="34" charset="0"/>
                          <a:ea typeface="ＭＳ Ｐゴシック" panose="020B0600070205080204" pitchFamily="34" charset="-128"/>
                        </a:rPr>
                        <a:t>14.9</a:t>
                      </a:r>
                    </a:p>
                  </a:txBody>
                  <a:tcPr marT="45713" marB="45713"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EF7F8"/>
                    </a:solidFill>
                  </a:tcPr>
                </a:tc>
                <a:extLst>
                  <a:ext uri="{0D108BD9-81ED-4DB2-BD59-A6C34878D82A}">
                    <a16:rowId xmlns:a16="http://schemas.microsoft.com/office/drawing/2014/main" val="10005"/>
                  </a:ext>
                </a:extLst>
              </a:tr>
              <a:tr h="365738">
                <a:tc>
                  <a:txBody>
                    <a:bodyPr/>
                    <a:lstStyle>
                      <a:lvl1pPr eaLnBrk="0" hangingPunct="0">
                        <a:spcBef>
                          <a:spcPct val="20000"/>
                        </a:spcBef>
                        <a:buClr>
                          <a:srgbClr val="3399FF"/>
                        </a:buClr>
                        <a:defRPr sz="2400">
                          <a:solidFill>
                            <a:schemeClr val="tx1"/>
                          </a:solidFill>
                          <a:latin typeface="Arial" panose="020B0604020202020204" pitchFamily="34" charset="0"/>
                        </a:defRPr>
                      </a:lvl1pPr>
                      <a:lvl2pPr marL="742950" indent="-285750" eaLnBrk="0" hangingPunct="0">
                        <a:spcBef>
                          <a:spcPct val="20000"/>
                        </a:spcBef>
                        <a:buClr>
                          <a:srgbClr val="3399FF"/>
                        </a:buClr>
                        <a:defRPr sz="2000">
                          <a:solidFill>
                            <a:schemeClr val="tx1"/>
                          </a:solidFill>
                          <a:latin typeface="Arial" panose="020B0604020202020204" pitchFamily="34" charset="0"/>
                        </a:defRPr>
                      </a:lvl2pPr>
                      <a:lvl3pPr marL="1143000" indent="-228600" eaLnBrk="0" hangingPunct="0">
                        <a:spcBef>
                          <a:spcPct val="20000"/>
                        </a:spcBef>
                        <a:buClr>
                          <a:srgbClr val="3399FF"/>
                        </a:buClr>
                        <a:defRPr sz="2000">
                          <a:solidFill>
                            <a:schemeClr val="tx1"/>
                          </a:solidFill>
                          <a:latin typeface="Arial" panose="020B0604020202020204" pitchFamily="34" charset="0"/>
                        </a:defRPr>
                      </a:lvl3pPr>
                      <a:lvl4pPr marL="1600200" indent="-228600" eaLnBrk="0" hangingPunct="0">
                        <a:spcBef>
                          <a:spcPct val="20000"/>
                        </a:spcBef>
                        <a:buClr>
                          <a:srgbClr val="3399FF"/>
                        </a:buClr>
                        <a:defRPr>
                          <a:solidFill>
                            <a:schemeClr val="tx1"/>
                          </a:solidFill>
                          <a:latin typeface="Arial" panose="020B0604020202020204" pitchFamily="34" charset="0"/>
                        </a:defRPr>
                      </a:lvl4pPr>
                      <a:lvl5pPr marL="2057400" indent="-228600" eaLnBrk="0" hangingPunct="0">
                        <a:spcBef>
                          <a:spcPct val="20000"/>
                        </a:spcBef>
                        <a:buClr>
                          <a:srgbClr val="3399FF"/>
                        </a:buClr>
                        <a:defRPr>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99FF"/>
                        </a:buClr>
                        <a:defRPr>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99FF"/>
                        </a:buClr>
                        <a:defRPr>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99FF"/>
                        </a:buClr>
                        <a:defRPr>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99FF"/>
                        </a:buClr>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rgbClr val="3399FF"/>
                        </a:buClr>
                        <a:buSzTx/>
                        <a:buFontTx/>
                        <a:buNone/>
                        <a:tabLst/>
                      </a:pPr>
                      <a:r>
                        <a:rPr kumimoji="0" lang="en-US" altLang="cs-CZ" sz="1800" b="0" i="0" u="none" strike="noStrike" cap="none" normalizeH="0" baseline="0">
                          <a:ln>
                            <a:noFill/>
                          </a:ln>
                          <a:solidFill>
                            <a:schemeClr val="tx1"/>
                          </a:solidFill>
                          <a:effectLst/>
                          <a:latin typeface="Arial" panose="020B0604020202020204" pitchFamily="34" charset="0"/>
                          <a:ea typeface="ＭＳ Ｐゴシック" panose="020B0600070205080204" pitchFamily="34" charset="-128"/>
                        </a:rPr>
                        <a:t>Magazines</a:t>
                      </a:r>
                    </a:p>
                  </a:txBody>
                  <a:tcPr marT="45713" marB="45713"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EF7F8"/>
                    </a:solidFill>
                  </a:tcPr>
                </a:tc>
                <a:tc>
                  <a:txBody>
                    <a:bodyPr/>
                    <a:lstStyle>
                      <a:lvl1pPr eaLnBrk="0" hangingPunct="0">
                        <a:spcBef>
                          <a:spcPct val="20000"/>
                        </a:spcBef>
                        <a:buClr>
                          <a:srgbClr val="3399FF"/>
                        </a:buClr>
                        <a:defRPr sz="2400">
                          <a:solidFill>
                            <a:schemeClr val="tx1"/>
                          </a:solidFill>
                          <a:latin typeface="Arial" panose="020B0604020202020204" pitchFamily="34" charset="0"/>
                        </a:defRPr>
                      </a:lvl1pPr>
                      <a:lvl2pPr marL="742950" indent="-285750" eaLnBrk="0" hangingPunct="0">
                        <a:spcBef>
                          <a:spcPct val="20000"/>
                        </a:spcBef>
                        <a:buClr>
                          <a:srgbClr val="3399FF"/>
                        </a:buClr>
                        <a:defRPr sz="2000">
                          <a:solidFill>
                            <a:schemeClr val="tx1"/>
                          </a:solidFill>
                          <a:latin typeface="Arial" panose="020B0604020202020204" pitchFamily="34" charset="0"/>
                        </a:defRPr>
                      </a:lvl2pPr>
                      <a:lvl3pPr marL="1143000" indent="-228600" eaLnBrk="0" hangingPunct="0">
                        <a:spcBef>
                          <a:spcPct val="20000"/>
                        </a:spcBef>
                        <a:buClr>
                          <a:srgbClr val="3399FF"/>
                        </a:buClr>
                        <a:defRPr sz="2000">
                          <a:solidFill>
                            <a:schemeClr val="tx1"/>
                          </a:solidFill>
                          <a:latin typeface="Arial" panose="020B0604020202020204" pitchFamily="34" charset="0"/>
                        </a:defRPr>
                      </a:lvl3pPr>
                      <a:lvl4pPr marL="1600200" indent="-228600" eaLnBrk="0" hangingPunct="0">
                        <a:spcBef>
                          <a:spcPct val="20000"/>
                        </a:spcBef>
                        <a:buClr>
                          <a:srgbClr val="3399FF"/>
                        </a:buClr>
                        <a:defRPr>
                          <a:solidFill>
                            <a:schemeClr val="tx1"/>
                          </a:solidFill>
                          <a:latin typeface="Arial" panose="020B0604020202020204" pitchFamily="34" charset="0"/>
                        </a:defRPr>
                      </a:lvl4pPr>
                      <a:lvl5pPr marL="2057400" indent="-228600" eaLnBrk="0" hangingPunct="0">
                        <a:spcBef>
                          <a:spcPct val="20000"/>
                        </a:spcBef>
                        <a:buClr>
                          <a:srgbClr val="3399FF"/>
                        </a:buClr>
                        <a:defRPr>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99FF"/>
                        </a:buClr>
                        <a:defRPr>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99FF"/>
                        </a:buClr>
                        <a:defRPr>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99FF"/>
                        </a:buClr>
                        <a:defRPr>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99FF"/>
                        </a:buClr>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rgbClr val="3399FF"/>
                        </a:buClr>
                        <a:buSzTx/>
                        <a:buFontTx/>
                        <a:buNone/>
                        <a:tabLst/>
                      </a:pPr>
                      <a:r>
                        <a:rPr kumimoji="0" lang="en-US" altLang="cs-CZ" sz="1800" b="0" i="0" u="none" strike="noStrike" cap="none" normalizeH="0" baseline="0">
                          <a:ln>
                            <a:noFill/>
                          </a:ln>
                          <a:solidFill>
                            <a:schemeClr val="tx1"/>
                          </a:solidFill>
                          <a:effectLst/>
                          <a:latin typeface="Arial" panose="020B0604020202020204" pitchFamily="34" charset="0"/>
                          <a:ea typeface="ＭＳ Ｐゴシック" panose="020B0600070205080204" pitchFamily="34" charset="-128"/>
                        </a:rPr>
                        <a:t>11.2</a:t>
                      </a:r>
                    </a:p>
                  </a:txBody>
                  <a:tcPr marT="45713" marB="45713"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EF7F8"/>
                    </a:solidFill>
                  </a:tcPr>
                </a:tc>
                <a:extLst>
                  <a:ext uri="{0D108BD9-81ED-4DB2-BD59-A6C34878D82A}">
                    <a16:rowId xmlns:a16="http://schemas.microsoft.com/office/drawing/2014/main" val="10006"/>
                  </a:ext>
                </a:extLst>
              </a:tr>
              <a:tr h="365738">
                <a:tc>
                  <a:txBody>
                    <a:bodyPr/>
                    <a:lstStyle>
                      <a:lvl1pPr eaLnBrk="0" hangingPunct="0">
                        <a:spcBef>
                          <a:spcPct val="20000"/>
                        </a:spcBef>
                        <a:buClr>
                          <a:srgbClr val="3399FF"/>
                        </a:buClr>
                        <a:defRPr sz="2400">
                          <a:solidFill>
                            <a:schemeClr val="tx1"/>
                          </a:solidFill>
                          <a:latin typeface="Arial" panose="020B0604020202020204" pitchFamily="34" charset="0"/>
                        </a:defRPr>
                      </a:lvl1pPr>
                      <a:lvl2pPr marL="742950" indent="-285750" eaLnBrk="0" hangingPunct="0">
                        <a:spcBef>
                          <a:spcPct val="20000"/>
                        </a:spcBef>
                        <a:buClr>
                          <a:srgbClr val="3399FF"/>
                        </a:buClr>
                        <a:defRPr sz="2000">
                          <a:solidFill>
                            <a:schemeClr val="tx1"/>
                          </a:solidFill>
                          <a:latin typeface="Arial" panose="020B0604020202020204" pitchFamily="34" charset="0"/>
                        </a:defRPr>
                      </a:lvl2pPr>
                      <a:lvl3pPr marL="1143000" indent="-228600" eaLnBrk="0" hangingPunct="0">
                        <a:spcBef>
                          <a:spcPct val="20000"/>
                        </a:spcBef>
                        <a:buClr>
                          <a:srgbClr val="3399FF"/>
                        </a:buClr>
                        <a:defRPr sz="2000">
                          <a:solidFill>
                            <a:schemeClr val="tx1"/>
                          </a:solidFill>
                          <a:latin typeface="Arial" panose="020B0604020202020204" pitchFamily="34" charset="0"/>
                        </a:defRPr>
                      </a:lvl3pPr>
                      <a:lvl4pPr marL="1600200" indent="-228600" eaLnBrk="0" hangingPunct="0">
                        <a:spcBef>
                          <a:spcPct val="20000"/>
                        </a:spcBef>
                        <a:buClr>
                          <a:srgbClr val="3399FF"/>
                        </a:buClr>
                        <a:defRPr>
                          <a:solidFill>
                            <a:schemeClr val="tx1"/>
                          </a:solidFill>
                          <a:latin typeface="Arial" panose="020B0604020202020204" pitchFamily="34" charset="0"/>
                        </a:defRPr>
                      </a:lvl4pPr>
                      <a:lvl5pPr marL="2057400" indent="-228600" eaLnBrk="0" hangingPunct="0">
                        <a:spcBef>
                          <a:spcPct val="20000"/>
                        </a:spcBef>
                        <a:buClr>
                          <a:srgbClr val="3399FF"/>
                        </a:buClr>
                        <a:defRPr>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99FF"/>
                        </a:buClr>
                        <a:defRPr>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99FF"/>
                        </a:buClr>
                        <a:defRPr>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99FF"/>
                        </a:buClr>
                        <a:defRPr>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99FF"/>
                        </a:buClr>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rgbClr val="3399FF"/>
                        </a:buClr>
                        <a:buSzTx/>
                        <a:buFontTx/>
                        <a:buNone/>
                        <a:tabLst/>
                      </a:pPr>
                      <a:r>
                        <a:rPr kumimoji="0" lang="en-US" altLang="cs-CZ" sz="1800" b="0" i="0" u="none" strike="noStrike" cap="none" normalizeH="0" baseline="0">
                          <a:ln>
                            <a:noFill/>
                          </a:ln>
                          <a:solidFill>
                            <a:schemeClr val="tx1"/>
                          </a:solidFill>
                          <a:effectLst/>
                          <a:latin typeface="Arial" panose="020B0604020202020204" pitchFamily="34" charset="0"/>
                          <a:ea typeface="ＭＳ Ｐゴシック" panose="020B0600070205080204" pitchFamily="34" charset="-128"/>
                        </a:rPr>
                        <a:t>Computer software</a:t>
                      </a:r>
                    </a:p>
                  </a:txBody>
                  <a:tcPr marT="45713" marB="45713"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EF7F8"/>
                    </a:solidFill>
                  </a:tcPr>
                </a:tc>
                <a:tc>
                  <a:txBody>
                    <a:bodyPr/>
                    <a:lstStyle>
                      <a:lvl1pPr eaLnBrk="0" hangingPunct="0">
                        <a:spcBef>
                          <a:spcPct val="20000"/>
                        </a:spcBef>
                        <a:buClr>
                          <a:srgbClr val="3399FF"/>
                        </a:buClr>
                        <a:defRPr sz="2400">
                          <a:solidFill>
                            <a:schemeClr val="tx1"/>
                          </a:solidFill>
                          <a:latin typeface="Arial" panose="020B0604020202020204" pitchFamily="34" charset="0"/>
                        </a:defRPr>
                      </a:lvl1pPr>
                      <a:lvl2pPr marL="742950" indent="-285750" eaLnBrk="0" hangingPunct="0">
                        <a:spcBef>
                          <a:spcPct val="20000"/>
                        </a:spcBef>
                        <a:buClr>
                          <a:srgbClr val="3399FF"/>
                        </a:buClr>
                        <a:defRPr sz="2000">
                          <a:solidFill>
                            <a:schemeClr val="tx1"/>
                          </a:solidFill>
                          <a:latin typeface="Arial" panose="020B0604020202020204" pitchFamily="34" charset="0"/>
                        </a:defRPr>
                      </a:lvl2pPr>
                      <a:lvl3pPr marL="1143000" indent="-228600" eaLnBrk="0" hangingPunct="0">
                        <a:spcBef>
                          <a:spcPct val="20000"/>
                        </a:spcBef>
                        <a:buClr>
                          <a:srgbClr val="3399FF"/>
                        </a:buClr>
                        <a:defRPr sz="2000">
                          <a:solidFill>
                            <a:schemeClr val="tx1"/>
                          </a:solidFill>
                          <a:latin typeface="Arial" panose="020B0604020202020204" pitchFamily="34" charset="0"/>
                        </a:defRPr>
                      </a:lvl3pPr>
                      <a:lvl4pPr marL="1600200" indent="-228600" eaLnBrk="0" hangingPunct="0">
                        <a:spcBef>
                          <a:spcPct val="20000"/>
                        </a:spcBef>
                        <a:buClr>
                          <a:srgbClr val="3399FF"/>
                        </a:buClr>
                        <a:defRPr>
                          <a:solidFill>
                            <a:schemeClr val="tx1"/>
                          </a:solidFill>
                          <a:latin typeface="Arial" panose="020B0604020202020204" pitchFamily="34" charset="0"/>
                        </a:defRPr>
                      </a:lvl4pPr>
                      <a:lvl5pPr marL="2057400" indent="-228600" eaLnBrk="0" hangingPunct="0">
                        <a:spcBef>
                          <a:spcPct val="20000"/>
                        </a:spcBef>
                        <a:buClr>
                          <a:srgbClr val="3399FF"/>
                        </a:buClr>
                        <a:defRPr>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99FF"/>
                        </a:buClr>
                        <a:defRPr>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99FF"/>
                        </a:buClr>
                        <a:defRPr>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99FF"/>
                        </a:buClr>
                        <a:defRPr>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99FF"/>
                        </a:buClr>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rgbClr val="3399FF"/>
                        </a:buClr>
                        <a:buSzTx/>
                        <a:buFontTx/>
                        <a:buNone/>
                        <a:tabLst/>
                      </a:pPr>
                      <a:r>
                        <a:rPr kumimoji="0" lang="en-US" altLang="cs-CZ" sz="1800" b="0" i="0" u="none" strike="noStrike" cap="none" normalizeH="0" baseline="0">
                          <a:ln>
                            <a:noFill/>
                          </a:ln>
                          <a:solidFill>
                            <a:schemeClr val="tx1"/>
                          </a:solidFill>
                          <a:effectLst/>
                          <a:latin typeface="Arial" panose="020B0604020202020204" pitchFamily="34" charset="0"/>
                          <a:ea typeface="ＭＳ Ｐゴシック" panose="020B0600070205080204" pitchFamily="34" charset="-128"/>
                        </a:rPr>
                        <a:t>5.5</a:t>
                      </a:r>
                    </a:p>
                  </a:txBody>
                  <a:tcPr marT="45713" marB="45713"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EF7F8"/>
                    </a:solidFill>
                  </a:tcPr>
                </a:tc>
                <a:extLst>
                  <a:ext uri="{0D108BD9-81ED-4DB2-BD59-A6C34878D82A}">
                    <a16:rowId xmlns:a16="http://schemas.microsoft.com/office/drawing/2014/main" val="10007"/>
                  </a:ext>
                </a:extLst>
              </a:tr>
              <a:tr h="365738">
                <a:tc>
                  <a:txBody>
                    <a:bodyPr/>
                    <a:lstStyle>
                      <a:lvl1pPr eaLnBrk="0" hangingPunct="0">
                        <a:spcBef>
                          <a:spcPct val="20000"/>
                        </a:spcBef>
                        <a:buClr>
                          <a:srgbClr val="3399FF"/>
                        </a:buClr>
                        <a:defRPr sz="2400">
                          <a:solidFill>
                            <a:schemeClr val="tx1"/>
                          </a:solidFill>
                          <a:latin typeface="Arial" panose="020B0604020202020204" pitchFamily="34" charset="0"/>
                        </a:defRPr>
                      </a:lvl1pPr>
                      <a:lvl2pPr marL="742950" indent="-285750" eaLnBrk="0" hangingPunct="0">
                        <a:spcBef>
                          <a:spcPct val="20000"/>
                        </a:spcBef>
                        <a:buClr>
                          <a:srgbClr val="3399FF"/>
                        </a:buClr>
                        <a:defRPr sz="2000">
                          <a:solidFill>
                            <a:schemeClr val="tx1"/>
                          </a:solidFill>
                          <a:latin typeface="Arial" panose="020B0604020202020204" pitchFamily="34" charset="0"/>
                        </a:defRPr>
                      </a:lvl2pPr>
                      <a:lvl3pPr marL="1143000" indent="-228600" eaLnBrk="0" hangingPunct="0">
                        <a:spcBef>
                          <a:spcPct val="20000"/>
                        </a:spcBef>
                        <a:buClr>
                          <a:srgbClr val="3399FF"/>
                        </a:buClr>
                        <a:defRPr sz="2000">
                          <a:solidFill>
                            <a:schemeClr val="tx1"/>
                          </a:solidFill>
                          <a:latin typeface="Arial" panose="020B0604020202020204" pitchFamily="34" charset="0"/>
                        </a:defRPr>
                      </a:lvl3pPr>
                      <a:lvl4pPr marL="1600200" indent="-228600" eaLnBrk="0" hangingPunct="0">
                        <a:spcBef>
                          <a:spcPct val="20000"/>
                        </a:spcBef>
                        <a:buClr>
                          <a:srgbClr val="3399FF"/>
                        </a:buClr>
                        <a:defRPr>
                          <a:solidFill>
                            <a:schemeClr val="tx1"/>
                          </a:solidFill>
                          <a:latin typeface="Arial" panose="020B0604020202020204" pitchFamily="34" charset="0"/>
                        </a:defRPr>
                      </a:lvl4pPr>
                      <a:lvl5pPr marL="2057400" indent="-228600" eaLnBrk="0" hangingPunct="0">
                        <a:spcBef>
                          <a:spcPct val="20000"/>
                        </a:spcBef>
                        <a:buClr>
                          <a:srgbClr val="3399FF"/>
                        </a:buClr>
                        <a:defRPr>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99FF"/>
                        </a:buClr>
                        <a:defRPr>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99FF"/>
                        </a:buClr>
                        <a:defRPr>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99FF"/>
                        </a:buClr>
                        <a:defRPr>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99FF"/>
                        </a:buClr>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rgbClr val="3399FF"/>
                        </a:buClr>
                        <a:buSzTx/>
                        <a:buFontTx/>
                        <a:buNone/>
                        <a:tabLst/>
                      </a:pPr>
                      <a:r>
                        <a:rPr kumimoji="0" lang="en-US" altLang="cs-CZ" sz="1800" b="0" i="0" u="none" strike="noStrike" cap="none" normalizeH="0" baseline="0">
                          <a:ln>
                            <a:noFill/>
                          </a:ln>
                          <a:solidFill>
                            <a:schemeClr val="tx1"/>
                          </a:solidFill>
                          <a:effectLst/>
                          <a:latin typeface="Arial" panose="020B0604020202020204" pitchFamily="34" charset="0"/>
                          <a:ea typeface="ＭＳ Ｐゴシック" panose="020B0600070205080204" pitchFamily="34" charset="-128"/>
                        </a:rPr>
                        <a:t>Beer</a:t>
                      </a:r>
                    </a:p>
                  </a:txBody>
                  <a:tcPr marT="45713" marB="45713"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EF7F8"/>
                    </a:solidFill>
                  </a:tcPr>
                </a:tc>
                <a:tc>
                  <a:txBody>
                    <a:bodyPr/>
                    <a:lstStyle>
                      <a:lvl1pPr eaLnBrk="0" hangingPunct="0">
                        <a:spcBef>
                          <a:spcPct val="20000"/>
                        </a:spcBef>
                        <a:buClr>
                          <a:srgbClr val="3399FF"/>
                        </a:buClr>
                        <a:defRPr sz="2400">
                          <a:solidFill>
                            <a:schemeClr val="tx1"/>
                          </a:solidFill>
                          <a:latin typeface="Arial" panose="020B0604020202020204" pitchFamily="34" charset="0"/>
                        </a:defRPr>
                      </a:lvl1pPr>
                      <a:lvl2pPr marL="742950" indent="-285750" eaLnBrk="0" hangingPunct="0">
                        <a:spcBef>
                          <a:spcPct val="20000"/>
                        </a:spcBef>
                        <a:buClr>
                          <a:srgbClr val="3399FF"/>
                        </a:buClr>
                        <a:defRPr sz="2000">
                          <a:solidFill>
                            <a:schemeClr val="tx1"/>
                          </a:solidFill>
                          <a:latin typeface="Arial" panose="020B0604020202020204" pitchFamily="34" charset="0"/>
                        </a:defRPr>
                      </a:lvl2pPr>
                      <a:lvl3pPr marL="1143000" indent="-228600" eaLnBrk="0" hangingPunct="0">
                        <a:spcBef>
                          <a:spcPct val="20000"/>
                        </a:spcBef>
                        <a:buClr>
                          <a:srgbClr val="3399FF"/>
                        </a:buClr>
                        <a:defRPr sz="2000">
                          <a:solidFill>
                            <a:schemeClr val="tx1"/>
                          </a:solidFill>
                          <a:latin typeface="Arial" panose="020B0604020202020204" pitchFamily="34" charset="0"/>
                        </a:defRPr>
                      </a:lvl3pPr>
                      <a:lvl4pPr marL="1600200" indent="-228600" eaLnBrk="0" hangingPunct="0">
                        <a:spcBef>
                          <a:spcPct val="20000"/>
                        </a:spcBef>
                        <a:buClr>
                          <a:srgbClr val="3399FF"/>
                        </a:buClr>
                        <a:defRPr>
                          <a:solidFill>
                            <a:schemeClr val="tx1"/>
                          </a:solidFill>
                          <a:latin typeface="Arial" panose="020B0604020202020204" pitchFamily="34" charset="0"/>
                        </a:defRPr>
                      </a:lvl4pPr>
                      <a:lvl5pPr marL="2057400" indent="-228600" eaLnBrk="0" hangingPunct="0">
                        <a:spcBef>
                          <a:spcPct val="20000"/>
                        </a:spcBef>
                        <a:buClr>
                          <a:srgbClr val="3399FF"/>
                        </a:buClr>
                        <a:defRPr>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99FF"/>
                        </a:buClr>
                        <a:defRPr>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99FF"/>
                        </a:buClr>
                        <a:defRPr>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99FF"/>
                        </a:buClr>
                        <a:defRPr>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99FF"/>
                        </a:buClr>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rgbClr val="3399FF"/>
                        </a:buClr>
                        <a:buSzTx/>
                        <a:buFontTx/>
                        <a:buNone/>
                        <a:tabLst/>
                      </a:pPr>
                      <a:r>
                        <a:rPr kumimoji="0" lang="en-US" altLang="cs-CZ" sz="1800" b="0" i="0" u="none" strike="noStrike" cap="none" normalizeH="0" baseline="0">
                          <a:ln>
                            <a:noFill/>
                          </a:ln>
                          <a:solidFill>
                            <a:schemeClr val="tx1"/>
                          </a:solidFill>
                          <a:effectLst/>
                          <a:latin typeface="Arial" panose="020B0604020202020204" pitchFamily="34" charset="0"/>
                          <a:ea typeface="ＭＳ Ｐゴシック" panose="020B0600070205080204" pitchFamily="34" charset="-128"/>
                        </a:rPr>
                        <a:t>4.3</a:t>
                      </a:r>
                    </a:p>
                  </a:txBody>
                  <a:tcPr marT="45713" marB="45713"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EF7F8"/>
                    </a:solidFill>
                  </a:tcPr>
                </a:tc>
                <a:extLst>
                  <a:ext uri="{0D108BD9-81ED-4DB2-BD59-A6C34878D82A}">
                    <a16:rowId xmlns:a16="http://schemas.microsoft.com/office/drawing/2014/main" val="10008"/>
                  </a:ext>
                </a:extLst>
              </a:tr>
              <a:tr h="365738">
                <a:tc>
                  <a:txBody>
                    <a:bodyPr/>
                    <a:lstStyle>
                      <a:lvl1pPr eaLnBrk="0" hangingPunct="0">
                        <a:spcBef>
                          <a:spcPct val="20000"/>
                        </a:spcBef>
                        <a:buClr>
                          <a:srgbClr val="3399FF"/>
                        </a:buClr>
                        <a:defRPr sz="2400">
                          <a:solidFill>
                            <a:schemeClr val="tx1"/>
                          </a:solidFill>
                          <a:latin typeface="Arial" panose="020B0604020202020204" pitchFamily="34" charset="0"/>
                        </a:defRPr>
                      </a:lvl1pPr>
                      <a:lvl2pPr marL="742950" indent="-285750" eaLnBrk="0" hangingPunct="0">
                        <a:spcBef>
                          <a:spcPct val="20000"/>
                        </a:spcBef>
                        <a:buClr>
                          <a:srgbClr val="3399FF"/>
                        </a:buClr>
                        <a:defRPr sz="2000">
                          <a:solidFill>
                            <a:schemeClr val="tx1"/>
                          </a:solidFill>
                          <a:latin typeface="Arial" panose="020B0604020202020204" pitchFamily="34" charset="0"/>
                        </a:defRPr>
                      </a:lvl2pPr>
                      <a:lvl3pPr marL="1143000" indent="-228600" eaLnBrk="0" hangingPunct="0">
                        <a:spcBef>
                          <a:spcPct val="20000"/>
                        </a:spcBef>
                        <a:buClr>
                          <a:srgbClr val="3399FF"/>
                        </a:buClr>
                        <a:defRPr sz="2000">
                          <a:solidFill>
                            <a:schemeClr val="tx1"/>
                          </a:solidFill>
                          <a:latin typeface="Arial" panose="020B0604020202020204" pitchFamily="34" charset="0"/>
                        </a:defRPr>
                      </a:lvl3pPr>
                      <a:lvl4pPr marL="1600200" indent="-228600" eaLnBrk="0" hangingPunct="0">
                        <a:spcBef>
                          <a:spcPct val="20000"/>
                        </a:spcBef>
                        <a:buClr>
                          <a:srgbClr val="3399FF"/>
                        </a:buClr>
                        <a:defRPr>
                          <a:solidFill>
                            <a:schemeClr val="tx1"/>
                          </a:solidFill>
                          <a:latin typeface="Arial" panose="020B0604020202020204" pitchFamily="34" charset="0"/>
                        </a:defRPr>
                      </a:lvl4pPr>
                      <a:lvl5pPr marL="2057400" indent="-228600" eaLnBrk="0" hangingPunct="0">
                        <a:spcBef>
                          <a:spcPct val="20000"/>
                        </a:spcBef>
                        <a:buClr>
                          <a:srgbClr val="3399FF"/>
                        </a:buClr>
                        <a:defRPr>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99FF"/>
                        </a:buClr>
                        <a:defRPr>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99FF"/>
                        </a:buClr>
                        <a:defRPr>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99FF"/>
                        </a:buClr>
                        <a:defRPr>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99FF"/>
                        </a:buClr>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rgbClr val="3399FF"/>
                        </a:buClr>
                        <a:buSzTx/>
                        <a:buFontTx/>
                        <a:buNone/>
                        <a:tabLst/>
                      </a:pPr>
                      <a:r>
                        <a:rPr kumimoji="0" lang="en-US" altLang="cs-CZ" sz="1800" b="0" i="0" u="none" strike="noStrike" cap="none" normalizeH="0" baseline="0">
                          <a:ln>
                            <a:noFill/>
                          </a:ln>
                          <a:solidFill>
                            <a:schemeClr val="tx1"/>
                          </a:solidFill>
                          <a:effectLst/>
                          <a:latin typeface="Arial" panose="020B0604020202020204" pitchFamily="34" charset="0"/>
                          <a:ea typeface="ＭＳ Ｐゴシック" panose="020B0600070205080204" pitchFamily="34" charset="-128"/>
                        </a:rPr>
                        <a:t>Microwaves ovens</a:t>
                      </a:r>
                    </a:p>
                  </a:txBody>
                  <a:tcPr marT="45713" marB="45713"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EF7F8"/>
                    </a:solidFill>
                  </a:tcPr>
                </a:tc>
                <a:tc>
                  <a:txBody>
                    <a:bodyPr/>
                    <a:lstStyle>
                      <a:lvl1pPr eaLnBrk="0" hangingPunct="0">
                        <a:spcBef>
                          <a:spcPct val="20000"/>
                        </a:spcBef>
                        <a:buClr>
                          <a:srgbClr val="3399FF"/>
                        </a:buClr>
                        <a:defRPr sz="2400">
                          <a:solidFill>
                            <a:schemeClr val="tx1"/>
                          </a:solidFill>
                          <a:latin typeface="Arial" panose="020B0604020202020204" pitchFamily="34" charset="0"/>
                        </a:defRPr>
                      </a:lvl1pPr>
                      <a:lvl2pPr marL="742950" indent="-285750" eaLnBrk="0" hangingPunct="0">
                        <a:spcBef>
                          <a:spcPct val="20000"/>
                        </a:spcBef>
                        <a:buClr>
                          <a:srgbClr val="3399FF"/>
                        </a:buClr>
                        <a:defRPr sz="2000">
                          <a:solidFill>
                            <a:schemeClr val="tx1"/>
                          </a:solidFill>
                          <a:latin typeface="Arial" panose="020B0604020202020204" pitchFamily="34" charset="0"/>
                        </a:defRPr>
                      </a:lvl2pPr>
                      <a:lvl3pPr marL="1143000" indent="-228600" eaLnBrk="0" hangingPunct="0">
                        <a:spcBef>
                          <a:spcPct val="20000"/>
                        </a:spcBef>
                        <a:buClr>
                          <a:srgbClr val="3399FF"/>
                        </a:buClr>
                        <a:defRPr sz="2000">
                          <a:solidFill>
                            <a:schemeClr val="tx1"/>
                          </a:solidFill>
                          <a:latin typeface="Arial" panose="020B0604020202020204" pitchFamily="34" charset="0"/>
                        </a:defRPr>
                      </a:lvl3pPr>
                      <a:lvl4pPr marL="1600200" indent="-228600" eaLnBrk="0" hangingPunct="0">
                        <a:spcBef>
                          <a:spcPct val="20000"/>
                        </a:spcBef>
                        <a:buClr>
                          <a:srgbClr val="3399FF"/>
                        </a:buClr>
                        <a:defRPr>
                          <a:solidFill>
                            <a:schemeClr val="tx1"/>
                          </a:solidFill>
                          <a:latin typeface="Arial" panose="020B0604020202020204" pitchFamily="34" charset="0"/>
                        </a:defRPr>
                      </a:lvl4pPr>
                      <a:lvl5pPr marL="2057400" indent="-228600" eaLnBrk="0" hangingPunct="0">
                        <a:spcBef>
                          <a:spcPct val="20000"/>
                        </a:spcBef>
                        <a:buClr>
                          <a:srgbClr val="3399FF"/>
                        </a:buClr>
                        <a:defRPr>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99FF"/>
                        </a:buClr>
                        <a:defRPr>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99FF"/>
                        </a:buClr>
                        <a:defRPr>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99FF"/>
                        </a:buClr>
                        <a:defRPr>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99FF"/>
                        </a:buClr>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rgbClr val="3399FF"/>
                        </a:buClr>
                        <a:buSzTx/>
                        <a:buFontTx/>
                        <a:buNone/>
                        <a:tabLst/>
                      </a:pPr>
                      <a:r>
                        <a:rPr kumimoji="0" lang="en-US" altLang="cs-CZ" sz="1800" b="0" i="0" u="none" strike="noStrike" cap="none" normalizeH="0" baseline="0">
                          <a:ln>
                            <a:noFill/>
                          </a:ln>
                          <a:solidFill>
                            <a:schemeClr val="tx1"/>
                          </a:solidFill>
                          <a:effectLst/>
                          <a:latin typeface="Arial" panose="020B0604020202020204" pitchFamily="34" charset="0"/>
                          <a:ea typeface="ＭＳ Ｐゴシック" panose="020B0600070205080204" pitchFamily="34" charset="-128"/>
                        </a:rPr>
                        <a:t>3.0</a:t>
                      </a:r>
                    </a:p>
                  </a:txBody>
                  <a:tcPr marT="45713" marB="45713"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EF7F8"/>
                    </a:solidFill>
                  </a:tcPr>
                </a:tc>
                <a:extLst>
                  <a:ext uri="{0D108BD9-81ED-4DB2-BD59-A6C34878D82A}">
                    <a16:rowId xmlns:a16="http://schemas.microsoft.com/office/drawing/2014/main" val="10009"/>
                  </a:ext>
                </a:extLst>
              </a:tr>
              <a:tr h="365738">
                <a:tc>
                  <a:txBody>
                    <a:bodyPr/>
                    <a:lstStyle>
                      <a:lvl1pPr eaLnBrk="0" hangingPunct="0">
                        <a:spcBef>
                          <a:spcPct val="20000"/>
                        </a:spcBef>
                        <a:buClr>
                          <a:srgbClr val="3399FF"/>
                        </a:buClr>
                        <a:defRPr sz="2400">
                          <a:solidFill>
                            <a:schemeClr val="tx1"/>
                          </a:solidFill>
                          <a:latin typeface="Arial" panose="020B0604020202020204" pitchFamily="34" charset="0"/>
                        </a:defRPr>
                      </a:lvl1pPr>
                      <a:lvl2pPr marL="742950" indent="-285750" eaLnBrk="0" hangingPunct="0">
                        <a:spcBef>
                          <a:spcPct val="20000"/>
                        </a:spcBef>
                        <a:buClr>
                          <a:srgbClr val="3399FF"/>
                        </a:buClr>
                        <a:defRPr sz="2000">
                          <a:solidFill>
                            <a:schemeClr val="tx1"/>
                          </a:solidFill>
                          <a:latin typeface="Arial" panose="020B0604020202020204" pitchFamily="34" charset="0"/>
                        </a:defRPr>
                      </a:lvl2pPr>
                      <a:lvl3pPr marL="1143000" indent="-228600" eaLnBrk="0" hangingPunct="0">
                        <a:spcBef>
                          <a:spcPct val="20000"/>
                        </a:spcBef>
                        <a:buClr>
                          <a:srgbClr val="3399FF"/>
                        </a:buClr>
                        <a:defRPr sz="2000">
                          <a:solidFill>
                            <a:schemeClr val="tx1"/>
                          </a:solidFill>
                          <a:latin typeface="Arial" panose="020B0604020202020204" pitchFamily="34" charset="0"/>
                        </a:defRPr>
                      </a:lvl3pPr>
                      <a:lvl4pPr marL="1600200" indent="-228600" eaLnBrk="0" hangingPunct="0">
                        <a:spcBef>
                          <a:spcPct val="20000"/>
                        </a:spcBef>
                        <a:buClr>
                          <a:srgbClr val="3399FF"/>
                        </a:buClr>
                        <a:defRPr>
                          <a:solidFill>
                            <a:schemeClr val="tx1"/>
                          </a:solidFill>
                          <a:latin typeface="Arial" panose="020B0604020202020204" pitchFamily="34" charset="0"/>
                        </a:defRPr>
                      </a:lvl4pPr>
                      <a:lvl5pPr marL="2057400" indent="-228600" eaLnBrk="0" hangingPunct="0">
                        <a:spcBef>
                          <a:spcPct val="20000"/>
                        </a:spcBef>
                        <a:buClr>
                          <a:srgbClr val="3399FF"/>
                        </a:buClr>
                        <a:defRPr>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99FF"/>
                        </a:buClr>
                        <a:defRPr>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99FF"/>
                        </a:buClr>
                        <a:defRPr>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99FF"/>
                        </a:buClr>
                        <a:defRPr>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99FF"/>
                        </a:buClr>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rgbClr val="3399FF"/>
                        </a:buClr>
                        <a:buSzTx/>
                        <a:buFontTx/>
                        <a:buNone/>
                        <a:tabLst/>
                      </a:pPr>
                      <a:r>
                        <a:rPr kumimoji="0" lang="en-US" altLang="cs-CZ" sz="1800" b="0" i="0" u="none" strike="noStrike" cap="none" normalizeH="0" baseline="0">
                          <a:ln>
                            <a:noFill/>
                          </a:ln>
                          <a:solidFill>
                            <a:schemeClr val="tx1"/>
                          </a:solidFill>
                          <a:effectLst/>
                          <a:latin typeface="Arial" panose="020B0604020202020204" pitchFamily="34" charset="0"/>
                          <a:ea typeface="ＭＳ Ｐゴシック" panose="020B0600070205080204" pitchFamily="34" charset="-128"/>
                        </a:rPr>
                        <a:t>Milk</a:t>
                      </a:r>
                    </a:p>
                  </a:txBody>
                  <a:tcPr marT="45713" marB="45713"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EF7F8"/>
                    </a:solidFill>
                  </a:tcPr>
                </a:tc>
                <a:tc>
                  <a:txBody>
                    <a:bodyPr/>
                    <a:lstStyle>
                      <a:lvl1pPr eaLnBrk="0" hangingPunct="0">
                        <a:spcBef>
                          <a:spcPct val="20000"/>
                        </a:spcBef>
                        <a:buClr>
                          <a:srgbClr val="3399FF"/>
                        </a:buClr>
                        <a:defRPr sz="2400">
                          <a:solidFill>
                            <a:schemeClr val="tx1"/>
                          </a:solidFill>
                          <a:latin typeface="Arial" panose="020B0604020202020204" pitchFamily="34" charset="0"/>
                        </a:defRPr>
                      </a:lvl1pPr>
                      <a:lvl2pPr marL="742950" indent="-285750" eaLnBrk="0" hangingPunct="0">
                        <a:spcBef>
                          <a:spcPct val="20000"/>
                        </a:spcBef>
                        <a:buClr>
                          <a:srgbClr val="3399FF"/>
                        </a:buClr>
                        <a:defRPr sz="2000">
                          <a:solidFill>
                            <a:schemeClr val="tx1"/>
                          </a:solidFill>
                          <a:latin typeface="Arial" panose="020B0604020202020204" pitchFamily="34" charset="0"/>
                        </a:defRPr>
                      </a:lvl2pPr>
                      <a:lvl3pPr marL="1143000" indent="-228600" eaLnBrk="0" hangingPunct="0">
                        <a:spcBef>
                          <a:spcPct val="20000"/>
                        </a:spcBef>
                        <a:buClr>
                          <a:srgbClr val="3399FF"/>
                        </a:buClr>
                        <a:defRPr sz="2000">
                          <a:solidFill>
                            <a:schemeClr val="tx1"/>
                          </a:solidFill>
                          <a:latin typeface="Arial" panose="020B0604020202020204" pitchFamily="34" charset="0"/>
                        </a:defRPr>
                      </a:lvl3pPr>
                      <a:lvl4pPr marL="1600200" indent="-228600" eaLnBrk="0" hangingPunct="0">
                        <a:spcBef>
                          <a:spcPct val="20000"/>
                        </a:spcBef>
                        <a:buClr>
                          <a:srgbClr val="3399FF"/>
                        </a:buClr>
                        <a:defRPr>
                          <a:solidFill>
                            <a:schemeClr val="tx1"/>
                          </a:solidFill>
                          <a:latin typeface="Arial" panose="020B0604020202020204" pitchFamily="34" charset="0"/>
                        </a:defRPr>
                      </a:lvl4pPr>
                      <a:lvl5pPr marL="2057400" indent="-228600" eaLnBrk="0" hangingPunct="0">
                        <a:spcBef>
                          <a:spcPct val="20000"/>
                        </a:spcBef>
                        <a:buClr>
                          <a:srgbClr val="3399FF"/>
                        </a:buClr>
                        <a:defRPr>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99FF"/>
                        </a:buClr>
                        <a:defRPr>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99FF"/>
                        </a:buClr>
                        <a:defRPr>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99FF"/>
                        </a:buClr>
                        <a:defRPr>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99FF"/>
                        </a:buClr>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rgbClr val="3399FF"/>
                        </a:buClr>
                        <a:buSzTx/>
                        <a:buFontTx/>
                        <a:buNone/>
                        <a:tabLst/>
                      </a:pPr>
                      <a:r>
                        <a:rPr kumimoji="0" lang="en-US" altLang="cs-CZ" sz="1800" b="0" i="0" u="none" strike="noStrike" cap="none" normalizeH="0" baseline="0">
                          <a:ln>
                            <a:noFill/>
                          </a:ln>
                          <a:solidFill>
                            <a:schemeClr val="tx1"/>
                          </a:solidFill>
                          <a:effectLst/>
                          <a:latin typeface="Arial" panose="020B0604020202020204" pitchFamily="34" charset="0"/>
                          <a:ea typeface="ＭＳ Ｐゴシック" panose="020B0600070205080204" pitchFamily="34" charset="-128"/>
                        </a:rPr>
                        <a:t>2.4</a:t>
                      </a:r>
                    </a:p>
                  </a:txBody>
                  <a:tcPr marT="45713" marB="45713"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EF7F8"/>
                    </a:solidFill>
                  </a:tcPr>
                </a:tc>
                <a:extLst>
                  <a:ext uri="{0D108BD9-81ED-4DB2-BD59-A6C34878D82A}">
                    <a16:rowId xmlns:a16="http://schemas.microsoft.com/office/drawing/2014/main" val="10010"/>
                  </a:ext>
                </a:extLst>
              </a:tr>
              <a:tr h="365738">
                <a:tc>
                  <a:txBody>
                    <a:bodyPr/>
                    <a:lstStyle>
                      <a:lvl1pPr eaLnBrk="0" hangingPunct="0">
                        <a:spcBef>
                          <a:spcPct val="20000"/>
                        </a:spcBef>
                        <a:buClr>
                          <a:srgbClr val="3399FF"/>
                        </a:buClr>
                        <a:defRPr sz="2400">
                          <a:solidFill>
                            <a:schemeClr val="tx1"/>
                          </a:solidFill>
                          <a:latin typeface="Arial" panose="020B0604020202020204" pitchFamily="34" charset="0"/>
                        </a:defRPr>
                      </a:lvl1pPr>
                      <a:lvl2pPr marL="742950" indent="-285750" eaLnBrk="0" hangingPunct="0">
                        <a:spcBef>
                          <a:spcPct val="20000"/>
                        </a:spcBef>
                        <a:buClr>
                          <a:srgbClr val="3399FF"/>
                        </a:buClr>
                        <a:defRPr sz="2000">
                          <a:solidFill>
                            <a:schemeClr val="tx1"/>
                          </a:solidFill>
                          <a:latin typeface="Arial" panose="020B0604020202020204" pitchFamily="34" charset="0"/>
                        </a:defRPr>
                      </a:lvl2pPr>
                      <a:lvl3pPr marL="1143000" indent="-228600" eaLnBrk="0" hangingPunct="0">
                        <a:spcBef>
                          <a:spcPct val="20000"/>
                        </a:spcBef>
                        <a:buClr>
                          <a:srgbClr val="3399FF"/>
                        </a:buClr>
                        <a:defRPr sz="2000">
                          <a:solidFill>
                            <a:schemeClr val="tx1"/>
                          </a:solidFill>
                          <a:latin typeface="Arial" panose="020B0604020202020204" pitchFamily="34" charset="0"/>
                        </a:defRPr>
                      </a:lvl3pPr>
                      <a:lvl4pPr marL="1600200" indent="-228600" eaLnBrk="0" hangingPunct="0">
                        <a:spcBef>
                          <a:spcPct val="20000"/>
                        </a:spcBef>
                        <a:buClr>
                          <a:srgbClr val="3399FF"/>
                        </a:buClr>
                        <a:defRPr>
                          <a:solidFill>
                            <a:schemeClr val="tx1"/>
                          </a:solidFill>
                          <a:latin typeface="Arial" panose="020B0604020202020204" pitchFamily="34" charset="0"/>
                        </a:defRPr>
                      </a:lvl4pPr>
                      <a:lvl5pPr marL="2057400" indent="-228600" eaLnBrk="0" hangingPunct="0">
                        <a:spcBef>
                          <a:spcPct val="20000"/>
                        </a:spcBef>
                        <a:buClr>
                          <a:srgbClr val="3399FF"/>
                        </a:buClr>
                        <a:defRPr>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99FF"/>
                        </a:buClr>
                        <a:defRPr>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99FF"/>
                        </a:buClr>
                        <a:defRPr>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99FF"/>
                        </a:buClr>
                        <a:defRPr>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99FF"/>
                        </a:buClr>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rgbClr val="3399FF"/>
                        </a:buClr>
                        <a:buSzTx/>
                        <a:buFontTx/>
                        <a:buNone/>
                        <a:tabLst/>
                      </a:pPr>
                      <a:r>
                        <a:rPr kumimoji="0" lang="en-US" altLang="cs-CZ" sz="1800" b="0" i="0" u="none" strike="noStrike" cap="none" normalizeH="0" baseline="0">
                          <a:ln>
                            <a:noFill/>
                          </a:ln>
                          <a:solidFill>
                            <a:schemeClr val="tx1"/>
                          </a:solidFill>
                          <a:effectLst/>
                          <a:latin typeface="Arial" panose="020B0604020202020204" pitchFamily="34" charset="0"/>
                          <a:ea typeface="ＭＳ Ｐゴシック" panose="020B0600070205080204" pitchFamily="34" charset="-128"/>
                        </a:rPr>
                        <a:t>Electricity</a:t>
                      </a:r>
                    </a:p>
                  </a:txBody>
                  <a:tcPr marT="45713" marB="45713"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EF7F8"/>
                    </a:solidFill>
                  </a:tcPr>
                </a:tc>
                <a:tc>
                  <a:txBody>
                    <a:bodyPr/>
                    <a:lstStyle>
                      <a:lvl1pPr eaLnBrk="0" hangingPunct="0">
                        <a:spcBef>
                          <a:spcPct val="20000"/>
                        </a:spcBef>
                        <a:buClr>
                          <a:srgbClr val="3399FF"/>
                        </a:buClr>
                        <a:defRPr sz="2400">
                          <a:solidFill>
                            <a:schemeClr val="tx1"/>
                          </a:solidFill>
                          <a:latin typeface="Arial" panose="020B0604020202020204" pitchFamily="34" charset="0"/>
                        </a:defRPr>
                      </a:lvl1pPr>
                      <a:lvl2pPr marL="742950" indent="-285750" eaLnBrk="0" hangingPunct="0">
                        <a:spcBef>
                          <a:spcPct val="20000"/>
                        </a:spcBef>
                        <a:buClr>
                          <a:srgbClr val="3399FF"/>
                        </a:buClr>
                        <a:defRPr sz="2000">
                          <a:solidFill>
                            <a:schemeClr val="tx1"/>
                          </a:solidFill>
                          <a:latin typeface="Arial" panose="020B0604020202020204" pitchFamily="34" charset="0"/>
                        </a:defRPr>
                      </a:lvl2pPr>
                      <a:lvl3pPr marL="1143000" indent="-228600" eaLnBrk="0" hangingPunct="0">
                        <a:spcBef>
                          <a:spcPct val="20000"/>
                        </a:spcBef>
                        <a:buClr>
                          <a:srgbClr val="3399FF"/>
                        </a:buClr>
                        <a:defRPr sz="2000">
                          <a:solidFill>
                            <a:schemeClr val="tx1"/>
                          </a:solidFill>
                          <a:latin typeface="Arial" panose="020B0604020202020204" pitchFamily="34" charset="0"/>
                        </a:defRPr>
                      </a:lvl3pPr>
                      <a:lvl4pPr marL="1600200" indent="-228600" eaLnBrk="0" hangingPunct="0">
                        <a:spcBef>
                          <a:spcPct val="20000"/>
                        </a:spcBef>
                        <a:buClr>
                          <a:srgbClr val="3399FF"/>
                        </a:buClr>
                        <a:defRPr>
                          <a:solidFill>
                            <a:schemeClr val="tx1"/>
                          </a:solidFill>
                          <a:latin typeface="Arial" panose="020B0604020202020204" pitchFamily="34" charset="0"/>
                        </a:defRPr>
                      </a:lvl4pPr>
                      <a:lvl5pPr marL="2057400" indent="-228600" eaLnBrk="0" hangingPunct="0">
                        <a:spcBef>
                          <a:spcPct val="20000"/>
                        </a:spcBef>
                        <a:buClr>
                          <a:srgbClr val="3399FF"/>
                        </a:buClr>
                        <a:defRPr>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99FF"/>
                        </a:buClr>
                        <a:defRPr>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99FF"/>
                        </a:buClr>
                        <a:defRPr>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99FF"/>
                        </a:buClr>
                        <a:defRPr>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99FF"/>
                        </a:buClr>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rgbClr val="3399FF"/>
                        </a:buClr>
                        <a:buSzTx/>
                        <a:buFontTx/>
                        <a:buNone/>
                        <a:tabLst/>
                      </a:pPr>
                      <a:r>
                        <a:rPr kumimoji="0" lang="en-US" altLang="cs-CZ" sz="1800" b="0" i="0" u="none" strike="noStrike" cap="none" normalizeH="0" baseline="0">
                          <a:ln>
                            <a:noFill/>
                          </a:ln>
                          <a:solidFill>
                            <a:schemeClr val="tx1"/>
                          </a:solidFill>
                          <a:effectLst/>
                          <a:latin typeface="Arial" panose="020B0604020202020204" pitchFamily="34" charset="0"/>
                          <a:ea typeface="ＭＳ Ｐゴシック" panose="020B0600070205080204" pitchFamily="34" charset="-128"/>
                        </a:rPr>
                        <a:t>1.8</a:t>
                      </a:r>
                    </a:p>
                  </a:txBody>
                  <a:tcPr marT="45713" marB="45713"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EF7F8"/>
                    </a:solidFill>
                  </a:tcPr>
                </a:tc>
                <a:extLst>
                  <a:ext uri="{0D108BD9-81ED-4DB2-BD59-A6C34878D82A}">
                    <a16:rowId xmlns:a16="http://schemas.microsoft.com/office/drawing/2014/main" val="10011"/>
                  </a:ext>
                </a:extLst>
              </a:tr>
              <a:tr h="365738">
                <a:tc>
                  <a:txBody>
                    <a:bodyPr/>
                    <a:lstStyle>
                      <a:lvl1pPr eaLnBrk="0" hangingPunct="0">
                        <a:spcBef>
                          <a:spcPct val="20000"/>
                        </a:spcBef>
                        <a:buClr>
                          <a:srgbClr val="3399FF"/>
                        </a:buClr>
                        <a:defRPr sz="2400">
                          <a:solidFill>
                            <a:schemeClr val="tx1"/>
                          </a:solidFill>
                          <a:latin typeface="Arial" panose="020B0604020202020204" pitchFamily="34" charset="0"/>
                        </a:defRPr>
                      </a:lvl1pPr>
                      <a:lvl2pPr marL="742950" indent="-285750" eaLnBrk="0" hangingPunct="0">
                        <a:spcBef>
                          <a:spcPct val="20000"/>
                        </a:spcBef>
                        <a:buClr>
                          <a:srgbClr val="3399FF"/>
                        </a:buClr>
                        <a:defRPr sz="2000">
                          <a:solidFill>
                            <a:schemeClr val="tx1"/>
                          </a:solidFill>
                          <a:latin typeface="Arial" panose="020B0604020202020204" pitchFamily="34" charset="0"/>
                        </a:defRPr>
                      </a:lvl2pPr>
                      <a:lvl3pPr marL="1143000" indent="-228600" eaLnBrk="0" hangingPunct="0">
                        <a:spcBef>
                          <a:spcPct val="20000"/>
                        </a:spcBef>
                        <a:buClr>
                          <a:srgbClr val="3399FF"/>
                        </a:buClr>
                        <a:defRPr sz="2000">
                          <a:solidFill>
                            <a:schemeClr val="tx1"/>
                          </a:solidFill>
                          <a:latin typeface="Arial" panose="020B0604020202020204" pitchFamily="34" charset="0"/>
                        </a:defRPr>
                      </a:lvl3pPr>
                      <a:lvl4pPr marL="1600200" indent="-228600" eaLnBrk="0" hangingPunct="0">
                        <a:spcBef>
                          <a:spcPct val="20000"/>
                        </a:spcBef>
                        <a:buClr>
                          <a:srgbClr val="3399FF"/>
                        </a:buClr>
                        <a:defRPr>
                          <a:solidFill>
                            <a:schemeClr val="tx1"/>
                          </a:solidFill>
                          <a:latin typeface="Arial" panose="020B0604020202020204" pitchFamily="34" charset="0"/>
                        </a:defRPr>
                      </a:lvl4pPr>
                      <a:lvl5pPr marL="2057400" indent="-228600" eaLnBrk="0" hangingPunct="0">
                        <a:spcBef>
                          <a:spcPct val="20000"/>
                        </a:spcBef>
                        <a:buClr>
                          <a:srgbClr val="3399FF"/>
                        </a:buClr>
                        <a:defRPr>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99FF"/>
                        </a:buClr>
                        <a:defRPr>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99FF"/>
                        </a:buClr>
                        <a:defRPr>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99FF"/>
                        </a:buClr>
                        <a:defRPr>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99FF"/>
                        </a:buClr>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rgbClr val="3399FF"/>
                        </a:buClr>
                        <a:buSzTx/>
                        <a:buFontTx/>
                        <a:buNone/>
                        <a:tabLst/>
                      </a:pPr>
                      <a:r>
                        <a:rPr kumimoji="0" lang="en-US" altLang="cs-CZ" sz="1800" b="0" i="0" u="none" strike="noStrike" cap="none" normalizeH="0" baseline="0">
                          <a:ln>
                            <a:noFill/>
                          </a:ln>
                          <a:solidFill>
                            <a:schemeClr val="tx1"/>
                          </a:solidFill>
                          <a:effectLst/>
                          <a:latin typeface="Arial" panose="020B0604020202020204" pitchFamily="34" charset="0"/>
                          <a:ea typeface="ＭＳ Ｐゴシック" panose="020B0600070205080204" pitchFamily="34" charset="-128"/>
                        </a:rPr>
                        <a:t>Airline tickets</a:t>
                      </a:r>
                    </a:p>
                  </a:txBody>
                  <a:tcPr marT="45713" marB="45713"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EF7F8"/>
                    </a:solidFill>
                  </a:tcPr>
                </a:tc>
                <a:tc>
                  <a:txBody>
                    <a:bodyPr/>
                    <a:lstStyle>
                      <a:lvl1pPr eaLnBrk="0" hangingPunct="0">
                        <a:spcBef>
                          <a:spcPct val="20000"/>
                        </a:spcBef>
                        <a:buClr>
                          <a:srgbClr val="3399FF"/>
                        </a:buClr>
                        <a:defRPr sz="2400">
                          <a:solidFill>
                            <a:schemeClr val="tx1"/>
                          </a:solidFill>
                          <a:latin typeface="Arial" panose="020B0604020202020204" pitchFamily="34" charset="0"/>
                        </a:defRPr>
                      </a:lvl1pPr>
                      <a:lvl2pPr marL="742950" indent="-285750" eaLnBrk="0" hangingPunct="0">
                        <a:spcBef>
                          <a:spcPct val="20000"/>
                        </a:spcBef>
                        <a:buClr>
                          <a:srgbClr val="3399FF"/>
                        </a:buClr>
                        <a:defRPr sz="2000">
                          <a:solidFill>
                            <a:schemeClr val="tx1"/>
                          </a:solidFill>
                          <a:latin typeface="Arial" panose="020B0604020202020204" pitchFamily="34" charset="0"/>
                        </a:defRPr>
                      </a:lvl2pPr>
                      <a:lvl3pPr marL="1143000" indent="-228600" eaLnBrk="0" hangingPunct="0">
                        <a:spcBef>
                          <a:spcPct val="20000"/>
                        </a:spcBef>
                        <a:buClr>
                          <a:srgbClr val="3399FF"/>
                        </a:buClr>
                        <a:defRPr sz="2000">
                          <a:solidFill>
                            <a:schemeClr val="tx1"/>
                          </a:solidFill>
                          <a:latin typeface="Arial" panose="020B0604020202020204" pitchFamily="34" charset="0"/>
                        </a:defRPr>
                      </a:lvl3pPr>
                      <a:lvl4pPr marL="1600200" indent="-228600" eaLnBrk="0" hangingPunct="0">
                        <a:spcBef>
                          <a:spcPct val="20000"/>
                        </a:spcBef>
                        <a:buClr>
                          <a:srgbClr val="3399FF"/>
                        </a:buClr>
                        <a:defRPr>
                          <a:solidFill>
                            <a:schemeClr val="tx1"/>
                          </a:solidFill>
                          <a:latin typeface="Arial" panose="020B0604020202020204" pitchFamily="34" charset="0"/>
                        </a:defRPr>
                      </a:lvl4pPr>
                      <a:lvl5pPr marL="2057400" indent="-228600" eaLnBrk="0" hangingPunct="0">
                        <a:spcBef>
                          <a:spcPct val="20000"/>
                        </a:spcBef>
                        <a:buClr>
                          <a:srgbClr val="3399FF"/>
                        </a:buClr>
                        <a:defRPr>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99FF"/>
                        </a:buClr>
                        <a:defRPr>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99FF"/>
                        </a:buClr>
                        <a:defRPr>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99FF"/>
                        </a:buClr>
                        <a:defRPr>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99FF"/>
                        </a:buClr>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rgbClr val="3399FF"/>
                        </a:buClr>
                        <a:buSzTx/>
                        <a:buFontTx/>
                        <a:buNone/>
                        <a:tabLst/>
                      </a:pPr>
                      <a:r>
                        <a:rPr kumimoji="0" lang="en-US" altLang="cs-CZ" sz="1800" b="0" i="0" u="none" strike="noStrike" cap="none" normalizeH="0" baseline="0">
                          <a:ln>
                            <a:noFill/>
                          </a:ln>
                          <a:solidFill>
                            <a:schemeClr val="tx1"/>
                          </a:solidFill>
                          <a:effectLst/>
                          <a:latin typeface="Arial" panose="020B0604020202020204" pitchFamily="34" charset="0"/>
                          <a:ea typeface="ＭＳ Ｐゴシック" panose="020B0600070205080204" pitchFamily="34" charset="-128"/>
                        </a:rPr>
                        <a:t>1.0</a:t>
                      </a:r>
                    </a:p>
                  </a:txBody>
                  <a:tcPr marT="45713" marB="45713"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EF7F8"/>
                    </a:solidFill>
                  </a:tcPr>
                </a:tc>
                <a:extLst>
                  <a:ext uri="{0D108BD9-81ED-4DB2-BD59-A6C34878D82A}">
                    <a16:rowId xmlns:a16="http://schemas.microsoft.com/office/drawing/2014/main" val="10012"/>
                  </a:ext>
                </a:extLst>
              </a:tr>
              <a:tr h="365738">
                <a:tc>
                  <a:txBody>
                    <a:bodyPr/>
                    <a:lstStyle>
                      <a:lvl1pPr eaLnBrk="0" hangingPunct="0">
                        <a:spcBef>
                          <a:spcPct val="20000"/>
                        </a:spcBef>
                        <a:buClr>
                          <a:srgbClr val="3399FF"/>
                        </a:buClr>
                        <a:defRPr sz="2400">
                          <a:solidFill>
                            <a:schemeClr val="tx1"/>
                          </a:solidFill>
                          <a:latin typeface="Arial" panose="020B0604020202020204" pitchFamily="34" charset="0"/>
                        </a:defRPr>
                      </a:lvl1pPr>
                      <a:lvl2pPr marL="742950" indent="-285750" eaLnBrk="0" hangingPunct="0">
                        <a:spcBef>
                          <a:spcPct val="20000"/>
                        </a:spcBef>
                        <a:buClr>
                          <a:srgbClr val="3399FF"/>
                        </a:buClr>
                        <a:defRPr sz="2000">
                          <a:solidFill>
                            <a:schemeClr val="tx1"/>
                          </a:solidFill>
                          <a:latin typeface="Arial" panose="020B0604020202020204" pitchFamily="34" charset="0"/>
                        </a:defRPr>
                      </a:lvl2pPr>
                      <a:lvl3pPr marL="1143000" indent="-228600" eaLnBrk="0" hangingPunct="0">
                        <a:spcBef>
                          <a:spcPct val="20000"/>
                        </a:spcBef>
                        <a:buClr>
                          <a:srgbClr val="3399FF"/>
                        </a:buClr>
                        <a:defRPr sz="2000">
                          <a:solidFill>
                            <a:schemeClr val="tx1"/>
                          </a:solidFill>
                          <a:latin typeface="Arial" panose="020B0604020202020204" pitchFamily="34" charset="0"/>
                        </a:defRPr>
                      </a:lvl3pPr>
                      <a:lvl4pPr marL="1600200" indent="-228600" eaLnBrk="0" hangingPunct="0">
                        <a:spcBef>
                          <a:spcPct val="20000"/>
                        </a:spcBef>
                        <a:buClr>
                          <a:srgbClr val="3399FF"/>
                        </a:buClr>
                        <a:defRPr>
                          <a:solidFill>
                            <a:schemeClr val="tx1"/>
                          </a:solidFill>
                          <a:latin typeface="Arial" panose="020B0604020202020204" pitchFamily="34" charset="0"/>
                        </a:defRPr>
                      </a:lvl4pPr>
                      <a:lvl5pPr marL="2057400" indent="-228600" eaLnBrk="0" hangingPunct="0">
                        <a:spcBef>
                          <a:spcPct val="20000"/>
                        </a:spcBef>
                        <a:buClr>
                          <a:srgbClr val="3399FF"/>
                        </a:buClr>
                        <a:defRPr>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99FF"/>
                        </a:buClr>
                        <a:defRPr>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99FF"/>
                        </a:buClr>
                        <a:defRPr>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99FF"/>
                        </a:buClr>
                        <a:defRPr>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99FF"/>
                        </a:buClr>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rgbClr val="3399FF"/>
                        </a:buClr>
                        <a:buSzTx/>
                        <a:buFontTx/>
                        <a:buNone/>
                        <a:tabLst/>
                      </a:pPr>
                      <a:r>
                        <a:rPr kumimoji="0" lang="en-US" altLang="cs-CZ" sz="1800" b="0" i="0" u="none" strike="noStrike" cap="none" normalizeH="0" baseline="0">
                          <a:ln>
                            <a:noFill/>
                          </a:ln>
                          <a:solidFill>
                            <a:schemeClr val="tx1"/>
                          </a:solidFill>
                          <a:effectLst/>
                          <a:latin typeface="Arial" panose="020B0604020202020204" pitchFamily="34" charset="0"/>
                          <a:ea typeface="ＭＳ Ｐゴシック" panose="020B0600070205080204" pitchFamily="34" charset="-128"/>
                        </a:rPr>
                        <a:t>Gasoline</a:t>
                      </a:r>
                    </a:p>
                  </a:txBody>
                  <a:tcPr marT="45713" marB="45713"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EEF7F8"/>
                    </a:solidFill>
                  </a:tcPr>
                </a:tc>
                <a:tc>
                  <a:txBody>
                    <a:bodyPr/>
                    <a:lstStyle>
                      <a:lvl1pPr eaLnBrk="0" hangingPunct="0">
                        <a:spcBef>
                          <a:spcPct val="20000"/>
                        </a:spcBef>
                        <a:buClr>
                          <a:srgbClr val="3399FF"/>
                        </a:buClr>
                        <a:defRPr sz="2400">
                          <a:solidFill>
                            <a:schemeClr val="tx1"/>
                          </a:solidFill>
                          <a:latin typeface="Arial" panose="020B0604020202020204" pitchFamily="34" charset="0"/>
                        </a:defRPr>
                      </a:lvl1pPr>
                      <a:lvl2pPr marL="742950" indent="-285750" eaLnBrk="0" hangingPunct="0">
                        <a:spcBef>
                          <a:spcPct val="20000"/>
                        </a:spcBef>
                        <a:buClr>
                          <a:srgbClr val="3399FF"/>
                        </a:buClr>
                        <a:defRPr sz="2000">
                          <a:solidFill>
                            <a:schemeClr val="tx1"/>
                          </a:solidFill>
                          <a:latin typeface="Arial" panose="020B0604020202020204" pitchFamily="34" charset="0"/>
                        </a:defRPr>
                      </a:lvl2pPr>
                      <a:lvl3pPr marL="1143000" indent="-228600" eaLnBrk="0" hangingPunct="0">
                        <a:spcBef>
                          <a:spcPct val="20000"/>
                        </a:spcBef>
                        <a:buClr>
                          <a:srgbClr val="3399FF"/>
                        </a:buClr>
                        <a:defRPr sz="2000">
                          <a:solidFill>
                            <a:schemeClr val="tx1"/>
                          </a:solidFill>
                          <a:latin typeface="Arial" panose="020B0604020202020204" pitchFamily="34" charset="0"/>
                        </a:defRPr>
                      </a:lvl3pPr>
                      <a:lvl4pPr marL="1600200" indent="-228600" eaLnBrk="0" hangingPunct="0">
                        <a:spcBef>
                          <a:spcPct val="20000"/>
                        </a:spcBef>
                        <a:buClr>
                          <a:srgbClr val="3399FF"/>
                        </a:buClr>
                        <a:defRPr>
                          <a:solidFill>
                            <a:schemeClr val="tx1"/>
                          </a:solidFill>
                          <a:latin typeface="Arial" panose="020B0604020202020204" pitchFamily="34" charset="0"/>
                        </a:defRPr>
                      </a:lvl4pPr>
                      <a:lvl5pPr marL="2057400" indent="-228600" eaLnBrk="0" hangingPunct="0">
                        <a:spcBef>
                          <a:spcPct val="20000"/>
                        </a:spcBef>
                        <a:buClr>
                          <a:srgbClr val="3399FF"/>
                        </a:buClr>
                        <a:defRPr>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99FF"/>
                        </a:buClr>
                        <a:defRPr>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99FF"/>
                        </a:buClr>
                        <a:defRPr>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99FF"/>
                        </a:buClr>
                        <a:defRPr>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99FF"/>
                        </a:buClr>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rgbClr val="3399FF"/>
                        </a:buClr>
                        <a:buSzTx/>
                        <a:buFontTx/>
                        <a:buNone/>
                        <a:tabLst/>
                      </a:pPr>
                      <a:r>
                        <a:rPr kumimoji="0" lang="en-US" altLang="cs-CZ" sz="1800" b="0" i="0" u="none" strike="noStrike" cap="none" normalizeH="0" baseline="0">
                          <a:ln>
                            <a:noFill/>
                          </a:ln>
                          <a:solidFill>
                            <a:schemeClr val="tx1"/>
                          </a:solidFill>
                          <a:effectLst/>
                          <a:latin typeface="Arial" panose="020B0604020202020204" pitchFamily="34" charset="0"/>
                          <a:ea typeface="ＭＳ Ｐゴシック" panose="020B0600070205080204" pitchFamily="34" charset="-128"/>
                        </a:rPr>
                        <a:t>0.6</a:t>
                      </a:r>
                    </a:p>
                  </a:txBody>
                  <a:tcPr marT="45713" marB="45713"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EEF7F8"/>
                    </a:solidFill>
                  </a:tcPr>
                </a:tc>
                <a:extLst>
                  <a:ext uri="{0D108BD9-81ED-4DB2-BD59-A6C34878D82A}">
                    <a16:rowId xmlns:a16="http://schemas.microsoft.com/office/drawing/2014/main" val="10013"/>
                  </a:ext>
                </a:extLst>
              </a:tr>
            </a:tbl>
          </a:graphicData>
        </a:graphic>
      </p:graphicFrame>
      <p:sp>
        <p:nvSpPr>
          <p:cNvPr id="29747" name="Text Box 58">
            <a:extLst>
              <a:ext uri="{FF2B5EF4-FFF2-40B4-BE49-F238E27FC236}">
                <a16:creationId xmlns:a16="http://schemas.microsoft.com/office/drawing/2014/main" id="{7355B309-DA6B-49F0-92CE-9E65CDE4F26C}"/>
              </a:ext>
            </a:extLst>
          </p:cNvPr>
          <p:cNvSpPr txBox="1">
            <a:spLocks noChangeArrowheads="1"/>
          </p:cNvSpPr>
          <p:nvPr/>
        </p:nvSpPr>
        <p:spPr bwMode="auto">
          <a:xfrm>
            <a:off x="609600" y="6172200"/>
            <a:ext cx="7924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rgbClr val="3399FF"/>
              </a:buClr>
              <a:buChar char="•"/>
              <a:defRPr sz="2800">
                <a:solidFill>
                  <a:schemeClr val="tx1"/>
                </a:solidFill>
                <a:latin typeface="Arial" panose="020B0604020202020204" pitchFamily="34" charset="0"/>
              </a:defRPr>
            </a:lvl1pPr>
            <a:lvl2pPr marL="742950" indent="-285750">
              <a:spcBef>
                <a:spcPct val="20000"/>
              </a:spcBef>
              <a:buClr>
                <a:srgbClr val="3399FF"/>
              </a:buClr>
              <a:buChar char="•"/>
              <a:defRPr sz="2400">
                <a:solidFill>
                  <a:schemeClr val="tx1"/>
                </a:solidFill>
                <a:latin typeface="Arial" panose="020B0604020202020204" pitchFamily="34" charset="0"/>
              </a:defRPr>
            </a:lvl2pPr>
            <a:lvl3pPr marL="1143000" indent="-228600">
              <a:spcBef>
                <a:spcPct val="20000"/>
              </a:spcBef>
              <a:buClr>
                <a:srgbClr val="3399FF"/>
              </a:buClr>
              <a:buChar char="•"/>
              <a:defRPr sz="2400">
                <a:solidFill>
                  <a:schemeClr val="tx1"/>
                </a:solidFill>
                <a:latin typeface="Arial" panose="020B0604020202020204" pitchFamily="34" charset="0"/>
              </a:defRPr>
            </a:lvl3pPr>
            <a:lvl4pPr marL="1600200" indent="-228600">
              <a:spcBef>
                <a:spcPct val="20000"/>
              </a:spcBef>
              <a:buClr>
                <a:srgbClr val="3399FF"/>
              </a:buClr>
              <a:buChar char="•"/>
              <a:defRPr sz="2000">
                <a:solidFill>
                  <a:schemeClr val="tx1"/>
                </a:solidFill>
                <a:latin typeface="Arial" panose="020B0604020202020204" pitchFamily="34" charset="0"/>
              </a:defRPr>
            </a:lvl4pPr>
            <a:lvl5pPr marL="2057400" indent="-228600">
              <a:spcBef>
                <a:spcPct val="20000"/>
              </a:spcBef>
              <a:buClr>
                <a:srgbClr val="3399FF"/>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9pPr>
          </a:lstStyle>
          <a:p>
            <a:pPr eaLnBrk="1" hangingPunct="1">
              <a:spcBef>
                <a:spcPct val="50000"/>
              </a:spcBef>
              <a:buClrTx/>
              <a:buFontTx/>
              <a:buNone/>
            </a:pPr>
            <a:r>
              <a:rPr lang="en-US" altLang="cs-CZ" sz="1200" i="1"/>
              <a:t>Source: </a:t>
            </a:r>
            <a:r>
              <a:rPr lang="en-US" altLang="cs-CZ" sz="1200"/>
              <a:t>Mark Bils and Peter J. Klenow, “Some Evidence on the Importance of Sticky Prices”,</a:t>
            </a:r>
            <a:r>
              <a:rPr lang="en-US" altLang="cs-CZ" sz="1200" i="1"/>
              <a:t> Journal of Political Economy, </a:t>
            </a:r>
            <a:r>
              <a:rPr lang="en-US" altLang="cs-CZ" sz="1200"/>
              <a:t>October 2004, pp 947-985, Used with permission of The University of Chicago Press.</a:t>
            </a:r>
          </a:p>
        </p:txBody>
      </p:sp>
      <p:sp>
        <p:nvSpPr>
          <p:cNvPr id="29748" name="Text Box 11">
            <a:extLst>
              <a:ext uri="{FF2B5EF4-FFF2-40B4-BE49-F238E27FC236}">
                <a16:creationId xmlns:a16="http://schemas.microsoft.com/office/drawing/2014/main" id="{35341BC0-3DF8-499F-BA31-746A61FE34DD}"/>
              </a:ext>
            </a:extLst>
          </p:cNvPr>
          <p:cNvSpPr txBox="1">
            <a:spLocks noChangeArrowheads="1"/>
          </p:cNvSpPr>
          <p:nvPr/>
        </p:nvSpPr>
        <p:spPr bwMode="auto">
          <a:xfrm>
            <a:off x="8382000" y="6553200"/>
            <a:ext cx="636588"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rgbClr val="3399FF"/>
              </a:buClr>
              <a:buChar char="•"/>
              <a:defRPr sz="2800">
                <a:solidFill>
                  <a:schemeClr val="tx1"/>
                </a:solidFill>
                <a:latin typeface="Arial" panose="020B0604020202020204" pitchFamily="34" charset="0"/>
              </a:defRPr>
            </a:lvl1pPr>
            <a:lvl2pPr marL="742950" indent="-285750">
              <a:spcBef>
                <a:spcPct val="20000"/>
              </a:spcBef>
              <a:buClr>
                <a:srgbClr val="3399FF"/>
              </a:buClr>
              <a:buChar char="•"/>
              <a:defRPr sz="2400">
                <a:solidFill>
                  <a:schemeClr val="tx1"/>
                </a:solidFill>
                <a:latin typeface="Arial" panose="020B0604020202020204" pitchFamily="34" charset="0"/>
              </a:defRPr>
            </a:lvl2pPr>
            <a:lvl3pPr marL="1143000" indent="-228600">
              <a:spcBef>
                <a:spcPct val="20000"/>
              </a:spcBef>
              <a:buClr>
                <a:srgbClr val="3399FF"/>
              </a:buClr>
              <a:buChar char="•"/>
              <a:defRPr sz="2400">
                <a:solidFill>
                  <a:schemeClr val="tx1"/>
                </a:solidFill>
                <a:latin typeface="Arial" panose="020B0604020202020204" pitchFamily="34" charset="0"/>
              </a:defRPr>
            </a:lvl3pPr>
            <a:lvl4pPr marL="1600200" indent="-228600">
              <a:spcBef>
                <a:spcPct val="20000"/>
              </a:spcBef>
              <a:buClr>
                <a:srgbClr val="3399FF"/>
              </a:buClr>
              <a:buChar char="•"/>
              <a:defRPr sz="2000">
                <a:solidFill>
                  <a:schemeClr val="tx1"/>
                </a:solidFill>
                <a:latin typeface="Arial" panose="020B0604020202020204" pitchFamily="34" charset="0"/>
              </a:defRPr>
            </a:lvl4pPr>
            <a:lvl5pPr marL="2057400" indent="-228600">
              <a:spcBef>
                <a:spcPct val="20000"/>
              </a:spcBef>
              <a:buClr>
                <a:srgbClr val="3399FF"/>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9pPr>
          </a:lstStyle>
          <a:p>
            <a:pPr eaLnBrk="1" hangingPunct="1">
              <a:spcBef>
                <a:spcPct val="0"/>
              </a:spcBef>
              <a:buClrTx/>
              <a:buFontTx/>
              <a:buNone/>
            </a:pPr>
            <a:r>
              <a:rPr lang="en-US" altLang="cs-CZ" sz="1400">
                <a:solidFill>
                  <a:schemeClr val="bg1"/>
                </a:solidFill>
                <a:cs typeface="Arial" panose="020B0604020202020204" pitchFamily="34" charset="0"/>
              </a:rPr>
              <a:t>23-</a:t>
            </a:r>
            <a:fld id="{72755AC4-6374-4494-B939-A6B48E3F1A8B}" type="slidenum">
              <a:rPr lang="en-US" altLang="cs-CZ" sz="1400">
                <a:solidFill>
                  <a:schemeClr val="bg1"/>
                </a:solidFill>
                <a:cs typeface="Arial" panose="020B0604020202020204" pitchFamily="34" charset="0"/>
              </a:rPr>
              <a:pPr eaLnBrk="1" hangingPunct="1">
                <a:spcBef>
                  <a:spcPct val="0"/>
                </a:spcBef>
                <a:buClrTx/>
                <a:buFontTx/>
                <a:buNone/>
              </a:pPr>
              <a:t>22</a:t>
            </a:fld>
            <a:endParaRPr lang="en-US" altLang="cs-CZ" sz="1400">
              <a:solidFill>
                <a:schemeClr val="bg1"/>
              </a:solidFill>
              <a:cs typeface="Arial" panose="020B0604020202020204" pitchFamily="34" charset="0"/>
            </a:endParaRPr>
          </a:p>
        </p:txBody>
      </p:sp>
    </p:spTree>
    <p:extLst>
      <p:ext uri="{BB962C8B-B14F-4D97-AF65-F5344CB8AC3E}">
        <p14:creationId xmlns:p14="http://schemas.microsoft.com/office/powerpoint/2010/main" val="321401377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a:extLst>
              <a:ext uri="{FF2B5EF4-FFF2-40B4-BE49-F238E27FC236}">
                <a16:creationId xmlns:a16="http://schemas.microsoft.com/office/drawing/2014/main" id="{402D4D8A-82AE-4B60-96ED-9DB357FF808D}"/>
              </a:ext>
            </a:extLst>
          </p:cNvPr>
          <p:cNvSpPr>
            <a:spLocks noGrp="1"/>
          </p:cNvSpPr>
          <p:nvPr>
            <p:ph type="title"/>
          </p:nvPr>
        </p:nvSpPr>
        <p:spPr/>
        <p:txBody>
          <a:bodyPr/>
          <a:lstStyle/>
          <a:p>
            <a:pPr eaLnBrk="1" hangingPunct="1"/>
            <a:r>
              <a:rPr lang="en-US" altLang="cs-CZ" sz="3600" b="1"/>
              <a:t>Sticky Prices</a:t>
            </a:r>
          </a:p>
        </p:txBody>
      </p:sp>
      <p:sp>
        <p:nvSpPr>
          <p:cNvPr id="31747" name="Content Placeholder 2">
            <a:extLst>
              <a:ext uri="{FF2B5EF4-FFF2-40B4-BE49-F238E27FC236}">
                <a16:creationId xmlns:a16="http://schemas.microsoft.com/office/drawing/2014/main" id="{6D98396E-01EE-4F32-BA12-F5128476C273}"/>
              </a:ext>
            </a:extLst>
          </p:cNvPr>
          <p:cNvSpPr>
            <a:spLocks noGrp="1"/>
          </p:cNvSpPr>
          <p:nvPr>
            <p:ph idx="1"/>
          </p:nvPr>
        </p:nvSpPr>
        <p:spPr/>
        <p:txBody>
          <a:bodyPr/>
          <a:lstStyle/>
          <a:p>
            <a:pPr eaLnBrk="1" hangingPunct="1">
              <a:buSzPct val="125000"/>
            </a:pPr>
            <a:r>
              <a:rPr lang="en-US" altLang="cs-CZ" sz="3600"/>
              <a:t>Many prices are sticky in the short run</a:t>
            </a:r>
          </a:p>
          <a:p>
            <a:pPr lvl="1" eaLnBrk="1" hangingPunct="1">
              <a:buSzPct val="125000"/>
            </a:pPr>
            <a:r>
              <a:rPr lang="en-US" altLang="cs-CZ" sz="3600">
                <a:ea typeface="ＭＳ Ｐゴシック" panose="020B0600070205080204" pitchFamily="34" charset="-128"/>
              </a:rPr>
              <a:t>Consumers prefer stable prices</a:t>
            </a:r>
          </a:p>
          <a:p>
            <a:pPr lvl="1" eaLnBrk="1" hangingPunct="1">
              <a:buSzPct val="125000"/>
            </a:pPr>
            <a:r>
              <a:rPr lang="en-US" altLang="cs-CZ" sz="3600">
                <a:ea typeface="ＭＳ Ｐゴシック" panose="020B0600070205080204" pitchFamily="34" charset="-128"/>
              </a:rPr>
              <a:t>Firms want to avoid price wars</a:t>
            </a:r>
          </a:p>
          <a:p>
            <a:pPr eaLnBrk="1" hangingPunct="1">
              <a:buSzPct val="125000"/>
            </a:pPr>
            <a:r>
              <a:rPr lang="en-US" altLang="cs-CZ" sz="3600"/>
              <a:t>All prices are flexible in the long run</a:t>
            </a:r>
          </a:p>
          <a:p>
            <a:pPr lvl="1" eaLnBrk="1" hangingPunct="1">
              <a:buSzPct val="125000"/>
            </a:pPr>
            <a:r>
              <a:rPr lang="en-US" altLang="cs-CZ" sz="3600">
                <a:ea typeface="ＭＳ Ｐゴシック" panose="020B0600070205080204" pitchFamily="34" charset="-128"/>
              </a:rPr>
              <a:t>Firms adjust to unexpected, but permanent changes in demand</a:t>
            </a:r>
          </a:p>
        </p:txBody>
      </p:sp>
      <p:sp>
        <p:nvSpPr>
          <p:cNvPr id="15364" name="Text Box 5">
            <a:extLst>
              <a:ext uri="{FF2B5EF4-FFF2-40B4-BE49-F238E27FC236}">
                <a16:creationId xmlns:a16="http://schemas.microsoft.com/office/drawing/2014/main" id="{BF498B56-BB29-475C-938F-4E48903E570E}"/>
              </a:ext>
            </a:extLst>
          </p:cNvPr>
          <p:cNvSpPr txBox="1">
            <a:spLocks noChangeArrowheads="1"/>
          </p:cNvSpPr>
          <p:nvPr/>
        </p:nvSpPr>
        <p:spPr bwMode="auto">
          <a:xfrm>
            <a:off x="0" y="6581775"/>
            <a:ext cx="762000" cy="276225"/>
          </a:xfrm>
          <a:prstGeom prst="rect">
            <a:avLst/>
          </a:prstGeom>
          <a:noFill/>
          <a:ln w="9525">
            <a:noFill/>
            <a:miter lim="800000"/>
            <a:headEnd/>
            <a:tailEnd/>
          </a:ln>
          <a:effectLst/>
        </p:spPr>
        <p:txBody>
          <a:bodyPr>
            <a:spAutoFit/>
          </a:bodyPr>
          <a:lstStyle/>
          <a:p>
            <a:pPr eaLnBrk="1" hangingPunct="1">
              <a:spcBef>
                <a:spcPct val="50000"/>
              </a:spcBef>
              <a:defRPr/>
            </a:pPr>
            <a:r>
              <a:rPr lang="en-US" sz="1200" b="1" dirty="0">
                <a:solidFill>
                  <a:schemeClr val="bg1"/>
                </a:solidFill>
                <a:latin typeface="+mn-lt"/>
                <a:ea typeface="ＭＳ Ｐゴシック" pitchFamily="23" charset="-128"/>
              </a:rPr>
              <a:t>LO5</a:t>
            </a:r>
          </a:p>
        </p:txBody>
      </p:sp>
      <p:sp>
        <p:nvSpPr>
          <p:cNvPr id="31749" name="Text Box 11">
            <a:extLst>
              <a:ext uri="{FF2B5EF4-FFF2-40B4-BE49-F238E27FC236}">
                <a16:creationId xmlns:a16="http://schemas.microsoft.com/office/drawing/2014/main" id="{E118EC69-FB0C-4F68-8D2A-4BED8F07ECDF}"/>
              </a:ext>
            </a:extLst>
          </p:cNvPr>
          <p:cNvSpPr txBox="1">
            <a:spLocks noChangeArrowheads="1"/>
          </p:cNvSpPr>
          <p:nvPr/>
        </p:nvSpPr>
        <p:spPr bwMode="auto">
          <a:xfrm>
            <a:off x="8382000" y="6553200"/>
            <a:ext cx="636588"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rgbClr val="3399FF"/>
              </a:buClr>
              <a:buChar char="•"/>
              <a:defRPr sz="2800">
                <a:solidFill>
                  <a:schemeClr val="tx1"/>
                </a:solidFill>
                <a:latin typeface="Arial" panose="020B0604020202020204" pitchFamily="34" charset="0"/>
              </a:defRPr>
            </a:lvl1pPr>
            <a:lvl2pPr marL="742950" indent="-285750">
              <a:spcBef>
                <a:spcPct val="20000"/>
              </a:spcBef>
              <a:buClr>
                <a:srgbClr val="3399FF"/>
              </a:buClr>
              <a:buChar char="•"/>
              <a:defRPr sz="2400">
                <a:solidFill>
                  <a:schemeClr val="tx1"/>
                </a:solidFill>
                <a:latin typeface="Arial" panose="020B0604020202020204" pitchFamily="34" charset="0"/>
              </a:defRPr>
            </a:lvl2pPr>
            <a:lvl3pPr marL="1143000" indent="-228600">
              <a:spcBef>
                <a:spcPct val="20000"/>
              </a:spcBef>
              <a:buClr>
                <a:srgbClr val="3399FF"/>
              </a:buClr>
              <a:buChar char="•"/>
              <a:defRPr sz="2400">
                <a:solidFill>
                  <a:schemeClr val="tx1"/>
                </a:solidFill>
                <a:latin typeface="Arial" panose="020B0604020202020204" pitchFamily="34" charset="0"/>
              </a:defRPr>
            </a:lvl3pPr>
            <a:lvl4pPr marL="1600200" indent="-228600">
              <a:spcBef>
                <a:spcPct val="20000"/>
              </a:spcBef>
              <a:buClr>
                <a:srgbClr val="3399FF"/>
              </a:buClr>
              <a:buChar char="•"/>
              <a:defRPr sz="2000">
                <a:solidFill>
                  <a:schemeClr val="tx1"/>
                </a:solidFill>
                <a:latin typeface="Arial" panose="020B0604020202020204" pitchFamily="34" charset="0"/>
              </a:defRPr>
            </a:lvl4pPr>
            <a:lvl5pPr marL="2057400" indent="-228600">
              <a:spcBef>
                <a:spcPct val="20000"/>
              </a:spcBef>
              <a:buClr>
                <a:srgbClr val="3399FF"/>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9pPr>
          </a:lstStyle>
          <a:p>
            <a:pPr eaLnBrk="1" hangingPunct="1">
              <a:spcBef>
                <a:spcPct val="0"/>
              </a:spcBef>
              <a:buClrTx/>
              <a:buFontTx/>
              <a:buNone/>
            </a:pPr>
            <a:r>
              <a:rPr lang="en-US" altLang="cs-CZ" sz="1400">
                <a:solidFill>
                  <a:schemeClr val="bg1"/>
                </a:solidFill>
                <a:cs typeface="Arial" panose="020B0604020202020204" pitchFamily="34" charset="0"/>
              </a:rPr>
              <a:t>23-</a:t>
            </a:r>
            <a:fld id="{AAC5BB1B-60D8-4365-8C9E-4DF1AD3DF148}" type="slidenum">
              <a:rPr lang="en-US" altLang="cs-CZ" sz="1400">
                <a:solidFill>
                  <a:schemeClr val="bg1"/>
                </a:solidFill>
                <a:cs typeface="Arial" panose="020B0604020202020204" pitchFamily="34" charset="0"/>
              </a:rPr>
              <a:pPr eaLnBrk="1" hangingPunct="1">
                <a:spcBef>
                  <a:spcPct val="0"/>
                </a:spcBef>
                <a:buClrTx/>
                <a:buFontTx/>
                <a:buNone/>
              </a:pPr>
              <a:t>23</a:t>
            </a:fld>
            <a:endParaRPr lang="en-US" altLang="cs-CZ" sz="1400">
              <a:solidFill>
                <a:schemeClr val="bg1"/>
              </a:solidFill>
              <a:cs typeface="Arial" panose="020B0604020202020204" pitchFamily="34" charset="0"/>
            </a:endParaRPr>
          </a:p>
        </p:txBody>
      </p:sp>
    </p:spTree>
    <p:extLst>
      <p:ext uri="{BB962C8B-B14F-4D97-AF65-F5344CB8AC3E}">
        <p14:creationId xmlns:p14="http://schemas.microsoft.com/office/powerpoint/2010/main" val="267094529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5">
            <a:extLst>
              <a:ext uri="{FF2B5EF4-FFF2-40B4-BE49-F238E27FC236}">
                <a16:creationId xmlns:a16="http://schemas.microsoft.com/office/drawing/2014/main" id="{C0E4BE29-4572-4D3A-95F6-762C5CB13FC5}"/>
              </a:ext>
            </a:extLst>
          </p:cNvPr>
          <p:cNvSpPr>
            <a:spLocks noChangeArrowheads="1"/>
          </p:cNvSpPr>
          <p:nvPr/>
        </p:nvSpPr>
        <p:spPr bwMode="auto">
          <a:xfrm>
            <a:off x="0" y="0"/>
            <a:ext cx="9144000" cy="838200"/>
          </a:xfrm>
          <a:prstGeom prst="rect">
            <a:avLst/>
          </a:prstGeom>
          <a:solidFill>
            <a:srgbClr val="20589C"/>
          </a:solidFill>
          <a:ln w="9525">
            <a:solidFill>
              <a:srgbClr val="20589C"/>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endParaRPr lang="cs-CZ" altLang="cs-CZ" sz="1800" b="1">
              <a:latin typeface="Dotum" panose="020B0600000101010101" pitchFamily="34" charset="-127"/>
            </a:endParaRPr>
          </a:p>
        </p:txBody>
      </p:sp>
      <p:sp>
        <p:nvSpPr>
          <p:cNvPr id="5123" name="Rectangle 2">
            <a:extLst>
              <a:ext uri="{FF2B5EF4-FFF2-40B4-BE49-F238E27FC236}">
                <a16:creationId xmlns:a16="http://schemas.microsoft.com/office/drawing/2014/main" id="{8ED24041-76DF-440E-9C45-F31276324916}"/>
              </a:ext>
            </a:extLst>
          </p:cNvPr>
          <p:cNvSpPr>
            <a:spLocks noGrp="1" noChangeArrowheads="1"/>
          </p:cNvSpPr>
          <p:nvPr>
            <p:ph type="title"/>
          </p:nvPr>
        </p:nvSpPr>
        <p:spPr>
          <a:xfrm>
            <a:off x="0" y="0"/>
            <a:ext cx="9144000" cy="838200"/>
          </a:xfrm>
        </p:spPr>
        <p:txBody>
          <a:bodyPr/>
          <a:lstStyle/>
          <a:p>
            <a:pPr eaLnBrk="1" hangingPunct="1"/>
            <a:r>
              <a:rPr lang="en-US" altLang="cs-CZ" sz="3600" b="1">
                <a:solidFill>
                  <a:schemeClr val="bg1"/>
                </a:solidFill>
                <a:latin typeface="Tahoma" panose="020B0604030504040204" pitchFamily="34" charset="0"/>
              </a:rPr>
              <a:t>Aggregate Demand</a:t>
            </a:r>
          </a:p>
        </p:txBody>
      </p:sp>
      <p:sp>
        <p:nvSpPr>
          <p:cNvPr id="5124" name="Rectangle 3">
            <a:extLst>
              <a:ext uri="{FF2B5EF4-FFF2-40B4-BE49-F238E27FC236}">
                <a16:creationId xmlns:a16="http://schemas.microsoft.com/office/drawing/2014/main" id="{A592AD41-CF01-4255-BF59-6BB485CBA801}"/>
              </a:ext>
            </a:extLst>
          </p:cNvPr>
          <p:cNvSpPr>
            <a:spLocks noGrp="1" noChangeArrowheads="1"/>
          </p:cNvSpPr>
          <p:nvPr>
            <p:ph type="body" idx="1"/>
          </p:nvPr>
        </p:nvSpPr>
        <p:spPr>
          <a:xfrm>
            <a:off x="457200" y="1066800"/>
            <a:ext cx="8229600" cy="4525963"/>
          </a:xfrm>
        </p:spPr>
        <p:txBody>
          <a:bodyPr/>
          <a:lstStyle/>
          <a:p>
            <a:pPr eaLnBrk="1" hangingPunct="1">
              <a:buClr>
                <a:srgbClr val="3399FF"/>
              </a:buClr>
              <a:buSzPct val="125000"/>
            </a:pPr>
            <a:r>
              <a:rPr lang="en-US" altLang="cs-CZ" sz="3600" dirty="0"/>
              <a:t>Real GDP desired at each price level</a:t>
            </a:r>
          </a:p>
        </p:txBody>
      </p:sp>
      <p:sp>
        <p:nvSpPr>
          <p:cNvPr id="5125" name="Rectangle 4">
            <a:extLst>
              <a:ext uri="{FF2B5EF4-FFF2-40B4-BE49-F238E27FC236}">
                <a16:creationId xmlns:a16="http://schemas.microsoft.com/office/drawing/2014/main" id="{0DAF43B6-08E9-4204-A0DF-E6F8D9711A3B}"/>
              </a:ext>
            </a:extLst>
          </p:cNvPr>
          <p:cNvSpPr>
            <a:spLocks noChangeArrowheads="1"/>
          </p:cNvSpPr>
          <p:nvPr/>
        </p:nvSpPr>
        <p:spPr bwMode="auto">
          <a:xfrm rot="5400000">
            <a:off x="4457700" y="2171700"/>
            <a:ext cx="228600" cy="9144000"/>
          </a:xfrm>
          <a:prstGeom prst="rect">
            <a:avLst/>
          </a:prstGeom>
          <a:solidFill>
            <a:srgbClr val="522890"/>
          </a:solidFill>
          <a:ln w="9525">
            <a:solidFill>
              <a:srgbClr val="522890"/>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cs-CZ" altLang="cs-CZ" sz="1800"/>
          </a:p>
        </p:txBody>
      </p:sp>
      <p:sp>
        <p:nvSpPr>
          <p:cNvPr id="5126" name="Text Box 7">
            <a:extLst>
              <a:ext uri="{FF2B5EF4-FFF2-40B4-BE49-F238E27FC236}">
                <a16:creationId xmlns:a16="http://schemas.microsoft.com/office/drawing/2014/main" id="{69E42AF6-C1F9-4EE9-85CB-304F216EAD1A}"/>
              </a:ext>
            </a:extLst>
          </p:cNvPr>
          <p:cNvSpPr txBox="1">
            <a:spLocks noChangeArrowheads="1"/>
          </p:cNvSpPr>
          <p:nvPr/>
        </p:nvSpPr>
        <p:spPr bwMode="auto">
          <a:xfrm>
            <a:off x="0" y="6583363"/>
            <a:ext cx="533400"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cs-CZ" sz="1200" b="1">
                <a:solidFill>
                  <a:schemeClr val="bg1"/>
                </a:solidFill>
              </a:rPr>
              <a:t>LO1</a:t>
            </a:r>
          </a:p>
        </p:txBody>
      </p:sp>
      <p:sp>
        <p:nvSpPr>
          <p:cNvPr id="5127" name="Text Box 11">
            <a:extLst>
              <a:ext uri="{FF2B5EF4-FFF2-40B4-BE49-F238E27FC236}">
                <a16:creationId xmlns:a16="http://schemas.microsoft.com/office/drawing/2014/main" id="{B3668953-CAFE-4CF3-8DFE-D1BD83820F39}"/>
              </a:ext>
            </a:extLst>
          </p:cNvPr>
          <p:cNvSpPr txBox="1">
            <a:spLocks noChangeArrowheads="1"/>
          </p:cNvSpPr>
          <p:nvPr/>
        </p:nvSpPr>
        <p:spPr bwMode="auto">
          <a:xfrm>
            <a:off x="8382000" y="6553200"/>
            <a:ext cx="538163"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cs-CZ" sz="1400">
                <a:solidFill>
                  <a:schemeClr val="bg1"/>
                </a:solidFill>
                <a:ea typeface="ＭＳ Ｐゴシック" panose="020B0600070205080204" pitchFamily="34" charset="-128"/>
                <a:cs typeface="Arial" panose="020B0604020202020204" pitchFamily="34" charset="0"/>
              </a:rPr>
              <a:t>29-</a:t>
            </a:r>
            <a:fld id="{F2EDC72F-EA1A-439B-9FE3-846B738DA73E}" type="slidenum">
              <a:rPr lang="en-US" altLang="cs-CZ" sz="1400">
                <a:solidFill>
                  <a:schemeClr val="bg1"/>
                </a:solidFill>
                <a:ea typeface="ＭＳ Ｐゴシック" panose="020B0600070205080204" pitchFamily="34" charset="-128"/>
                <a:cs typeface="Arial" panose="020B0604020202020204" pitchFamily="34" charset="0"/>
              </a:rPr>
              <a:pPr eaLnBrk="1" hangingPunct="1">
                <a:spcBef>
                  <a:spcPct val="0"/>
                </a:spcBef>
                <a:buFontTx/>
                <a:buNone/>
              </a:pPr>
              <a:t>24</a:t>
            </a:fld>
            <a:endParaRPr lang="en-US" altLang="cs-CZ" sz="1400">
              <a:solidFill>
                <a:schemeClr val="bg1"/>
              </a:solidFill>
              <a:ea typeface="ＭＳ Ｐゴシック" panose="020B0600070205080204" pitchFamily="34" charset="-128"/>
              <a:cs typeface="Arial" panose="020B0604020202020204" pitchFamily="34" charset="0"/>
            </a:endParaRPr>
          </a:p>
        </p:txBody>
      </p:sp>
      <p:pic>
        <p:nvPicPr>
          <p:cNvPr id="9" name="Picture 1">
            <a:extLst>
              <a:ext uri="{FF2B5EF4-FFF2-40B4-BE49-F238E27FC236}">
                <a16:creationId xmlns:a16="http://schemas.microsoft.com/office/drawing/2014/main" id="{8CC078F0-14C6-4E64-A78F-64F900325D2B}"/>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2014538" y="1552575"/>
            <a:ext cx="5132387" cy="4656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Rectangle 9">
            <a:extLst>
              <a:ext uri="{FF2B5EF4-FFF2-40B4-BE49-F238E27FC236}">
                <a16:creationId xmlns:a16="http://schemas.microsoft.com/office/drawing/2014/main" id="{F006B13C-9307-4553-BF82-D2CF8616DF16}"/>
              </a:ext>
            </a:extLst>
          </p:cNvPr>
          <p:cNvSpPr>
            <a:spLocks noChangeArrowheads="1"/>
          </p:cNvSpPr>
          <p:nvPr/>
        </p:nvSpPr>
        <p:spPr bwMode="auto">
          <a:xfrm>
            <a:off x="2057400" y="1552575"/>
            <a:ext cx="5089525" cy="44958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cs-CZ" altLang="cs-CZ" sz="1800"/>
          </a:p>
        </p:txBody>
      </p:sp>
      <p:sp>
        <p:nvSpPr>
          <p:cNvPr id="11" name="Text Box 17">
            <a:extLst>
              <a:ext uri="{FF2B5EF4-FFF2-40B4-BE49-F238E27FC236}">
                <a16:creationId xmlns:a16="http://schemas.microsoft.com/office/drawing/2014/main" id="{070C11B5-5A6B-4D04-AD18-0238DFC0CDF9}"/>
              </a:ext>
            </a:extLst>
          </p:cNvPr>
          <p:cNvSpPr txBox="1">
            <a:spLocks noChangeArrowheads="1"/>
          </p:cNvSpPr>
          <p:nvPr/>
        </p:nvSpPr>
        <p:spPr bwMode="auto">
          <a:xfrm>
            <a:off x="2936875" y="6096000"/>
            <a:ext cx="3159125"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cs-CZ" sz="1800" b="1"/>
              <a:t>Real domestic output, GDP</a:t>
            </a:r>
          </a:p>
        </p:txBody>
      </p:sp>
      <p:sp>
        <p:nvSpPr>
          <p:cNvPr id="12" name="Text Box 18">
            <a:extLst>
              <a:ext uri="{FF2B5EF4-FFF2-40B4-BE49-F238E27FC236}">
                <a16:creationId xmlns:a16="http://schemas.microsoft.com/office/drawing/2014/main" id="{DFF88BD5-52FE-492A-BA74-893DDEC47612}"/>
              </a:ext>
            </a:extLst>
          </p:cNvPr>
          <p:cNvSpPr txBox="1">
            <a:spLocks noChangeArrowheads="1"/>
          </p:cNvSpPr>
          <p:nvPr/>
        </p:nvSpPr>
        <p:spPr bwMode="auto">
          <a:xfrm rot="16200000">
            <a:off x="1056482" y="3545681"/>
            <a:ext cx="132715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cs-CZ" sz="1800" b="1"/>
              <a:t>Price level</a:t>
            </a:r>
          </a:p>
        </p:txBody>
      </p:sp>
      <p:sp>
        <p:nvSpPr>
          <p:cNvPr id="13" name="Arc 28">
            <a:extLst>
              <a:ext uri="{FF2B5EF4-FFF2-40B4-BE49-F238E27FC236}">
                <a16:creationId xmlns:a16="http://schemas.microsoft.com/office/drawing/2014/main" id="{3CEA6C91-4763-451C-95BE-EBC59AA2AB43}"/>
              </a:ext>
            </a:extLst>
          </p:cNvPr>
          <p:cNvSpPr>
            <a:spLocks/>
          </p:cNvSpPr>
          <p:nvPr/>
        </p:nvSpPr>
        <p:spPr bwMode="auto">
          <a:xfrm rot="20383436" flipH="1" flipV="1">
            <a:off x="4033838" y="1636713"/>
            <a:ext cx="3262312" cy="3743325"/>
          </a:xfrm>
          <a:custGeom>
            <a:avLst/>
            <a:gdLst>
              <a:gd name="T0" fmla="*/ 2147483646 w 21600"/>
              <a:gd name="T1" fmla="*/ 0 h 15790"/>
              <a:gd name="T2" fmla="*/ 2147483646 w 21600"/>
              <a:gd name="T3" fmla="*/ 2147483646 h 15790"/>
              <a:gd name="T4" fmla="*/ 0 w 21600"/>
              <a:gd name="T5" fmla="*/ 2147483646 h 15790"/>
              <a:gd name="T6" fmla="*/ 0 60000 65536"/>
              <a:gd name="T7" fmla="*/ 0 60000 65536"/>
              <a:gd name="T8" fmla="*/ 0 60000 65536"/>
              <a:gd name="T9" fmla="*/ 0 w 21600"/>
              <a:gd name="T10" fmla="*/ 0 h 15790"/>
              <a:gd name="T11" fmla="*/ 21600 w 21600"/>
              <a:gd name="T12" fmla="*/ 15790 h 15790"/>
            </a:gdLst>
            <a:ahLst/>
            <a:cxnLst>
              <a:cxn ang="T6">
                <a:pos x="T0" y="T1"/>
              </a:cxn>
              <a:cxn ang="T7">
                <a:pos x="T2" y="T3"/>
              </a:cxn>
              <a:cxn ang="T8">
                <a:pos x="T4" y="T5"/>
              </a:cxn>
            </a:cxnLst>
            <a:rect l="T9" t="T10" r="T11" b="T12"/>
            <a:pathLst>
              <a:path w="21600" h="15790" fill="none" extrusionOk="0">
                <a:moveTo>
                  <a:pt x="14738" y="0"/>
                </a:moveTo>
                <a:cubicBezTo>
                  <a:pt x="19115" y="4085"/>
                  <a:pt x="21600" y="9803"/>
                  <a:pt x="21600" y="15790"/>
                </a:cubicBezTo>
              </a:path>
              <a:path w="21600" h="15790" stroke="0" extrusionOk="0">
                <a:moveTo>
                  <a:pt x="14738" y="0"/>
                </a:moveTo>
                <a:cubicBezTo>
                  <a:pt x="19115" y="4085"/>
                  <a:pt x="21600" y="9803"/>
                  <a:pt x="21600" y="15790"/>
                </a:cubicBezTo>
                <a:lnTo>
                  <a:pt x="0" y="15790"/>
                </a:lnTo>
                <a:lnTo>
                  <a:pt x="14738" y="0"/>
                </a:lnTo>
                <a:close/>
              </a:path>
            </a:pathLst>
          </a:custGeom>
          <a:noFill/>
          <a:ln w="57150">
            <a:solidFill>
              <a:srgbClr val="66990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cs-CZ"/>
          </a:p>
        </p:txBody>
      </p:sp>
      <p:sp>
        <p:nvSpPr>
          <p:cNvPr id="14" name="Text Box 30">
            <a:extLst>
              <a:ext uri="{FF2B5EF4-FFF2-40B4-BE49-F238E27FC236}">
                <a16:creationId xmlns:a16="http://schemas.microsoft.com/office/drawing/2014/main" id="{184BFB3E-8B6A-49FE-9101-DC24C4AA1FEC}"/>
              </a:ext>
            </a:extLst>
          </p:cNvPr>
          <p:cNvSpPr txBox="1">
            <a:spLocks noChangeArrowheads="1"/>
          </p:cNvSpPr>
          <p:nvPr/>
        </p:nvSpPr>
        <p:spPr bwMode="auto">
          <a:xfrm>
            <a:off x="5780088" y="5122863"/>
            <a:ext cx="55245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cs-CZ" sz="2000" b="1" i="1"/>
              <a:t>AD</a:t>
            </a:r>
          </a:p>
        </p:txBody>
      </p:sp>
      <p:sp>
        <p:nvSpPr>
          <p:cNvPr id="15" name="Text Box 15">
            <a:extLst>
              <a:ext uri="{FF2B5EF4-FFF2-40B4-BE49-F238E27FC236}">
                <a16:creationId xmlns:a16="http://schemas.microsoft.com/office/drawing/2014/main" id="{A6092AF8-6AF3-43B8-BEF6-952C7A8E87A7}"/>
              </a:ext>
            </a:extLst>
          </p:cNvPr>
          <p:cNvSpPr txBox="1">
            <a:spLocks noChangeArrowheads="1"/>
          </p:cNvSpPr>
          <p:nvPr/>
        </p:nvSpPr>
        <p:spPr bwMode="auto">
          <a:xfrm>
            <a:off x="1752600" y="6019800"/>
            <a:ext cx="28257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cs-CZ" sz="1400" b="1"/>
              <a:t>0</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afterEffect">
                                  <p:stCondLst>
                                    <p:cond delay="0"/>
                                  </p:stCondLst>
                                  <p:childTnLst>
                                    <p:set>
                                      <p:cBhvr>
                                        <p:cTn id="6" dur="1" fill="hold">
                                          <p:stCondLst>
                                            <p:cond delay="0"/>
                                          </p:stCondLst>
                                        </p:cTn>
                                        <p:tgtEl>
                                          <p:spTgt spid="10"/>
                                        </p:tgtEl>
                                        <p:attrNameLst>
                                          <p:attrName>style.visibility</p:attrName>
                                        </p:attrNameLst>
                                      </p:cBhvr>
                                      <p:to>
                                        <p:strVal val="visible"/>
                                      </p:to>
                                    </p:set>
                                    <p:anim calcmode="lin" valueType="num">
                                      <p:cBhvr>
                                        <p:cTn id="7" dur="500" fill="hold"/>
                                        <p:tgtEl>
                                          <p:spTgt spid="10"/>
                                        </p:tgtEl>
                                        <p:attrNameLst>
                                          <p:attrName>ppt_w</p:attrName>
                                        </p:attrNameLst>
                                      </p:cBhvr>
                                      <p:tavLst>
                                        <p:tav tm="0">
                                          <p:val>
                                            <p:fltVal val="0"/>
                                          </p:val>
                                        </p:tav>
                                        <p:tav tm="100000">
                                          <p:val>
                                            <p:strVal val="#ppt_w"/>
                                          </p:val>
                                        </p:tav>
                                      </p:tavLst>
                                    </p:anim>
                                    <p:anim calcmode="lin" valueType="num">
                                      <p:cBhvr>
                                        <p:cTn id="8" dur="500" fill="hold"/>
                                        <p:tgtEl>
                                          <p:spTgt spid="10"/>
                                        </p:tgtEl>
                                        <p:attrNameLst>
                                          <p:attrName>ppt_h</p:attrName>
                                        </p:attrNameLst>
                                      </p:cBhvr>
                                      <p:tavLst>
                                        <p:tav tm="0">
                                          <p:val>
                                            <p:fltVal val="0"/>
                                          </p:val>
                                        </p:tav>
                                        <p:tav tm="100000">
                                          <p:val>
                                            <p:strVal val="#ppt_h"/>
                                          </p:val>
                                        </p:tav>
                                      </p:tavLst>
                                    </p:anim>
                                  </p:childTnLst>
                                </p:cTn>
                              </p:par>
                              <p:par>
                                <p:cTn id="9" presetID="53" presetClass="entr" presetSubtype="16" fill="hold" nodeType="withEffect">
                                  <p:stCondLst>
                                    <p:cond delay="0"/>
                                  </p:stCondLst>
                                  <p:childTnLst>
                                    <p:set>
                                      <p:cBhvr>
                                        <p:cTn id="10" dur="1" fill="hold">
                                          <p:stCondLst>
                                            <p:cond delay="0"/>
                                          </p:stCondLst>
                                        </p:cTn>
                                        <p:tgtEl>
                                          <p:spTgt spid="9"/>
                                        </p:tgtEl>
                                        <p:attrNameLst>
                                          <p:attrName>style.visibility</p:attrName>
                                        </p:attrNameLst>
                                      </p:cBhvr>
                                      <p:to>
                                        <p:strVal val="visible"/>
                                      </p:to>
                                    </p:set>
                                    <p:anim calcmode="lin" valueType="num">
                                      <p:cBhvr>
                                        <p:cTn id="11" dur="500" fill="hold"/>
                                        <p:tgtEl>
                                          <p:spTgt spid="9"/>
                                        </p:tgtEl>
                                        <p:attrNameLst>
                                          <p:attrName>ppt_w</p:attrName>
                                        </p:attrNameLst>
                                      </p:cBhvr>
                                      <p:tavLst>
                                        <p:tav tm="0">
                                          <p:val>
                                            <p:fltVal val="0"/>
                                          </p:val>
                                        </p:tav>
                                        <p:tav tm="100000">
                                          <p:val>
                                            <p:strVal val="#ppt_w"/>
                                          </p:val>
                                        </p:tav>
                                      </p:tavLst>
                                    </p:anim>
                                    <p:anim calcmode="lin" valueType="num">
                                      <p:cBhvr>
                                        <p:cTn id="12" dur="500" fill="hold"/>
                                        <p:tgtEl>
                                          <p:spTgt spid="9"/>
                                        </p:tgtEl>
                                        <p:attrNameLst>
                                          <p:attrName>ppt_h</p:attrName>
                                        </p:attrNameLst>
                                      </p:cBhvr>
                                      <p:tavLst>
                                        <p:tav tm="0">
                                          <p:val>
                                            <p:fltVal val="0"/>
                                          </p:val>
                                        </p:tav>
                                        <p:tav tm="100000">
                                          <p:val>
                                            <p:strVal val="#ppt_h"/>
                                          </p:val>
                                        </p:tav>
                                      </p:tavLst>
                                    </p:anim>
                                    <p:animEffect transition="in" filter="fade">
                                      <p:cBhvr>
                                        <p:cTn id="13" dur="500"/>
                                        <p:tgtEl>
                                          <p:spTgt spid="9"/>
                                        </p:tgtEl>
                                      </p:cBhvr>
                                    </p:animEffect>
                                  </p:childTnLst>
                                </p:cTn>
                              </p:par>
                              <p:par>
                                <p:cTn id="14" presetID="23" presetClass="entr" presetSubtype="16" fill="hold" grpId="0" nodeType="withEffect">
                                  <p:stCondLst>
                                    <p:cond delay="0"/>
                                  </p:stCondLst>
                                  <p:childTnLst>
                                    <p:set>
                                      <p:cBhvr>
                                        <p:cTn id="15" dur="1" fill="hold">
                                          <p:stCondLst>
                                            <p:cond delay="0"/>
                                          </p:stCondLst>
                                        </p:cTn>
                                        <p:tgtEl>
                                          <p:spTgt spid="12"/>
                                        </p:tgtEl>
                                        <p:attrNameLst>
                                          <p:attrName>style.visibility</p:attrName>
                                        </p:attrNameLst>
                                      </p:cBhvr>
                                      <p:to>
                                        <p:strVal val="visible"/>
                                      </p:to>
                                    </p:set>
                                    <p:anim calcmode="lin" valueType="num">
                                      <p:cBhvr>
                                        <p:cTn id="16" dur="500" fill="hold"/>
                                        <p:tgtEl>
                                          <p:spTgt spid="12"/>
                                        </p:tgtEl>
                                        <p:attrNameLst>
                                          <p:attrName>ppt_w</p:attrName>
                                        </p:attrNameLst>
                                      </p:cBhvr>
                                      <p:tavLst>
                                        <p:tav tm="0">
                                          <p:val>
                                            <p:fltVal val="0"/>
                                          </p:val>
                                        </p:tav>
                                        <p:tav tm="100000">
                                          <p:val>
                                            <p:strVal val="#ppt_w"/>
                                          </p:val>
                                        </p:tav>
                                      </p:tavLst>
                                    </p:anim>
                                    <p:anim calcmode="lin" valueType="num">
                                      <p:cBhvr>
                                        <p:cTn id="17" dur="500" fill="hold"/>
                                        <p:tgtEl>
                                          <p:spTgt spid="12"/>
                                        </p:tgtEl>
                                        <p:attrNameLst>
                                          <p:attrName>ppt_h</p:attrName>
                                        </p:attrNameLst>
                                      </p:cBhvr>
                                      <p:tavLst>
                                        <p:tav tm="0">
                                          <p:val>
                                            <p:fltVal val="0"/>
                                          </p:val>
                                        </p:tav>
                                        <p:tav tm="100000">
                                          <p:val>
                                            <p:strVal val="#ppt_h"/>
                                          </p:val>
                                        </p:tav>
                                      </p:tavLst>
                                    </p:anim>
                                  </p:childTnLst>
                                </p:cTn>
                              </p:par>
                              <p:par>
                                <p:cTn id="18" presetID="23" presetClass="entr" presetSubtype="16" fill="hold" grpId="0" nodeType="withEffect">
                                  <p:stCondLst>
                                    <p:cond delay="0"/>
                                  </p:stCondLst>
                                  <p:childTnLst>
                                    <p:set>
                                      <p:cBhvr>
                                        <p:cTn id="19" dur="1" fill="hold">
                                          <p:stCondLst>
                                            <p:cond delay="0"/>
                                          </p:stCondLst>
                                        </p:cTn>
                                        <p:tgtEl>
                                          <p:spTgt spid="11"/>
                                        </p:tgtEl>
                                        <p:attrNameLst>
                                          <p:attrName>style.visibility</p:attrName>
                                        </p:attrNameLst>
                                      </p:cBhvr>
                                      <p:to>
                                        <p:strVal val="visible"/>
                                      </p:to>
                                    </p:set>
                                    <p:anim calcmode="lin" valueType="num">
                                      <p:cBhvr>
                                        <p:cTn id="20" dur="500" fill="hold"/>
                                        <p:tgtEl>
                                          <p:spTgt spid="11"/>
                                        </p:tgtEl>
                                        <p:attrNameLst>
                                          <p:attrName>ppt_w</p:attrName>
                                        </p:attrNameLst>
                                      </p:cBhvr>
                                      <p:tavLst>
                                        <p:tav tm="0">
                                          <p:val>
                                            <p:fltVal val="0"/>
                                          </p:val>
                                        </p:tav>
                                        <p:tav tm="100000">
                                          <p:val>
                                            <p:strVal val="#ppt_w"/>
                                          </p:val>
                                        </p:tav>
                                      </p:tavLst>
                                    </p:anim>
                                    <p:anim calcmode="lin" valueType="num">
                                      <p:cBhvr>
                                        <p:cTn id="21" dur="500" fill="hold"/>
                                        <p:tgtEl>
                                          <p:spTgt spid="11"/>
                                        </p:tgtEl>
                                        <p:attrNameLst>
                                          <p:attrName>ppt_h</p:attrName>
                                        </p:attrNameLst>
                                      </p:cBhvr>
                                      <p:tavLst>
                                        <p:tav tm="0">
                                          <p:val>
                                            <p:fltVal val="0"/>
                                          </p:val>
                                        </p:tav>
                                        <p:tav tm="100000">
                                          <p:val>
                                            <p:strVal val="#ppt_h"/>
                                          </p:val>
                                        </p:tav>
                                      </p:tavLst>
                                    </p:anim>
                                  </p:childTnLst>
                                </p:cTn>
                              </p:par>
                              <p:par>
                                <p:cTn id="22" presetID="23" presetClass="entr" presetSubtype="16" fill="hold" grpId="0" nodeType="withEffect">
                                  <p:stCondLst>
                                    <p:cond delay="0"/>
                                  </p:stCondLst>
                                  <p:childTnLst>
                                    <p:set>
                                      <p:cBhvr>
                                        <p:cTn id="23" dur="1" fill="hold">
                                          <p:stCondLst>
                                            <p:cond delay="0"/>
                                          </p:stCondLst>
                                        </p:cTn>
                                        <p:tgtEl>
                                          <p:spTgt spid="15"/>
                                        </p:tgtEl>
                                        <p:attrNameLst>
                                          <p:attrName>style.visibility</p:attrName>
                                        </p:attrNameLst>
                                      </p:cBhvr>
                                      <p:to>
                                        <p:strVal val="visible"/>
                                      </p:to>
                                    </p:set>
                                    <p:anim calcmode="lin" valueType="num">
                                      <p:cBhvr>
                                        <p:cTn id="24" dur="500" fill="hold"/>
                                        <p:tgtEl>
                                          <p:spTgt spid="15"/>
                                        </p:tgtEl>
                                        <p:attrNameLst>
                                          <p:attrName>ppt_w</p:attrName>
                                        </p:attrNameLst>
                                      </p:cBhvr>
                                      <p:tavLst>
                                        <p:tav tm="0">
                                          <p:val>
                                            <p:fltVal val="0"/>
                                          </p:val>
                                        </p:tav>
                                        <p:tav tm="100000">
                                          <p:val>
                                            <p:strVal val="#ppt_w"/>
                                          </p:val>
                                        </p:tav>
                                      </p:tavLst>
                                    </p:anim>
                                    <p:anim calcmode="lin" valueType="num">
                                      <p:cBhvr>
                                        <p:cTn id="25" dur="500" fill="hold"/>
                                        <p:tgtEl>
                                          <p:spTgt spid="15"/>
                                        </p:tgtEl>
                                        <p:attrNameLst>
                                          <p:attrName>ppt_h</p:attrName>
                                        </p:attrNameLst>
                                      </p:cBhvr>
                                      <p:tavLst>
                                        <p:tav tm="0">
                                          <p:val>
                                            <p:fltVal val="0"/>
                                          </p:val>
                                        </p:tav>
                                        <p:tav tm="100000">
                                          <p:val>
                                            <p:strVal val="#ppt_h"/>
                                          </p:val>
                                        </p:tav>
                                      </p:tavLst>
                                    </p:anim>
                                  </p:childTnLst>
                                </p:cTn>
                              </p:par>
                            </p:childTnLst>
                          </p:cTn>
                        </p:par>
                        <p:par>
                          <p:cTn id="26" fill="hold">
                            <p:stCondLst>
                              <p:cond delay="500"/>
                            </p:stCondLst>
                            <p:childTnLst>
                              <p:par>
                                <p:cTn id="27" presetID="22" presetClass="entr" presetSubtype="1" fill="hold" nodeType="afterEffect">
                                  <p:stCondLst>
                                    <p:cond delay="0"/>
                                  </p:stCondLst>
                                  <p:childTnLst>
                                    <p:set>
                                      <p:cBhvr>
                                        <p:cTn id="28" dur="1" fill="hold">
                                          <p:stCondLst>
                                            <p:cond delay="0"/>
                                          </p:stCondLst>
                                        </p:cTn>
                                        <p:tgtEl>
                                          <p:spTgt spid="13"/>
                                        </p:tgtEl>
                                        <p:attrNameLst>
                                          <p:attrName>style.visibility</p:attrName>
                                        </p:attrNameLst>
                                      </p:cBhvr>
                                      <p:to>
                                        <p:strVal val="visible"/>
                                      </p:to>
                                    </p:set>
                                    <p:animEffect transition="in" filter="wipe(up)">
                                      <p:cBhvr>
                                        <p:cTn id="29" dur="500"/>
                                        <p:tgtEl>
                                          <p:spTgt spid="13"/>
                                        </p:tgtEl>
                                      </p:cBhvr>
                                    </p:animEffect>
                                  </p:childTnLst>
                                </p:cTn>
                              </p:par>
                            </p:childTnLst>
                          </p:cTn>
                        </p:par>
                        <p:par>
                          <p:cTn id="30" fill="hold">
                            <p:stCondLst>
                              <p:cond delay="1000"/>
                            </p:stCondLst>
                            <p:childTnLst>
                              <p:par>
                                <p:cTn id="31" presetID="1" presetClass="entr" presetSubtype="0" fill="hold" grpId="0" nodeType="afterEffect">
                                  <p:stCondLst>
                                    <p:cond delay="0"/>
                                  </p:stCondLst>
                                  <p:childTnLst>
                                    <p:set>
                                      <p:cBhvr>
                                        <p:cTn id="32" dur="1" fill="hold">
                                          <p:stCondLst>
                                            <p:cond delay="0"/>
                                          </p:stCondLst>
                                        </p:cTn>
                                        <p:tgtEl>
                                          <p:spTgt spid="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1" grpId="0"/>
      <p:bldP spid="12" grpId="0"/>
      <p:bldP spid="14" grpId="0"/>
      <p:bldP spid="15"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A1031F7E-3403-4D3E-B833-EBDBD44BDE69}"/>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2036763" y="1479550"/>
            <a:ext cx="5126037" cy="4692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339" name="Rectangle 5">
            <a:extLst>
              <a:ext uri="{FF2B5EF4-FFF2-40B4-BE49-F238E27FC236}">
                <a16:creationId xmlns:a16="http://schemas.microsoft.com/office/drawing/2014/main" id="{BAFBE32D-499F-45B9-8854-CFCAFE54EF77}"/>
              </a:ext>
            </a:extLst>
          </p:cNvPr>
          <p:cNvSpPr>
            <a:spLocks noChangeArrowheads="1"/>
          </p:cNvSpPr>
          <p:nvPr/>
        </p:nvSpPr>
        <p:spPr bwMode="auto">
          <a:xfrm>
            <a:off x="0" y="0"/>
            <a:ext cx="9144000" cy="838200"/>
          </a:xfrm>
          <a:prstGeom prst="rect">
            <a:avLst/>
          </a:prstGeom>
          <a:solidFill>
            <a:srgbClr val="20589C"/>
          </a:solidFill>
          <a:ln w="9525">
            <a:solidFill>
              <a:srgbClr val="20589C"/>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endParaRPr lang="cs-CZ" altLang="cs-CZ" sz="1800" b="1">
              <a:latin typeface="Dotum" panose="020B0600000101010101" pitchFamily="34" charset="-127"/>
            </a:endParaRPr>
          </a:p>
        </p:txBody>
      </p:sp>
      <p:sp>
        <p:nvSpPr>
          <p:cNvPr id="14340" name="Rectangle 2">
            <a:extLst>
              <a:ext uri="{FF2B5EF4-FFF2-40B4-BE49-F238E27FC236}">
                <a16:creationId xmlns:a16="http://schemas.microsoft.com/office/drawing/2014/main" id="{D951F5BE-AADD-41EE-9724-F9A1556FFFEC}"/>
              </a:ext>
            </a:extLst>
          </p:cNvPr>
          <p:cNvSpPr>
            <a:spLocks noGrp="1" noChangeArrowheads="1"/>
          </p:cNvSpPr>
          <p:nvPr>
            <p:ph type="title"/>
          </p:nvPr>
        </p:nvSpPr>
        <p:spPr>
          <a:xfrm>
            <a:off x="0" y="0"/>
            <a:ext cx="9144000" cy="838200"/>
          </a:xfrm>
        </p:spPr>
        <p:txBody>
          <a:bodyPr/>
          <a:lstStyle/>
          <a:p>
            <a:pPr eaLnBrk="1" hangingPunct="1"/>
            <a:r>
              <a:rPr lang="en-US" altLang="cs-CZ" sz="3600" b="1">
                <a:solidFill>
                  <a:schemeClr val="bg1"/>
                </a:solidFill>
                <a:latin typeface="Tahoma" panose="020B0604030504040204" pitchFamily="34" charset="0"/>
              </a:rPr>
              <a:t>Changes in Aggregate Demand</a:t>
            </a:r>
          </a:p>
        </p:txBody>
      </p:sp>
      <p:sp>
        <p:nvSpPr>
          <p:cNvPr id="14341" name="Rectangle 4">
            <a:extLst>
              <a:ext uri="{FF2B5EF4-FFF2-40B4-BE49-F238E27FC236}">
                <a16:creationId xmlns:a16="http://schemas.microsoft.com/office/drawing/2014/main" id="{4CDD013F-B6AF-4715-AA42-39DCD2DBECE9}"/>
              </a:ext>
            </a:extLst>
          </p:cNvPr>
          <p:cNvSpPr>
            <a:spLocks noChangeArrowheads="1"/>
          </p:cNvSpPr>
          <p:nvPr/>
        </p:nvSpPr>
        <p:spPr bwMode="auto">
          <a:xfrm rot="5400000">
            <a:off x="4457700" y="2171700"/>
            <a:ext cx="228600" cy="9144000"/>
          </a:xfrm>
          <a:prstGeom prst="rect">
            <a:avLst/>
          </a:prstGeom>
          <a:solidFill>
            <a:srgbClr val="522890"/>
          </a:solidFill>
          <a:ln w="9525">
            <a:solidFill>
              <a:srgbClr val="522890"/>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cs-CZ" altLang="cs-CZ" sz="1800"/>
          </a:p>
        </p:txBody>
      </p:sp>
      <p:sp>
        <p:nvSpPr>
          <p:cNvPr id="5" name="Rectangle 3">
            <a:extLst>
              <a:ext uri="{FF2B5EF4-FFF2-40B4-BE49-F238E27FC236}">
                <a16:creationId xmlns:a16="http://schemas.microsoft.com/office/drawing/2014/main" id="{6084D120-007D-496B-8FBB-6DD5125CC61A}"/>
              </a:ext>
            </a:extLst>
          </p:cNvPr>
          <p:cNvSpPr>
            <a:spLocks noChangeArrowheads="1"/>
          </p:cNvSpPr>
          <p:nvPr/>
        </p:nvSpPr>
        <p:spPr bwMode="auto">
          <a:xfrm>
            <a:off x="2062163" y="1479550"/>
            <a:ext cx="5089525" cy="44958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cs-CZ" altLang="cs-CZ" sz="1800"/>
          </a:p>
        </p:txBody>
      </p:sp>
      <p:sp>
        <p:nvSpPr>
          <p:cNvPr id="6" name="Text Box 4">
            <a:extLst>
              <a:ext uri="{FF2B5EF4-FFF2-40B4-BE49-F238E27FC236}">
                <a16:creationId xmlns:a16="http://schemas.microsoft.com/office/drawing/2014/main" id="{B9B37B3D-9889-494C-814F-6695E060FB7F}"/>
              </a:ext>
            </a:extLst>
          </p:cNvPr>
          <p:cNvSpPr txBox="1">
            <a:spLocks noChangeArrowheads="1"/>
          </p:cNvSpPr>
          <p:nvPr/>
        </p:nvSpPr>
        <p:spPr bwMode="auto">
          <a:xfrm>
            <a:off x="2901950" y="6199188"/>
            <a:ext cx="3160713"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cs-CZ" sz="1800" b="1"/>
              <a:t>Real domestic output, GDP</a:t>
            </a:r>
          </a:p>
        </p:txBody>
      </p:sp>
      <p:sp>
        <p:nvSpPr>
          <p:cNvPr id="7" name="Text Box 5">
            <a:extLst>
              <a:ext uri="{FF2B5EF4-FFF2-40B4-BE49-F238E27FC236}">
                <a16:creationId xmlns:a16="http://schemas.microsoft.com/office/drawing/2014/main" id="{51226BC4-11C3-4DF1-B263-675822554C85}"/>
              </a:ext>
            </a:extLst>
          </p:cNvPr>
          <p:cNvSpPr txBox="1">
            <a:spLocks noChangeArrowheads="1"/>
          </p:cNvSpPr>
          <p:nvPr/>
        </p:nvSpPr>
        <p:spPr bwMode="auto">
          <a:xfrm rot="-5400000">
            <a:off x="981076" y="3495675"/>
            <a:ext cx="1325562"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cs-CZ" sz="1800" b="1"/>
              <a:t>Price level</a:t>
            </a:r>
          </a:p>
        </p:txBody>
      </p:sp>
      <p:sp>
        <p:nvSpPr>
          <p:cNvPr id="8" name="Text Box 7">
            <a:extLst>
              <a:ext uri="{FF2B5EF4-FFF2-40B4-BE49-F238E27FC236}">
                <a16:creationId xmlns:a16="http://schemas.microsoft.com/office/drawing/2014/main" id="{F6A3340C-951D-43B6-B0C5-558C28831920}"/>
              </a:ext>
            </a:extLst>
          </p:cNvPr>
          <p:cNvSpPr txBox="1">
            <a:spLocks noChangeArrowheads="1"/>
          </p:cNvSpPr>
          <p:nvPr/>
        </p:nvSpPr>
        <p:spPr bwMode="auto">
          <a:xfrm>
            <a:off x="5680075" y="5394325"/>
            <a:ext cx="644525"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cs-CZ" sz="2000" b="1" i="1"/>
              <a:t>AD</a:t>
            </a:r>
            <a:r>
              <a:rPr lang="en-US" altLang="cs-CZ" sz="2000" b="1" i="1" baseline="-25000"/>
              <a:t>1</a:t>
            </a:r>
          </a:p>
        </p:txBody>
      </p:sp>
      <p:sp>
        <p:nvSpPr>
          <p:cNvPr id="9" name="Arc 11">
            <a:extLst>
              <a:ext uri="{FF2B5EF4-FFF2-40B4-BE49-F238E27FC236}">
                <a16:creationId xmlns:a16="http://schemas.microsoft.com/office/drawing/2014/main" id="{DF088CC0-C388-4142-B3FC-DD73A4ACBDFA}"/>
              </a:ext>
            </a:extLst>
          </p:cNvPr>
          <p:cNvSpPr>
            <a:spLocks/>
          </p:cNvSpPr>
          <p:nvPr/>
        </p:nvSpPr>
        <p:spPr bwMode="auto">
          <a:xfrm rot="-1216564" flipH="1" flipV="1">
            <a:off x="4219575" y="1468438"/>
            <a:ext cx="3262313" cy="3743325"/>
          </a:xfrm>
          <a:custGeom>
            <a:avLst/>
            <a:gdLst>
              <a:gd name="T0" fmla="*/ 2147483646 w 21600"/>
              <a:gd name="T1" fmla="*/ 0 h 15790"/>
              <a:gd name="T2" fmla="*/ 2147483646 w 21600"/>
              <a:gd name="T3" fmla="*/ 2147483646 h 15790"/>
              <a:gd name="T4" fmla="*/ 0 w 21600"/>
              <a:gd name="T5" fmla="*/ 2147483646 h 15790"/>
              <a:gd name="T6" fmla="*/ 0 60000 65536"/>
              <a:gd name="T7" fmla="*/ 0 60000 65536"/>
              <a:gd name="T8" fmla="*/ 0 60000 65536"/>
              <a:gd name="T9" fmla="*/ 0 w 21600"/>
              <a:gd name="T10" fmla="*/ 0 h 15790"/>
              <a:gd name="T11" fmla="*/ 21600 w 21600"/>
              <a:gd name="T12" fmla="*/ 15790 h 15790"/>
            </a:gdLst>
            <a:ahLst/>
            <a:cxnLst>
              <a:cxn ang="T6">
                <a:pos x="T0" y="T1"/>
              </a:cxn>
              <a:cxn ang="T7">
                <a:pos x="T2" y="T3"/>
              </a:cxn>
              <a:cxn ang="T8">
                <a:pos x="T4" y="T5"/>
              </a:cxn>
            </a:cxnLst>
            <a:rect l="T9" t="T10" r="T11" b="T12"/>
            <a:pathLst>
              <a:path w="21600" h="15790" fill="none" extrusionOk="0">
                <a:moveTo>
                  <a:pt x="14738" y="0"/>
                </a:moveTo>
                <a:cubicBezTo>
                  <a:pt x="19115" y="4085"/>
                  <a:pt x="21600" y="9803"/>
                  <a:pt x="21600" y="15790"/>
                </a:cubicBezTo>
              </a:path>
              <a:path w="21600" h="15790" stroke="0" extrusionOk="0">
                <a:moveTo>
                  <a:pt x="14738" y="0"/>
                </a:moveTo>
                <a:cubicBezTo>
                  <a:pt x="19115" y="4085"/>
                  <a:pt x="21600" y="9803"/>
                  <a:pt x="21600" y="15790"/>
                </a:cubicBezTo>
                <a:lnTo>
                  <a:pt x="0" y="15790"/>
                </a:lnTo>
                <a:lnTo>
                  <a:pt x="14738" y="0"/>
                </a:lnTo>
                <a:close/>
              </a:path>
            </a:pathLst>
          </a:custGeom>
          <a:noFill/>
          <a:ln w="57150">
            <a:solidFill>
              <a:srgbClr val="669900"/>
            </a:solidFill>
            <a:prstDash val="dash"/>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cs-CZ"/>
          </a:p>
        </p:txBody>
      </p:sp>
      <p:sp>
        <p:nvSpPr>
          <p:cNvPr id="10" name="Arc 12">
            <a:extLst>
              <a:ext uri="{FF2B5EF4-FFF2-40B4-BE49-F238E27FC236}">
                <a16:creationId xmlns:a16="http://schemas.microsoft.com/office/drawing/2014/main" id="{7107B8B3-CFCC-4A2E-990B-443545F68B91}"/>
              </a:ext>
            </a:extLst>
          </p:cNvPr>
          <p:cNvSpPr>
            <a:spLocks/>
          </p:cNvSpPr>
          <p:nvPr/>
        </p:nvSpPr>
        <p:spPr bwMode="auto">
          <a:xfrm rot="-1216564" flipH="1" flipV="1">
            <a:off x="4876800" y="1135063"/>
            <a:ext cx="3262313" cy="3743325"/>
          </a:xfrm>
          <a:custGeom>
            <a:avLst/>
            <a:gdLst>
              <a:gd name="T0" fmla="*/ 2147483646 w 21600"/>
              <a:gd name="T1" fmla="*/ 0 h 15790"/>
              <a:gd name="T2" fmla="*/ 2147483646 w 21600"/>
              <a:gd name="T3" fmla="*/ 2147483646 h 15790"/>
              <a:gd name="T4" fmla="*/ 0 w 21600"/>
              <a:gd name="T5" fmla="*/ 2147483646 h 15790"/>
              <a:gd name="T6" fmla="*/ 0 60000 65536"/>
              <a:gd name="T7" fmla="*/ 0 60000 65536"/>
              <a:gd name="T8" fmla="*/ 0 60000 65536"/>
              <a:gd name="T9" fmla="*/ 0 w 21600"/>
              <a:gd name="T10" fmla="*/ 0 h 15790"/>
              <a:gd name="T11" fmla="*/ 21600 w 21600"/>
              <a:gd name="T12" fmla="*/ 15790 h 15790"/>
            </a:gdLst>
            <a:ahLst/>
            <a:cxnLst>
              <a:cxn ang="T6">
                <a:pos x="T0" y="T1"/>
              </a:cxn>
              <a:cxn ang="T7">
                <a:pos x="T2" y="T3"/>
              </a:cxn>
              <a:cxn ang="T8">
                <a:pos x="T4" y="T5"/>
              </a:cxn>
            </a:cxnLst>
            <a:rect l="T9" t="T10" r="T11" b="T12"/>
            <a:pathLst>
              <a:path w="21600" h="15790" fill="none" extrusionOk="0">
                <a:moveTo>
                  <a:pt x="14738" y="0"/>
                </a:moveTo>
                <a:cubicBezTo>
                  <a:pt x="19115" y="4085"/>
                  <a:pt x="21600" y="9803"/>
                  <a:pt x="21600" y="15790"/>
                </a:cubicBezTo>
              </a:path>
              <a:path w="21600" h="15790" stroke="0" extrusionOk="0">
                <a:moveTo>
                  <a:pt x="14738" y="0"/>
                </a:moveTo>
                <a:cubicBezTo>
                  <a:pt x="19115" y="4085"/>
                  <a:pt x="21600" y="9803"/>
                  <a:pt x="21600" y="15790"/>
                </a:cubicBezTo>
                <a:lnTo>
                  <a:pt x="0" y="15790"/>
                </a:lnTo>
                <a:lnTo>
                  <a:pt x="14738" y="0"/>
                </a:lnTo>
                <a:close/>
              </a:path>
            </a:pathLst>
          </a:custGeom>
          <a:noFill/>
          <a:ln w="57150">
            <a:solidFill>
              <a:srgbClr val="66990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cs-CZ"/>
          </a:p>
        </p:txBody>
      </p:sp>
      <p:sp>
        <p:nvSpPr>
          <p:cNvPr id="11" name="Arc 13">
            <a:extLst>
              <a:ext uri="{FF2B5EF4-FFF2-40B4-BE49-F238E27FC236}">
                <a16:creationId xmlns:a16="http://schemas.microsoft.com/office/drawing/2014/main" id="{771C18A6-7B82-42C5-97E1-F2481D41701C}"/>
              </a:ext>
            </a:extLst>
          </p:cNvPr>
          <p:cNvSpPr>
            <a:spLocks/>
          </p:cNvSpPr>
          <p:nvPr/>
        </p:nvSpPr>
        <p:spPr bwMode="auto">
          <a:xfrm rot="-1216564" flipH="1" flipV="1">
            <a:off x="3876675" y="1677988"/>
            <a:ext cx="3262313" cy="3743325"/>
          </a:xfrm>
          <a:custGeom>
            <a:avLst/>
            <a:gdLst>
              <a:gd name="T0" fmla="*/ 2147483646 w 21600"/>
              <a:gd name="T1" fmla="*/ 0 h 15790"/>
              <a:gd name="T2" fmla="*/ 2147483646 w 21600"/>
              <a:gd name="T3" fmla="*/ 2147483646 h 15790"/>
              <a:gd name="T4" fmla="*/ 0 w 21600"/>
              <a:gd name="T5" fmla="*/ 2147483646 h 15790"/>
              <a:gd name="T6" fmla="*/ 0 60000 65536"/>
              <a:gd name="T7" fmla="*/ 0 60000 65536"/>
              <a:gd name="T8" fmla="*/ 0 60000 65536"/>
              <a:gd name="T9" fmla="*/ 0 w 21600"/>
              <a:gd name="T10" fmla="*/ 0 h 15790"/>
              <a:gd name="T11" fmla="*/ 21600 w 21600"/>
              <a:gd name="T12" fmla="*/ 15790 h 15790"/>
            </a:gdLst>
            <a:ahLst/>
            <a:cxnLst>
              <a:cxn ang="T6">
                <a:pos x="T0" y="T1"/>
              </a:cxn>
              <a:cxn ang="T7">
                <a:pos x="T2" y="T3"/>
              </a:cxn>
              <a:cxn ang="T8">
                <a:pos x="T4" y="T5"/>
              </a:cxn>
            </a:cxnLst>
            <a:rect l="T9" t="T10" r="T11" b="T12"/>
            <a:pathLst>
              <a:path w="21600" h="15790" fill="none" extrusionOk="0">
                <a:moveTo>
                  <a:pt x="14738" y="0"/>
                </a:moveTo>
                <a:cubicBezTo>
                  <a:pt x="19115" y="4085"/>
                  <a:pt x="21600" y="9803"/>
                  <a:pt x="21600" y="15790"/>
                </a:cubicBezTo>
              </a:path>
              <a:path w="21600" h="15790" stroke="0" extrusionOk="0">
                <a:moveTo>
                  <a:pt x="14738" y="0"/>
                </a:moveTo>
                <a:cubicBezTo>
                  <a:pt x="19115" y="4085"/>
                  <a:pt x="21600" y="9803"/>
                  <a:pt x="21600" y="15790"/>
                </a:cubicBezTo>
                <a:lnTo>
                  <a:pt x="0" y="15790"/>
                </a:lnTo>
                <a:lnTo>
                  <a:pt x="14738" y="0"/>
                </a:lnTo>
                <a:close/>
              </a:path>
            </a:pathLst>
          </a:custGeom>
          <a:noFill/>
          <a:ln w="57150">
            <a:solidFill>
              <a:srgbClr val="669900"/>
            </a:solidFill>
            <a:prstDash val="dash"/>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cs-CZ"/>
          </a:p>
        </p:txBody>
      </p:sp>
      <p:sp>
        <p:nvSpPr>
          <p:cNvPr id="12" name="Arc 14">
            <a:extLst>
              <a:ext uri="{FF2B5EF4-FFF2-40B4-BE49-F238E27FC236}">
                <a16:creationId xmlns:a16="http://schemas.microsoft.com/office/drawing/2014/main" id="{EBD45629-1BDA-4908-9C16-AC1D1F696569}"/>
              </a:ext>
            </a:extLst>
          </p:cNvPr>
          <p:cNvSpPr>
            <a:spLocks/>
          </p:cNvSpPr>
          <p:nvPr/>
        </p:nvSpPr>
        <p:spPr bwMode="auto">
          <a:xfrm rot="-1216564" flipH="1" flipV="1">
            <a:off x="3132138" y="1822450"/>
            <a:ext cx="3262312" cy="3697288"/>
          </a:xfrm>
          <a:custGeom>
            <a:avLst/>
            <a:gdLst>
              <a:gd name="T0" fmla="*/ 2147483646 w 21600"/>
              <a:gd name="T1" fmla="*/ 0 h 15595"/>
              <a:gd name="T2" fmla="*/ 2147483646 w 21600"/>
              <a:gd name="T3" fmla="*/ 2147483646 h 15595"/>
              <a:gd name="T4" fmla="*/ 0 w 21600"/>
              <a:gd name="T5" fmla="*/ 2147483646 h 15595"/>
              <a:gd name="T6" fmla="*/ 0 60000 65536"/>
              <a:gd name="T7" fmla="*/ 0 60000 65536"/>
              <a:gd name="T8" fmla="*/ 0 60000 65536"/>
              <a:gd name="T9" fmla="*/ 0 w 21600"/>
              <a:gd name="T10" fmla="*/ 0 h 15595"/>
              <a:gd name="T11" fmla="*/ 21600 w 21600"/>
              <a:gd name="T12" fmla="*/ 15595 h 15595"/>
            </a:gdLst>
            <a:ahLst/>
            <a:cxnLst>
              <a:cxn ang="T6">
                <a:pos x="T0" y="T1"/>
              </a:cxn>
              <a:cxn ang="T7">
                <a:pos x="T2" y="T3"/>
              </a:cxn>
              <a:cxn ang="T8">
                <a:pos x="T4" y="T5"/>
              </a:cxn>
            </a:cxnLst>
            <a:rect l="T9" t="T10" r="T11" b="T12"/>
            <a:pathLst>
              <a:path w="21600" h="15595" fill="none" extrusionOk="0">
                <a:moveTo>
                  <a:pt x="14945" y="-1"/>
                </a:moveTo>
                <a:cubicBezTo>
                  <a:pt x="19196" y="4073"/>
                  <a:pt x="21600" y="9706"/>
                  <a:pt x="21600" y="15595"/>
                </a:cubicBezTo>
              </a:path>
              <a:path w="21600" h="15595" stroke="0" extrusionOk="0">
                <a:moveTo>
                  <a:pt x="14945" y="-1"/>
                </a:moveTo>
                <a:cubicBezTo>
                  <a:pt x="19196" y="4073"/>
                  <a:pt x="21600" y="9706"/>
                  <a:pt x="21600" y="15595"/>
                </a:cubicBezTo>
                <a:lnTo>
                  <a:pt x="0" y="15595"/>
                </a:lnTo>
                <a:lnTo>
                  <a:pt x="14945" y="-1"/>
                </a:lnTo>
                <a:close/>
              </a:path>
            </a:pathLst>
          </a:custGeom>
          <a:noFill/>
          <a:ln w="57150">
            <a:solidFill>
              <a:srgbClr val="66990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cs-CZ"/>
          </a:p>
        </p:txBody>
      </p:sp>
      <p:sp>
        <p:nvSpPr>
          <p:cNvPr id="13" name="Text Box 15">
            <a:extLst>
              <a:ext uri="{FF2B5EF4-FFF2-40B4-BE49-F238E27FC236}">
                <a16:creationId xmlns:a16="http://schemas.microsoft.com/office/drawing/2014/main" id="{4D0B9039-3E1A-485B-B3DF-6EBF20FEE941}"/>
              </a:ext>
            </a:extLst>
          </p:cNvPr>
          <p:cNvSpPr txBox="1">
            <a:spLocks noChangeArrowheads="1"/>
          </p:cNvSpPr>
          <p:nvPr/>
        </p:nvSpPr>
        <p:spPr bwMode="auto">
          <a:xfrm>
            <a:off x="4724400" y="5622925"/>
            <a:ext cx="644525"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cs-CZ" sz="2000" b="1" i="1"/>
              <a:t>AD</a:t>
            </a:r>
            <a:r>
              <a:rPr lang="en-US" altLang="cs-CZ" sz="2000" b="1" i="1" baseline="-25000"/>
              <a:t>3</a:t>
            </a:r>
          </a:p>
        </p:txBody>
      </p:sp>
      <p:sp>
        <p:nvSpPr>
          <p:cNvPr id="14" name="Text Box 16">
            <a:extLst>
              <a:ext uri="{FF2B5EF4-FFF2-40B4-BE49-F238E27FC236}">
                <a16:creationId xmlns:a16="http://schemas.microsoft.com/office/drawing/2014/main" id="{0899F2E2-C70B-4682-9FF2-D8CEAD2A3938}"/>
              </a:ext>
            </a:extLst>
          </p:cNvPr>
          <p:cNvSpPr txBox="1">
            <a:spLocks noChangeArrowheads="1"/>
          </p:cNvSpPr>
          <p:nvPr/>
        </p:nvSpPr>
        <p:spPr bwMode="auto">
          <a:xfrm>
            <a:off x="6553200" y="4937125"/>
            <a:ext cx="644525"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cs-CZ" sz="2000" b="1" i="1"/>
              <a:t>AD</a:t>
            </a:r>
            <a:r>
              <a:rPr lang="en-US" altLang="cs-CZ" sz="2000" b="1" i="1" baseline="-25000"/>
              <a:t>2</a:t>
            </a:r>
          </a:p>
        </p:txBody>
      </p:sp>
      <p:sp>
        <p:nvSpPr>
          <p:cNvPr id="15" name="Arc 6">
            <a:extLst>
              <a:ext uri="{FF2B5EF4-FFF2-40B4-BE49-F238E27FC236}">
                <a16:creationId xmlns:a16="http://schemas.microsoft.com/office/drawing/2014/main" id="{DC56E59A-958C-422C-B58A-803C9BF7C132}"/>
              </a:ext>
            </a:extLst>
          </p:cNvPr>
          <p:cNvSpPr>
            <a:spLocks/>
          </p:cNvSpPr>
          <p:nvPr/>
        </p:nvSpPr>
        <p:spPr bwMode="auto">
          <a:xfrm rot="-1216564" flipH="1" flipV="1">
            <a:off x="4038600" y="1563688"/>
            <a:ext cx="3262313" cy="3743325"/>
          </a:xfrm>
          <a:custGeom>
            <a:avLst/>
            <a:gdLst>
              <a:gd name="T0" fmla="*/ 2147483646 w 21600"/>
              <a:gd name="T1" fmla="*/ 0 h 15790"/>
              <a:gd name="T2" fmla="*/ 2147483646 w 21600"/>
              <a:gd name="T3" fmla="*/ 2147483646 h 15790"/>
              <a:gd name="T4" fmla="*/ 0 w 21600"/>
              <a:gd name="T5" fmla="*/ 2147483646 h 15790"/>
              <a:gd name="T6" fmla="*/ 0 60000 65536"/>
              <a:gd name="T7" fmla="*/ 0 60000 65536"/>
              <a:gd name="T8" fmla="*/ 0 60000 65536"/>
              <a:gd name="T9" fmla="*/ 0 w 21600"/>
              <a:gd name="T10" fmla="*/ 0 h 15790"/>
              <a:gd name="T11" fmla="*/ 21600 w 21600"/>
              <a:gd name="T12" fmla="*/ 15790 h 15790"/>
            </a:gdLst>
            <a:ahLst/>
            <a:cxnLst>
              <a:cxn ang="T6">
                <a:pos x="T0" y="T1"/>
              </a:cxn>
              <a:cxn ang="T7">
                <a:pos x="T2" y="T3"/>
              </a:cxn>
              <a:cxn ang="T8">
                <a:pos x="T4" y="T5"/>
              </a:cxn>
            </a:cxnLst>
            <a:rect l="T9" t="T10" r="T11" b="T12"/>
            <a:pathLst>
              <a:path w="21600" h="15790" fill="none" extrusionOk="0">
                <a:moveTo>
                  <a:pt x="14738" y="0"/>
                </a:moveTo>
                <a:cubicBezTo>
                  <a:pt x="19115" y="4085"/>
                  <a:pt x="21600" y="9803"/>
                  <a:pt x="21600" y="15790"/>
                </a:cubicBezTo>
              </a:path>
              <a:path w="21600" h="15790" stroke="0" extrusionOk="0">
                <a:moveTo>
                  <a:pt x="14738" y="0"/>
                </a:moveTo>
                <a:cubicBezTo>
                  <a:pt x="19115" y="4085"/>
                  <a:pt x="21600" y="9803"/>
                  <a:pt x="21600" y="15790"/>
                </a:cubicBezTo>
                <a:lnTo>
                  <a:pt x="0" y="15790"/>
                </a:lnTo>
                <a:lnTo>
                  <a:pt x="14738" y="0"/>
                </a:lnTo>
                <a:close/>
              </a:path>
            </a:pathLst>
          </a:custGeom>
          <a:noFill/>
          <a:ln w="57150" cap="flat" cmpd="sng">
            <a:solidFill>
              <a:srgbClr val="73C147">
                <a:alpha val="92940"/>
              </a:srgbClr>
            </a:solidFill>
            <a:prstDash val="solid"/>
            <a:round/>
            <a:headEnd type="none" w="med" len="med"/>
            <a:tailEnd type="non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cs-CZ"/>
          </a:p>
        </p:txBody>
      </p:sp>
      <p:sp>
        <p:nvSpPr>
          <p:cNvPr id="18" name="AutoShape 19">
            <a:extLst>
              <a:ext uri="{FF2B5EF4-FFF2-40B4-BE49-F238E27FC236}">
                <a16:creationId xmlns:a16="http://schemas.microsoft.com/office/drawing/2014/main" id="{2A6FDF52-E82A-4D4E-BB9D-D1BFD64959BF}"/>
              </a:ext>
            </a:extLst>
          </p:cNvPr>
          <p:cNvSpPr>
            <a:spLocks noChangeArrowheads="1"/>
          </p:cNvSpPr>
          <p:nvPr/>
        </p:nvSpPr>
        <p:spPr bwMode="auto">
          <a:xfrm>
            <a:off x="5343525" y="4267200"/>
            <a:ext cx="523875" cy="512763"/>
          </a:xfrm>
          <a:prstGeom prst="rightArrow">
            <a:avLst>
              <a:gd name="adj1" fmla="val 50000"/>
              <a:gd name="adj2" fmla="val 25542"/>
            </a:avLst>
          </a:prstGeom>
          <a:solidFill>
            <a:srgbClr val="669900">
              <a:alpha val="59999"/>
            </a:srgbClr>
          </a:solidFill>
          <a:ln w="9525">
            <a:solidFill>
              <a:schemeClr val="tx2"/>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cs-CZ" altLang="cs-CZ" sz="1800"/>
          </a:p>
        </p:txBody>
      </p:sp>
      <p:sp>
        <p:nvSpPr>
          <p:cNvPr id="19" name="AutoShape 20">
            <a:extLst>
              <a:ext uri="{FF2B5EF4-FFF2-40B4-BE49-F238E27FC236}">
                <a16:creationId xmlns:a16="http://schemas.microsoft.com/office/drawing/2014/main" id="{A48D428D-BBFF-4F58-ACED-54F8FC14DBDE}"/>
              </a:ext>
            </a:extLst>
          </p:cNvPr>
          <p:cNvSpPr>
            <a:spLocks noChangeArrowheads="1"/>
          </p:cNvSpPr>
          <p:nvPr/>
        </p:nvSpPr>
        <p:spPr bwMode="auto">
          <a:xfrm flipH="1">
            <a:off x="3124200" y="3200400"/>
            <a:ext cx="523875" cy="512763"/>
          </a:xfrm>
          <a:prstGeom prst="rightArrow">
            <a:avLst>
              <a:gd name="adj1" fmla="val 50000"/>
              <a:gd name="adj2" fmla="val 25542"/>
            </a:avLst>
          </a:prstGeom>
          <a:solidFill>
            <a:srgbClr val="669900">
              <a:alpha val="59999"/>
            </a:srgbClr>
          </a:solidFill>
          <a:ln w="9525">
            <a:solidFill>
              <a:schemeClr val="tx2"/>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cs-CZ" altLang="cs-CZ" sz="1800"/>
          </a:p>
        </p:txBody>
      </p:sp>
      <p:sp>
        <p:nvSpPr>
          <p:cNvPr id="14355" name="Text Box 7">
            <a:extLst>
              <a:ext uri="{FF2B5EF4-FFF2-40B4-BE49-F238E27FC236}">
                <a16:creationId xmlns:a16="http://schemas.microsoft.com/office/drawing/2014/main" id="{95AB6B00-2478-404E-BE44-6079845C320A}"/>
              </a:ext>
            </a:extLst>
          </p:cNvPr>
          <p:cNvSpPr txBox="1">
            <a:spLocks noChangeArrowheads="1"/>
          </p:cNvSpPr>
          <p:nvPr/>
        </p:nvSpPr>
        <p:spPr bwMode="auto">
          <a:xfrm>
            <a:off x="0" y="6583363"/>
            <a:ext cx="533400"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cs-CZ" sz="1200" b="1">
                <a:solidFill>
                  <a:schemeClr val="bg1"/>
                </a:solidFill>
              </a:rPr>
              <a:t>LO1</a:t>
            </a:r>
          </a:p>
        </p:txBody>
      </p:sp>
      <p:sp>
        <p:nvSpPr>
          <p:cNvPr id="21" name="Text Box 15">
            <a:extLst>
              <a:ext uri="{FF2B5EF4-FFF2-40B4-BE49-F238E27FC236}">
                <a16:creationId xmlns:a16="http://schemas.microsoft.com/office/drawing/2014/main" id="{9E7151E8-FDB9-488A-A8E7-EF30802CE4CA}"/>
              </a:ext>
            </a:extLst>
          </p:cNvPr>
          <p:cNvSpPr txBox="1">
            <a:spLocks noChangeArrowheads="1"/>
          </p:cNvSpPr>
          <p:nvPr/>
        </p:nvSpPr>
        <p:spPr bwMode="auto">
          <a:xfrm>
            <a:off x="1774825" y="5943600"/>
            <a:ext cx="28257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cs-CZ" sz="1400" b="1"/>
              <a:t>0</a:t>
            </a:r>
          </a:p>
        </p:txBody>
      </p:sp>
      <p:sp>
        <p:nvSpPr>
          <p:cNvPr id="14357" name="Text Box 11">
            <a:extLst>
              <a:ext uri="{FF2B5EF4-FFF2-40B4-BE49-F238E27FC236}">
                <a16:creationId xmlns:a16="http://schemas.microsoft.com/office/drawing/2014/main" id="{0306C5D6-30DD-4CDC-9FB5-36D1A38887A6}"/>
              </a:ext>
            </a:extLst>
          </p:cNvPr>
          <p:cNvSpPr txBox="1">
            <a:spLocks noChangeArrowheads="1"/>
          </p:cNvSpPr>
          <p:nvPr/>
        </p:nvSpPr>
        <p:spPr bwMode="auto">
          <a:xfrm>
            <a:off x="8382000" y="6553200"/>
            <a:ext cx="538163"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cs-CZ" sz="1400">
                <a:solidFill>
                  <a:schemeClr val="bg1"/>
                </a:solidFill>
                <a:ea typeface="ＭＳ Ｐゴシック" panose="020B0600070205080204" pitchFamily="34" charset="-128"/>
                <a:cs typeface="Arial" panose="020B0604020202020204" pitchFamily="34" charset="0"/>
              </a:rPr>
              <a:t>29-</a:t>
            </a:r>
            <a:fld id="{687917E4-4870-4269-B2F5-7C5EFECD1167}" type="slidenum">
              <a:rPr lang="en-US" altLang="cs-CZ" sz="1400">
                <a:solidFill>
                  <a:schemeClr val="bg1"/>
                </a:solidFill>
                <a:ea typeface="ＭＳ Ｐゴシック" panose="020B0600070205080204" pitchFamily="34" charset="-128"/>
                <a:cs typeface="Arial" panose="020B0604020202020204" pitchFamily="34" charset="0"/>
              </a:rPr>
              <a:pPr eaLnBrk="1" hangingPunct="1">
                <a:spcBef>
                  <a:spcPct val="0"/>
                </a:spcBef>
                <a:buFontTx/>
                <a:buNone/>
              </a:pPr>
              <a:t>25</a:t>
            </a:fld>
            <a:endParaRPr lang="en-US" altLang="cs-CZ" sz="1400">
              <a:solidFill>
                <a:schemeClr val="bg1"/>
              </a:solidFill>
              <a:ea typeface="ＭＳ Ｐゴシック" panose="020B0600070205080204" pitchFamily="34" charset="-128"/>
              <a:cs typeface="Arial" panose="020B060402020202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3" presetClass="entr" presetSubtype="16"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500" fill="hold"/>
                                        <p:tgtEl>
                                          <p:spTgt spid="5"/>
                                        </p:tgtEl>
                                        <p:attrNameLst>
                                          <p:attrName>ppt_w</p:attrName>
                                        </p:attrNameLst>
                                      </p:cBhvr>
                                      <p:tavLst>
                                        <p:tav tm="0">
                                          <p:val>
                                            <p:fltVal val="0"/>
                                          </p:val>
                                        </p:tav>
                                        <p:tav tm="100000">
                                          <p:val>
                                            <p:strVal val="#ppt_w"/>
                                          </p:val>
                                        </p:tav>
                                      </p:tavLst>
                                    </p:anim>
                                    <p:anim calcmode="lin" valueType="num">
                                      <p:cBhvr>
                                        <p:cTn id="8" dur="500" fill="hold"/>
                                        <p:tgtEl>
                                          <p:spTgt spid="5"/>
                                        </p:tgtEl>
                                        <p:attrNameLst>
                                          <p:attrName>ppt_h</p:attrName>
                                        </p:attrNameLst>
                                      </p:cBhvr>
                                      <p:tavLst>
                                        <p:tav tm="0">
                                          <p:val>
                                            <p:fltVal val="0"/>
                                          </p:val>
                                        </p:tav>
                                        <p:tav tm="100000">
                                          <p:val>
                                            <p:strVal val="#ppt_h"/>
                                          </p:val>
                                        </p:tav>
                                      </p:tavLst>
                                    </p:anim>
                                  </p:childTnLst>
                                </p:cTn>
                              </p:par>
                              <p:par>
                                <p:cTn id="9" presetID="53" presetClass="entr" presetSubtype="16" fill="hold" nodeType="withEffect">
                                  <p:stCondLst>
                                    <p:cond delay="0"/>
                                  </p:stCondLst>
                                  <p:childTnLst>
                                    <p:set>
                                      <p:cBhvr>
                                        <p:cTn id="10" dur="1" fill="hold">
                                          <p:stCondLst>
                                            <p:cond delay="0"/>
                                          </p:stCondLst>
                                        </p:cTn>
                                        <p:tgtEl>
                                          <p:spTgt spid="2"/>
                                        </p:tgtEl>
                                        <p:attrNameLst>
                                          <p:attrName>style.visibility</p:attrName>
                                        </p:attrNameLst>
                                      </p:cBhvr>
                                      <p:to>
                                        <p:strVal val="visible"/>
                                      </p:to>
                                    </p:set>
                                    <p:anim calcmode="lin" valueType="num">
                                      <p:cBhvr>
                                        <p:cTn id="11" dur="500" fill="hold"/>
                                        <p:tgtEl>
                                          <p:spTgt spid="2"/>
                                        </p:tgtEl>
                                        <p:attrNameLst>
                                          <p:attrName>ppt_w</p:attrName>
                                        </p:attrNameLst>
                                      </p:cBhvr>
                                      <p:tavLst>
                                        <p:tav tm="0">
                                          <p:val>
                                            <p:fltVal val="0"/>
                                          </p:val>
                                        </p:tav>
                                        <p:tav tm="100000">
                                          <p:val>
                                            <p:strVal val="#ppt_w"/>
                                          </p:val>
                                        </p:tav>
                                      </p:tavLst>
                                    </p:anim>
                                    <p:anim calcmode="lin" valueType="num">
                                      <p:cBhvr>
                                        <p:cTn id="12" dur="500" fill="hold"/>
                                        <p:tgtEl>
                                          <p:spTgt spid="2"/>
                                        </p:tgtEl>
                                        <p:attrNameLst>
                                          <p:attrName>ppt_h</p:attrName>
                                        </p:attrNameLst>
                                      </p:cBhvr>
                                      <p:tavLst>
                                        <p:tav tm="0">
                                          <p:val>
                                            <p:fltVal val="0"/>
                                          </p:val>
                                        </p:tav>
                                        <p:tav tm="100000">
                                          <p:val>
                                            <p:strVal val="#ppt_h"/>
                                          </p:val>
                                        </p:tav>
                                      </p:tavLst>
                                    </p:anim>
                                    <p:animEffect transition="in" filter="fade">
                                      <p:cBhvr>
                                        <p:cTn id="13" dur="500"/>
                                        <p:tgtEl>
                                          <p:spTgt spid="2"/>
                                        </p:tgtEl>
                                      </p:cBhvr>
                                    </p:animEffect>
                                  </p:childTnLst>
                                </p:cTn>
                              </p:par>
                              <p:par>
                                <p:cTn id="14" presetID="23" presetClass="entr" presetSubtype="16" fill="hold" grpId="0" nodeType="withEffect">
                                  <p:stCondLst>
                                    <p:cond delay="0"/>
                                  </p:stCondLst>
                                  <p:childTnLst>
                                    <p:set>
                                      <p:cBhvr>
                                        <p:cTn id="15" dur="1" fill="hold">
                                          <p:stCondLst>
                                            <p:cond delay="0"/>
                                          </p:stCondLst>
                                        </p:cTn>
                                        <p:tgtEl>
                                          <p:spTgt spid="7"/>
                                        </p:tgtEl>
                                        <p:attrNameLst>
                                          <p:attrName>style.visibility</p:attrName>
                                        </p:attrNameLst>
                                      </p:cBhvr>
                                      <p:to>
                                        <p:strVal val="visible"/>
                                      </p:to>
                                    </p:set>
                                    <p:anim calcmode="lin" valueType="num">
                                      <p:cBhvr>
                                        <p:cTn id="16" dur="500" fill="hold"/>
                                        <p:tgtEl>
                                          <p:spTgt spid="7"/>
                                        </p:tgtEl>
                                        <p:attrNameLst>
                                          <p:attrName>ppt_w</p:attrName>
                                        </p:attrNameLst>
                                      </p:cBhvr>
                                      <p:tavLst>
                                        <p:tav tm="0">
                                          <p:val>
                                            <p:fltVal val="0"/>
                                          </p:val>
                                        </p:tav>
                                        <p:tav tm="100000">
                                          <p:val>
                                            <p:strVal val="#ppt_w"/>
                                          </p:val>
                                        </p:tav>
                                      </p:tavLst>
                                    </p:anim>
                                    <p:anim calcmode="lin" valueType="num">
                                      <p:cBhvr>
                                        <p:cTn id="17" dur="500" fill="hold"/>
                                        <p:tgtEl>
                                          <p:spTgt spid="7"/>
                                        </p:tgtEl>
                                        <p:attrNameLst>
                                          <p:attrName>ppt_h</p:attrName>
                                        </p:attrNameLst>
                                      </p:cBhvr>
                                      <p:tavLst>
                                        <p:tav tm="0">
                                          <p:val>
                                            <p:fltVal val="0"/>
                                          </p:val>
                                        </p:tav>
                                        <p:tav tm="100000">
                                          <p:val>
                                            <p:strVal val="#ppt_h"/>
                                          </p:val>
                                        </p:tav>
                                      </p:tavLst>
                                    </p:anim>
                                  </p:childTnLst>
                                </p:cTn>
                              </p:par>
                              <p:par>
                                <p:cTn id="18" presetID="23" presetClass="entr" presetSubtype="16" fill="hold" grpId="0" nodeType="withEffect">
                                  <p:stCondLst>
                                    <p:cond delay="0"/>
                                  </p:stCondLst>
                                  <p:childTnLst>
                                    <p:set>
                                      <p:cBhvr>
                                        <p:cTn id="19" dur="1" fill="hold">
                                          <p:stCondLst>
                                            <p:cond delay="0"/>
                                          </p:stCondLst>
                                        </p:cTn>
                                        <p:tgtEl>
                                          <p:spTgt spid="6"/>
                                        </p:tgtEl>
                                        <p:attrNameLst>
                                          <p:attrName>style.visibility</p:attrName>
                                        </p:attrNameLst>
                                      </p:cBhvr>
                                      <p:to>
                                        <p:strVal val="visible"/>
                                      </p:to>
                                    </p:set>
                                    <p:anim calcmode="lin" valueType="num">
                                      <p:cBhvr>
                                        <p:cTn id="20" dur="500" fill="hold"/>
                                        <p:tgtEl>
                                          <p:spTgt spid="6"/>
                                        </p:tgtEl>
                                        <p:attrNameLst>
                                          <p:attrName>ppt_w</p:attrName>
                                        </p:attrNameLst>
                                      </p:cBhvr>
                                      <p:tavLst>
                                        <p:tav tm="0">
                                          <p:val>
                                            <p:fltVal val="0"/>
                                          </p:val>
                                        </p:tav>
                                        <p:tav tm="100000">
                                          <p:val>
                                            <p:strVal val="#ppt_w"/>
                                          </p:val>
                                        </p:tav>
                                      </p:tavLst>
                                    </p:anim>
                                    <p:anim calcmode="lin" valueType="num">
                                      <p:cBhvr>
                                        <p:cTn id="21" dur="500" fill="hold"/>
                                        <p:tgtEl>
                                          <p:spTgt spid="6"/>
                                        </p:tgtEl>
                                        <p:attrNameLst>
                                          <p:attrName>ppt_h</p:attrName>
                                        </p:attrNameLst>
                                      </p:cBhvr>
                                      <p:tavLst>
                                        <p:tav tm="0">
                                          <p:val>
                                            <p:fltVal val="0"/>
                                          </p:val>
                                        </p:tav>
                                        <p:tav tm="100000">
                                          <p:val>
                                            <p:strVal val="#ppt_h"/>
                                          </p:val>
                                        </p:tav>
                                      </p:tavLst>
                                    </p:anim>
                                  </p:childTnLst>
                                </p:cTn>
                              </p:par>
                              <p:par>
                                <p:cTn id="22" presetID="23" presetClass="entr" presetSubtype="16" fill="hold" grpId="0" nodeType="withEffect">
                                  <p:stCondLst>
                                    <p:cond delay="0"/>
                                  </p:stCondLst>
                                  <p:childTnLst>
                                    <p:set>
                                      <p:cBhvr>
                                        <p:cTn id="23" dur="1" fill="hold">
                                          <p:stCondLst>
                                            <p:cond delay="0"/>
                                          </p:stCondLst>
                                        </p:cTn>
                                        <p:tgtEl>
                                          <p:spTgt spid="21"/>
                                        </p:tgtEl>
                                        <p:attrNameLst>
                                          <p:attrName>style.visibility</p:attrName>
                                        </p:attrNameLst>
                                      </p:cBhvr>
                                      <p:to>
                                        <p:strVal val="visible"/>
                                      </p:to>
                                    </p:set>
                                    <p:anim calcmode="lin" valueType="num">
                                      <p:cBhvr>
                                        <p:cTn id="24" dur="500" fill="hold"/>
                                        <p:tgtEl>
                                          <p:spTgt spid="21"/>
                                        </p:tgtEl>
                                        <p:attrNameLst>
                                          <p:attrName>ppt_w</p:attrName>
                                        </p:attrNameLst>
                                      </p:cBhvr>
                                      <p:tavLst>
                                        <p:tav tm="0">
                                          <p:val>
                                            <p:fltVal val="0"/>
                                          </p:val>
                                        </p:tav>
                                        <p:tav tm="100000">
                                          <p:val>
                                            <p:strVal val="#ppt_w"/>
                                          </p:val>
                                        </p:tav>
                                      </p:tavLst>
                                    </p:anim>
                                    <p:anim calcmode="lin" valueType="num">
                                      <p:cBhvr>
                                        <p:cTn id="25" dur="500" fill="hold"/>
                                        <p:tgtEl>
                                          <p:spTgt spid="21"/>
                                        </p:tgtEl>
                                        <p:attrNameLst>
                                          <p:attrName>ppt_h</p:attrName>
                                        </p:attrNameLst>
                                      </p:cBhvr>
                                      <p:tavLst>
                                        <p:tav tm="0">
                                          <p:val>
                                            <p:fltVal val="0"/>
                                          </p:val>
                                        </p:tav>
                                        <p:tav tm="100000">
                                          <p:val>
                                            <p:strVal val="#ppt_h"/>
                                          </p:val>
                                        </p:tav>
                                      </p:tavLst>
                                    </p:anim>
                                  </p:childTnLst>
                                </p:cTn>
                              </p:par>
                            </p:childTnLst>
                          </p:cTn>
                        </p:par>
                        <p:par>
                          <p:cTn id="26" fill="hold" nodeType="afterGroup">
                            <p:stCondLst>
                              <p:cond delay="500"/>
                            </p:stCondLst>
                            <p:childTnLst>
                              <p:par>
                                <p:cTn id="27" presetID="22" presetClass="entr" presetSubtype="1" fill="hold" nodeType="afterEffect">
                                  <p:stCondLst>
                                    <p:cond delay="0"/>
                                  </p:stCondLst>
                                  <p:childTnLst>
                                    <p:set>
                                      <p:cBhvr>
                                        <p:cTn id="28" dur="1" fill="hold">
                                          <p:stCondLst>
                                            <p:cond delay="0"/>
                                          </p:stCondLst>
                                        </p:cTn>
                                        <p:tgtEl>
                                          <p:spTgt spid="15"/>
                                        </p:tgtEl>
                                        <p:attrNameLst>
                                          <p:attrName>style.visibility</p:attrName>
                                        </p:attrNameLst>
                                      </p:cBhvr>
                                      <p:to>
                                        <p:strVal val="visible"/>
                                      </p:to>
                                    </p:set>
                                    <p:animEffect transition="in" filter="wipe(up)">
                                      <p:cBhvr>
                                        <p:cTn id="29" dur="500"/>
                                        <p:tgtEl>
                                          <p:spTgt spid="15"/>
                                        </p:tgtEl>
                                      </p:cBhvr>
                                    </p:animEffect>
                                  </p:childTnLst>
                                </p:cTn>
                              </p:par>
                            </p:childTnLst>
                          </p:cTn>
                        </p:par>
                        <p:par>
                          <p:cTn id="30" fill="hold" nodeType="afterGroup">
                            <p:stCondLst>
                              <p:cond delay="1000"/>
                            </p:stCondLst>
                            <p:childTnLst>
                              <p:par>
                                <p:cTn id="31" presetID="1" presetClass="entr" presetSubtype="0" fill="hold" grpId="0" nodeType="afterEffect">
                                  <p:stCondLst>
                                    <p:cond delay="0"/>
                                  </p:stCondLst>
                                  <p:childTnLst>
                                    <p:set>
                                      <p:cBhvr>
                                        <p:cTn id="32" dur="1" fill="hold">
                                          <p:stCondLst>
                                            <p:cond delay="0"/>
                                          </p:stCondLst>
                                        </p:cTn>
                                        <p:tgtEl>
                                          <p:spTgt spid="8"/>
                                        </p:tgtEl>
                                        <p:attrNameLst>
                                          <p:attrName>style.visibility</p:attrName>
                                        </p:attrNameLst>
                                      </p:cBhvr>
                                      <p:to>
                                        <p:strVal val="visible"/>
                                      </p:to>
                                    </p:set>
                                  </p:childTnLst>
                                </p:cTn>
                              </p:par>
                            </p:childTnLst>
                          </p:cTn>
                        </p:par>
                        <p:par>
                          <p:cTn id="33" fill="hold" nodeType="afterGroup">
                            <p:stCondLst>
                              <p:cond delay="1000"/>
                            </p:stCondLst>
                            <p:childTnLst>
                              <p:par>
                                <p:cTn id="34" presetID="1" presetClass="entr" presetSubtype="0" fill="hold" nodeType="afterEffect">
                                  <p:stCondLst>
                                    <p:cond delay="0"/>
                                  </p:stCondLst>
                                  <p:childTnLst>
                                    <p:set>
                                      <p:cBhvr>
                                        <p:cTn id="35" dur="1" fill="hold">
                                          <p:stCondLst>
                                            <p:cond delay="0"/>
                                          </p:stCondLst>
                                        </p:cTn>
                                        <p:tgtEl>
                                          <p:spTgt spid="9"/>
                                        </p:tgtEl>
                                        <p:attrNameLst>
                                          <p:attrName>style.visibility</p:attrName>
                                        </p:attrNameLst>
                                      </p:cBhvr>
                                      <p:to>
                                        <p:strVal val="visible"/>
                                      </p:to>
                                    </p:set>
                                  </p:childTnLst>
                                </p:cTn>
                              </p:par>
                            </p:childTnLst>
                          </p:cTn>
                        </p:par>
                        <p:par>
                          <p:cTn id="36" fill="hold" nodeType="afterGroup">
                            <p:stCondLst>
                              <p:cond delay="1000"/>
                            </p:stCondLst>
                            <p:childTnLst>
                              <p:par>
                                <p:cTn id="37" presetID="63" presetClass="path" presetSubtype="0" accel="50000" decel="50000" fill="hold" nodeType="afterEffect">
                                  <p:stCondLst>
                                    <p:cond delay="0"/>
                                  </p:stCondLst>
                                  <p:childTnLst>
                                    <p:animMotion origin="layout" path="M -0.01841 0.01619 L 0.00868 0.00532 " pathEditMode="relative" rAng="0" ptsTypes="AA">
                                      <p:cBhvr>
                                        <p:cTn id="38" dur="2000" fill="hold"/>
                                        <p:tgtEl>
                                          <p:spTgt spid="9"/>
                                        </p:tgtEl>
                                        <p:attrNameLst>
                                          <p:attrName>ppt_x</p:attrName>
                                          <p:attrName>ppt_y</p:attrName>
                                        </p:attrNameLst>
                                      </p:cBhvr>
                                      <p:rCtr x="140000" y="-60000"/>
                                    </p:animMotion>
                                  </p:childTnLst>
                                </p:cTn>
                              </p:par>
                            </p:childTnLst>
                          </p:cTn>
                        </p:par>
                        <p:par>
                          <p:cTn id="39" fill="hold" nodeType="afterGroup">
                            <p:stCondLst>
                              <p:cond delay="3000"/>
                            </p:stCondLst>
                            <p:childTnLst>
                              <p:par>
                                <p:cTn id="40" presetID="22" presetClass="entr" presetSubtype="8" fill="hold" grpId="0" nodeType="afterEffect">
                                  <p:stCondLst>
                                    <p:cond delay="0"/>
                                  </p:stCondLst>
                                  <p:childTnLst>
                                    <p:set>
                                      <p:cBhvr>
                                        <p:cTn id="41" dur="1" fill="hold">
                                          <p:stCondLst>
                                            <p:cond delay="0"/>
                                          </p:stCondLst>
                                        </p:cTn>
                                        <p:tgtEl>
                                          <p:spTgt spid="18"/>
                                        </p:tgtEl>
                                        <p:attrNameLst>
                                          <p:attrName>style.visibility</p:attrName>
                                        </p:attrNameLst>
                                      </p:cBhvr>
                                      <p:to>
                                        <p:strVal val="visible"/>
                                      </p:to>
                                    </p:set>
                                    <p:animEffect transition="in" filter="wipe(left)">
                                      <p:cBhvr>
                                        <p:cTn id="42" dur="500"/>
                                        <p:tgtEl>
                                          <p:spTgt spid="18"/>
                                        </p:tgtEl>
                                      </p:cBhvr>
                                    </p:animEffect>
                                  </p:childTnLst>
                                </p:cTn>
                              </p:par>
                            </p:childTnLst>
                          </p:cTn>
                        </p:par>
                        <p:par>
                          <p:cTn id="43" fill="hold" nodeType="afterGroup">
                            <p:stCondLst>
                              <p:cond delay="3500"/>
                            </p:stCondLst>
                            <p:childTnLst>
                              <p:par>
                                <p:cTn id="44" presetID="1" presetClass="entr" presetSubtype="0" fill="hold" nodeType="afterEffect">
                                  <p:stCondLst>
                                    <p:cond delay="0"/>
                                  </p:stCondLst>
                                  <p:childTnLst>
                                    <p:set>
                                      <p:cBhvr>
                                        <p:cTn id="45" dur="1" fill="hold">
                                          <p:stCondLst>
                                            <p:cond delay="0"/>
                                          </p:stCondLst>
                                        </p:cTn>
                                        <p:tgtEl>
                                          <p:spTgt spid="10"/>
                                        </p:tgtEl>
                                        <p:attrNameLst>
                                          <p:attrName>style.visibility</p:attrName>
                                        </p:attrNameLst>
                                      </p:cBhvr>
                                      <p:to>
                                        <p:strVal val="visible"/>
                                      </p:to>
                                    </p:set>
                                  </p:childTnLst>
                                </p:cTn>
                              </p:par>
                            </p:childTnLst>
                          </p:cTn>
                        </p:par>
                        <p:par>
                          <p:cTn id="46" fill="hold" nodeType="afterGroup">
                            <p:stCondLst>
                              <p:cond delay="3500"/>
                            </p:stCondLst>
                            <p:childTnLst>
                              <p:par>
                                <p:cTn id="47" presetID="63" presetClass="path" presetSubtype="0" accel="50000" decel="50000" fill="hold" nodeType="afterEffect">
                                  <p:stCondLst>
                                    <p:cond delay="0"/>
                                  </p:stCondLst>
                                  <p:childTnLst>
                                    <p:animMotion origin="layout" path="M -0.06319 0.04279 L 0.00799 0.00092 " pathEditMode="relative" rAng="0" ptsTypes="AA">
                                      <p:cBhvr>
                                        <p:cTn id="48" dur="2000" fill="hold"/>
                                        <p:tgtEl>
                                          <p:spTgt spid="10"/>
                                        </p:tgtEl>
                                        <p:attrNameLst>
                                          <p:attrName>ppt_x</p:attrName>
                                          <p:attrName>ppt_y</p:attrName>
                                        </p:attrNameLst>
                                      </p:cBhvr>
                                      <p:rCtr x="360000" y="-210000"/>
                                    </p:animMotion>
                                  </p:childTnLst>
                                </p:cTn>
                              </p:par>
                            </p:childTnLst>
                          </p:cTn>
                        </p:par>
                        <p:par>
                          <p:cTn id="49" fill="hold" nodeType="afterGroup">
                            <p:stCondLst>
                              <p:cond delay="5500"/>
                            </p:stCondLst>
                            <p:childTnLst>
                              <p:par>
                                <p:cTn id="50" presetID="1" presetClass="entr" presetSubtype="0" fill="hold" grpId="0" nodeType="afterEffect">
                                  <p:stCondLst>
                                    <p:cond delay="0"/>
                                  </p:stCondLst>
                                  <p:childTnLst>
                                    <p:set>
                                      <p:cBhvr>
                                        <p:cTn id="51" dur="1" fill="hold">
                                          <p:stCondLst>
                                            <p:cond delay="0"/>
                                          </p:stCondLst>
                                        </p:cTn>
                                        <p:tgtEl>
                                          <p:spTgt spid="14"/>
                                        </p:tgtEl>
                                        <p:attrNameLst>
                                          <p:attrName>style.visibility</p:attrName>
                                        </p:attrNameLst>
                                      </p:cBhvr>
                                      <p:to>
                                        <p:strVal val="visible"/>
                                      </p:to>
                                    </p:set>
                                  </p:childTnLst>
                                </p:cTn>
                              </p:par>
                            </p:childTnLst>
                          </p:cTn>
                        </p:par>
                        <p:par>
                          <p:cTn id="52" fill="hold" nodeType="afterGroup">
                            <p:stCondLst>
                              <p:cond delay="5500"/>
                            </p:stCondLst>
                            <p:childTnLst>
                              <p:par>
                                <p:cTn id="53" presetID="1" presetClass="entr" presetSubtype="0" fill="hold" nodeType="afterEffect">
                                  <p:stCondLst>
                                    <p:cond delay="0"/>
                                  </p:stCondLst>
                                  <p:childTnLst>
                                    <p:set>
                                      <p:cBhvr>
                                        <p:cTn id="54" dur="1" fill="hold">
                                          <p:stCondLst>
                                            <p:cond delay="0"/>
                                          </p:stCondLst>
                                        </p:cTn>
                                        <p:tgtEl>
                                          <p:spTgt spid="11"/>
                                        </p:tgtEl>
                                        <p:attrNameLst>
                                          <p:attrName>style.visibility</p:attrName>
                                        </p:attrNameLst>
                                      </p:cBhvr>
                                      <p:to>
                                        <p:strVal val="visible"/>
                                      </p:to>
                                    </p:set>
                                  </p:childTnLst>
                                </p:cTn>
                              </p:par>
                            </p:childTnLst>
                          </p:cTn>
                        </p:par>
                        <p:par>
                          <p:cTn id="55" fill="hold" nodeType="afterGroup">
                            <p:stCondLst>
                              <p:cond delay="5500"/>
                            </p:stCondLst>
                            <p:childTnLst>
                              <p:par>
                                <p:cTn id="56" presetID="35" presetClass="path" presetSubtype="0" accel="50000" decel="50000" fill="hold" nodeType="afterEffect">
                                  <p:stCondLst>
                                    <p:cond delay="0"/>
                                  </p:stCondLst>
                                  <p:childTnLst>
                                    <p:animMotion origin="layout" path="M 0.01875 -0.01458 L -0.00764 0.00485 " pathEditMode="relative" rAng="0" ptsTypes="AA">
                                      <p:cBhvr>
                                        <p:cTn id="57" dur="2000" fill="hold"/>
                                        <p:tgtEl>
                                          <p:spTgt spid="11"/>
                                        </p:tgtEl>
                                        <p:attrNameLst>
                                          <p:attrName>ppt_x</p:attrName>
                                          <p:attrName>ppt_y</p:attrName>
                                        </p:attrNameLst>
                                      </p:cBhvr>
                                      <p:rCtr x="-130000" y="100000"/>
                                    </p:animMotion>
                                  </p:childTnLst>
                                </p:cTn>
                              </p:par>
                            </p:childTnLst>
                          </p:cTn>
                        </p:par>
                        <p:par>
                          <p:cTn id="58" fill="hold" nodeType="afterGroup">
                            <p:stCondLst>
                              <p:cond delay="7500"/>
                            </p:stCondLst>
                            <p:childTnLst>
                              <p:par>
                                <p:cTn id="59" presetID="22" presetClass="entr" presetSubtype="2" fill="hold" grpId="0" nodeType="afterEffect">
                                  <p:stCondLst>
                                    <p:cond delay="0"/>
                                  </p:stCondLst>
                                  <p:childTnLst>
                                    <p:set>
                                      <p:cBhvr>
                                        <p:cTn id="60" dur="1" fill="hold">
                                          <p:stCondLst>
                                            <p:cond delay="0"/>
                                          </p:stCondLst>
                                        </p:cTn>
                                        <p:tgtEl>
                                          <p:spTgt spid="19"/>
                                        </p:tgtEl>
                                        <p:attrNameLst>
                                          <p:attrName>style.visibility</p:attrName>
                                        </p:attrNameLst>
                                      </p:cBhvr>
                                      <p:to>
                                        <p:strVal val="visible"/>
                                      </p:to>
                                    </p:set>
                                    <p:animEffect transition="in" filter="wipe(right)">
                                      <p:cBhvr>
                                        <p:cTn id="61" dur="500"/>
                                        <p:tgtEl>
                                          <p:spTgt spid="19"/>
                                        </p:tgtEl>
                                      </p:cBhvr>
                                    </p:animEffect>
                                  </p:childTnLst>
                                </p:cTn>
                              </p:par>
                            </p:childTnLst>
                          </p:cTn>
                        </p:par>
                        <p:par>
                          <p:cTn id="62" fill="hold" nodeType="afterGroup">
                            <p:stCondLst>
                              <p:cond delay="8000"/>
                            </p:stCondLst>
                            <p:childTnLst>
                              <p:par>
                                <p:cTn id="63" presetID="1" presetClass="entr" presetSubtype="0" fill="hold" nodeType="afterEffect">
                                  <p:stCondLst>
                                    <p:cond delay="0"/>
                                  </p:stCondLst>
                                  <p:childTnLst>
                                    <p:set>
                                      <p:cBhvr>
                                        <p:cTn id="64" dur="1" fill="hold">
                                          <p:stCondLst>
                                            <p:cond delay="0"/>
                                          </p:stCondLst>
                                        </p:cTn>
                                        <p:tgtEl>
                                          <p:spTgt spid="12"/>
                                        </p:tgtEl>
                                        <p:attrNameLst>
                                          <p:attrName>style.visibility</p:attrName>
                                        </p:attrNameLst>
                                      </p:cBhvr>
                                      <p:to>
                                        <p:strVal val="visible"/>
                                      </p:to>
                                    </p:set>
                                  </p:childTnLst>
                                </p:cTn>
                              </p:par>
                            </p:childTnLst>
                          </p:cTn>
                        </p:par>
                        <p:par>
                          <p:cTn id="65" fill="hold" nodeType="afterGroup">
                            <p:stCondLst>
                              <p:cond delay="8000"/>
                            </p:stCondLst>
                            <p:childTnLst>
                              <p:par>
                                <p:cTn id="66" presetID="35" presetClass="path" presetSubtype="0" accel="50000" decel="50000" fill="hold" nodeType="afterEffect">
                                  <p:stCondLst>
                                    <p:cond delay="0"/>
                                  </p:stCondLst>
                                  <p:childTnLst>
                                    <p:animMotion origin="layout" path="M 0.07865 -0.03748 L 0.00174 0.01203 " pathEditMode="relative" rAng="0" ptsTypes="AA">
                                      <p:cBhvr>
                                        <p:cTn id="67" dur="2000" fill="hold"/>
                                        <p:tgtEl>
                                          <p:spTgt spid="12"/>
                                        </p:tgtEl>
                                        <p:attrNameLst>
                                          <p:attrName>ppt_x</p:attrName>
                                          <p:attrName>ppt_y</p:attrName>
                                        </p:attrNameLst>
                                      </p:cBhvr>
                                      <p:rCtr x="-390000" y="250000"/>
                                    </p:animMotion>
                                  </p:childTnLst>
                                </p:cTn>
                              </p:par>
                            </p:childTnLst>
                          </p:cTn>
                        </p:par>
                        <p:par>
                          <p:cTn id="68" fill="hold" nodeType="afterGroup">
                            <p:stCondLst>
                              <p:cond delay="10000"/>
                            </p:stCondLst>
                            <p:childTnLst>
                              <p:par>
                                <p:cTn id="69" presetID="1" presetClass="entr" presetSubtype="0" fill="hold" grpId="0" nodeType="afterEffect">
                                  <p:stCondLst>
                                    <p:cond delay="0"/>
                                  </p:stCondLst>
                                  <p:childTnLst>
                                    <p:set>
                                      <p:cBhvr>
                                        <p:cTn id="70"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p:bldP spid="7" grpId="0"/>
      <p:bldP spid="8" grpId="0"/>
      <p:bldP spid="13" grpId="0"/>
      <p:bldP spid="14" grpId="0"/>
      <p:bldP spid="18" grpId="0" animBg="1"/>
      <p:bldP spid="19" grpId="0" animBg="1"/>
      <p:bldP spid="21"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5">
            <a:extLst>
              <a:ext uri="{FF2B5EF4-FFF2-40B4-BE49-F238E27FC236}">
                <a16:creationId xmlns:a16="http://schemas.microsoft.com/office/drawing/2014/main" id="{B81CE3D1-FFA5-4CDA-9F3F-FDDBCE8C51AE}"/>
              </a:ext>
            </a:extLst>
          </p:cNvPr>
          <p:cNvSpPr>
            <a:spLocks noChangeArrowheads="1"/>
          </p:cNvSpPr>
          <p:nvPr/>
        </p:nvSpPr>
        <p:spPr bwMode="auto">
          <a:xfrm>
            <a:off x="0" y="0"/>
            <a:ext cx="9144000" cy="838200"/>
          </a:xfrm>
          <a:prstGeom prst="rect">
            <a:avLst/>
          </a:prstGeom>
          <a:solidFill>
            <a:srgbClr val="20589C"/>
          </a:solidFill>
          <a:ln w="9525">
            <a:solidFill>
              <a:srgbClr val="20589C"/>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endParaRPr lang="cs-CZ" altLang="cs-CZ" sz="1800" b="1">
              <a:latin typeface="Dotum" panose="020B0600000101010101" pitchFamily="34" charset="-127"/>
            </a:endParaRPr>
          </a:p>
        </p:txBody>
      </p:sp>
      <p:sp>
        <p:nvSpPr>
          <p:cNvPr id="24579" name="Rectangle 2">
            <a:extLst>
              <a:ext uri="{FF2B5EF4-FFF2-40B4-BE49-F238E27FC236}">
                <a16:creationId xmlns:a16="http://schemas.microsoft.com/office/drawing/2014/main" id="{CB3B3883-4CDE-485C-932D-591498ED727A}"/>
              </a:ext>
            </a:extLst>
          </p:cNvPr>
          <p:cNvSpPr>
            <a:spLocks noGrp="1" noChangeArrowheads="1"/>
          </p:cNvSpPr>
          <p:nvPr>
            <p:ph type="title"/>
          </p:nvPr>
        </p:nvSpPr>
        <p:spPr>
          <a:xfrm>
            <a:off x="0" y="0"/>
            <a:ext cx="9144000" cy="838200"/>
          </a:xfrm>
        </p:spPr>
        <p:txBody>
          <a:bodyPr/>
          <a:lstStyle/>
          <a:p>
            <a:pPr eaLnBrk="1" hangingPunct="1"/>
            <a:r>
              <a:rPr lang="en-US" altLang="cs-CZ" sz="3600" b="1">
                <a:solidFill>
                  <a:schemeClr val="bg1"/>
                </a:solidFill>
                <a:latin typeface="Tahoma" panose="020B0604030504040204" pitchFamily="34" charset="0"/>
              </a:rPr>
              <a:t>Aggregate Supply</a:t>
            </a:r>
          </a:p>
        </p:txBody>
      </p:sp>
      <p:sp>
        <p:nvSpPr>
          <p:cNvPr id="24580" name="Rectangle 3">
            <a:extLst>
              <a:ext uri="{FF2B5EF4-FFF2-40B4-BE49-F238E27FC236}">
                <a16:creationId xmlns:a16="http://schemas.microsoft.com/office/drawing/2014/main" id="{32323C58-9BEC-4DBF-A1FB-FC17296F9213}"/>
              </a:ext>
            </a:extLst>
          </p:cNvPr>
          <p:cNvSpPr>
            <a:spLocks noGrp="1" noChangeArrowheads="1"/>
          </p:cNvSpPr>
          <p:nvPr>
            <p:ph type="body" idx="1"/>
          </p:nvPr>
        </p:nvSpPr>
        <p:spPr>
          <a:xfrm>
            <a:off x="457200" y="1066800"/>
            <a:ext cx="8229600" cy="4525963"/>
          </a:xfrm>
        </p:spPr>
        <p:txBody>
          <a:bodyPr/>
          <a:lstStyle/>
          <a:p>
            <a:pPr eaLnBrk="1" hangingPunct="1">
              <a:buClr>
                <a:srgbClr val="3399FF"/>
              </a:buClr>
              <a:buSzPct val="125000"/>
            </a:pPr>
            <a:r>
              <a:rPr lang="en-US" altLang="cs-CZ" sz="3600"/>
              <a:t>Total real output produced at each price level</a:t>
            </a:r>
          </a:p>
          <a:p>
            <a:pPr eaLnBrk="1" hangingPunct="1">
              <a:buClr>
                <a:srgbClr val="3399FF"/>
              </a:buClr>
              <a:buSzPct val="125000"/>
            </a:pPr>
            <a:r>
              <a:rPr lang="en-US" altLang="cs-CZ" sz="3600"/>
              <a:t>Relationship depends on time horizon</a:t>
            </a:r>
          </a:p>
          <a:p>
            <a:pPr lvl="1" eaLnBrk="1" hangingPunct="1">
              <a:buClr>
                <a:srgbClr val="3399FF"/>
              </a:buClr>
              <a:buSzPct val="125000"/>
              <a:buFont typeface="Arial" panose="020B0604020202020204" pitchFamily="34" charset="0"/>
              <a:buChar char="•"/>
            </a:pPr>
            <a:r>
              <a:rPr lang="en-US" altLang="cs-CZ" sz="3600"/>
              <a:t>Immediate short run</a:t>
            </a:r>
          </a:p>
          <a:p>
            <a:pPr lvl="1" eaLnBrk="1" hangingPunct="1">
              <a:buClr>
                <a:srgbClr val="3399FF"/>
              </a:buClr>
              <a:buSzPct val="125000"/>
              <a:buFont typeface="Arial" panose="020B0604020202020204" pitchFamily="34" charset="0"/>
              <a:buChar char="•"/>
            </a:pPr>
            <a:r>
              <a:rPr lang="en-US" altLang="cs-CZ" sz="3600"/>
              <a:t>Short run</a:t>
            </a:r>
          </a:p>
          <a:p>
            <a:pPr lvl="1" eaLnBrk="1" hangingPunct="1">
              <a:buClr>
                <a:srgbClr val="3399FF"/>
              </a:buClr>
              <a:buSzPct val="125000"/>
              <a:buFont typeface="Arial" panose="020B0604020202020204" pitchFamily="34" charset="0"/>
              <a:buChar char="•"/>
            </a:pPr>
            <a:r>
              <a:rPr lang="en-US" altLang="cs-CZ" sz="3600"/>
              <a:t>Long run</a:t>
            </a:r>
          </a:p>
        </p:txBody>
      </p:sp>
      <p:sp>
        <p:nvSpPr>
          <p:cNvPr id="24581" name="Rectangle 4">
            <a:extLst>
              <a:ext uri="{FF2B5EF4-FFF2-40B4-BE49-F238E27FC236}">
                <a16:creationId xmlns:a16="http://schemas.microsoft.com/office/drawing/2014/main" id="{CF3608EE-D62B-4D51-9E1A-721FFE802035}"/>
              </a:ext>
            </a:extLst>
          </p:cNvPr>
          <p:cNvSpPr>
            <a:spLocks noChangeArrowheads="1"/>
          </p:cNvSpPr>
          <p:nvPr/>
        </p:nvSpPr>
        <p:spPr bwMode="auto">
          <a:xfrm rot="5400000">
            <a:off x="4457700" y="2171700"/>
            <a:ext cx="228600" cy="9144000"/>
          </a:xfrm>
          <a:prstGeom prst="rect">
            <a:avLst/>
          </a:prstGeom>
          <a:solidFill>
            <a:srgbClr val="522890"/>
          </a:solidFill>
          <a:ln w="9525">
            <a:solidFill>
              <a:srgbClr val="522890"/>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cs-CZ" altLang="cs-CZ" sz="1800"/>
          </a:p>
        </p:txBody>
      </p:sp>
      <p:sp>
        <p:nvSpPr>
          <p:cNvPr id="24582" name="Text Box 7">
            <a:extLst>
              <a:ext uri="{FF2B5EF4-FFF2-40B4-BE49-F238E27FC236}">
                <a16:creationId xmlns:a16="http://schemas.microsoft.com/office/drawing/2014/main" id="{35362A17-9E60-4B74-A8F0-E1740DB20B2A}"/>
              </a:ext>
            </a:extLst>
          </p:cNvPr>
          <p:cNvSpPr txBox="1">
            <a:spLocks noChangeArrowheads="1"/>
          </p:cNvSpPr>
          <p:nvPr/>
        </p:nvSpPr>
        <p:spPr bwMode="auto">
          <a:xfrm>
            <a:off x="0" y="6583363"/>
            <a:ext cx="53340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cs-CZ" sz="1200" b="1">
                <a:solidFill>
                  <a:schemeClr val="bg1"/>
                </a:solidFill>
              </a:rPr>
              <a:t>LO2</a:t>
            </a:r>
          </a:p>
        </p:txBody>
      </p:sp>
      <p:sp>
        <p:nvSpPr>
          <p:cNvPr id="24583" name="Text Box 11">
            <a:extLst>
              <a:ext uri="{FF2B5EF4-FFF2-40B4-BE49-F238E27FC236}">
                <a16:creationId xmlns:a16="http://schemas.microsoft.com/office/drawing/2014/main" id="{A70BF991-E191-40C4-AB0D-F23C8388C4AF}"/>
              </a:ext>
            </a:extLst>
          </p:cNvPr>
          <p:cNvSpPr txBox="1">
            <a:spLocks noChangeArrowheads="1"/>
          </p:cNvSpPr>
          <p:nvPr/>
        </p:nvSpPr>
        <p:spPr bwMode="auto">
          <a:xfrm>
            <a:off x="8382000" y="6553200"/>
            <a:ext cx="636588"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cs-CZ" sz="1400">
                <a:solidFill>
                  <a:schemeClr val="bg1"/>
                </a:solidFill>
                <a:ea typeface="ＭＳ Ｐゴシック" panose="020B0600070205080204" pitchFamily="34" charset="-128"/>
                <a:cs typeface="Arial" panose="020B0604020202020204" pitchFamily="34" charset="0"/>
              </a:rPr>
              <a:t>29-</a:t>
            </a:r>
            <a:fld id="{EA036763-D282-40CB-953B-CF8E73624A10}" type="slidenum">
              <a:rPr lang="en-US" altLang="cs-CZ" sz="1400">
                <a:solidFill>
                  <a:schemeClr val="bg1"/>
                </a:solidFill>
                <a:ea typeface="ＭＳ Ｐゴシック" panose="020B0600070205080204" pitchFamily="34" charset="-128"/>
                <a:cs typeface="Arial" panose="020B0604020202020204" pitchFamily="34" charset="0"/>
              </a:rPr>
              <a:pPr eaLnBrk="1" hangingPunct="1">
                <a:spcBef>
                  <a:spcPct val="0"/>
                </a:spcBef>
                <a:buFontTx/>
                <a:buNone/>
              </a:pPr>
              <a:t>26</a:t>
            </a:fld>
            <a:endParaRPr lang="en-US" altLang="cs-CZ" sz="1400">
              <a:solidFill>
                <a:schemeClr val="bg1"/>
              </a:solidFill>
              <a:ea typeface="ＭＳ Ｐゴシック" panose="020B0600070205080204" pitchFamily="34" charset="-128"/>
              <a:cs typeface="Arial" panose="020B0604020202020204" pitchFamily="34" charset="0"/>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0D4B3310-6EF9-4B94-8E23-66288285F65F}"/>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981200" y="1371600"/>
            <a:ext cx="5181600" cy="464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6627" name="Rectangle 5">
            <a:extLst>
              <a:ext uri="{FF2B5EF4-FFF2-40B4-BE49-F238E27FC236}">
                <a16:creationId xmlns:a16="http://schemas.microsoft.com/office/drawing/2014/main" id="{CA04AB53-0524-4441-8995-5EE8F9586AC5}"/>
              </a:ext>
            </a:extLst>
          </p:cNvPr>
          <p:cNvSpPr>
            <a:spLocks noChangeArrowheads="1"/>
          </p:cNvSpPr>
          <p:nvPr/>
        </p:nvSpPr>
        <p:spPr bwMode="auto">
          <a:xfrm>
            <a:off x="0" y="0"/>
            <a:ext cx="9144000" cy="838200"/>
          </a:xfrm>
          <a:prstGeom prst="rect">
            <a:avLst/>
          </a:prstGeom>
          <a:solidFill>
            <a:srgbClr val="20589C"/>
          </a:solidFill>
          <a:ln w="9525">
            <a:solidFill>
              <a:srgbClr val="20589C"/>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endParaRPr lang="cs-CZ" altLang="cs-CZ" sz="1800" b="1">
              <a:latin typeface="Dotum" panose="020B0600000101010101" pitchFamily="34" charset="-127"/>
            </a:endParaRPr>
          </a:p>
        </p:txBody>
      </p:sp>
      <p:sp>
        <p:nvSpPr>
          <p:cNvPr id="26628" name="Rectangle 2">
            <a:extLst>
              <a:ext uri="{FF2B5EF4-FFF2-40B4-BE49-F238E27FC236}">
                <a16:creationId xmlns:a16="http://schemas.microsoft.com/office/drawing/2014/main" id="{C0C0F47B-0319-41CE-998D-E579650969E9}"/>
              </a:ext>
            </a:extLst>
          </p:cNvPr>
          <p:cNvSpPr>
            <a:spLocks noGrp="1" noChangeArrowheads="1"/>
          </p:cNvSpPr>
          <p:nvPr>
            <p:ph type="title"/>
          </p:nvPr>
        </p:nvSpPr>
        <p:spPr>
          <a:xfrm>
            <a:off x="0" y="0"/>
            <a:ext cx="9144000" cy="838200"/>
          </a:xfrm>
        </p:spPr>
        <p:txBody>
          <a:bodyPr/>
          <a:lstStyle/>
          <a:p>
            <a:pPr eaLnBrk="1" hangingPunct="1"/>
            <a:r>
              <a:rPr lang="en-US" altLang="cs-CZ" sz="3600" b="1">
                <a:solidFill>
                  <a:schemeClr val="bg1"/>
                </a:solidFill>
                <a:latin typeface="Tahoma" panose="020B0604030504040204" pitchFamily="34" charset="0"/>
              </a:rPr>
              <a:t>AS: Immediate Short Run</a:t>
            </a:r>
          </a:p>
        </p:txBody>
      </p:sp>
      <p:sp>
        <p:nvSpPr>
          <p:cNvPr id="26629" name="Rectangle 4">
            <a:extLst>
              <a:ext uri="{FF2B5EF4-FFF2-40B4-BE49-F238E27FC236}">
                <a16:creationId xmlns:a16="http://schemas.microsoft.com/office/drawing/2014/main" id="{C7B594A7-E2AF-4735-BEB1-DE8B769A960F}"/>
              </a:ext>
            </a:extLst>
          </p:cNvPr>
          <p:cNvSpPr>
            <a:spLocks noChangeArrowheads="1"/>
          </p:cNvSpPr>
          <p:nvPr/>
        </p:nvSpPr>
        <p:spPr bwMode="auto">
          <a:xfrm rot="5400000">
            <a:off x="4457700" y="2171700"/>
            <a:ext cx="228600" cy="9144000"/>
          </a:xfrm>
          <a:prstGeom prst="rect">
            <a:avLst/>
          </a:prstGeom>
          <a:solidFill>
            <a:srgbClr val="522890"/>
          </a:solidFill>
          <a:ln w="9525">
            <a:solidFill>
              <a:srgbClr val="522890"/>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cs-CZ" altLang="cs-CZ" sz="1800"/>
          </a:p>
        </p:txBody>
      </p:sp>
      <p:sp>
        <p:nvSpPr>
          <p:cNvPr id="6" name="Rectangle 4">
            <a:extLst>
              <a:ext uri="{FF2B5EF4-FFF2-40B4-BE49-F238E27FC236}">
                <a16:creationId xmlns:a16="http://schemas.microsoft.com/office/drawing/2014/main" id="{93F517CC-249D-4FE0-936D-D7E3201F5726}"/>
              </a:ext>
            </a:extLst>
          </p:cNvPr>
          <p:cNvSpPr>
            <a:spLocks noChangeArrowheads="1"/>
          </p:cNvSpPr>
          <p:nvPr/>
        </p:nvSpPr>
        <p:spPr bwMode="auto">
          <a:xfrm>
            <a:off x="1997075" y="1371600"/>
            <a:ext cx="5089525" cy="44958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cs-CZ" altLang="cs-CZ" sz="1800"/>
          </a:p>
        </p:txBody>
      </p:sp>
      <p:sp>
        <p:nvSpPr>
          <p:cNvPr id="7" name="Text Box 5">
            <a:extLst>
              <a:ext uri="{FF2B5EF4-FFF2-40B4-BE49-F238E27FC236}">
                <a16:creationId xmlns:a16="http://schemas.microsoft.com/office/drawing/2014/main" id="{A3D43D98-577B-4686-A1D7-E7C741919542}"/>
              </a:ext>
            </a:extLst>
          </p:cNvPr>
          <p:cNvSpPr txBox="1">
            <a:spLocks noChangeArrowheads="1"/>
          </p:cNvSpPr>
          <p:nvPr/>
        </p:nvSpPr>
        <p:spPr bwMode="auto">
          <a:xfrm>
            <a:off x="2836863" y="6091238"/>
            <a:ext cx="3159125"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cs-CZ" sz="1800" b="1"/>
              <a:t>Real domestic output, GDP</a:t>
            </a:r>
          </a:p>
        </p:txBody>
      </p:sp>
      <p:sp>
        <p:nvSpPr>
          <p:cNvPr id="8" name="Text Box 6">
            <a:extLst>
              <a:ext uri="{FF2B5EF4-FFF2-40B4-BE49-F238E27FC236}">
                <a16:creationId xmlns:a16="http://schemas.microsoft.com/office/drawing/2014/main" id="{0FA91BB0-E342-4B00-89C9-985EC1CD25BE}"/>
              </a:ext>
            </a:extLst>
          </p:cNvPr>
          <p:cNvSpPr txBox="1">
            <a:spLocks noChangeArrowheads="1"/>
          </p:cNvSpPr>
          <p:nvPr/>
        </p:nvSpPr>
        <p:spPr bwMode="auto">
          <a:xfrm rot="-5400000">
            <a:off x="751682" y="3364706"/>
            <a:ext cx="132715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cs-CZ" sz="1800" b="1"/>
              <a:t>Price level</a:t>
            </a:r>
          </a:p>
        </p:txBody>
      </p:sp>
      <p:sp>
        <p:nvSpPr>
          <p:cNvPr id="9" name="Text Box 8">
            <a:extLst>
              <a:ext uri="{FF2B5EF4-FFF2-40B4-BE49-F238E27FC236}">
                <a16:creationId xmlns:a16="http://schemas.microsoft.com/office/drawing/2014/main" id="{8058249F-EF48-4AC4-8BBC-A3C2453A5A37}"/>
              </a:ext>
            </a:extLst>
          </p:cNvPr>
          <p:cNvSpPr txBox="1">
            <a:spLocks noChangeArrowheads="1"/>
          </p:cNvSpPr>
          <p:nvPr/>
        </p:nvSpPr>
        <p:spPr bwMode="auto">
          <a:xfrm>
            <a:off x="6324600" y="3135313"/>
            <a:ext cx="76200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cs-CZ" sz="1800" b="1"/>
              <a:t>AS</a:t>
            </a:r>
            <a:r>
              <a:rPr lang="en-US" altLang="cs-CZ" sz="1800" b="1" baseline="-25000"/>
              <a:t>ISR</a:t>
            </a:r>
          </a:p>
        </p:txBody>
      </p:sp>
      <p:cxnSp>
        <p:nvCxnSpPr>
          <p:cNvPr id="10" name="Straight Connector 9">
            <a:extLst>
              <a:ext uri="{FF2B5EF4-FFF2-40B4-BE49-F238E27FC236}">
                <a16:creationId xmlns:a16="http://schemas.microsoft.com/office/drawing/2014/main" id="{1338B57B-8BC6-411A-9781-5A5B1F2B119D}"/>
              </a:ext>
            </a:extLst>
          </p:cNvPr>
          <p:cNvCxnSpPr>
            <a:cxnSpLocks noChangeShapeType="1"/>
          </p:cNvCxnSpPr>
          <p:nvPr/>
        </p:nvCxnSpPr>
        <p:spPr bwMode="auto">
          <a:xfrm>
            <a:off x="1979613" y="3346450"/>
            <a:ext cx="4368800" cy="1588"/>
          </a:xfrm>
          <a:prstGeom prst="line">
            <a:avLst/>
          </a:prstGeom>
          <a:noFill/>
          <a:ln w="57150">
            <a:solidFill>
              <a:srgbClr val="990033"/>
            </a:solidFill>
            <a:round/>
            <a:headEnd/>
            <a:tailEnd/>
          </a:ln>
          <a:effectLst>
            <a:outerShdw dist="20000" dir="5400000" rotWithShape="0">
              <a:srgbClr val="808080">
                <a:alpha val="37999"/>
              </a:srgbClr>
            </a:outerShdw>
          </a:effectLst>
          <a:extLst>
            <a:ext uri="{909E8E84-426E-40DD-AFC4-6F175D3DCCD1}">
              <a14:hiddenFill xmlns:a14="http://schemas.microsoft.com/office/drawing/2010/main">
                <a:noFill/>
              </a14:hiddenFill>
            </a:ext>
          </a:extLst>
        </p:spPr>
      </p:cxnSp>
      <p:sp>
        <p:nvSpPr>
          <p:cNvPr id="11" name="Text Box 16">
            <a:extLst>
              <a:ext uri="{FF2B5EF4-FFF2-40B4-BE49-F238E27FC236}">
                <a16:creationId xmlns:a16="http://schemas.microsoft.com/office/drawing/2014/main" id="{A471F999-2004-4F3A-BEA6-DFA219A4B4AD}"/>
              </a:ext>
            </a:extLst>
          </p:cNvPr>
          <p:cNvSpPr txBox="1">
            <a:spLocks noChangeArrowheads="1"/>
          </p:cNvSpPr>
          <p:nvPr/>
        </p:nvSpPr>
        <p:spPr bwMode="auto">
          <a:xfrm>
            <a:off x="4298950" y="5810250"/>
            <a:ext cx="388938"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cs-CZ" sz="1600" b="1"/>
              <a:t>Q</a:t>
            </a:r>
            <a:r>
              <a:rPr lang="en-US" altLang="cs-CZ" sz="1600" b="1" baseline="-25000"/>
              <a:t>f</a:t>
            </a:r>
          </a:p>
        </p:txBody>
      </p:sp>
      <p:sp>
        <p:nvSpPr>
          <p:cNvPr id="12" name="Line 18">
            <a:extLst>
              <a:ext uri="{FF2B5EF4-FFF2-40B4-BE49-F238E27FC236}">
                <a16:creationId xmlns:a16="http://schemas.microsoft.com/office/drawing/2014/main" id="{CA959B3E-B4DB-4240-950F-D857E2AC0567}"/>
              </a:ext>
            </a:extLst>
          </p:cNvPr>
          <p:cNvSpPr>
            <a:spLocks noChangeShapeType="1"/>
          </p:cNvSpPr>
          <p:nvPr/>
        </p:nvSpPr>
        <p:spPr bwMode="auto">
          <a:xfrm>
            <a:off x="4484688" y="3381375"/>
            <a:ext cx="0" cy="2468563"/>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13" name="TextBox 12">
            <a:extLst>
              <a:ext uri="{FF2B5EF4-FFF2-40B4-BE49-F238E27FC236}">
                <a16:creationId xmlns:a16="http://schemas.microsoft.com/office/drawing/2014/main" id="{59AB4A5F-C78D-434E-8008-50AB78163C87}"/>
              </a:ext>
            </a:extLst>
          </p:cNvPr>
          <p:cNvSpPr txBox="1">
            <a:spLocks noChangeArrowheads="1"/>
          </p:cNvSpPr>
          <p:nvPr/>
        </p:nvSpPr>
        <p:spPr bwMode="auto">
          <a:xfrm>
            <a:off x="4191000" y="1981200"/>
            <a:ext cx="2895600"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cs-CZ" sz="2000" b="1"/>
              <a:t>Immediate-short-run</a:t>
            </a:r>
          </a:p>
          <a:p>
            <a:pPr eaLnBrk="1" hangingPunct="1">
              <a:spcBef>
                <a:spcPct val="0"/>
              </a:spcBef>
              <a:buFontTx/>
              <a:buNone/>
            </a:pPr>
            <a:r>
              <a:rPr lang="en-US" altLang="cs-CZ" sz="2000" b="1"/>
              <a:t>aggregate supply</a:t>
            </a:r>
          </a:p>
        </p:txBody>
      </p:sp>
      <p:cxnSp>
        <p:nvCxnSpPr>
          <p:cNvPr id="15" name="Straight Connector 14">
            <a:extLst>
              <a:ext uri="{FF2B5EF4-FFF2-40B4-BE49-F238E27FC236}">
                <a16:creationId xmlns:a16="http://schemas.microsoft.com/office/drawing/2014/main" id="{81E9A816-61D4-4346-8F22-393507F80F72}"/>
              </a:ext>
            </a:extLst>
          </p:cNvPr>
          <p:cNvCxnSpPr>
            <a:cxnSpLocks noChangeAspect="1"/>
          </p:cNvCxnSpPr>
          <p:nvPr/>
        </p:nvCxnSpPr>
        <p:spPr>
          <a:xfrm rot="5400000">
            <a:off x="4815681" y="2728119"/>
            <a:ext cx="731838" cy="457200"/>
          </a:xfrm>
          <a:prstGeom prst="line">
            <a:avLst/>
          </a:prstGeom>
          <a:ln w="28575">
            <a:solidFill>
              <a:schemeClr val="tx2"/>
            </a:solidFill>
          </a:ln>
        </p:spPr>
        <p:style>
          <a:lnRef idx="1">
            <a:schemeClr val="accent1"/>
          </a:lnRef>
          <a:fillRef idx="0">
            <a:schemeClr val="accent1"/>
          </a:fillRef>
          <a:effectRef idx="0">
            <a:schemeClr val="accent1"/>
          </a:effectRef>
          <a:fontRef idx="minor">
            <a:schemeClr val="tx1"/>
          </a:fontRef>
        </p:style>
      </p:cxnSp>
      <p:sp>
        <p:nvSpPr>
          <p:cNvPr id="16" name="Text Box 16">
            <a:extLst>
              <a:ext uri="{FF2B5EF4-FFF2-40B4-BE49-F238E27FC236}">
                <a16:creationId xmlns:a16="http://schemas.microsoft.com/office/drawing/2014/main" id="{8865C65E-C994-4939-8EE2-CE0B8555146D}"/>
              </a:ext>
            </a:extLst>
          </p:cNvPr>
          <p:cNvSpPr txBox="1">
            <a:spLocks noChangeArrowheads="1"/>
          </p:cNvSpPr>
          <p:nvPr/>
        </p:nvSpPr>
        <p:spPr bwMode="auto">
          <a:xfrm>
            <a:off x="1600200" y="3124200"/>
            <a:ext cx="396875"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cs-CZ" sz="1600" b="1"/>
              <a:t>P</a:t>
            </a:r>
            <a:r>
              <a:rPr lang="en-US" altLang="cs-CZ" sz="1600" b="1" baseline="-25000"/>
              <a:t>1</a:t>
            </a:r>
          </a:p>
        </p:txBody>
      </p:sp>
      <p:sp>
        <p:nvSpPr>
          <p:cNvPr id="17" name="Text Box 15">
            <a:extLst>
              <a:ext uri="{FF2B5EF4-FFF2-40B4-BE49-F238E27FC236}">
                <a16:creationId xmlns:a16="http://schemas.microsoft.com/office/drawing/2014/main" id="{4D7B6E80-8D72-4C5D-9FF7-7CED07AFF499}"/>
              </a:ext>
            </a:extLst>
          </p:cNvPr>
          <p:cNvSpPr txBox="1">
            <a:spLocks noChangeArrowheads="1"/>
          </p:cNvSpPr>
          <p:nvPr/>
        </p:nvSpPr>
        <p:spPr bwMode="auto">
          <a:xfrm>
            <a:off x="1752600" y="5791200"/>
            <a:ext cx="28257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cs-CZ" sz="1400" b="1"/>
              <a:t>0</a:t>
            </a:r>
          </a:p>
        </p:txBody>
      </p:sp>
      <p:sp>
        <p:nvSpPr>
          <p:cNvPr id="26641" name="Text Box 7">
            <a:extLst>
              <a:ext uri="{FF2B5EF4-FFF2-40B4-BE49-F238E27FC236}">
                <a16:creationId xmlns:a16="http://schemas.microsoft.com/office/drawing/2014/main" id="{822A1B03-7966-40CB-B5A8-89CFE24A5709}"/>
              </a:ext>
            </a:extLst>
          </p:cNvPr>
          <p:cNvSpPr txBox="1">
            <a:spLocks noChangeArrowheads="1"/>
          </p:cNvSpPr>
          <p:nvPr/>
        </p:nvSpPr>
        <p:spPr bwMode="auto">
          <a:xfrm>
            <a:off x="0" y="6583363"/>
            <a:ext cx="53340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cs-CZ" sz="1200" b="1">
                <a:solidFill>
                  <a:schemeClr val="bg1"/>
                </a:solidFill>
              </a:rPr>
              <a:t>LO2</a:t>
            </a:r>
          </a:p>
        </p:txBody>
      </p:sp>
      <p:sp>
        <p:nvSpPr>
          <p:cNvPr id="26642" name="Text Box 11">
            <a:extLst>
              <a:ext uri="{FF2B5EF4-FFF2-40B4-BE49-F238E27FC236}">
                <a16:creationId xmlns:a16="http://schemas.microsoft.com/office/drawing/2014/main" id="{BB5CCD4E-9DD9-4D89-BFE4-F57ACBCF1825}"/>
              </a:ext>
            </a:extLst>
          </p:cNvPr>
          <p:cNvSpPr txBox="1">
            <a:spLocks noChangeArrowheads="1"/>
          </p:cNvSpPr>
          <p:nvPr/>
        </p:nvSpPr>
        <p:spPr bwMode="auto">
          <a:xfrm>
            <a:off x="8382000" y="6553200"/>
            <a:ext cx="636588"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cs-CZ" sz="1400">
                <a:solidFill>
                  <a:schemeClr val="bg1"/>
                </a:solidFill>
                <a:ea typeface="ＭＳ Ｐゴシック" panose="020B0600070205080204" pitchFamily="34" charset="-128"/>
                <a:cs typeface="Arial" panose="020B0604020202020204" pitchFamily="34" charset="0"/>
              </a:rPr>
              <a:t>29-</a:t>
            </a:r>
            <a:fld id="{5261A266-CD80-4F2C-89F9-E0A8509C4FB5}" type="slidenum">
              <a:rPr lang="en-US" altLang="cs-CZ" sz="1400">
                <a:solidFill>
                  <a:schemeClr val="bg1"/>
                </a:solidFill>
                <a:ea typeface="ＭＳ Ｐゴシック" panose="020B0600070205080204" pitchFamily="34" charset="-128"/>
                <a:cs typeface="Arial" panose="020B0604020202020204" pitchFamily="34" charset="0"/>
              </a:rPr>
              <a:pPr eaLnBrk="1" hangingPunct="1">
                <a:spcBef>
                  <a:spcPct val="0"/>
                </a:spcBef>
                <a:buFontTx/>
                <a:buNone/>
              </a:pPr>
              <a:t>27</a:t>
            </a:fld>
            <a:endParaRPr lang="en-US" altLang="cs-CZ" sz="1400">
              <a:solidFill>
                <a:schemeClr val="bg1"/>
              </a:solidFill>
              <a:ea typeface="ＭＳ Ｐゴシック" panose="020B0600070205080204" pitchFamily="34" charset="-128"/>
              <a:cs typeface="Arial" panose="020B060402020202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3" presetClass="entr" presetSubtype="16" fill="hold" grpId="0" nodeType="after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p:cTn id="7" dur="500" fill="hold"/>
                                        <p:tgtEl>
                                          <p:spTgt spid="6"/>
                                        </p:tgtEl>
                                        <p:attrNameLst>
                                          <p:attrName>ppt_w</p:attrName>
                                        </p:attrNameLst>
                                      </p:cBhvr>
                                      <p:tavLst>
                                        <p:tav tm="0">
                                          <p:val>
                                            <p:fltVal val="0"/>
                                          </p:val>
                                        </p:tav>
                                        <p:tav tm="100000">
                                          <p:val>
                                            <p:strVal val="#ppt_w"/>
                                          </p:val>
                                        </p:tav>
                                      </p:tavLst>
                                    </p:anim>
                                    <p:anim calcmode="lin" valueType="num">
                                      <p:cBhvr>
                                        <p:cTn id="8" dur="500" fill="hold"/>
                                        <p:tgtEl>
                                          <p:spTgt spid="6"/>
                                        </p:tgtEl>
                                        <p:attrNameLst>
                                          <p:attrName>ppt_h</p:attrName>
                                        </p:attrNameLst>
                                      </p:cBhvr>
                                      <p:tavLst>
                                        <p:tav tm="0">
                                          <p:val>
                                            <p:fltVal val="0"/>
                                          </p:val>
                                        </p:tav>
                                        <p:tav tm="100000">
                                          <p:val>
                                            <p:strVal val="#ppt_h"/>
                                          </p:val>
                                        </p:tav>
                                      </p:tavLst>
                                    </p:anim>
                                  </p:childTnLst>
                                </p:cTn>
                              </p:par>
                              <p:par>
                                <p:cTn id="9" presetID="53" presetClass="entr" presetSubtype="16" fill="hold" nodeType="withEffect">
                                  <p:stCondLst>
                                    <p:cond delay="0"/>
                                  </p:stCondLst>
                                  <p:childTnLst>
                                    <p:set>
                                      <p:cBhvr>
                                        <p:cTn id="10" dur="1" fill="hold">
                                          <p:stCondLst>
                                            <p:cond delay="0"/>
                                          </p:stCondLst>
                                        </p:cTn>
                                        <p:tgtEl>
                                          <p:spTgt spid="2"/>
                                        </p:tgtEl>
                                        <p:attrNameLst>
                                          <p:attrName>style.visibility</p:attrName>
                                        </p:attrNameLst>
                                      </p:cBhvr>
                                      <p:to>
                                        <p:strVal val="visible"/>
                                      </p:to>
                                    </p:set>
                                    <p:anim calcmode="lin" valueType="num">
                                      <p:cBhvr>
                                        <p:cTn id="11" dur="500" fill="hold"/>
                                        <p:tgtEl>
                                          <p:spTgt spid="2"/>
                                        </p:tgtEl>
                                        <p:attrNameLst>
                                          <p:attrName>ppt_w</p:attrName>
                                        </p:attrNameLst>
                                      </p:cBhvr>
                                      <p:tavLst>
                                        <p:tav tm="0">
                                          <p:val>
                                            <p:fltVal val="0"/>
                                          </p:val>
                                        </p:tav>
                                        <p:tav tm="100000">
                                          <p:val>
                                            <p:strVal val="#ppt_w"/>
                                          </p:val>
                                        </p:tav>
                                      </p:tavLst>
                                    </p:anim>
                                    <p:anim calcmode="lin" valueType="num">
                                      <p:cBhvr>
                                        <p:cTn id="12" dur="500" fill="hold"/>
                                        <p:tgtEl>
                                          <p:spTgt spid="2"/>
                                        </p:tgtEl>
                                        <p:attrNameLst>
                                          <p:attrName>ppt_h</p:attrName>
                                        </p:attrNameLst>
                                      </p:cBhvr>
                                      <p:tavLst>
                                        <p:tav tm="0">
                                          <p:val>
                                            <p:fltVal val="0"/>
                                          </p:val>
                                        </p:tav>
                                        <p:tav tm="100000">
                                          <p:val>
                                            <p:strVal val="#ppt_h"/>
                                          </p:val>
                                        </p:tav>
                                      </p:tavLst>
                                    </p:anim>
                                    <p:animEffect transition="in" filter="fade">
                                      <p:cBhvr>
                                        <p:cTn id="13" dur="500"/>
                                        <p:tgtEl>
                                          <p:spTgt spid="2"/>
                                        </p:tgtEl>
                                      </p:cBhvr>
                                    </p:animEffect>
                                  </p:childTnLst>
                                </p:cTn>
                              </p:par>
                              <p:par>
                                <p:cTn id="14" presetID="23" presetClass="entr" presetSubtype="16" fill="hold" grpId="0" nodeType="withEffect">
                                  <p:stCondLst>
                                    <p:cond delay="0"/>
                                  </p:stCondLst>
                                  <p:childTnLst>
                                    <p:set>
                                      <p:cBhvr>
                                        <p:cTn id="15" dur="1" fill="hold">
                                          <p:stCondLst>
                                            <p:cond delay="0"/>
                                          </p:stCondLst>
                                        </p:cTn>
                                        <p:tgtEl>
                                          <p:spTgt spid="8"/>
                                        </p:tgtEl>
                                        <p:attrNameLst>
                                          <p:attrName>style.visibility</p:attrName>
                                        </p:attrNameLst>
                                      </p:cBhvr>
                                      <p:to>
                                        <p:strVal val="visible"/>
                                      </p:to>
                                    </p:set>
                                    <p:anim calcmode="lin" valueType="num">
                                      <p:cBhvr>
                                        <p:cTn id="16" dur="500" fill="hold"/>
                                        <p:tgtEl>
                                          <p:spTgt spid="8"/>
                                        </p:tgtEl>
                                        <p:attrNameLst>
                                          <p:attrName>ppt_w</p:attrName>
                                        </p:attrNameLst>
                                      </p:cBhvr>
                                      <p:tavLst>
                                        <p:tav tm="0">
                                          <p:val>
                                            <p:fltVal val="0"/>
                                          </p:val>
                                        </p:tav>
                                        <p:tav tm="100000">
                                          <p:val>
                                            <p:strVal val="#ppt_w"/>
                                          </p:val>
                                        </p:tav>
                                      </p:tavLst>
                                    </p:anim>
                                    <p:anim calcmode="lin" valueType="num">
                                      <p:cBhvr>
                                        <p:cTn id="17" dur="500" fill="hold"/>
                                        <p:tgtEl>
                                          <p:spTgt spid="8"/>
                                        </p:tgtEl>
                                        <p:attrNameLst>
                                          <p:attrName>ppt_h</p:attrName>
                                        </p:attrNameLst>
                                      </p:cBhvr>
                                      <p:tavLst>
                                        <p:tav tm="0">
                                          <p:val>
                                            <p:fltVal val="0"/>
                                          </p:val>
                                        </p:tav>
                                        <p:tav tm="100000">
                                          <p:val>
                                            <p:strVal val="#ppt_h"/>
                                          </p:val>
                                        </p:tav>
                                      </p:tavLst>
                                    </p:anim>
                                  </p:childTnLst>
                                </p:cTn>
                              </p:par>
                              <p:par>
                                <p:cTn id="18" presetID="23" presetClass="entr" presetSubtype="16" fill="hold" grpId="0" nodeType="withEffect">
                                  <p:stCondLst>
                                    <p:cond delay="0"/>
                                  </p:stCondLst>
                                  <p:childTnLst>
                                    <p:set>
                                      <p:cBhvr>
                                        <p:cTn id="19" dur="1" fill="hold">
                                          <p:stCondLst>
                                            <p:cond delay="0"/>
                                          </p:stCondLst>
                                        </p:cTn>
                                        <p:tgtEl>
                                          <p:spTgt spid="7"/>
                                        </p:tgtEl>
                                        <p:attrNameLst>
                                          <p:attrName>style.visibility</p:attrName>
                                        </p:attrNameLst>
                                      </p:cBhvr>
                                      <p:to>
                                        <p:strVal val="visible"/>
                                      </p:to>
                                    </p:set>
                                    <p:anim calcmode="lin" valueType="num">
                                      <p:cBhvr>
                                        <p:cTn id="20" dur="500" fill="hold"/>
                                        <p:tgtEl>
                                          <p:spTgt spid="7"/>
                                        </p:tgtEl>
                                        <p:attrNameLst>
                                          <p:attrName>ppt_w</p:attrName>
                                        </p:attrNameLst>
                                      </p:cBhvr>
                                      <p:tavLst>
                                        <p:tav tm="0">
                                          <p:val>
                                            <p:fltVal val="0"/>
                                          </p:val>
                                        </p:tav>
                                        <p:tav tm="100000">
                                          <p:val>
                                            <p:strVal val="#ppt_w"/>
                                          </p:val>
                                        </p:tav>
                                      </p:tavLst>
                                    </p:anim>
                                    <p:anim calcmode="lin" valueType="num">
                                      <p:cBhvr>
                                        <p:cTn id="21" dur="500" fill="hold"/>
                                        <p:tgtEl>
                                          <p:spTgt spid="7"/>
                                        </p:tgtEl>
                                        <p:attrNameLst>
                                          <p:attrName>ppt_h</p:attrName>
                                        </p:attrNameLst>
                                      </p:cBhvr>
                                      <p:tavLst>
                                        <p:tav tm="0">
                                          <p:val>
                                            <p:fltVal val="0"/>
                                          </p:val>
                                        </p:tav>
                                        <p:tav tm="100000">
                                          <p:val>
                                            <p:strVal val="#ppt_h"/>
                                          </p:val>
                                        </p:tav>
                                      </p:tavLst>
                                    </p:anim>
                                  </p:childTnLst>
                                </p:cTn>
                              </p:par>
                              <p:par>
                                <p:cTn id="22" presetID="23" presetClass="entr" presetSubtype="16" fill="hold" grpId="0" nodeType="withEffect">
                                  <p:stCondLst>
                                    <p:cond delay="0"/>
                                  </p:stCondLst>
                                  <p:childTnLst>
                                    <p:set>
                                      <p:cBhvr>
                                        <p:cTn id="23" dur="1" fill="hold">
                                          <p:stCondLst>
                                            <p:cond delay="0"/>
                                          </p:stCondLst>
                                        </p:cTn>
                                        <p:tgtEl>
                                          <p:spTgt spid="17"/>
                                        </p:tgtEl>
                                        <p:attrNameLst>
                                          <p:attrName>style.visibility</p:attrName>
                                        </p:attrNameLst>
                                      </p:cBhvr>
                                      <p:to>
                                        <p:strVal val="visible"/>
                                      </p:to>
                                    </p:set>
                                    <p:anim calcmode="lin" valueType="num">
                                      <p:cBhvr>
                                        <p:cTn id="24" dur="500" fill="hold"/>
                                        <p:tgtEl>
                                          <p:spTgt spid="17"/>
                                        </p:tgtEl>
                                        <p:attrNameLst>
                                          <p:attrName>ppt_w</p:attrName>
                                        </p:attrNameLst>
                                      </p:cBhvr>
                                      <p:tavLst>
                                        <p:tav tm="0">
                                          <p:val>
                                            <p:fltVal val="0"/>
                                          </p:val>
                                        </p:tav>
                                        <p:tav tm="100000">
                                          <p:val>
                                            <p:strVal val="#ppt_w"/>
                                          </p:val>
                                        </p:tav>
                                      </p:tavLst>
                                    </p:anim>
                                    <p:anim calcmode="lin" valueType="num">
                                      <p:cBhvr>
                                        <p:cTn id="25" dur="500" fill="hold"/>
                                        <p:tgtEl>
                                          <p:spTgt spid="17"/>
                                        </p:tgtEl>
                                        <p:attrNameLst>
                                          <p:attrName>ppt_h</p:attrName>
                                        </p:attrNameLst>
                                      </p:cBhvr>
                                      <p:tavLst>
                                        <p:tav tm="0">
                                          <p:val>
                                            <p:fltVal val="0"/>
                                          </p:val>
                                        </p:tav>
                                        <p:tav tm="100000">
                                          <p:val>
                                            <p:strVal val="#ppt_h"/>
                                          </p:val>
                                        </p:tav>
                                      </p:tavLst>
                                    </p:anim>
                                  </p:childTnLst>
                                </p:cTn>
                              </p:par>
                            </p:childTnLst>
                          </p:cTn>
                        </p:par>
                        <p:par>
                          <p:cTn id="26" fill="hold" nodeType="afterGroup">
                            <p:stCondLst>
                              <p:cond delay="500"/>
                            </p:stCondLst>
                            <p:childTnLst>
                              <p:par>
                                <p:cTn id="27" presetID="22" presetClass="entr" presetSubtype="8" fill="hold" nodeType="afterEffect">
                                  <p:stCondLst>
                                    <p:cond delay="0"/>
                                  </p:stCondLst>
                                  <p:childTnLst>
                                    <p:set>
                                      <p:cBhvr>
                                        <p:cTn id="28" dur="1" fill="hold">
                                          <p:stCondLst>
                                            <p:cond delay="0"/>
                                          </p:stCondLst>
                                        </p:cTn>
                                        <p:tgtEl>
                                          <p:spTgt spid="10"/>
                                        </p:tgtEl>
                                        <p:attrNameLst>
                                          <p:attrName>style.visibility</p:attrName>
                                        </p:attrNameLst>
                                      </p:cBhvr>
                                      <p:to>
                                        <p:strVal val="visible"/>
                                      </p:to>
                                    </p:set>
                                    <p:animEffect transition="in" filter="wipe(left)">
                                      <p:cBhvr>
                                        <p:cTn id="29" dur="1000"/>
                                        <p:tgtEl>
                                          <p:spTgt spid="10"/>
                                        </p:tgtEl>
                                      </p:cBhvr>
                                    </p:animEffect>
                                  </p:childTnLst>
                                </p:cTn>
                              </p:par>
                            </p:childTnLst>
                          </p:cTn>
                        </p:par>
                        <p:par>
                          <p:cTn id="30" fill="hold" nodeType="afterGroup">
                            <p:stCondLst>
                              <p:cond delay="1500"/>
                            </p:stCondLst>
                            <p:childTnLst>
                              <p:par>
                                <p:cTn id="31" presetID="1" presetClass="entr" presetSubtype="0" fill="hold" grpId="0" nodeType="afterEffect">
                                  <p:stCondLst>
                                    <p:cond delay="0"/>
                                  </p:stCondLst>
                                  <p:childTnLst>
                                    <p:set>
                                      <p:cBhvr>
                                        <p:cTn id="32" dur="1" fill="hold">
                                          <p:stCondLst>
                                            <p:cond delay="0"/>
                                          </p:stCondLst>
                                        </p:cTn>
                                        <p:tgtEl>
                                          <p:spTgt spid="9"/>
                                        </p:tgtEl>
                                        <p:attrNameLst>
                                          <p:attrName>style.visibility</p:attrName>
                                        </p:attrNameLst>
                                      </p:cBhvr>
                                      <p:to>
                                        <p:strVal val="visible"/>
                                      </p:to>
                                    </p:set>
                                  </p:childTnLst>
                                </p:cTn>
                              </p:par>
                            </p:childTnLst>
                          </p:cTn>
                        </p:par>
                        <p:par>
                          <p:cTn id="33" fill="hold" nodeType="afterGroup">
                            <p:stCondLst>
                              <p:cond delay="1500"/>
                            </p:stCondLst>
                            <p:childTnLst>
                              <p:par>
                                <p:cTn id="34" presetID="22" presetClass="entr" presetSubtype="1" fill="hold" nodeType="afterEffect">
                                  <p:stCondLst>
                                    <p:cond delay="0"/>
                                  </p:stCondLst>
                                  <p:childTnLst>
                                    <p:set>
                                      <p:cBhvr>
                                        <p:cTn id="35" dur="1" fill="hold">
                                          <p:stCondLst>
                                            <p:cond delay="0"/>
                                          </p:stCondLst>
                                        </p:cTn>
                                        <p:tgtEl>
                                          <p:spTgt spid="12"/>
                                        </p:tgtEl>
                                        <p:attrNameLst>
                                          <p:attrName>style.visibility</p:attrName>
                                        </p:attrNameLst>
                                      </p:cBhvr>
                                      <p:to>
                                        <p:strVal val="visible"/>
                                      </p:to>
                                    </p:set>
                                    <p:animEffect transition="in" filter="wipe(up)">
                                      <p:cBhvr>
                                        <p:cTn id="36" dur="500"/>
                                        <p:tgtEl>
                                          <p:spTgt spid="12"/>
                                        </p:tgtEl>
                                      </p:cBhvr>
                                    </p:animEffect>
                                  </p:childTnLst>
                                </p:cTn>
                              </p:par>
                            </p:childTnLst>
                          </p:cTn>
                        </p:par>
                        <p:par>
                          <p:cTn id="37" fill="hold" nodeType="afterGroup">
                            <p:stCondLst>
                              <p:cond delay="2000"/>
                            </p:stCondLst>
                            <p:childTnLst>
                              <p:par>
                                <p:cTn id="38" presetID="1" presetClass="entr" presetSubtype="0" fill="hold" grpId="0" nodeType="afterEffect">
                                  <p:stCondLst>
                                    <p:cond delay="0"/>
                                  </p:stCondLst>
                                  <p:childTnLst>
                                    <p:set>
                                      <p:cBhvr>
                                        <p:cTn id="39" dur="1" fill="hold">
                                          <p:stCondLst>
                                            <p:cond delay="0"/>
                                          </p:stCondLst>
                                        </p:cTn>
                                        <p:tgtEl>
                                          <p:spTgt spid="11"/>
                                        </p:tgtEl>
                                        <p:attrNameLst>
                                          <p:attrName>style.visibility</p:attrName>
                                        </p:attrNameLst>
                                      </p:cBhvr>
                                      <p:to>
                                        <p:strVal val="visible"/>
                                      </p:to>
                                    </p:set>
                                  </p:childTnLst>
                                </p:cTn>
                              </p:par>
                            </p:childTnLst>
                          </p:cTn>
                        </p:par>
                        <p:par>
                          <p:cTn id="40" fill="hold" nodeType="afterGroup">
                            <p:stCondLst>
                              <p:cond delay="2000"/>
                            </p:stCondLst>
                            <p:childTnLst>
                              <p:par>
                                <p:cTn id="41" presetID="1" presetClass="entr" presetSubtype="0" fill="hold" grpId="0" nodeType="afterEffect">
                                  <p:stCondLst>
                                    <p:cond delay="0"/>
                                  </p:stCondLst>
                                  <p:childTnLst>
                                    <p:set>
                                      <p:cBhvr>
                                        <p:cTn id="42" dur="1" fill="hold">
                                          <p:stCondLst>
                                            <p:cond delay="0"/>
                                          </p:stCondLst>
                                        </p:cTn>
                                        <p:tgtEl>
                                          <p:spTgt spid="16"/>
                                        </p:tgtEl>
                                        <p:attrNameLst>
                                          <p:attrName>style.visibility</p:attrName>
                                        </p:attrNameLst>
                                      </p:cBhvr>
                                      <p:to>
                                        <p:strVal val="visible"/>
                                      </p:to>
                                    </p:set>
                                  </p:childTnLst>
                                </p:cTn>
                              </p:par>
                            </p:childTnLst>
                          </p:cTn>
                        </p:par>
                        <p:par>
                          <p:cTn id="43" fill="hold" nodeType="afterGroup">
                            <p:stCondLst>
                              <p:cond delay="2000"/>
                            </p:stCondLst>
                            <p:childTnLst>
                              <p:par>
                                <p:cTn id="44" presetID="1" presetClass="entr" presetSubtype="0" fill="hold" grpId="0" nodeType="afterEffect">
                                  <p:stCondLst>
                                    <p:cond delay="0"/>
                                  </p:stCondLst>
                                  <p:childTnLst>
                                    <p:set>
                                      <p:cBhvr>
                                        <p:cTn id="45" dur="1" fill="hold">
                                          <p:stCondLst>
                                            <p:cond delay="0"/>
                                          </p:stCondLst>
                                        </p:cTn>
                                        <p:tgtEl>
                                          <p:spTgt spid="13"/>
                                        </p:tgtEl>
                                        <p:attrNameLst>
                                          <p:attrName>style.visibility</p:attrName>
                                        </p:attrNameLst>
                                      </p:cBhvr>
                                      <p:to>
                                        <p:strVal val="visible"/>
                                      </p:to>
                                    </p:set>
                                  </p:childTnLst>
                                </p:cTn>
                              </p:par>
                            </p:childTnLst>
                          </p:cTn>
                        </p:par>
                        <p:par>
                          <p:cTn id="46" fill="hold" nodeType="afterGroup">
                            <p:stCondLst>
                              <p:cond delay="2000"/>
                            </p:stCondLst>
                            <p:childTnLst>
                              <p:par>
                                <p:cTn id="47" presetID="22" presetClass="entr" presetSubtype="1" fill="hold" nodeType="afterEffect">
                                  <p:stCondLst>
                                    <p:cond delay="0"/>
                                  </p:stCondLst>
                                  <p:childTnLst>
                                    <p:set>
                                      <p:cBhvr>
                                        <p:cTn id="48" dur="1" fill="hold">
                                          <p:stCondLst>
                                            <p:cond delay="0"/>
                                          </p:stCondLst>
                                        </p:cTn>
                                        <p:tgtEl>
                                          <p:spTgt spid="15"/>
                                        </p:tgtEl>
                                        <p:attrNameLst>
                                          <p:attrName>style.visibility</p:attrName>
                                        </p:attrNameLst>
                                      </p:cBhvr>
                                      <p:to>
                                        <p:strVal val="visible"/>
                                      </p:to>
                                    </p:set>
                                    <p:animEffect transition="in" filter="wipe(up)">
                                      <p:cBhvr>
                                        <p:cTn id="49"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p:bldP spid="8" grpId="0"/>
      <p:bldP spid="9" grpId="0"/>
      <p:bldP spid="11" grpId="0"/>
      <p:bldP spid="13" grpId="0"/>
      <p:bldP spid="16" grpId="0"/>
      <p:bldP spid="17"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5E4F8A50-AEF8-493E-BDD9-9CCB7331A342}"/>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2068513" y="1819275"/>
            <a:ext cx="4999037" cy="3743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8675" name="Rectangle 5">
            <a:extLst>
              <a:ext uri="{FF2B5EF4-FFF2-40B4-BE49-F238E27FC236}">
                <a16:creationId xmlns:a16="http://schemas.microsoft.com/office/drawing/2014/main" id="{4CFAF814-DE1F-4079-8F69-40973C7ED28A}"/>
              </a:ext>
            </a:extLst>
          </p:cNvPr>
          <p:cNvSpPr>
            <a:spLocks noChangeArrowheads="1"/>
          </p:cNvSpPr>
          <p:nvPr/>
        </p:nvSpPr>
        <p:spPr bwMode="auto">
          <a:xfrm>
            <a:off x="0" y="0"/>
            <a:ext cx="9144000" cy="838200"/>
          </a:xfrm>
          <a:prstGeom prst="rect">
            <a:avLst/>
          </a:prstGeom>
          <a:solidFill>
            <a:srgbClr val="20589C"/>
          </a:solidFill>
          <a:ln w="9525">
            <a:solidFill>
              <a:srgbClr val="20589C"/>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endParaRPr lang="cs-CZ" altLang="cs-CZ" sz="1800" b="1">
              <a:latin typeface="Dotum" panose="020B0600000101010101" pitchFamily="34" charset="-127"/>
            </a:endParaRPr>
          </a:p>
        </p:txBody>
      </p:sp>
      <p:sp>
        <p:nvSpPr>
          <p:cNvPr id="28676" name="Rectangle 2">
            <a:extLst>
              <a:ext uri="{FF2B5EF4-FFF2-40B4-BE49-F238E27FC236}">
                <a16:creationId xmlns:a16="http://schemas.microsoft.com/office/drawing/2014/main" id="{DFA9400D-8AE1-4592-B2B4-830BD600137F}"/>
              </a:ext>
            </a:extLst>
          </p:cNvPr>
          <p:cNvSpPr>
            <a:spLocks noGrp="1" noChangeArrowheads="1"/>
          </p:cNvSpPr>
          <p:nvPr>
            <p:ph type="title"/>
          </p:nvPr>
        </p:nvSpPr>
        <p:spPr>
          <a:xfrm>
            <a:off x="0" y="0"/>
            <a:ext cx="9144000" cy="838200"/>
          </a:xfrm>
        </p:spPr>
        <p:txBody>
          <a:bodyPr/>
          <a:lstStyle/>
          <a:p>
            <a:pPr eaLnBrk="1" hangingPunct="1"/>
            <a:r>
              <a:rPr lang="en-US" altLang="cs-CZ" sz="3600" b="1">
                <a:solidFill>
                  <a:schemeClr val="bg1"/>
                </a:solidFill>
                <a:latin typeface="Tahoma" panose="020B0604030504040204" pitchFamily="34" charset="0"/>
              </a:rPr>
              <a:t>Aggregate Supply: Short Run</a:t>
            </a:r>
          </a:p>
        </p:txBody>
      </p:sp>
      <p:sp>
        <p:nvSpPr>
          <p:cNvPr id="28677" name="Rectangle 4">
            <a:extLst>
              <a:ext uri="{FF2B5EF4-FFF2-40B4-BE49-F238E27FC236}">
                <a16:creationId xmlns:a16="http://schemas.microsoft.com/office/drawing/2014/main" id="{FDACE76F-B34B-4ACB-B071-CC8F57980B27}"/>
              </a:ext>
            </a:extLst>
          </p:cNvPr>
          <p:cNvSpPr>
            <a:spLocks noChangeArrowheads="1"/>
          </p:cNvSpPr>
          <p:nvPr/>
        </p:nvSpPr>
        <p:spPr bwMode="auto">
          <a:xfrm rot="5400000">
            <a:off x="4457700" y="2171700"/>
            <a:ext cx="228600" cy="9144000"/>
          </a:xfrm>
          <a:prstGeom prst="rect">
            <a:avLst/>
          </a:prstGeom>
          <a:solidFill>
            <a:srgbClr val="522890"/>
          </a:solidFill>
          <a:ln w="9525">
            <a:solidFill>
              <a:srgbClr val="522890"/>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cs-CZ" altLang="cs-CZ" sz="1800"/>
          </a:p>
        </p:txBody>
      </p:sp>
      <p:sp>
        <p:nvSpPr>
          <p:cNvPr id="6" name="Rectangle 12">
            <a:extLst>
              <a:ext uri="{FF2B5EF4-FFF2-40B4-BE49-F238E27FC236}">
                <a16:creationId xmlns:a16="http://schemas.microsoft.com/office/drawing/2014/main" id="{2DB651AC-7AF8-4624-912F-A660E3EB1E7F}"/>
              </a:ext>
            </a:extLst>
          </p:cNvPr>
          <p:cNvSpPr>
            <a:spLocks noChangeArrowheads="1"/>
          </p:cNvSpPr>
          <p:nvPr/>
        </p:nvSpPr>
        <p:spPr bwMode="auto">
          <a:xfrm>
            <a:off x="2068513" y="1819275"/>
            <a:ext cx="4999037" cy="35941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cs-CZ" altLang="cs-CZ" sz="1800"/>
          </a:p>
        </p:txBody>
      </p:sp>
      <p:sp>
        <p:nvSpPr>
          <p:cNvPr id="7" name="Text Box 13">
            <a:extLst>
              <a:ext uri="{FF2B5EF4-FFF2-40B4-BE49-F238E27FC236}">
                <a16:creationId xmlns:a16="http://schemas.microsoft.com/office/drawing/2014/main" id="{A440183A-5498-4CF5-AAED-C62B4E9A8054}"/>
              </a:ext>
            </a:extLst>
          </p:cNvPr>
          <p:cNvSpPr txBox="1">
            <a:spLocks noChangeArrowheads="1"/>
          </p:cNvSpPr>
          <p:nvPr/>
        </p:nvSpPr>
        <p:spPr bwMode="auto">
          <a:xfrm>
            <a:off x="2916238" y="5729288"/>
            <a:ext cx="3159125"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cs-CZ" sz="1800" b="1"/>
              <a:t>Real domestic output, GDP</a:t>
            </a:r>
          </a:p>
        </p:txBody>
      </p:sp>
      <p:sp>
        <p:nvSpPr>
          <p:cNvPr id="8" name="Text Box 14">
            <a:extLst>
              <a:ext uri="{FF2B5EF4-FFF2-40B4-BE49-F238E27FC236}">
                <a16:creationId xmlns:a16="http://schemas.microsoft.com/office/drawing/2014/main" id="{5640791F-4A0D-41BB-9ED4-C3CA28CF9111}"/>
              </a:ext>
            </a:extLst>
          </p:cNvPr>
          <p:cNvSpPr txBox="1">
            <a:spLocks noChangeArrowheads="1"/>
          </p:cNvSpPr>
          <p:nvPr/>
        </p:nvSpPr>
        <p:spPr bwMode="auto">
          <a:xfrm rot="-5400000">
            <a:off x="904876" y="3419475"/>
            <a:ext cx="1325562"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cs-CZ" sz="1800" b="1"/>
              <a:t>Price level</a:t>
            </a:r>
          </a:p>
        </p:txBody>
      </p:sp>
      <p:sp>
        <p:nvSpPr>
          <p:cNvPr id="9" name="Text Box 15">
            <a:extLst>
              <a:ext uri="{FF2B5EF4-FFF2-40B4-BE49-F238E27FC236}">
                <a16:creationId xmlns:a16="http://schemas.microsoft.com/office/drawing/2014/main" id="{3449183E-FD2C-4AC6-B55D-282D4E8BBCB3}"/>
              </a:ext>
            </a:extLst>
          </p:cNvPr>
          <p:cNvSpPr txBox="1">
            <a:spLocks noChangeArrowheads="1"/>
          </p:cNvSpPr>
          <p:nvPr/>
        </p:nvSpPr>
        <p:spPr bwMode="auto">
          <a:xfrm>
            <a:off x="1854200" y="5307013"/>
            <a:ext cx="28257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cs-CZ" sz="1400" b="1"/>
              <a:t>0</a:t>
            </a:r>
          </a:p>
        </p:txBody>
      </p:sp>
      <p:sp>
        <p:nvSpPr>
          <p:cNvPr id="10" name="Text Box 16">
            <a:extLst>
              <a:ext uri="{FF2B5EF4-FFF2-40B4-BE49-F238E27FC236}">
                <a16:creationId xmlns:a16="http://schemas.microsoft.com/office/drawing/2014/main" id="{8C54ADCA-3CEA-46D7-81AB-06F59539F1FB}"/>
              </a:ext>
            </a:extLst>
          </p:cNvPr>
          <p:cNvSpPr txBox="1">
            <a:spLocks noChangeArrowheads="1"/>
          </p:cNvSpPr>
          <p:nvPr/>
        </p:nvSpPr>
        <p:spPr bwMode="auto">
          <a:xfrm>
            <a:off x="4378325" y="5394325"/>
            <a:ext cx="388938"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cs-CZ" sz="1600" b="1"/>
              <a:t>Q</a:t>
            </a:r>
            <a:r>
              <a:rPr lang="en-US" altLang="cs-CZ" sz="1600" b="1" baseline="-25000"/>
              <a:t>f</a:t>
            </a:r>
          </a:p>
        </p:txBody>
      </p:sp>
      <p:sp>
        <p:nvSpPr>
          <p:cNvPr id="11" name="Line 18">
            <a:extLst>
              <a:ext uri="{FF2B5EF4-FFF2-40B4-BE49-F238E27FC236}">
                <a16:creationId xmlns:a16="http://schemas.microsoft.com/office/drawing/2014/main" id="{136622D2-BBA9-47AB-86B6-8B7FAA54F73F}"/>
              </a:ext>
            </a:extLst>
          </p:cNvPr>
          <p:cNvSpPr>
            <a:spLocks noChangeShapeType="1"/>
          </p:cNvSpPr>
          <p:nvPr/>
        </p:nvSpPr>
        <p:spPr bwMode="auto">
          <a:xfrm>
            <a:off x="4564063" y="3967163"/>
            <a:ext cx="0" cy="1438275"/>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12" name="Arc 17">
            <a:extLst>
              <a:ext uri="{FF2B5EF4-FFF2-40B4-BE49-F238E27FC236}">
                <a16:creationId xmlns:a16="http://schemas.microsoft.com/office/drawing/2014/main" id="{D81C7CE1-C501-4CF6-A833-AFEA342E6DAE}"/>
              </a:ext>
            </a:extLst>
          </p:cNvPr>
          <p:cNvSpPr>
            <a:spLocks/>
          </p:cNvSpPr>
          <p:nvPr/>
        </p:nvSpPr>
        <p:spPr bwMode="auto">
          <a:xfrm rot="21312619" flipV="1">
            <a:off x="2954338" y="2165350"/>
            <a:ext cx="2532062" cy="2281238"/>
          </a:xfrm>
          <a:custGeom>
            <a:avLst/>
            <a:gdLst>
              <a:gd name="T0" fmla="*/ 0 w 21289"/>
              <a:gd name="T1" fmla="*/ 0 h 21600"/>
              <a:gd name="T2" fmla="*/ 2147483646 w 21289"/>
              <a:gd name="T3" fmla="*/ 2147483646 h 21600"/>
              <a:gd name="T4" fmla="*/ 0 w 21289"/>
              <a:gd name="T5" fmla="*/ 2147483646 h 21600"/>
              <a:gd name="T6" fmla="*/ 0 60000 65536"/>
              <a:gd name="T7" fmla="*/ 0 60000 65536"/>
              <a:gd name="T8" fmla="*/ 0 60000 65536"/>
              <a:gd name="T9" fmla="*/ 0 w 21289"/>
              <a:gd name="T10" fmla="*/ 0 h 21600"/>
              <a:gd name="T11" fmla="*/ 21289 w 21289"/>
              <a:gd name="T12" fmla="*/ 21600 h 21600"/>
            </a:gdLst>
            <a:ahLst/>
            <a:cxnLst>
              <a:cxn ang="T6">
                <a:pos x="T0" y="T1"/>
              </a:cxn>
              <a:cxn ang="T7">
                <a:pos x="T2" y="T3"/>
              </a:cxn>
              <a:cxn ang="T8">
                <a:pos x="T4" y="T5"/>
              </a:cxn>
            </a:cxnLst>
            <a:rect l="T9" t="T10" r="T11" b="T12"/>
            <a:pathLst>
              <a:path w="21289" h="21600" fill="none" extrusionOk="0">
                <a:moveTo>
                  <a:pt x="-1" y="0"/>
                </a:moveTo>
                <a:cubicBezTo>
                  <a:pt x="10520" y="0"/>
                  <a:pt x="19510" y="7579"/>
                  <a:pt x="21289" y="17947"/>
                </a:cubicBezTo>
              </a:path>
              <a:path w="21289" h="21600" stroke="0" extrusionOk="0">
                <a:moveTo>
                  <a:pt x="-1" y="0"/>
                </a:moveTo>
                <a:cubicBezTo>
                  <a:pt x="10520" y="0"/>
                  <a:pt x="19510" y="7579"/>
                  <a:pt x="21289" y="17947"/>
                </a:cubicBezTo>
                <a:lnTo>
                  <a:pt x="0" y="21600"/>
                </a:lnTo>
                <a:lnTo>
                  <a:pt x="-1" y="0"/>
                </a:lnTo>
                <a:close/>
              </a:path>
            </a:pathLst>
          </a:custGeom>
          <a:noFill/>
          <a:ln w="57150">
            <a:solidFill>
              <a:srgbClr val="990033"/>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cs-CZ"/>
          </a:p>
        </p:txBody>
      </p:sp>
      <p:sp>
        <p:nvSpPr>
          <p:cNvPr id="13" name="Text Box 8">
            <a:extLst>
              <a:ext uri="{FF2B5EF4-FFF2-40B4-BE49-F238E27FC236}">
                <a16:creationId xmlns:a16="http://schemas.microsoft.com/office/drawing/2014/main" id="{E096C3B6-9AA8-43AA-B76A-30EFF002C7AA}"/>
              </a:ext>
            </a:extLst>
          </p:cNvPr>
          <p:cNvSpPr txBox="1">
            <a:spLocks noChangeArrowheads="1"/>
          </p:cNvSpPr>
          <p:nvPr/>
        </p:nvSpPr>
        <p:spPr bwMode="auto">
          <a:xfrm>
            <a:off x="5181600" y="2144713"/>
            <a:ext cx="504825"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cs-CZ" sz="1800" b="1"/>
              <a:t>AS</a:t>
            </a:r>
            <a:endParaRPr lang="en-US" altLang="cs-CZ" sz="1800" b="1" baseline="-25000"/>
          </a:p>
        </p:txBody>
      </p:sp>
      <p:sp>
        <p:nvSpPr>
          <p:cNvPr id="14" name="TextBox 13">
            <a:extLst>
              <a:ext uri="{FF2B5EF4-FFF2-40B4-BE49-F238E27FC236}">
                <a16:creationId xmlns:a16="http://schemas.microsoft.com/office/drawing/2014/main" id="{A20EB063-8D9A-4E7C-A984-52F42E84B864}"/>
              </a:ext>
            </a:extLst>
          </p:cNvPr>
          <p:cNvSpPr txBox="1">
            <a:spLocks noChangeArrowheads="1"/>
          </p:cNvSpPr>
          <p:nvPr/>
        </p:nvSpPr>
        <p:spPr bwMode="auto">
          <a:xfrm>
            <a:off x="2133600" y="2514600"/>
            <a:ext cx="2514600"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US" altLang="cs-CZ" sz="2000" b="1"/>
              <a:t>Aggregate supply</a:t>
            </a:r>
          </a:p>
          <a:p>
            <a:pPr algn="ctr" eaLnBrk="1" hangingPunct="1">
              <a:spcBef>
                <a:spcPct val="0"/>
              </a:spcBef>
              <a:buFontTx/>
              <a:buNone/>
            </a:pPr>
            <a:r>
              <a:rPr lang="en-US" altLang="cs-CZ" sz="2000" b="1"/>
              <a:t>(short run)</a:t>
            </a:r>
          </a:p>
        </p:txBody>
      </p:sp>
      <p:cxnSp>
        <p:nvCxnSpPr>
          <p:cNvPr id="16" name="Straight Connector 15">
            <a:extLst>
              <a:ext uri="{FF2B5EF4-FFF2-40B4-BE49-F238E27FC236}">
                <a16:creationId xmlns:a16="http://schemas.microsoft.com/office/drawing/2014/main" id="{7C562D1F-9AAD-4047-AAB1-2C5A82DF0C67}"/>
              </a:ext>
            </a:extLst>
          </p:cNvPr>
          <p:cNvCxnSpPr>
            <a:stCxn id="14" idx="2"/>
          </p:cNvCxnSpPr>
          <p:nvPr/>
        </p:nvCxnSpPr>
        <p:spPr>
          <a:xfrm rot="16200000" flipH="1">
            <a:off x="3268662" y="3344863"/>
            <a:ext cx="892175" cy="647700"/>
          </a:xfrm>
          <a:prstGeom prst="line">
            <a:avLst/>
          </a:prstGeom>
          <a:ln w="28575"/>
        </p:spPr>
        <p:style>
          <a:lnRef idx="1">
            <a:schemeClr val="dk1"/>
          </a:lnRef>
          <a:fillRef idx="0">
            <a:schemeClr val="dk1"/>
          </a:fillRef>
          <a:effectRef idx="0">
            <a:schemeClr val="dk1"/>
          </a:effectRef>
          <a:fontRef idx="minor">
            <a:schemeClr val="tx1"/>
          </a:fontRef>
        </p:style>
      </p:cxnSp>
      <p:sp>
        <p:nvSpPr>
          <p:cNvPr id="28688" name="Text Box 7">
            <a:extLst>
              <a:ext uri="{FF2B5EF4-FFF2-40B4-BE49-F238E27FC236}">
                <a16:creationId xmlns:a16="http://schemas.microsoft.com/office/drawing/2014/main" id="{FF99FE38-4B57-40A7-8A2C-5B33E09DF0FA}"/>
              </a:ext>
            </a:extLst>
          </p:cNvPr>
          <p:cNvSpPr txBox="1">
            <a:spLocks noChangeArrowheads="1"/>
          </p:cNvSpPr>
          <p:nvPr/>
        </p:nvSpPr>
        <p:spPr bwMode="auto">
          <a:xfrm>
            <a:off x="0" y="6583363"/>
            <a:ext cx="53340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cs-CZ" sz="1200" b="1">
                <a:solidFill>
                  <a:schemeClr val="bg1"/>
                </a:solidFill>
              </a:rPr>
              <a:t>LO2</a:t>
            </a:r>
          </a:p>
        </p:txBody>
      </p:sp>
      <p:sp>
        <p:nvSpPr>
          <p:cNvPr id="28689" name="Text Box 11">
            <a:extLst>
              <a:ext uri="{FF2B5EF4-FFF2-40B4-BE49-F238E27FC236}">
                <a16:creationId xmlns:a16="http://schemas.microsoft.com/office/drawing/2014/main" id="{4D1FF6A9-C4FD-4473-8D5D-51A36BB2B19C}"/>
              </a:ext>
            </a:extLst>
          </p:cNvPr>
          <p:cNvSpPr txBox="1">
            <a:spLocks noChangeArrowheads="1"/>
          </p:cNvSpPr>
          <p:nvPr/>
        </p:nvSpPr>
        <p:spPr bwMode="auto">
          <a:xfrm>
            <a:off x="8382000" y="6553200"/>
            <a:ext cx="636588"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cs-CZ" sz="1400">
                <a:solidFill>
                  <a:schemeClr val="bg1"/>
                </a:solidFill>
                <a:ea typeface="ＭＳ Ｐゴシック" panose="020B0600070205080204" pitchFamily="34" charset="-128"/>
                <a:cs typeface="Arial" panose="020B0604020202020204" pitchFamily="34" charset="0"/>
              </a:rPr>
              <a:t>29-</a:t>
            </a:r>
            <a:fld id="{9424ED6C-4F47-48F4-9227-7442A2531730}" type="slidenum">
              <a:rPr lang="en-US" altLang="cs-CZ" sz="1400">
                <a:solidFill>
                  <a:schemeClr val="bg1"/>
                </a:solidFill>
                <a:ea typeface="ＭＳ Ｐゴシック" panose="020B0600070205080204" pitchFamily="34" charset="-128"/>
                <a:cs typeface="Arial" panose="020B0604020202020204" pitchFamily="34" charset="0"/>
              </a:rPr>
              <a:pPr eaLnBrk="1" hangingPunct="1">
                <a:spcBef>
                  <a:spcPct val="0"/>
                </a:spcBef>
                <a:buFontTx/>
                <a:buNone/>
              </a:pPr>
              <a:t>28</a:t>
            </a:fld>
            <a:endParaRPr lang="en-US" altLang="cs-CZ" sz="1400">
              <a:solidFill>
                <a:schemeClr val="bg1"/>
              </a:solidFill>
              <a:ea typeface="ＭＳ Ｐゴシック" panose="020B0600070205080204" pitchFamily="34" charset="-128"/>
              <a:cs typeface="Arial" panose="020B060402020202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3" presetClass="entr" presetSubtype="16" fill="hold" grpId="0" nodeType="after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p:cTn id="7" dur="500" fill="hold"/>
                                        <p:tgtEl>
                                          <p:spTgt spid="6"/>
                                        </p:tgtEl>
                                        <p:attrNameLst>
                                          <p:attrName>ppt_w</p:attrName>
                                        </p:attrNameLst>
                                      </p:cBhvr>
                                      <p:tavLst>
                                        <p:tav tm="0">
                                          <p:val>
                                            <p:fltVal val="0"/>
                                          </p:val>
                                        </p:tav>
                                        <p:tav tm="100000">
                                          <p:val>
                                            <p:strVal val="#ppt_w"/>
                                          </p:val>
                                        </p:tav>
                                      </p:tavLst>
                                    </p:anim>
                                    <p:anim calcmode="lin" valueType="num">
                                      <p:cBhvr>
                                        <p:cTn id="8" dur="500" fill="hold"/>
                                        <p:tgtEl>
                                          <p:spTgt spid="6"/>
                                        </p:tgtEl>
                                        <p:attrNameLst>
                                          <p:attrName>ppt_h</p:attrName>
                                        </p:attrNameLst>
                                      </p:cBhvr>
                                      <p:tavLst>
                                        <p:tav tm="0">
                                          <p:val>
                                            <p:fltVal val="0"/>
                                          </p:val>
                                        </p:tav>
                                        <p:tav tm="100000">
                                          <p:val>
                                            <p:strVal val="#ppt_h"/>
                                          </p:val>
                                        </p:tav>
                                      </p:tavLst>
                                    </p:anim>
                                  </p:childTnLst>
                                </p:cTn>
                              </p:par>
                              <p:par>
                                <p:cTn id="9" presetID="53" presetClass="entr" presetSubtype="16" fill="hold" nodeType="withEffect">
                                  <p:stCondLst>
                                    <p:cond delay="0"/>
                                  </p:stCondLst>
                                  <p:childTnLst>
                                    <p:set>
                                      <p:cBhvr>
                                        <p:cTn id="10" dur="1" fill="hold">
                                          <p:stCondLst>
                                            <p:cond delay="0"/>
                                          </p:stCondLst>
                                        </p:cTn>
                                        <p:tgtEl>
                                          <p:spTgt spid="2"/>
                                        </p:tgtEl>
                                        <p:attrNameLst>
                                          <p:attrName>style.visibility</p:attrName>
                                        </p:attrNameLst>
                                      </p:cBhvr>
                                      <p:to>
                                        <p:strVal val="visible"/>
                                      </p:to>
                                    </p:set>
                                    <p:anim calcmode="lin" valueType="num">
                                      <p:cBhvr>
                                        <p:cTn id="11" dur="500" fill="hold"/>
                                        <p:tgtEl>
                                          <p:spTgt spid="2"/>
                                        </p:tgtEl>
                                        <p:attrNameLst>
                                          <p:attrName>ppt_w</p:attrName>
                                        </p:attrNameLst>
                                      </p:cBhvr>
                                      <p:tavLst>
                                        <p:tav tm="0">
                                          <p:val>
                                            <p:fltVal val="0"/>
                                          </p:val>
                                        </p:tav>
                                        <p:tav tm="100000">
                                          <p:val>
                                            <p:strVal val="#ppt_w"/>
                                          </p:val>
                                        </p:tav>
                                      </p:tavLst>
                                    </p:anim>
                                    <p:anim calcmode="lin" valueType="num">
                                      <p:cBhvr>
                                        <p:cTn id="12" dur="500" fill="hold"/>
                                        <p:tgtEl>
                                          <p:spTgt spid="2"/>
                                        </p:tgtEl>
                                        <p:attrNameLst>
                                          <p:attrName>ppt_h</p:attrName>
                                        </p:attrNameLst>
                                      </p:cBhvr>
                                      <p:tavLst>
                                        <p:tav tm="0">
                                          <p:val>
                                            <p:fltVal val="0"/>
                                          </p:val>
                                        </p:tav>
                                        <p:tav tm="100000">
                                          <p:val>
                                            <p:strVal val="#ppt_h"/>
                                          </p:val>
                                        </p:tav>
                                      </p:tavLst>
                                    </p:anim>
                                    <p:animEffect transition="in" filter="fade">
                                      <p:cBhvr>
                                        <p:cTn id="13" dur="500"/>
                                        <p:tgtEl>
                                          <p:spTgt spid="2"/>
                                        </p:tgtEl>
                                      </p:cBhvr>
                                    </p:animEffect>
                                  </p:childTnLst>
                                </p:cTn>
                              </p:par>
                              <p:par>
                                <p:cTn id="14" presetID="23" presetClass="entr" presetSubtype="16" fill="hold" grpId="0" nodeType="withEffect">
                                  <p:stCondLst>
                                    <p:cond delay="0"/>
                                  </p:stCondLst>
                                  <p:childTnLst>
                                    <p:set>
                                      <p:cBhvr>
                                        <p:cTn id="15" dur="1" fill="hold">
                                          <p:stCondLst>
                                            <p:cond delay="0"/>
                                          </p:stCondLst>
                                        </p:cTn>
                                        <p:tgtEl>
                                          <p:spTgt spid="8"/>
                                        </p:tgtEl>
                                        <p:attrNameLst>
                                          <p:attrName>style.visibility</p:attrName>
                                        </p:attrNameLst>
                                      </p:cBhvr>
                                      <p:to>
                                        <p:strVal val="visible"/>
                                      </p:to>
                                    </p:set>
                                    <p:anim calcmode="lin" valueType="num">
                                      <p:cBhvr>
                                        <p:cTn id="16" dur="500" fill="hold"/>
                                        <p:tgtEl>
                                          <p:spTgt spid="8"/>
                                        </p:tgtEl>
                                        <p:attrNameLst>
                                          <p:attrName>ppt_w</p:attrName>
                                        </p:attrNameLst>
                                      </p:cBhvr>
                                      <p:tavLst>
                                        <p:tav tm="0">
                                          <p:val>
                                            <p:fltVal val="0"/>
                                          </p:val>
                                        </p:tav>
                                        <p:tav tm="100000">
                                          <p:val>
                                            <p:strVal val="#ppt_w"/>
                                          </p:val>
                                        </p:tav>
                                      </p:tavLst>
                                    </p:anim>
                                    <p:anim calcmode="lin" valueType="num">
                                      <p:cBhvr>
                                        <p:cTn id="17" dur="500" fill="hold"/>
                                        <p:tgtEl>
                                          <p:spTgt spid="8"/>
                                        </p:tgtEl>
                                        <p:attrNameLst>
                                          <p:attrName>ppt_h</p:attrName>
                                        </p:attrNameLst>
                                      </p:cBhvr>
                                      <p:tavLst>
                                        <p:tav tm="0">
                                          <p:val>
                                            <p:fltVal val="0"/>
                                          </p:val>
                                        </p:tav>
                                        <p:tav tm="100000">
                                          <p:val>
                                            <p:strVal val="#ppt_h"/>
                                          </p:val>
                                        </p:tav>
                                      </p:tavLst>
                                    </p:anim>
                                  </p:childTnLst>
                                </p:cTn>
                              </p:par>
                              <p:par>
                                <p:cTn id="18" presetID="23" presetClass="entr" presetSubtype="16" fill="hold" grpId="0" nodeType="withEffect">
                                  <p:stCondLst>
                                    <p:cond delay="0"/>
                                  </p:stCondLst>
                                  <p:childTnLst>
                                    <p:set>
                                      <p:cBhvr>
                                        <p:cTn id="19" dur="1" fill="hold">
                                          <p:stCondLst>
                                            <p:cond delay="0"/>
                                          </p:stCondLst>
                                        </p:cTn>
                                        <p:tgtEl>
                                          <p:spTgt spid="7"/>
                                        </p:tgtEl>
                                        <p:attrNameLst>
                                          <p:attrName>style.visibility</p:attrName>
                                        </p:attrNameLst>
                                      </p:cBhvr>
                                      <p:to>
                                        <p:strVal val="visible"/>
                                      </p:to>
                                    </p:set>
                                    <p:anim calcmode="lin" valueType="num">
                                      <p:cBhvr>
                                        <p:cTn id="20" dur="500" fill="hold"/>
                                        <p:tgtEl>
                                          <p:spTgt spid="7"/>
                                        </p:tgtEl>
                                        <p:attrNameLst>
                                          <p:attrName>ppt_w</p:attrName>
                                        </p:attrNameLst>
                                      </p:cBhvr>
                                      <p:tavLst>
                                        <p:tav tm="0">
                                          <p:val>
                                            <p:fltVal val="0"/>
                                          </p:val>
                                        </p:tav>
                                        <p:tav tm="100000">
                                          <p:val>
                                            <p:strVal val="#ppt_w"/>
                                          </p:val>
                                        </p:tav>
                                      </p:tavLst>
                                    </p:anim>
                                    <p:anim calcmode="lin" valueType="num">
                                      <p:cBhvr>
                                        <p:cTn id="21" dur="500" fill="hold"/>
                                        <p:tgtEl>
                                          <p:spTgt spid="7"/>
                                        </p:tgtEl>
                                        <p:attrNameLst>
                                          <p:attrName>ppt_h</p:attrName>
                                        </p:attrNameLst>
                                      </p:cBhvr>
                                      <p:tavLst>
                                        <p:tav tm="0">
                                          <p:val>
                                            <p:fltVal val="0"/>
                                          </p:val>
                                        </p:tav>
                                        <p:tav tm="100000">
                                          <p:val>
                                            <p:strVal val="#ppt_h"/>
                                          </p:val>
                                        </p:tav>
                                      </p:tavLst>
                                    </p:anim>
                                  </p:childTnLst>
                                </p:cTn>
                              </p:par>
                              <p:par>
                                <p:cTn id="22" presetID="23" presetClass="entr" presetSubtype="16" fill="hold" grpId="0" nodeType="withEffect">
                                  <p:stCondLst>
                                    <p:cond delay="0"/>
                                  </p:stCondLst>
                                  <p:childTnLst>
                                    <p:set>
                                      <p:cBhvr>
                                        <p:cTn id="23" dur="1" fill="hold">
                                          <p:stCondLst>
                                            <p:cond delay="0"/>
                                          </p:stCondLst>
                                        </p:cTn>
                                        <p:tgtEl>
                                          <p:spTgt spid="9"/>
                                        </p:tgtEl>
                                        <p:attrNameLst>
                                          <p:attrName>style.visibility</p:attrName>
                                        </p:attrNameLst>
                                      </p:cBhvr>
                                      <p:to>
                                        <p:strVal val="visible"/>
                                      </p:to>
                                    </p:set>
                                    <p:anim calcmode="lin" valueType="num">
                                      <p:cBhvr>
                                        <p:cTn id="24" dur="500" fill="hold"/>
                                        <p:tgtEl>
                                          <p:spTgt spid="9"/>
                                        </p:tgtEl>
                                        <p:attrNameLst>
                                          <p:attrName>ppt_w</p:attrName>
                                        </p:attrNameLst>
                                      </p:cBhvr>
                                      <p:tavLst>
                                        <p:tav tm="0">
                                          <p:val>
                                            <p:fltVal val="0"/>
                                          </p:val>
                                        </p:tav>
                                        <p:tav tm="100000">
                                          <p:val>
                                            <p:strVal val="#ppt_w"/>
                                          </p:val>
                                        </p:tav>
                                      </p:tavLst>
                                    </p:anim>
                                    <p:anim calcmode="lin" valueType="num">
                                      <p:cBhvr>
                                        <p:cTn id="25" dur="500" fill="hold"/>
                                        <p:tgtEl>
                                          <p:spTgt spid="9"/>
                                        </p:tgtEl>
                                        <p:attrNameLst>
                                          <p:attrName>ppt_h</p:attrName>
                                        </p:attrNameLst>
                                      </p:cBhvr>
                                      <p:tavLst>
                                        <p:tav tm="0">
                                          <p:val>
                                            <p:fltVal val="0"/>
                                          </p:val>
                                        </p:tav>
                                        <p:tav tm="100000">
                                          <p:val>
                                            <p:strVal val="#ppt_h"/>
                                          </p:val>
                                        </p:tav>
                                      </p:tavLst>
                                    </p:anim>
                                  </p:childTnLst>
                                </p:cTn>
                              </p:par>
                            </p:childTnLst>
                          </p:cTn>
                        </p:par>
                        <p:par>
                          <p:cTn id="26" fill="hold" nodeType="afterGroup">
                            <p:stCondLst>
                              <p:cond delay="500"/>
                            </p:stCondLst>
                            <p:childTnLst>
                              <p:par>
                                <p:cTn id="27" presetID="22" presetClass="entr" presetSubtype="8" fill="hold" nodeType="afterEffect">
                                  <p:stCondLst>
                                    <p:cond delay="0"/>
                                  </p:stCondLst>
                                  <p:childTnLst>
                                    <p:set>
                                      <p:cBhvr>
                                        <p:cTn id="28" dur="1" fill="hold">
                                          <p:stCondLst>
                                            <p:cond delay="0"/>
                                          </p:stCondLst>
                                        </p:cTn>
                                        <p:tgtEl>
                                          <p:spTgt spid="12"/>
                                        </p:tgtEl>
                                        <p:attrNameLst>
                                          <p:attrName>style.visibility</p:attrName>
                                        </p:attrNameLst>
                                      </p:cBhvr>
                                      <p:to>
                                        <p:strVal val="visible"/>
                                      </p:to>
                                    </p:set>
                                    <p:animEffect transition="in" filter="wipe(left)">
                                      <p:cBhvr>
                                        <p:cTn id="29" dur="2000"/>
                                        <p:tgtEl>
                                          <p:spTgt spid="12"/>
                                        </p:tgtEl>
                                      </p:cBhvr>
                                    </p:animEffect>
                                  </p:childTnLst>
                                </p:cTn>
                              </p:par>
                            </p:childTnLst>
                          </p:cTn>
                        </p:par>
                        <p:par>
                          <p:cTn id="30" fill="hold" nodeType="afterGroup">
                            <p:stCondLst>
                              <p:cond delay="2500"/>
                            </p:stCondLst>
                            <p:childTnLst>
                              <p:par>
                                <p:cTn id="31" presetID="1" presetClass="entr" presetSubtype="0" fill="hold" grpId="0" nodeType="afterEffect">
                                  <p:stCondLst>
                                    <p:cond delay="0"/>
                                  </p:stCondLst>
                                  <p:childTnLst>
                                    <p:set>
                                      <p:cBhvr>
                                        <p:cTn id="32" dur="1" fill="hold">
                                          <p:stCondLst>
                                            <p:cond delay="0"/>
                                          </p:stCondLst>
                                        </p:cTn>
                                        <p:tgtEl>
                                          <p:spTgt spid="13"/>
                                        </p:tgtEl>
                                        <p:attrNameLst>
                                          <p:attrName>style.visibility</p:attrName>
                                        </p:attrNameLst>
                                      </p:cBhvr>
                                      <p:to>
                                        <p:strVal val="visible"/>
                                      </p:to>
                                    </p:set>
                                  </p:childTnLst>
                                </p:cTn>
                              </p:par>
                            </p:childTnLst>
                          </p:cTn>
                        </p:par>
                        <p:par>
                          <p:cTn id="33" fill="hold" nodeType="afterGroup">
                            <p:stCondLst>
                              <p:cond delay="2500"/>
                            </p:stCondLst>
                            <p:childTnLst>
                              <p:par>
                                <p:cTn id="34" presetID="22" presetClass="entr" presetSubtype="1" fill="hold" nodeType="afterEffect">
                                  <p:stCondLst>
                                    <p:cond delay="0"/>
                                  </p:stCondLst>
                                  <p:childTnLst>
                                    <p:set>
                                      <p:cBhvr>
                                        <p:cTn id="35" dur="1" fill="hold">
                                          <p:stCondLst>
                                            <p:cond delay="0"/>
                                          </p:stCondLst>
                                        </p:cTn>
                                        <p:tgtEl>
                                          <p:spTgt spid="11"/>
                                        </p:tgtEl>
                                        <p:attrNameLst>
                                          <p:attrName>style.visibility</p:attrName>
                                        </p:attrNameLst>
                                      </p:cBhvr>
                                      <p:to>
                                        <p:strVal val="visible"/>
                                      </p:to>
                                    </p:set>
                                    <p:animEffect transition="in" filter="wipe(up)">
                                      <p:cBhvr>
                                        <p:cTn id="36" dur="500"/>
                                        <p:tgtEl>
                                          <p:spTgt spid="11"/>
                                        </p:tgtEl>
                                      </p:cBhvr>
                                    </p:animEffect>
                                  </p:childTnLst>
                                </p:cTn>
                              </p:par>
                            </p:childTnLst>
                          </p:cTn>
                        </p:par>
                        <p:par>
                          <p:cTn id="37" fill="hold" nodeType="afterGroup">
                            <p:stCondLst>
                              <p:cond delay="3000"/>
                            </p:stCondLst>
                            <p:childTnLst>
                              <p:par>
                                <p:cTn id="38" presetID="1" presetClass="entr" presetSubtype="0" fill="hold" grpId="0" nodeType="afterEffect">
                                  <p:stCondLst>
                                    <p:cond delay="0"/>
                                  </p:stCondLst>
                                  <p:childTnLst>
                                    <p:set>
                                      <p:cBhvr>
                                        <p:cTn id="39" dur="1" fill="hold">
                                          <p:stCondLst>
                                            <p:cond delay="0"/>
                                          </p:stCondLst>
                                        </p:cTn>
                                        <p:tgtEl>
                                          <p:spTgt spid="10"/>
                                        </p:tgtEl>
                                        <p:attrNameLst>
                                          <p:attrName>style.visibility</p:attrName>
                                        </p:attrNameLst>
                                      </p:cBhvr>
                                      <p:to>
                                        <p:strVal val="visible"/>
                                      </p:to>
                                    </p:set>
                                  </p:childTnLst>
                                </p:cTn>
                              </p:par>
                            </p:childTnLst>
                          </p:cTn>
                        </p:par>
                        <p:par>
                          <p:cTn id="40" fill="hold" nodeType="afterGroup">
                            <p:stCondLst>
                              <p:cond delay="3000"/>
                            </p:stCondLst>
                            <p:childTnLst>
                              <p:par>
                                <p:cTn id="41" presetID="1" presetClass="entr" presetSubtype="0"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childTnLst>
                                </p:cTn>
                              </p:par>
                            </p:childTnLst>
                          </p:cTn>
                        </p:par>
                        <p:par>
                          <p:cTn id="43" fill="hold" nodeType="afterGroup">
                            <p:stCondLst>
                              <p:cond delay="3000"/>
                            </p:stCondLst>
                            <p:childTnLst>
                              <p:par>
                                <p:cTn id="44" presetID="22" presetClass="entr" presetSubtype="1" fill="hold" nodeType="afterEffect">
                                  <p:stCondLst>
                                    <p:cond delay="0"/>
                                  </p:stCondLst>
                                  <p:childTnLst>
                                    <p:set>
                                      <p:cBhvr>
                                        <p:cTn id="45" dur="1" fill="hold">
                                          <p:stCondLst>
                                            <p:cond delay="0"/>
                                          </p:stCondLst>
                                        </p:cTn>
                                        <p:tgtEl>
                                          <p:spTgt spid="16"/>
                                        </p:tgtEl>
                                        <p:attrNameLst>
                                          <p:attrName>style.visibility</p:attrName>
                                        </p:attrNameLst>
                                      </p:cBhvr>
                                      <p:to>
                                        <p:strVal val="visible"/>
                                      </p:to>
                                    </p:set>
                                    <p:animEffect transition="in" filter="wipe(up)">
                                      <p:cBhvr>
                                        <p:cTn id="46"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p:bldP spid="8" grpId="0"/>
      <p:bldP spid="9" grpId="0"/>
      <p:bldP spid="10" grpId="0"/>
      <p:bldP spid="13" grpId="0"/>
      <p:bldP spid="14"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1667661F-92D1-4FD6-AACE-28D367ADBCAC}"/>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981200" y="1466850"/>
            <a:ext cx="5105400" cy="4705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23" name="Rectangle 5">
            <a:extLst>
              <a:ext uri="{FF2B5EF4-FFF2-40B4-BE49-F238E27FC236}">
                <a16:creationId xmlns:a16="http://schemas.microsoft.com/office/drawing/2014/main" id="{18D574C6-B28D-40AF-A130-0A5520AAF950}"/>
              </a:ext>
            </a:extLst>
          </p:cNvPr>
          <p:cNvSpPr>
            <a:spLocks noChangeArrowheads="1"/>
          </p:cNvSpPr>
          <p:nvPr/>
        </p:nvSpPr>
        <p:spPr bwMode="auto">
          <a:xfrm>
            <a:off x="0" y="0"/>
            <a:ext cx="9144000" cy="838200"/>
          </a:xfrm>
          <a:prstGeom prst="rect">
            <a:avLst/>
          </a:prstGeom>
          <a:solidFill>
            <a:srgbClr val="20589C"/>
          </a:solidFill>
          <a:ln w="9525">
            <a:solidFill>
              <a:srgbClr val="20589C"/>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endParaRPr lang="cs-CZ" altLang="cs-CZ" sz="1800" b="1">
              <a:latin typeface="Dotum" panose="020B0600000101010101" pitchFamily="34" charset="-127"/>
            </a:endParaRPr>
          </a:p>
        </p:txBody>
      </p:sp>
      <p:sp>
        <p:nvSpPr>
          <p:cNvPr id="30724" name="Rectangle 2">
            <a:extLst>
              <a:ext uri="{FF2B5EF4-FFF2-40B4-BE49-F238E27FC236}">
                <a16:creationId xmlns:a16="http://schemas.microsoft.com/office/drawing/2014/main" id="{2C73DC80-E523-4B43-8ECF-31366CE042B8}"/>
              </a:ext>
            </a:extLst>
          </p:cNvPr>
          <p:cNvSpPr>
            <a:spLocks noGrp="1" noChangeArrowheads="1"/>
          </p:cNvSpPr>
          <p:nvPr>
            <p:ph type="title"/>
          </p:nvPr>
        </p:nvSpPr>
        <p:spPr>
          <a:xfrm>
            <a:off x="0" y="0"/>
            <a:ext cx="9144000" cy="838200"/>
          </a:xfrm>
        </p:spPr>
        <p:txBody>
          <a:bodyPr/>
          <a:lstStyle/>
          <a:p>
            <a:pPr eaLnBrk="1" hangingPunct="1"/>
            <a:r>
              <a:rPr lang="en-US" altLang="cs-CZ" sz="3600" b="1">
                <a:solidFill>
                  <a:schemeClr val="bg1"/>
                </a:solidFill>
                <a:latin typeface="Tahoma" panose="020B0604030504040204" pitchFamily="34" charset="0"/>
              </a:rPr>
              <a:t>Aggregate Supply: Long Run</a:t>
            </a:r>
          </a:p>
        </p:txBody>
      </p:sp>
      <p:sp>
        <p:nvSpPr>
          <p:cNvPr id="30725" name="Rectangle 4">
            <a:extLst>
              <a:ext uri="{FF2B5EF4-FFF2-40B4-BE49-F238E27FC236}">
                <a16:creationId xmlns:a16="http://schemas.microsoft.com/office/drawing/2014/main" id="{9F6CB315-7353-4DA7-93A9-144B80765A4D}"/>
              </a:ext>
            </a:extLst>
          </p:cNvPr>
          <p:cNvSpPr>
            <a:spLocks noChangeArrowheads="1"/>
          </p:cNvSpPr>
          <p:nvPr/>
        </p:nvSpPr>
        <p:spPr bwMode="auto">
          <a:xfrm rot="5400000">
            <a:off x="4457700" y="2171700"/>
            <a:ext cx="228600" cy="9144000"/>
          </a:xfrm>
          <a:prstGeom prst="rect">
            <a:avLst/>
          </a:prstGeom>
          <a:solidFill>
            <a:srgbClr val="522890"/>
          </a:solidFill>
          <a:ln w="9525">
            <a:solidFill>
              <a:srgbClr val="522890"/>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cs-CZ" altLang="cs-CZ" sz="1800"/>
          </a:p>
        </p:txBody>
      </p:sp>
      <p:sp>
        <p:nvSpPr>
          <p:cNvPr id="6" name="Rectangle 4">
            <a:extLst>
              <a:ext uri="{FF2B5EF4-FFF2-40B4-BE49-F238E27FC236}">
                <a16:creationId xmlns:a16="http://schemas.microsoft.com/office/drawing/2014/main" id="{D1B04FA7-A55B-48A8-8F3B-6349AD280C9A}"/>
              </a:ext>
            </a:extLst>
          </p:cNvPr>
          <p:cNvSpPr>
            <a:spLocks noChangeArrowheads="1"/>
          </p:cNvSpPr>
          <p:nvPr/>
        </p:nvSpPr>
        <p:spPr bwMode="auto">
          <a:xfrm>
            <a:off x="1981200" y="1466850"/>
            <a:ext cx="5089525" cy="44958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cs-CZ" altLang="cs-CZ" sz="1800"/>
          </a:p>
        </p:txBody>
      </p:sp>
      <p:sp>
        <p:nvSpPr>
          <p:cNvPr id="7" name="Text Box 5">
            <a:extLst>
              <a:ext uri="{FF2B5EF4-FFF2-40B4-BE49-F238E27FC236}">
                <a16:creationId xmlns:a16="http://schemas.microsoft.com/office/drawing/2014/main" id="{91F6E418-70F2-4F78-8408-0BD3FB09B2C1}"/>
              </a:ext>
            </a:extLst>
          </p:cNvPr>
          <p:cNvSpPr txBox="1">
            <a:spLocks noChangeArrowheads="1"/>
          </p:cNvSpPr>
          <p:nvPr/>
        </p:nvSpPr>
        <p:spPr bwMode="auto">
          <a:xfrm>
            <a:off x="2820988" y="6186488"/>
            <a:ext cx="3159125"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cs-CZ" sz="1800" b="1"/>
              <a:t>Real domestic output, GDP</a:t>
            </a:r>
          </a:p>
        </p:txBody>
      </p:sp>
      <p:sp>
        <p:nvSpPr>
          <p:cNvPr id="8" name="Text Box 6">
            <a:extLst>
              <a:ext uri="{FF2B5EF4-FFF2-40B4-BE49-F238E27FC236}">
                <a16:creationId xmlns:a16="http://schemas.microsoft.com/office/drawing/2014/main" id="{00956C85-5B53-47AB-B650-CD4C7987A5D3}"/>
              </a:ext>
            </a:extLst>
          </p:cNvPr>
          <p:cNvSpPr txBox="1">
            <a:spLocks noChangeArrowheads="1"/>
          </p:cNvSpPr>
          <p:nvPr/>
        </p:nvSpPr>
        <p:spPr bwMode="auto">
          <a:xfrm rot="-5400000">
            <a:off x="817562" y="3449638"/>
            <a:ext cx="1325563"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cs-CZ" sz="1800" b="1"/>
              <a:t>Price level</a:t>
            </a:r>
          </a:p>
        </p:txBody>
      </p:sp>
      <p:sp>
        <p:nvSpPr>
          <p:cNvPr id="9" name="Text Box 8">
            <a:extLst>
              <a:ext uri="{FF2B5EF4-FFF2-40B4-BE49-F238E27FC236}">
                <a16:creationId xmlns:a16="http://schemas.microsoft.com/office/drawing/2014/main" id="{3072FB5B-01B4-4BE3-AB88-6AA153CED8DA}"/>
              </a:ext>
            </a:extLst>
          </p:cNvPr>
          <p:cNvSpPr txBox="1">
            <a:spLocks noChangeArrowheads="1"/>
          </p:cNvSpPr>
          <p:nvPr/>
        </p:nvSpPr>
        <p:spPr bwMode="auto">
          <a:xfrm>
            <a:off x="4614863" y="2047875"/>
            <a:ext cx="7112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cs-CZ" sz="1800" b="1"/>
              <a:t>AS</a:t>
            </a:r>
            <a:r>
              <a:rPr lang="en-US" altLang="cs-CZ" sz="1800" b="1" baseline="-25000"/>
              <a:t>LR</a:t>
            </a:r>
          </a:p>
        </p:txBody>
      </p:sp>
      <p:cxnSp>
        <p:nvCxnSpPr>
          <p:cNvPr id="10" name="Straight Connector 9">
            <a:extLst>
              <a:ext uri="{FF2B5EF4-FFF2-40B4-BE49-F238E27FC236}">
                <a16:creationId xmlns:a16="http://schemas.microsoft.com/office/drawing/2014/main" id="{FBEDFDEB-F4BA-4010-ACE4-EB4DD8DCC0E4}"/>
              </a:ext>
            </a:extLst>
          </p:cNvPr>
          <p:cNvCxnSpPr>
            <a:cxnSpLocks noChangeShapeType="1"/>
          </p:cNvCxnSpPr>
          <p:nvPr/>
        </p:nvCxnSpPr>
        <p:spPr bwMode="auto">
          <a:xfrm rot="5400000" flipH="1" flipV="1">
            <a:off x="2954338" y="4216400"/>
            <a:ext cx="3479800" cy="3175"/>
          </a:xfrm>
          <a:prstGeom prst="line">
            <a:avLst/>
          </a:prstGeom>
          <a:noFill/>
          <a:ln w="57150">
            <a:solidFill>
              <a:srgbClr val="800000"/>
            </a:solidFill>
            <a:round/>
            <a:headEnd/>
            <a:tailEnd/>
          </a:ln>
          <a:effectLst>
            <a:outerShdw dist="20000" dir="5400000" rotWithShape="0">
              <a:srgbClr val="808080">
                <a:alpha val="37999"/>
              </a:srgbClr>
            </a:outerShdw>
          </a:effectLst>
          <a:extLst>
            <a:ext uri="{909E8E84-426E-40DD-AFC4-6F175D3DCCD1}">
              <a14:hiddenFill xmlns:a14="http://schemas.microsoft.com/office/drawing/2010/main">
                <a:noFill/>
              </a14:hiddenFill>
            </a:ext>
          </a:extLst>
        </p:spPr>
      </p:cxnSp>
      <p:sp>
        <p:nvSpPr>
          <p:cNvPr id="11" name="Text Box 16">
            <a:extLst>
              <a:ext uri="{FF2B5EF4-FFF2-40B4-BE49-F238E27FC236}">
                <a16:creationId xmlns:a16="http://schemas.microsoft.com/office/drawing/2014/main" id="{6014D695-D41A-4AB3-94C7-65D446BFDED3}"/>
              </a:ext>
            </a:extLst>
          </p:cNvPr>
          <p:cNvSpPr txBox="1">
            <a:spLocks noChangeArrowheads="1"/>
          </p:cNvSpPr>
          <p:nvPr/>
        </p:nvSpPr>
        <p:spPr bwMode="auto">
          <a:xfrm>
            <a:off x="4503738" y="5988050"/>
            <a:ext cx="388937"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cs-CZ" sz="1600" b="1"/>
              <a:t>Q</a:t>
            </a:r>
            <a:r>
              <a:rPr lang="en-US" altLang="cs-CZ" sz="1600" b="1" baseline="-25000"/>
              <a:t>f</a:t>
            </a:r>
          </a:p>
        </p:txBody>
      </p:sp>
      <p:sp>
        <p:nvSpPr>
          <p:cNvPr id="12" name="Text Box 15">
            <a:extLst>
              <a:ext uri="{FF2B5EF4-FFF2-40B4-BE49-F238E27FC236}">
                <a16:creationId xmlns:a16="http://schemas.microsoft.com/office/drawing/2014/main" id="{F49A1886-EFD8-4156-9D91-9DAC7367976C}"/>
              </a:ext>
            </a:extLst>
          </p:cNvPr>
          <p:cNvSpPr txBox="1">
            <a:spLocks noChangeArrowheads="1"/>
          </p:cNvSpPr>
          <p:nvPr/>
        </p:nvSpPr>
        <p:spPr bwMode="auto">
          <a:xfrm>
            <a:off x="1698625" y="5943600"/>
            <a:ext cx="28257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cs-CZ" sz="1400" b="1"/>
              <a:t>0</a:t>
            </a:r>
          </a:p>
        </p:txBody>
      </p:sp>
      <p:sp>
        <p:nvSpPr>
          <p:cNvPr id="13" name="TextBox 12">
            <a:extLst>
              <a:ext uri="{FF2B5EF4-FFF2-40B4-BE49-F238E27FC236}">
                <a16:creationId xmlns:a16="http://schemas.microsoft.com/office/drawing/2014/main" id="{F37950C2-9A26-4876-B37A-C5DED5E4A492}"/>
              </a:ext>
            </a:extLst>
          </p:cNvPr>
          <p:cNvSpPr txBox="1">
            <a:spLocks noChangeArrowheads="1"/>
          </p:cNvSpPr>
          <p:nvPr/>
        </p:nvSpPr>
        <p:spPr bwMode="auto">
          <a:xfrm>
            <a:off x="2590800" y="3952875"/>
            <a:ext cx="1676400"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cs-CZ" sz="2000" b="1"/>
              <a:t>Long-run</a:t>
            </a:r>
          </a:p>
          <a:p>
            <a:pPr eaLnBrk="1" hangingPunct="1">
              <a:spcBef>
                <a:spcPct val="0"/>
              </a:spcBef>
              <a:buFontTx/>
              <a:buNone/>
            </a:pPr>
            <a:r>
              <a:rPr lang="en-US" altLang="cs-CZ" sz="2000" b="1"/>
              <a:t>aggregate</a:t>
            </a:r>
          </a:p>
          <a:p>
            <a:pPr eaLnBrk="1" hangingPunct="1">
              <a:spcBef>
                <a:spcPct val="0"/>
              </a:spcBef>
              <a:buFontTx/>
              <a:buNone/>
            </a:pPr>
            <a:r>
              <a:rPr lang="en-US" altLang="cs-CZ" sz="2000" b="1"/>
              <a:t>supply</a:t>
            </a:r>
          </a:p>
        </p:txBody>
      </p:sp>
      <p:cxnSp>
        <p:nvCxnSpPr>
          <p:cNvPr id="15" name="Straight Connector 14">
            <a:extLst>
              <a:ext uri="{FF2B5EF4-FFF2-40B4-BE49-F238E27FC236}">
                <a16:creationId xmlns:a16="http://schemas.microsoft.com/office/drawing/2014/main" id="{2F6B484B-4755-47D2-A253-C409D3D9FBE2}"/>
              </a:ext>
            </a:extLst>
          </p:cNvPr>
          <p:cNvCxnSpPr/>
          <p:nvPr/>
        </p:nvCxnSpPr>
        <p:spPr>
          <a:xfrm flipV="1">
            <a:off x="3733800" y="3429000"/>
            <a:ext cx="838200" cy="609600"/>
          </a:xfrm>
          <a:prstGeom prst="line">
            <a:avLst/>
          </a:prstGeom>
          <a:ln w="28575">
            <a:solidFill>
              <a:schemeClr val="tx2"/>
            </a:solidFill>
          </a:ln>
        </p:spPr>
        <p:style>
          <a:lnRef idx="1">
            <a:schemeClr val="accent1"/>
          </a:lnRef>
          <a:fillRef idx="0">
            <a:schemeClr val="accent1"/>
          </a:fillRef>
          <a:effectRef idx="0">
            <a:schemeClr val="accent1"/>
          </a:effectRef>
          <a:fontRef idx="minor">
            <a:schemeClr val="tx1"/>
          </a:fontRef>
        </p:style>
      </p:cxnSp>
      <p:sp>
        <p:nvSpPr>
          <p:cNvPr id="30735" name="Text Box 7">
            <a:extLst>
              <a:ext uri="{FF2B5EF4-FFF2-40B4-BE49-F238E27FC236}">
                <a16:creationId xmlns:a16="http://schemas.microsoft.com/office/drawing/2014/main" id="{BAE07F89-BAC9-4EA2-97CE-DE5237D89D04}"/>
              </a:ext>
            </a:extLst>
          </p:cNvPr>
          <p:cNvSpPr txBox="1">
            <a:spLocks noChangeArrowheads="1"/>
          </p:cNvSpPr>
          <p:nvPr/>
        </p:nvSpPr>
        <p:spPr bwMode="auto">
          <a:xfrm>
            <a:off x="0" y="6583363"/>
            <a:ext cx="53340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cs-CZ" sz="1200" b="1">
                <a:solidFill>
                  <a:schemeClr val="bg1"/>
                </a:solidFill>
              </a:rPr>
              <a:t>LO2</a:t>
            </a:r>
          </a:p>
        </p:txBody>
      </p:sp>
      <p:sp>
        <p:nvSpPr>
          <p:cNvPr id="30736" name="Text Box 11">
            <a:extLst>
              <a:ext uri="{FF2B5EF4-FFF2-40B4-BE49-F238E27FC236}">
                <a16:creationId xmlns:a16="http://schemas.microsoft.com/office/drawing/2014/main" id="{33ECA17C-ECD5-4EF2-A63D-A5B25A9DFB55}"/>
              </a:ext>
            </a:extLst>
          </p:cNvPr>
          <p:cNvSpPr txBox="1">
            <a:spLocks noChangeArrowheads="1"/>
          </p:cNvSpPr>
          <p:nvPr/>
        </p:nvSpPr>
        <p:spPr bwMode="auto">
          <a:xfrm>
            <a:off x="8382000" y="6553200"/>
            <a:ext cx="636588"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cs-CZ" sz="1400">
                <a:solidFill>
                  <a:schemeClr val="bg1"/>
                </a:solidFill>
                <a:ea typeface="ＭＳ Ｐゴシック" panose="020B0600070205080204" pitchFamily="34" charset="-128"/>
                <a:cs typeface="Arial" panose="020B0604020202020204" pitchFamily="34" charset="0"/>
              </a:rPr>
              <a:t>29-</a:t>
            </a:r>
            <a:fld id="{EB137B90-C3B8-4689-AE30-B099F69F35DB}" type="slidenum">
              <a:rPr lang="en-US" altLang="cs-CZ" sz="1400">
                <a:solidFill>
                  <a:schemeClr val="bg1"/>
                </a:solidFill>
                <a:ea typeface="ＭＳ Ｐゴシック" panose="020B0600070205080204" pitchFamily="34" charset="-128"/>
                <a:cs typeface="Arial" panose="020B0604020202020204" pitchFamily="34" charset="0"/>
              </a:rPr>
              <a:pPr eaLnBrk="1" hangingPunct="1">
                <a:spcBef>
                  <a:spcPct val="0"/>
                </a:spcBef>
                <a:buFontTx/>
                <a:buNone/>
              </a:pPr>
              <a:t>29</a:t>
            </a:fld>
            <a:endParaRPr lang="en-US" altLang="cs-CZ" sz="1400">
              <a:solidFill>
                <a:schemeClr val="bg1"/>
              </a:solidFill>
              <a:ea typeface="ＭＳ Ｐゴシック" panose="020B0600070205080204" pitchFamily="34" charset="-128"/>
              <a:cs typeface="Arial" panose="020B060402020202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3" presetClass="entr" presetSubtype="16" fill="hold" grpId="0" nodeType="after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p:cTn id="7" dur="500" fill="hold"/>
                                        <p:tgtEl>
                                          <p:spTgt spid="6"/>
                                        </p:tgtEl>
                                        <p:attrNameLst>
                                          <p:attrName>ppt_w</p:attrName>
                                        </p:attrNameLst>
                                      </p:cBhvr>
                                      <p:tavLst>
                                        <p:tav tm="0">
                                          <p:val>
                                            <p:fltVal val="0"/>
                                          </p:val>
                                        </p:tav>
                                        <p:tav tm="100000">
                                          <p:val>
                                            <p:strVal val="#ppt_w"/>
                                          </p:val>
                                        </p:tav>
                                      </p:tavLst>
                                    </p:anim>
                                    <p:anim calcmode="lin" valueType="num">
                                      <p:cBhvr>
                                        <p:cTn id="8" dur="500" fill="hold"/>
                                        <p:tgtEl>
                                          <p:spTgt spid="6"/>
                                        </p:tgtEl>
                                        <p:attrNameLst>
                                          <p:attrName>ppt_h</p:attrName>
                                        </p:attrNameLst>
                                      </p:cBhvr>
                                      <p:tavLst>
                                        <p:tav tm="0">
                                          <p:val>
                                            <p:fltVal val="0"/>
                                          </p:val>
                                        </p:tav>
                                        <p:tav tm="100000">
                                          <p:val>
                                            <p:strVal val="#ppt_h"/>
                                          </p:val>
                                        </p:tav>
                                      </p:tavLst>
                                    </p:anim>
                                  </p:childTnLst>
                                </p:cTn>
                              </p:par>
                              <p:par>
                                <p:cTn id="9" presetID="53" presetClass="entr" presetSubtype="16" fill="hold" nodeType="withEffect">
                                  <p:stCondLst>
                                    <p:cond delay="0"/>
                                  </p:stCondLst>
                                  <p:childTnLst>
                                    <p:set>
                                      <p:cBhvr>
                                        <p:cTn id="10" dur="1" fill="hold">
                                          <p:stCondLst>
                                            <p:cond delay="0"/>
                                          </p:stCondLst>
                                        </p:cTn>
                                        <p:tgtEl>
                                          <p:spTgt spid="2"/>
                                        </p:tgtEl>
                                        <p:attrNameLst>
                                          <p:attrName>style.visibility</p:attrName>
                                        </p:attrNameLst>
                                      </p:cBhvr>
                                      <p:to>
                                        <p:strVal val="visible"/>
                                      </p:to>
                                    </p:set>
                                    <p:anim calcmode="lin" valueType="num">
                                      <p:cBhvr>
                                        <p:cTn id="11" dur="500" fill="hold"/>
                                        <p:tgtEl>
                                          <p:spTgt spid="2"/>
                                        </p:tgtEl>
                                        <p:attrNameLst>
                                          <p:attrName>ppt_w</p:attrName>
                                        </p:attrNameLst>
                                      </p:cBhvr>
                                      <p:tavLst>
                                        <p:tav tm="0">
                                          <p:val>
                                            <p:fltVal val="0"/>
                                          </p:val>
                                        </p:tav>
                                        <p:tav tm="100000">
                                          <p:val>
                                            <p:strVal val="#ppt_w"/>
                                          </p:val>
                                        </p:tav>
                                      </p:tavLst>
                                    </p:anim>
                                    <p:anim calcmode="lin" valueType="num">
                                      <p:cBhvr>
                                        <p:cTn id="12" dur="500" fill="hold"/>
                                        <p:tgtEl>
                                          <p:spTgt spid="2"/>
                                        </p:tgtEl>
                                        <p:attrNameLst>
                                          <p:attrName>ppt_h</p:attrName>
                                        </p:attrNameLst>
                                      </p:cBhvr>
                                      <p:tavLst>
                                        <p:tav tm="0">
                                          <p:val>
                                            <p:fltVal val="0"/>
                                          </p:val>
                                        </p:tav>
                                        <p:tav tm="100000">
                                          <p:val>
                                            <p:strVal val="#ppt_h"/>
                                          </p:val>
                                        </p:tav>
                                      </p:tavLst>
                                    </p:anim>
                                    <p:animEffect transition="in" filter="fade">
                                      <p:cBhvr>
                                        <p:cTn id="13" dur="500"/>
                                        <p:tgtEl>
                                          <p:spTgt spid="2"/>
                                        </p:tgtEl>
                                      </p:cBhvr>
                                    </p:animEffect>
                                  </p:childTnLst>
                                </p:cTn>
                              </p:par>
                              <p:par>
                                <p:cTn id="14" presetID="23" presetClass="entr" presetSubtype="16" fill="hold" grpId="0" nodeType="withEffect">
                                  <p:stCondLst>
                                    <p:cond delay="0"/>
                                  </p:stCondLst>
                                  <p:childTnLst>
                                    <p:set>
                                      <p:cBhvr>
                                        <p:cTn id="15" dur="1" fill="hold">
                                          <p:stCondLst>
                                            <p:cond delay="0"/>
                                          </p:stCondLst>
                                        </p:cTn>
                                        <p:tgtEl>
                                          <p:spTgt spid="8"/>
                                        </p:tgtEl>
                                        <p:attrNameLst>
                                          <p:attrName>style.visibility</p:attrName>
                                        </p:attrNameLst>
                                      </p:cBhvr>
                                      <p:to>
                                        <p:strVal val="visible"/>
                                      </p:to>
                                    </p:set>
                                    <p:anim calcmode="lin" valueType="num">
                                      <p:cBhvr>
                                        <p:cTn id="16" dur="500" fill="hold"/>
                                        <p:tgtEl>
                                          <p:spTgt spid="8"/>
                                        </p:tgtEl>
                                        <p:attrNameLst>
                                          <p:attrName>ppt_w</p:attrName>
                                        </p:attrNameLst>
                                      </p:cBhvr>
                                      <p:tavLst>
                                        <p:tav tm="0">
                                          <p:val>
                                            <p:fltVal val="0"/>
                                          </p:val>
                                        </p:tav>
                                        <p:tav tm="100000">
                                          <p:val>
                                            <p:strVal val="#ppt_w"/>
                                          </p:val>
                                        </p:tav>
                                      </p:tavLst>
                                    </p:anim>
                                    <p:anim calcmode="lin" valueType="num">
                                      <p:cBhvr>
                                        <p:cTn id="17" dur="500" fill="hold"/>
                                        <p:tgtEl>
                                          <p:spTgt spid="8"/>
                                        </p:tgtEl>
                                        <p:attrNameLst>
                                          <p:attrName>ppt_h</p:attrName>
                                        </p:attrNameLst>
                                      </p:cBhvr>
                                      <p:tavLst>
                                        <p:tav tm="0">
                                          <p:val>
                                            <p:fltVal val="0"/>
                                          </p:val>
                                        </p:tav>
                                        <p:tav tm="100000">
                                          <p:val>
                                            <p:strVal val="#ppt_h"/>
                                          </p:val>
                                        </p:tav>
                                      </p:tavLst>
                                    </p:anim>
                                  </p:childTnLst>
                                </p:cTn>
                              </p:par>
                              <p:par>
                                <p:cTn id="18" presetID="23" presetClass="entr" presetSubtype="16" fill="hold" grpId="0" nodeType="withEffect">
                                  <p:stCondLst>
                                    <p:cond delay="0"/>
                                  </p:stCondLst>
                                  <p:childTnLst>
                                    <p:set>
                                      <p:cBhvr>
                                        <p:cTn id="19" dur="1" fill="hold">
                                          <p:stCondLst>
                                            <p:cond delay="0"/>
                                          </p:stCondLst>
                                        </p:cTn>
                                        <p:tgtEl>
                                          <p:spTgt spid="7"/>
                                        </p:tgtEl>
                                        <p:attrNameLst>
                                          <p:attrName>style.visibility</p:attrName>
                                        </p:attrNameLst>
                                      </p:cBhvr>
                                      <p:to>
                                        <p:strVal val="visible"/>
                                      </p:to>
                                    </p:set>
                                    <p:anim calcmode="lin" valueType="num">
                                      <p:cBhvr>
                                        <p:cTn id="20" dur="500" fill="hold"/>
                                        <p:tgtEl>
                                          <p:spTgt spid="7"/>
                                        </p:tgtEl>
                                        <p:attrNameLst>
                                          <p:attrName>ppt_w</p:attrName>
                                        </p:attrNameLst>
                                      </p:cBhvr>
                                      <p:tavLst>
                                        <p:tav tm="0">
                                          <p:val>
                                            <p:fltVal val="0"/>
                                          </p:val>
                                        </p:tav>
                                        <p:tav tm="100000">
                                          <p:val>
                                            <p:strVal val="#ppt_w"/>
                                          </p:val>
                                        </p:tav>
                                      </p:tavLst>
                                    </p:anim>
                                    <p:anim calcmode="lin" valueType="num">
                                      <p:cBhvr>
                                        <p:cTn id="21" dur="500" fill="hold"/>
                                        <p:tgtEl>
                                          <p:spTgt spid="7"/>
                                        </p:tgtEl>
                                        <p:attrNameLst>
                                          <p:attrName>ppt_h</p:attrName>
                                        </p:attrNameLst>
                                      </p:cBhvr>
                                      <p:tavLst>
                                        <p:tav tm="0">
                                          <p:val>
                                            <p:fltVal val="0"/>
                                          </p:val>
                                        </p:tav>
                                        <p:tav tm="100000">
                                          <p:val>
                                            <p:strVal val="#ppt_h"/>
                                          </p:val>
                                        </p:tav>
                                      </p:tavLst>
                                    </p:anim>
                                  </p:childTnLst>
                                </p:cTn>
                              </p:par>
                              <p:par>
                                <p:cTn id="22" presetID="23" presetClass="entr" presetSubtype="16" fill="hold" grpId="0" nodeType="withEffect">
                                  <p:stCondLst>
                                    <p:cond delay="0"/>
                                  </p:stCondLst>
                                  <p:childTnLst>
                                    <p:set>
                                      <p:cBhvr>
                                        <p:cTn id="23" dur="1" fill="hold">
                                          <p:stCondLst>
                                            <p:cond delay="0"/>
                                          </p:stCondLst>
                                        </p:cTn>
                                        <p:tgtEl>
                                          <p:spTgt spid="12"/>
                                        </p:tgtEl>
                                        <p:attrNameLst>
                                          <p:attrName>style.visibility</p:attrName>
                                        </p:attrNameLst>
                                      </p:cBhvr>
                                      <p:to>
                                        <p:strVal val="visible"/>
                                      </p:to>
                                    </p:set>
                                    <p:anim calcmode="lin" valueType="num">
                                      <p:cBhvr>
                                        <p:cTn id="24" dur="500" fill="hold"/>
                                        <p:tgtEl>
                                          <p:spTgt spid="12"/>
                                        </p:tgtEl>
                                        <p:attrNameLst>
                                          <p:attrName>ppt_w</p:attrName>
                                        </p:attrNameLst>
                                      </p:cBhvr>
                                      <p:tavLst>
                                        <p:tav tm="0">
                                          <p:val>
                                            <p:fltVal val="0"/>
                                          </p:val>
                                        </p:tav>
                                        <p:tav tm="100000">
                                          <p:val>
                                            <p:strVal val="#ppt_w"/>
                                          </p:val>
                                        </p:tav>
                                      </p:tavLst>
                                    </p:anim>
                                    <p:anim calcmode="lin" valueType="num">
                                      <p:cBhvr>
                                        <p:cTn id="25" dur="500" fill="hold"/>
                                        <p:tgtEl>
                                          <p:spTgt spid="12"/>
                                        </p:tgtEl>
                                        <p:attrNameLst>
                                          <p:attrName>ppt_h</p:attrName>
                                        </p:attrNameLst>
                                      </p:cBhvr>
                                      <p:tavLst>
                                        <p:tav tm="0">
                                          <p:val>
                                            <p:fltVal val="0"/>
                                          </p:val>
                                        </p:tav>
                                        <p:tav tm="100000">
                                          <p:val>
                                            <p:strVal val="#ppt_h"/>
                                          </p:val>
                                        </p:tav>
                                      </p:tavLst>
                                    </p:anim>
                                  </p:childTnLst>
                                </p:cTn>
                              </p:par>
                            </p:childTnLst>
                          </p:cTn>
                        </p:par>
                        <p:par>
                          <p:cTn id="26" fill="hold" nodeType="afterGroup">
                            <p:stCondLst>
                              <p:cond delay="500"/>
                            </p:stCondLst>
                            <p:childTnLst>
                              <p:par>
                                <p:cTn id="27" presetID="22" presetClass="entr" presetSubtype="4" fill="hold" nodeType="afterEffect">
                                  <p:stCondLst>
                                    <p:cond delay="0"/>
                                  </p:stCondLst>
                                  <p:childTnLst>
                                    <p:set>
                                      <p:cBhvr>
                                        <p:cTn id="28" dur="1" fill="hold">
                                          <p:stCondLst>
                                            <p:cond delay="0"/>
                                          </p:stCondLst>
                                        </p:cTn>
                                        <p:tgtEl>
                                          <p:spTgt spid="10"/>
                                        </p:tgtEl>
                                        <p:attrNameLst>
                                          <p:attrName>style.visibility</p:attrName>
                                        </p:attrNameLst>
                                      </p:cBhvr>
                                      <p:to>
                                        <p:strVal val="visible"/>
                                      </p:to>
                                    </p:set>
                                    <p:animEffect transition="in" filter="wipe(down)">
                                      <p:cBhvr>
                                        <p:cTn id="29" dur="1000"/>
                                        <p:tgtEl>
                                          <p:spTgt spid="10"/>
                                        </p:tgtEl>
                                      </p:cBhvr>
                                    </p:animEffect>
                                  </p:childTnLst>
                                </p:cTn>
                              </p:par>
                            </p:childTnLst>
                          </p:cTn>
                        </p:par>
                        <p:par>
                          <p:cTn id="30" fill="hold" nodeType="afterGroup">
                            <p:stCondLst>
                              <p:cond delay="1500"/>
                            </p:stCondLst>
                            <p:childTnLst>
                              <p:par>
                                <p:cTn id="31" presetID="1" presetClass="entr" presetSubtype="0" fill="hold" grpId="0" nodeType="afterEffect">
                                  <p:stCondLst>
                                    <p:cond delay="0"/>
                                  </p:stCondLst>
                                  <p:childTnLst>
                                    <p:set>
                                      <p:cBhvr>
                                        <p:cTn id="32" dur="1" fill="hold">
                                          <p:stCondLst>
                                            <p:cond delay="0"/>
                                          </p:stCondLst>
                                        </p:cTn>
                                        <p:tgtEl>
                                          <p:spTgt spid="9"/>
                                        </p:tgtEl>
                                        <p:attrNameLst>
                                          <p:attrName>style.visibility</p:attrName>
                                        </p:attrNameLst>
                                      </p:cBhvr>
                                      <p:to>
                                        <p:strVal val="visible"/>
                                      </p:to>
                                    </p:set>
                                  </p:childTnLst>
                                </p:cTn>
                              </p:par>
                            </p:childTnLst>
                          </p:cTn>
                        </p:par>
                        <p:par>
                          <p:cTn id="33" fill="hold" nodeType="afterGroup">
                            <p:stCondLst>
                              <p:cond delay="1500"/>
                            </p:stCondLst>
                            <p:childTnLst>
                              <p:par>
                                <p:cTn id="34" presetID="1" presetClass="entr" presetSubtype="0" fill="hold" grpId="0" nodeType="afterEffect">
                                  <p:stCondLst>
                                    <p:cond delay="0"/>
                                  </p:stCondLst>
                                  <p:childTnLst>
                                    <p:set>
                                      <p:cBhvr>
                                        <p:cTn id="35" dur="1" fill="hold">
                                          <p:stCondLst>
                                            <p:cond delay="0"/>
                                          </p:stCondLst>
                                        </p:cTn>
                                        <p:tgtEl>
                                          <p:spTgt spid="11"/>
                                        </p:tgtEl>
                                        <p:attrNameLst>
                                          <p:attrName>style.visibility</p:attrName>
                                        </p:attrNameLst>
                                      </p:cBhvr>
                                      <p:to>
                                        <p:strVal val="visible"/>
                                      </p:to>
                                    </p:set>
                                  </p:childTnLst>
                                </p:cTn>
                              </p:par>
                            </p:childTnLst>
                          </p:cTn>
                        </p:par>
                        <p:par>
                          <p:cTn id="36" fill="hold" nodeType="afterGroup">
                            <p:stCondLst>
                              <p:cond delay="1500"/>
                            </p:stCondLst>
                            <p:childTnLst>
                              <p:par>
                                <p:cTn id="37" presetID="1" presetClass="entr" presetSubtype="0"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childTnLst>
                                </p:cTn>
                              </p:par>
                            </p:childTnLst>
                          </p:cTn>
                        </p:par>
                        <p:par>
                          <p:cTn id="39" fill="hold" nodeType="afterGroup">
                            <p:stCondLst>
                              <p:cond delay="1500"/>
                            </p:stCondLst>
                            <p:childTnLst>
                              <p:par>
                                <p:cTn id="40" presetID="22" presetClass="entr" presetSubtype="4" fill="hold" nodeType="afterEffect">
                                  <p:stCondLst>
                                    <p:cond delay="0"/>
                                  </p:stCondLst>
                                  <p:childTnLst>
                                    <p:set>
                                      <p:cBhvr>
                                        <p:cTn id="41" dur="1" fill="hold">
                                          <p:stCondLst>
                                            <p:cond delay="0"/>
                                          </p:stCondLst>
                                        </p:cTn>
                                        <p:tgtEl>
                                          <p:spTgt spid="15"/>
                                        </p:tgtEl>
                                        <p:attrNameLst>
                                          <p:attrName>style.visibility</p:attrName>
                                        </p:attrNameLst>
                                      </p:cBhvr>
                                      <p:to>
                                        <p:strVal val="visible"/>
                                      </p:to>
                                    </p:set>
                                    <p:animEffect transition="in" filter="wipe(down)">
                                      <p:cBhvr>
                                        <p:cTn id="42"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p:bldP spid="8" grpId="0"/>
      <p:bldP spid="9" grpId="0"/>
      <p:bldP spid="11" grpId="0"/>
      <p:bldP spid="12" grpId="0"/>
      <p:bldP spid="13"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a:extLst>
              <a:ext uri="{FF2B5EF4-FFF2-40B4-BE49-F238E27FC236}">
                <a16:creationId xmlns:a16="http://schemas.microsoft.com/office/drawing/2014/main" id="{ED5E2490-9FFF-4A3F-9AD9-F8D108EBB815}"/>
              </a:ext>
            </a:extLst>
          </p:cNvPr>
          <p:cNvSpPr>
            <a:spLocks noGrp="1" noChangeArrowheads="1"/>
          </p:cNvSpPr>
          <p:nvPr>
            <p:ph type="title" idx="4294967295"/>
          </p:nvPr>
        </p:nvSpPr>
        <p:spPr>
          <a:xfrm>
            <a:off x="0" y="0"/>
            <a:ext cx="9144000" cy="831850"/>
          </a:xfrm>
        </p:spPr>
        <p:txBody>
          <a:bodyPr/>
          <a:lstStyle/>
          <a:p>
            <a:pPr eaLnBrk="1" hangingPunct="1"/>
            <a:r>
              <a:rPr lang="en-US" altLang="cs-CZ" sz="3600" b="1"/>
              <a:t>Two Approaches to GDP</a:t>
            </a:r>
          </a:p>
        </p:txBody>
      </p:sp>
      <p:sp>
        <p:nvSpPr>
          <p:cNvPr id="9219" name="Rectangle 3">
            <a:extLst>
              <a:ext uri="{FF2B5EF4-FFF2-40B4-BE49-F238E27FC236}">
                <a16:creationId xmlns:a16="http://schemas.microsoft.com/office/drawing/2014/main" id="{8CDFC887-60CF-4263-89D2-3EB8C1A73818}"/>
              </a:ext>
            </a:extLst>
          </p:cNvPr>
          <p:cNvSpPr>
            <a:spLocks noGrp="1" noChangeArrowheads="1"/>
          </p:cNvSpPr>
          <p:nvPr>
            <p:ph idx="4294967295"/>
          </p:nvPr>
        </p:nvSpPr>
        <p:spPr>
          <a:xfrm>
            <a:off x="450850" y="931863"/>
            <a:ext cx="8102600" cy="5386387"/>
          </a:xfrm>
        </p:spPr>
        <p:txBody>
          <a:bodyPr/>
          <a:lstStyle/>
          <a:p>
            <a:pPr eaLnBrk="1" hangingPunct="1">
              <a:buSzPct val="125000"/>
            </a:pPr>
            <a:r>
              <a:rPr lang="en-US" altLang="cs-CZ" sz="3600"/>
              <a:t>Income approach</a:t>
            </a:r>
          </a:p>
          <a:p>
            <a:pPr lvl="1" eaLnBrk="1" hangingPunct="1">
              <a:buSzPct val="125000"/>
            </a:pPr>
            <a:r>
              <a:rPr lang="en-US" altLang="cs-CZ" sz="3600"/>
              <a:t>Count income derived from production</a:t>
            </a:r>
          </a:p>
          <a:p>
            <a:pPr lvl="1" eaLnBrk="1" hangingPunct="1">
              <a:buSzPct val="125000"/>
            </a:pPr>
            <a:r>
              <a:rPr lang="en-US" altLang="cs-CZ" sz="3600"/>
              <a:t>Wages, rental income, interest income, profit</a:t>
            </a:r>
          </a:p>
          <a:p>
            <a:pPr eaLnBrk="1" hangingPunct="1">
              <a:buSzPct val="125000"/>
            </a:pPr>
            <a:r>
              <a:rPr lang="en-US" altLang="cs-CZ" sz="3600"/>
              <a:t>Expenditure approach</a:t>
            </a:r>
          </a:p>
          <a:p>
            <a:pPr lvl="1" eaLnBrk="1" hangingPunct="1">
              <a:buSzPct val="125000"/>
            </a:pPr>
            <a:r>
              <a:rPr lang="en-US" altLang="cs-CZ" sz="3600"/>
              <a:t>Count sum of money spent buying the final goods</a:t>
            </a:r>
          </a:p>
          <a:p>
            <a:pPr lvl="1" eaLnBrk="1" hangingPunct="1">
              <a:buSzPct val="125000"/>
            </a:pPr>
            <a:r>
              <a:rPr lang="en-US" altLang="cs-CZ" sz="3600"/>
              <a:t>Who buys the goods?</a:t>
            </a:r>
          </a:p>
        </p:txBody>
      </p:sp>
      <p:sp>
        <p:nvSpPr>
          <p:cNvPr id="9222" name="Text Box 167">
            <a:extLst>
              <a:ext uri="{FF2B5EF4-FFF2-40B4-BE49-F238E27FC236}">
                <a16:creationId xmlns:a16="http://schemas.microsoft.com/office/drawing/2014/main" id="{8AB73029-277F-4445-BA41-904509A3C7CA}"/>
              </a:ext>
            </a:extLst>
          </p:cNvPr>
          <p:cNvSpPr txBox="1">
            <a:spLocks noChangeArrowheads="1"/>
          </p:cNvSpPr>
          <p:nvPr/>
        </p:nvSpPr>
        <p:spPr bwMode="auto">
          <a:xfrm>
            <a:off x="0" y="6600825"/>
            <a:ext cx="89535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b="1">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b="1">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b="1">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b="1">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b="1">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b="1">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b="1">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b="1">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b="1">
                <a:solidFill>
                  <a:schemeClr val="tx1"/>
                </a:solidFill>
                <a:latin typeface="Arial" panose="020B0604020202020204" pitchFamily="34" charset="0"/>
                <a:ea typeface="ＭＳ Ｐゴシック" panose="020B0600070205080204" pitchFamily="34" charset="-128"/>
              </a:defRPr>
            </a:lvl9pPr>
          </a:lstStyle>
          <a:p>
            <a:pPr eaLnBrk="1" hangingPunct="1">
              <a:spcBef>
                <a:spcPct val="50000"/>
              </a:spcBef>
            </a:pPr>
            <a:r>
              <a:rPr lang="en-US" altLang="cs-CZ" sz="1200">
                <a:solidFill>
                  <a:schemeClr val="bg1"/>
                </a:solidFill>
              </a:rPr>
              <a:t>LO2</a:t>
            </a:r>
          </a:p>
        </p:txBody>
      </p:sp>
      <p:sp>
        <p:nvSpPr>
          <p:cNvPr id="1035" name="Text Box 11">
            <a:extLst>
              <a:ext uri="{FF2B5EF4-FFF2-40B4-BE49-F238E27FC236}">
                <a16:creationId xmlns:a16="http://schemas.microsoft.com/office/drawing/2014/main" id="{9E8FCDAD-E624-411F-8123-2C1532B8BB84}"/>
              </a:ext>
            </a:extLst>
          </p:cNvPr>
          <p:cNvSpPr txBox="1">
            <a:spLocks noChangeArrowheads="1"/>
          </p:cNvSpPr>
          <p:nvPr/>
        </p:nvSpPr>
        <p:spPr bwMode="auto">
          <a:xfrm>
            <a:off x="8382000" y="6553200"/>
            <a:ext cx="538163" cy="304800"/>
          </a:xfrm>
          <a:prstGeom prst="rect">
            <a:avLst/>
          </a:prstGeom>
          <a:noFill/>
          <a:ln w="9525">
            <a:noFill/>
            <a:miter lim="800000"/>
            <a:headEnd/>
            <a:tailEnd/>
          </a:ln>
          <a:effectLst/>
        </p:spPr>
        <p:txBody>
          <a:bodyPr wrap="none">
            <a:spAutoFit/>
          </a:bodyPr>
          <a:lstStyle>
            <a:lvl1pPr eaLnBrk="0" hangingPunct="0">
              <a:defRPr b="1">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b="1">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b="1">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b="1">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b="1">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b="1">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b="1">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b="1">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b="1">
                <a:solidFill>
                  <a:schemeClr val="tx1"/>
                </a:solidFill>
                <a:latin typeface="Arial" panose="020B0604020202020204" pitchFamily="34" charset="0"/>
                <a:ea typeface="ＭＳ Ｐゴシック" panose="020B0600070205080204" pitchFamily="34" charset="-128"/>
              </a:defRPr>
            </a:lvl9pPr>
          </a:lstStyle>
          <a:p>
            <a:pPr eaLnBrk="1" hangingPunct="1"/>
            <a:r>
              <a:rPr lang="en-US" altLang="cs-CZ" sz="1400" b="0">
                <a:solidFill>
                  <a:schemeClr val="bg1"/>
                </a:solidFill>
                <a:cs typeface="Arial" panose="020B0604020202020204" pitchFamily="34" charset="0"/>
              </a:rPr>
              <a:t>24-</a:t>
            </a:r>
            <a:fld id="{F297F74E-CED0-4035-B9D7-F96A03F2EE3B}" type="slidenum">
              <a:rPr lang="en-US" altLang="cs-CZ" sz="1400" b="0">
                <a:solidFill>
                  <a:schemeClr val="bg1"/>
                </a:solidFill>
                <a:cs typeface="Arial" panose="020B0604020202020204" pitchFamily="34" charset="0"/>
              </a:rPr>
              <a:pPr eaLnBrk="1" hangingPunct="1"/>
              <a:t>3</a:t>
            </a:fld>
            <a:endParaRPr lang="en-US" altLang="cs-CZ" sz="1400" b="0">
              <a:solidFill>
                <a:schemeClr val="bg1"/>
              </a:solidFill>
              <a:cs typeface="Arial" panose="020B0604020202020204" pitchFamily="34" charset="0"/>
            </a:endParaRPr>
          </a:p>
        </p:txBody>
      </p:sp>
    </p:spTree>
  </p:cSld>
  <p:clrMapOvr>
    <a:masterClrMapping/>
  </p:clrMapOv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5">
            <a:extLst>
              <a:ext uri="{FF2B5EF4-FFF2-40B4-BE49-F238E27FC236}">
                <a16:creationId xmlns:a16="http://schemas.microsoft.com/office/drawing/2014/main" id="{35B6236B-5206-46E7-A5D9-268A5C3E21F5}"/>
              </a:ext>
            </a:extLst>
          </p:cNvPr>
          <p:cNvSpPr>
            <a:spLocks noChangeArrowheads="1"/>
          </p:cNvSpPr>
          <p:nvPr/>
        </p:nvSpPr>
        <p:spPr bwMode="auto">
          <a:xfrm>
            <a:off x="0" y="0"/>
            <a:ext cx="9144000" cy="838200"/>
          </a:xfrm>
          <a:prstGeom prst="rect">
            <a:avLst/>
          </a:prstGeom>
          <a:solidFill>
            <a:srgbClr val="20589C"/>
          </a:solidFill>
          <a:ln w="9525">
            <a:solidFill>
              <a:srgbClr val="20589C"/>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endParaRPr lang="cs-CZ" altLang="cs-CZ" sz="1800" b="1">
              <a:latin typeface="Dotum" panose="020B0600000101010101" pitchFamily="34" charset="-127"/>
            </a:endParaRPr>
          </a:p>
        </p:txBody>
      </p:sp>
      <p:sp>
        <p:nvSpPr>
          <p:cNvPr id="32771" name="Rectangle 2">
            <a:extLst>
              <a:ext uri="{FF2B5EF4-FFF2-40B4-BE49-F238E27FC236}">
                <a16:creationId xmlns:a16="http://schemas.microsoft.com/office/drawing/2014/main" id="{78F1E13D-CEA8-44C4-87A1-76457D1E6B8E}"/>
              </a:ext>
            </a:extLst>
          </p:cNvPr>
          <p:cNvSpPr>
            <a:spLocks noGrp="1" noChangeArrowheads="1"/>
          </p:cNvSpPr>
          <p:nvPr>
            <p:ph type="title"/>
          </p:nvPr>
        </p:nvSpPr>
        <p:spPr>
          <a:xfrm>
            <a:off x="0" y="0"/>
            <a:ext cx="9144000" cy="838200"/>
          </a:xfrm>
        </p:spPr>
        <p:txBody>
          <a:bodyPr/>
          <a:lstStyle/>
          <a:p>
            <a:pPr eaLnBrk="1" hangingPunct="1"/>
            <a:r>
              <a:rPr lang="en-US" altLang="cs-CZ" sz="3600" b="1">
                <a:solidFill>
                  <a:schemeClr val="bg1"/>
                </a:solidFill>
                <a:latin typeface="Tahoma" panose="020B0604030504040204" pitchFamily="34" charset="0"/>
              </a:rPr>
              <a:t>Changes in Aggregate Supply</a:t>
            </a:r>
          </a:p>
        </p:txBody>
      </p:sp>
      <p:sp>
        <p:nvSpPr>
          <p:cNvPr id="32772" name="Rectangle 3">
            <a:extLst>
              <a:ext uri="{FF2B5EF4-FFF2-40B4-BE49-F238E27FC236}">
                <a16:creationId xmlns:a16="http://schemas.microsoft.com/office/drawing/2014/main" id="{7F93C779-FB95-4121-B359-FB92A9D48784}"/>
              </a:ext>
            </a:extLst>
          </p:cNvPr>
          <p:cNvSpPr>
            <a:spLocks noGrp="1" noChangeArrowheads="1"/>
          </p:cNvSpPr>
          <p:nvPr>
            <p:ph type="body" idx="1"/>
          </p:nvPr>
        </p:nvSpPr>
        <p:spPr>
          <a:xfrm>
            <a:off x="609600" y="1143000"/>
            <a:ext cx="8229600" cy="4525963"/>
          </a:xfrm>
        </p:spPr>
        <p:txBody>
          <a:bodyPr/>
          <a:lstStyle/>
          <a:p>
            <a:pPr eaLnBrk="1" hangingPunct="1">
              <a:buClr>
                <a:srgbClr val="3399FF"/>
              </a:buClr>
              <a:buSzPct val="125000"/>
            </a:pPr>
            <a:r>
              <a:rPr lang="en-US" altLang="cs-CZ" sz="3600"/>
              <a:t>Determinants of aggregate supply</a:t>
            </a:r>
          </a:p>
          <a:p>
            <a:pPr lvl="1" eaLnBrk="1" hangingPunct="1">
              <a:buClr>
                <a:srgbClr val="3399FF"/>
              </a:buClr>
              <a:buSzPct val="125000"/>
              <a:buFont typeface="Arial" panose="020B0604020202020204" pitchFamily="34" charset="0"/>
              <a:buChar char="•"/>
            </a:pPr>
            <a:r>
              <a:rPr lang="en-US" altLang="cs-CZ" sz="3600"/>
              <a:t>Shift factors</a:t>
            </a:r>
          </a:p>
          <a:p>
            <a:pPr eaLnBrk="1" hangingPunct="1">
              <a:buClr>
                <a:srgbClr val="3399FF"/>
              </a:buClr>
              <a:buSzPct val="125000"/>
            </a:pPr>
            <a:r>
              <a:rPr lang="en-US" altLang="cs-CZ" sz="3600"/>
              <a:t>Collectively position the AS curve</a:t>
            </a:r>
          </a:p>
          <a:p>
            <a:pPr eaLnBrk="1" hangingPunct="1">
              <a:buClr>
                <a:srgbClr val="3399FF"/>
              </a:buClr>
              <a:buSzPct val="125000"/>
            </a:pPr>
            <a:r>
              <a:rPr lang="en-US" altLang="cs-CZ" sz="3600"/>
              <a:t>Changes raise or lower per-unit production costs</a:t>
            </a:r>
          </a:p>
          <a:p>
            <a:pPr eaLnBrk="1" hangingPunct="1">
              <a:buClr>
                <a:srgbClr val="3399FF"/>
              </a:buClr>
              <a:buSzPct val="125000"/>
            </a:pPr>
            <a:endParaRPr lang="en-US" altLang="cs-CZ" sz="3600"/>
          </a:p>
        </p:txBody>
      </p:sp>
      <p:sp>
        <p:nvSpPr>
          <p:cNvPr id="32773" name="Rectangle 4">
            <a:extLst>
              <a:ext uri="{FF2B5EF4-FFF2-40B4-BE49-F238E27FC236}">
                <a16:creationId xmlns:a16="http://schemas.microsoft.com/office/drawing/2014/main" id="{34671513-46E6-4B84-8815-E06C5316E550}"/>
              </a:ext>
            </a:extLst>
          </p:cNvPr>
          <p:cNvSpPr>
            <a:spLocks noChangeArrowheads="1"/>
          </p:cNvSpPr>
          <p:nvPr/>
        </p:nvSpPr>
        <p:spPr bwMode="auto">
          <a:xfrm rot="5400000">
            <a:off x="4457700" y="2171700"/>
            <a:ext cx="228600" cy="9144000"/>
          </a:xfrm>
          <a:prstGeom prst="rect">
            <a:avLst/>
          </a:prstGeom>
          <a:solidFill>
            <a:srgbClr val="522890"/>
          </a:solidFill>
          <a:ln w="9525">
            <a:solidFill>
              <a:srgbClr val="522890"/>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cs-CZ" altLang="cs-CZ" sz="1800"/>
          </a:p>
        </p:txBody>
      </p:sp>
      <p:sp>
        <p:nvSpPr>
          <p:cNvPr id="32774" name="Text Box 7">
            <a:extLst>
              <a:ext uri="{FF2B5EF4-FFF2-40B4-BE49-F238E27FC236}">
                <a16:creationId xmlns:a16="http://schemas.microsoft.com/office/drawing/2014/main" id="{4E888207-F6FD-46A1-AAFF-5DE9A8A4AD42}"/>
              </a:ext>
            </a:extLst>
          </p:cNvPr>
          <p:cNvSpPr txBox="1">
            <a:spLocks noChangeArrowheads="1"/>
          </p:cNvSpPr>
          <p:nvPr/>
        </p:nvSpPr>
        <p:spPr bwMode="auto">
          <a:xfrm>
            <a:off x="0" y="6583363"/>
            <a:ext cx="53340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cs-CZ" sz="1200" b="1">
                <a:solidFill>
                  <a:schemeClr val="bg1"/>
                </a:solidFill>
              </a:rPr>
              <a:t>LO2</a:t>
            </a:r>
          </a:p>
        </p:txBody>
      </p:sp>
      <p:sp>
        <p:nvSpPr>
          <p:cNvPr id="32775" name="Text Box 11">
            <a:extLst>
              <a:ext uri="{FF2B5EF4-FFF2-40B4-BE49-F238E27FC236}">
                <a16:creationId xmlns:a16="http://schemas.microsoft.com/office/drawing/2014/main" id="{3B7D6A69-2556-474D-BB9F-F303BA21F9B1}"/>
              </a:ext>
            </a:extLst>
          </p:cNvPr>
          <p:cNvSpPr txBox="1">
            <a:spLocks noChangeArrowheads="1"/>
          </p:cNvSpPr>
          <p:nvPr/>
        </p:nvSpPr>
        <p:spPr bwMode="auto">
          <a:xfrm>
            <a:off x="8382000" y="6553200"/>
            <a:ext cx="636588"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cs-CZ" sz="1400">
                <a:solidFill>
                  <a:schemeClr val="bg1"/>
                </a:solidFill>
                <a:ea typeface="ＭＳ Ｐゴシック" panose="020B0600070205080204" pitchFamily="34" charset="-128"/>
                <a:cs typeface="Arial" panose="020B0604020202020204" pitchFamily="34" charset="0"/>
              </a:rPr>
              <a:t>29-</a:t>
            </a:r>
            <a:fld id="{5B75C769-2B30-42CF-8A0B-615FC80D1893}" type="slidenum">
              <a:rPr lang="en-US" altLang="cs-CZ" sz="1400">
                <a:solidFill>
                  <a:schemeClr val="bg1"/>
                </a:solidFill>
                <a:ea typeface="ＭＳ Ｐゴシック" panose="020B0600070205080204" pitchFamily="34" charset="-128"/>
                <a:cs typeface="Arial" panose="020B0604020202020204" pitchFamily="34" charset="0"/>
              </a:rPr>
              <a:pPr eaLnBrk="1" hangingPunct="1">
                <a:spcBef>
                  <a:spcPct val="0"/>
                </a:spcBef>
                <a:buFontTx/>
                <a:buNone/>
              </a:pPr>
              <a:t>30</a:t>
            </a:fld>
            <a:endParaRPr lang="en-US" altLang="cs-CZ" sz="1400">
              <a:solidFill>
                <a:schemeClr val="bg1"/>
              </a:solidFill>
              <a:ea typeface="ＭＳ Ｐゴシック" panose="020B0600070205080204" pitchFamily="34" charset="-128"/>
              <a:cs typeface="Arial" panose="020B0604020202020204" pitchFamily="34" charset="0"/>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E130407E-F349-4B1B-8583-2C7744D4603E}"/>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2030413" y="1466850"/>
            <a:ext cx="5132387" cy="4686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4819" name="Rectangle 5">
            <a:extLst>
              <a:ext uri="{FF2B5EF4-FFF2-40B4-BE49-F238E27FC236}">
                <a16:creationId xmlns:a16="http://schemas.microsoft.com/office/drawing/2014/main" id="{443A07DC-9A11-4CEE-A24C-4BEDC87CD454}"/>
              </a:ext>
            </a:extLst>
          </p:cNvPr>
          <p:cNvSpPr>
            <a:spLocks noChangeArrowheads="1"/>
          </p:cNvSpPr>
          <p:nvPr/>
        </p:nvSpPr>
        <p:spPr bwMode="auto">
          <a:xfrm>
            <a:off x="0" y="0"/>
            <a:ext cx="9144000" cy="838200"/>
          </a:xfrm>
          <a:prstGeom prst="rect">
            <a:avLst/>
          </a:prstGeom>
          <a:solidFill>
            <a:srgbClr val="20589C"/>
          </a:solidFill>
          <a:ln w="9525">
            <a:solidFill>
              <a:srgbClr val="20589C"/>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endParaRPr lang="cs-CZ" altLang="cs-CZ" sz="1800" b="1">
              <a:latin typeface="Dotum" panose="020B0600000101010101" pitchFamily="34" charset="-127"/>
            </a:endParaRPr>
          </a:p>
        </p:txBody>
      </p:sp>
      <p:sp>
        <p:nvSpPr>
          <p:cNvPr id="34820" name="Rectangle 2">
            <a:extLst>
              <a:ext uri="{FF2B5EF4-FFF2-40B4-BE49-F238E27FC236}">
                <a16:creationId xmlns:a16="http://schemas.microsoft.com/office/drawing/2014/main" id="{702126A5-3E62-4D11-87B1-07BFE234FD59}"/>
              </a:ext>
            </a:extLst>
          </p:cNvPr>
          <p:cNvSpPr>
            <a:spLocks noGrp="1" noChangeArrowheads="1"/>
          </p:cNvSpPr>
          <p:nvPr>
            <p:ph type="title"/>
          </p:nvPr>
        </p:nvSpPr>
        <p:spPr>
          <a:xfrm>
            <a:off x="0" y="0"/>
            <a:ext cx="9144000" cy="838200"/>
          </a:xfrm>
        </p:spPr>
        <p:txBody>
          <a:bodyPr/>
          <a:lstStyle/>
          <a:p>
            <a:pPr eaLnBrk="1" hangingPunct="1"/>
            <a:r>
              <a:rPr lang="en-US" altLang="cs-CZ" sz="3600" b="1">
                <a:solidFill>
                  <a:schemeClr val="bg1"/>
                </a:solidFill>
                <a:latin typeface="Tahoma" panose="020B0604030504040204" pitchFamily="34" charset="0"/>
              </a:rPr>
              <a:t>Changes in Aggregate Supply</a:t>
            </a:r>
          </a:p>
        </p:txBody>
      </p:sp>
      <p:sp>
        <p:nvSpPr>
          <p:cNvPr id="34821" name="Rectangle 4">
            <a:extLst>
              <a:ext uri="{FF2B5EF4-FFF2-40B4-BE49-F238E27FC236}">
                <a16:creationId xmlns:a16="http://schemas.microsoft.com/office/drawing/2014/main" id="{0797D088-3599-4260-BCAE-D1A5C49BF570}"/>
              </a:ext>
            </a:extLst>
          </p:cNvPr>
          <p:cNvSpPr>
            <a:spLocks noChangeArrowheads="1"/>
          </p:cNvSpPr>
          <p:nvPr/>
        </p:nvSpPr>
        <p:spPr bwMode="auto">
          <a:xfrm rot="5400000">
            <a:off x="4457700" y="2171700"/>
            <a:ext cx="228600" cy="9144000"/>
          </a:xfrm>
          <a:prstGeom prst="rect">
            <a:avLst/>
          </a:prstGeom>
          <a:solidFill>
            <a:srgbClr val="522890"/>
          </a:solidFill>
          <a:ln w="9525">
            <a:solidFill>
              <a:srgbClr val="522890"/>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cs-CZ" altLang="cs-CZ" sz="1800"/>
          </a:p>
        </p:txBody>
      </p:sp>
      <p:sp>
        <p:nvSpPr>
          <p:cNvPr id="5" name="Rectangle 3">
            <a:extLst>
              <a:ext uri="{FF2B5EF4-FFF2-40B4-BE49-F238E27FC236}">
                <a16:creationId xmlns:a16="http://schemas.microsoft.com/office/drawing/2014/main" id="{2FFBF38B-7C0F-4479-A2AC-5D99AE9F6E9E}"/>
              </a:ext>
            </a:extLst>
          </p:cNvPr>
          <p:cNvSpPr>
            <a:spLocks noChangeArrowheads="1"/>
          </p:cNvSpPr>
          <p:nvPr/>
        </p:nvSpPr>
        <p:spPr bwMode="auto">
          <a:xfrm>
            <a:off x="2057400" y="1466850"/>
            <a:ext cx="5089525" cy="44958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cs-CZ" altLang="cs-CZ" sz="1800"/>
          </a:p>
        </p:txBody>
      </p:sp>
      <p:sp>
        <p:nvSpPr>
          <p:cNvPr id="6" name="Text Box 4">
            <a:extLst>
              <a:ext uri="{FF2B5EF4-FFF2-40B4-BE49-F238E27FC236}">
                <a16:creationId xmlns:a16="http://schemas.microsoft.com/office/drawing/2014/main" id="{2F1700FF-0C41-40E1-9FC7-AFE31EEC7892}"/>
              </a:ext>
            </a:extLst>
          </p:cNvPr>
          <p:cNvSpPr txBox="1">
            <a:spLocks noChangeArrowheads="1"/>
          </p:cNvSpPr>
          <p:nvPr/>
        </p:nvSpPr>
        <p:spPr bwMode="auto">
          <a:xfrm>
            <a:off x="2897188" y="6186488"/>
            <a:ext cx="3159125"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cs-CZ" sz="1800" b="1"/>
              <a:t>Real domestic output, GDP</a:t>
            </a:r>
          </a:p>
        </p:txBody>
      </p:sp>
      <p:sp>
        <p:nvSpPr>
          <p:cNvPr id="7" name="Text Box 5">
            <a:extLst>
              <a:ext uri="{FF2B5EF4-FFF2-40B4-BE49-F238E27FC236}">
                <a16:creationId xmlns:a16="http://schemas.microsoft.com/office/drawing/2014/main" id="{1AE3B12B-733E-422F-BEAF-A8306A9B901E}"/>
              </a:ext>
            </a:extLst>
          </p:cNvPr>
          <p:cNvSpPr txBox="1">
            <a:spLocks noChangeArrowheads="1"/>
          </p:cNvSpPr>
          <p:nvPr/>
        </p:nvSpPr>
        <p:spPr bwMode="auto">
          <a:xfrm rot="-5400000">
            <a:off x="738982" y="3459956"/>
            <a:ext cx="132715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cs-CZ" sz="1800" b="1"/>
              <a:t>Price level</a:t>
            </a:r>
          </a:p>
        </p:txBody>
      </p:sp>
      <p:sp>
        <p:nvSpPr>
          <p:cNvPr id="8" name="Text Box 6">
            <a:extLst>
              <a:ext uri="{FF2B5EF4-FFF2-40B4-BE49-F238E27FC236}">
                <a16:creationId xmlns:a16="http://schemas.microsoft.com/office/drawing/2014/main" id="{7A7529A4-86D0-430C-A02B-36347E65265C}"/>
              </a:ext>
            </a:extLst>
          </p:cNvPr>
          <p:cNvSpPr txBox="1">
            <a:spLocks noChangeArrowheads="1"/>
          </p:cNvSpPr>
          <p:nvPr/>
        </p:nvSpPr>
        <p:spPr bwMode="auto">
          <a:xfrm>
            <a:off x="5470525" y="1722438"/>
            <a:ext cx="630238"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cs-CZ" sz="2000" b="1" i="1"/>
              <a:t>AS</a:t>
            </a:r>
            <a:r>
              <a:rPr lang="en-US" altLang="cs-CZ" sz="2000" b="1" i="1" baseline="-25000"/>
              <a:t>1</a:t>
            </a:r>
          </a:p>
        </p:txBody>
      </p:sp>
      <p:sp>
        <p:nvSpPr>
          <p:cNvPr id="9" name="Text Box 14">
            <a:extLst>
              <a:ext uri="{FF2B5EF4-FFF2-40B4-BE49-F238E27FC236}">
                <a16:creationId xmlns:a16="http://schemas.microsoft.com/office/drawing/2014/main" id="{800193F0-0D24-4D40-90E8-F721A109296D}"/>
              </a:ext>
            </a:extLst>
          </p:cNvPr>
          <p:cNvSpPr txBox="1">
            <a:spLocks noChangeArrowheads="1"/>
          </p:cNvSpPr>
          <p:nvPr/>
        </p:nvSpPr>
        <p:spPr bwMode="auto">
          <a:xfrm>
            <a:off x="4587875" y="1577975"/>
            <a:ext cx="630238"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cs-CZ" sz="2000" b="1" i="1"/>
              <a:t>AS</a:t>
            </a:r>
            <a:r>
              <a:rPr lang="en-US" altLang="cs-CZ" sz="2000" b="1" i="1" baseline="-25000"/>
              <a:t>3</a:t>
            </a:r>
          </a:p>
        </p:txBody>
      </p:sp>
      <p:sp>
        <p:nvSpPr>
          <p:cNvPr id="10" name="Text Box 15">
            <a:extLst>
              <a:ext uri="{FF2B5EF4-FFF2-40B4-BE49-F238E27FC236}">
                <a16:creationId xmlns:a16="http://schemas.microsoft.com/office/drawing/2014/main" id="{3D6DFA61-06E2-488A-864E-C51FD0AEAF79}"/>
              </a:ext>
            </a:extLst>
          </p:cNvPr>
          <p:cNvSpPr txBox="1">
            <a:spLocks noChangeArrowheads="1"/>
          </p:cNvSpPr>
          <p:nvPr/>
        </p:nvSpPr>
        <p:spPr bwMode="auto">
          <a:xfrm>
            <a:off x="6111875" y="2178050"/>
            <a:ext cx="630238"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cs-CZ" sz="2000" b="1" i="1"/>
              <a:t>AS</a:t>
            </a:r>
            <a:r>
              <a:rPr lang="en-US" altLang="cs-CZ" sz="2000" b="1" i="1" baseline="-25000"/>
              <a:t>2</a:t>
            </a:r>
          </a:p>
        </p:txBody>
      </p:sp>
      <p:sp>
        <p:nvSpPr>
          <p:cNvPr id="11" name="Arc 21">
            <a:extLst>
              <a:ext uri="{FF2B5EF4-FFF2-40B4-BE49-F238E27FC236}">
                <a16:creationId xmlns:a16="http://schemas.microsoft.com/office/drawing/2014/main" id="{2C96A52A-2470-4D63-9650-F34827CB59BE}"/>
              </a:ext>
            </a:extLst>
          </p:cNvPr>
          <p:cNvSpPr>
            <a:spLocks/>
          </p:cNvSpPr>
          <p:nvPr/>
        </p:nvSpPr>
        <p:spPr bwMode="auto">
          <a:xfrm rot="21312619" flipV="1">
            <a:off x="3243263" y="2273300"/>
            <a:ext cx="3122612" cy="2813050"/>
          </a:xfrm>
          <a:custGeom>
            <a:avLst/>
            <a:gdLst>
              <a:gd name="T0" fmla="*/ 0 w 21289"/>
              <a:gd name="T1" fmla="*/ 0 h 21600"/>
              <a:gd name="T2" fmla="*/ 2147483646 w 21289"/>
              <a:gd name="T3" fmla="*/ 2147483646 h 21600"/>
              <a:gd name="T4" fmla="*/ 0 w 21289"/>
              <a:gd name="T5" fmla="*/ 2147483646 h 21600"/>
              <a:gd name="T6" fmla="*/ 0 60000 65536"/>
              <a:gd name="T7" fmla="*/ 0 60000 65536"/>
              <a:gd name="T8" fmla="*/ 0 60000 65536"/>
              <a:gd name="T9" fmla="*/ 0 w 21289"/>
              <a:gd name="T10" fmla="*/ 0 h 21600"/>
              <a:gd name="T11" fmla="*/ 21289 w 21289"/>
              <a:gd name="T12" fmla="*/ 21600 h 21600"/>
            </a:gdLst>
            <a:ahLst/>
            <a:cxnLst>
              <a:cxn ang="T6">
                <a:pos x="T0" y="T1"/>
              </a:cxn>
              <a:cxn ang="T7">
                <a:pos x="T2" y="T3"/>
              </a:cxn>
              <a:cxn ang="T8">
                <a:pos x="T4" y="T5"/>
              </a:cxn>
            </a:cxnLst>
            <a:rect l="T9" t="T10" r="T11" b="T12"/>
            <a:pathLst>
              <a:path w="21289" h="21600" fill="none" extrusionOk="0">
                <a:moveTo>
                  <a:pt x="-1" y="0"/>
                </a:moveTo>
                <a:cubicBezTo>
                  <a:pt x="10520" y="0"/>
                  <a:pt x="19510" y="7579"/>
                  <a:pt x="21289" y="17947"/>
                </a:cubicBezTo>
              </a:path>
              <a:path w="21289" h="21600" stroke="0" extrusionOk="0">
                <a:moveTo>
                  <a:pt x="-1" y="0"/>
                </a:moveTo>
                <a:cubicBezTo>
                  <a:pt x="10520" y="0"/>
                  <a:pt x="19510" y="7579"/>
                  <a:pt x="21289" y="17947"/>
                </a:cubicBezTo>
                <a:lnTo>
                  <a:pt x="0" y="21600"/>
                </a:lnTo>
                <a:lnTo>
                  <a:pt x="-1" y="0"/>
                </a:lnTo>
                <a:close/>
              </a:path>
            </a:pathLst>
          </a:custGeom>
          <a:noFill/>
          <a:ln w="57150">
            <a:solidFill>
              <a:srgbClr val="990033"/>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cs-CZ"/>
          </a:p>
        </p:txBody>
      </p:sp>
      <p:sp>
        <p:nvSpPr>
          <p:cNvPr id="12" name="Arc 22">
            <a:extLst>
              <a:ext uri="{FF2B5EF4-FFF2-40B4-BE49-F238E27FC236}">
                <a16:creationId xmlns:a16="http://schemas.microsoft.com/office/drawing/2014/main" id="{B2783624-9A1F-4257-97C8-F906002F69CA}"/>
              </a:ext>
            </a:extLst>
          </p:cNvPr>
          <p:cNvSpPr>
            <a:spLocks/>
          </p:cNvSpPr>
          <p:nvPr/>
        </p:nvSpPr>
        <p:spPr bwMode="auto">
          <a:xfrm rot="21312619" flipV="1">
            <a:off x="2500313" y="1616075"/>
            <a:ext cx="3122612" cy="2813050"/>
          </a:xfrm>
          <a:custGeom>
            <a:avLst/>
            <a:gdLst>
              <a:gd name="T0" fmla="*/ 0 w 21289"/>
              <a:gd name="T1" fmla="*/ 0 h 21600"/>
              <a:gd name="T2" fmla="*/ 2147483646 w 21289"/>
              <a:gd name="T3" fmla="*/ 2147483646 h 21600"/>
              <a:gd name="T4" fmla="*/ 0 w 21289"/>
              <a:gd name="T5" fmla="*/ 2147483646 h 21600"/>
              <a:gd name="T6" fmla="*/ 0 60000 65536"/>
              <a:gd name="T7" fmla="*/ 0 60000 65536"/>
              <a:gd name="T8" fmla="*/ 0 60000 65536"/>
              <a:gd name="T9" fmla="*/ 0 w 21289"/>
              <a:gd name="T10" fmla="*/ 0 h 21600"/>
              <a:gd name="T11" fmla="*/ 21289 w 21289"/>
              <a:gd name="T12" fmla="*/ 21600 h 21600"/>
            </a:gdLst>
            <a:ahLst/>
            <a:cxnLst>
              <a:cxn ang="T6">
                <a:pos x="T0" y="T1"/>
              </a:cxn>
              <a:cxn ang="T7">
                <a:pos x="T2" y="T3"/>
              </a:cxn>
              <a:cxn ang="T8">
                <a:pos x="T4" y="T5"/>
              </a:cxn>
            </a:cxnLst>
            <a:rect l="T9" t="T10" r="T11" b="T12"/>
            <a:pathLst>
              <a:path w="21289" h="21600" fill="none" extrusionOk="0">
                <a:moveTo>
                  <a:pt x="-1" y="0"/>
                </a:moveTo>
                <a:cubicBezTo>
                  <a:pt x="10520" y="0"/>
                  <a:pt x="19510" y="7579"/>
                  <a:pt x="21289" y="17947"/>
                </a:cubicBezTo>
              </a:path>
              <a:path w="21289" h="21600" stroke="0" extrusionOk="0">
                <a:moveTo>
                  <a:pt x="-1" y="0"/>
                </a:moveTo>
                <a:cubicBezTo>
                  <a:pt x="10520" y="0"/>
                  <a:pt x="19510" y="7579"/>
                  <a:pt x="21289" y="17947"/>
                </a:cubicBezTo>
                <a:lnTo>
                  <a:pt x="0" y="21600"/>
                </a:lnTo>
                <a:lnTo>
                  <a:pt x="-1" y="0"/>
                </a:lnTo>
                <a:close/>
              </a:path>
            </a:pathLst>
          </a:custGeom>
          <a:noFill/>
          <a:ln w="57150">
            <a:solidFill>
              <a:srgbClr val="990033"/>
            </a:solidFill>
            <a:prstDash val="dash"/>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cs-CZ"/>
          </a:p>
        </p:txBody>
      </p:sp>
      <p:sp>
        <p:nvSpPr>
          <p:cNvPr id="13" name="Arc 23">
            <a:extLst>
              <a:ext uri="{FF2B5EF4-FFF2-40B4-BE49-F238E27FC236}">
                <a16:creationId xmlns:a16="http://schemas.microsoft.com/office/drawing/2014/main" id="{0A7F517E-0D60-4A18-AE45-5CC23B96FBA1}"/>
              </a:ext>
            </a:extLst>
          </p:cNvPr>
          <p:cNvSpPr>
            <a:spLocks/>
          </p:cNvSpPr>
          <p:nvPr/>
        </p:nvSpPr>
        <p:spPr bwMode="auto">
          <a:xfrm rot="21312619" flipV="1">
            <a:off x="1976438" y="1135063"/>
            <a:ext cx="2984500" cy="2808287"/>
          </a:xfrm>
          <a:custGeom>
            <a:avLst/>
            <a:gdLst>
              <a:gd name="T0" fmla="*/ 2147483646 w 20344"/>
              <a:gd name="T1" fmla="*/ 0 h 21564"/>
              <a:gd name="T2" fmla="*/ 2147483646 w 20344"/>
              <a:gd name="T3" fmla="*/ 2147483646 h 21564"/>
              <a:gd name="T4" fmla="*/ 0 w 20344"/>
              <a:gd name="T5" fmla="*/ 2147483646 h 21564"/>
              <a:gd name="T6" fmla="*/ 0 60000 65536"/>
              <a:gd name="T7" fmla="*/ 0 60000 65536"/>
              <a:gd name="T8" fmla="*/ 0 60000 65536"/>
              <a:gd name="T9" fmla="*/ 0 w 20344"/>
              <a:gd name="T10" fmla="*/ 0 h 21564"/>
              <a:gd name="T11" fmla="*/ 20344 w 20344"/>
              <a:gd name="T12" fmla="*/ 21564 h 21564"/>
            </a:gdLst>
            <a:ahLst/>
            <a:cxnLst>
              <a:cxn ang="T6">
                <a:pos x="T0" y="T1"/>
              </a:cxn>
              <a:cxn ang="T7">
                <a:pos x="T2" y="T3"/>
              </a:cxn>
              <a:cxn ang="T8">
                <a:pos x="T4" y="T5"/>
              </a:cxn>
            </a:cxnLst>
            <a:rect l="T9" t="T10" r="T11" b="T12"/>
            <a:pathLst>
              <a:path w="20344" h="21564" fill="none" extrusionOk="0">
                <a:moveTo>
                  <a:pt x="1246" y="-1"/>
                </a:moveTo>
                <a:cubicBezTo>
                  <a:pt x="9907" y="500"/>
                  <a:pt x="17428" y="6134"/>
                  <a:pt x="20343" y="14305"/>
                </a:cubicBezTo>
              </a:path>
              <a:path w="20344" h="21564" stroke="0" extrusionOk="0">
                <a:moveTo>
                  <a:pt x="1246" y="-1"/>
                </a:moveTo>
                <a:cubicBezTo>
                  <a:pt x="9907" y="500"/>
                  <a:pt x="17428" y="6134"/>
                  <a:pt x="20343" y="14305"/>
                </a:cubicBezTo>
                <a:lnTo>
                  <a:pt x="0" y="21564"/>
                </a:lnTo>
                <a:lnTo>
                  <a:pt x="1246" y="-1"/>
                </a:lnTo>
                <a:close/>
              </a:path>
            </a:pathLst>
          </a:custGeom>
          <a:noFill/>
          <a:ln w="57150">
            <a:solidFill>
              <a:srgbClr val="990033"/>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cs-CZ"/>
          </a:p>
        </p:txBody>
      </p:sp>
      <p:sp>
        <p:nvSpPr>
          <p:cNvPr id="14" name="AutoShape 24">
            <a:extLst>
              <a:ext uri="{FF2B5EF4-FFF2-40B4-BE49-F238E27FC236}">
                <a16:creationId xmlns:a16="http://schemas.microsoft.com/office/drawing/2014/main" id="{F45BDCE0-70DA-4722-99B4-5DF78FB974BD}"/>
              </a:ext>
            </a:extLst>
          </p:cNvPr>
          <p:cNvSpPr>
            <a:spLocks noChangeArrowheads="1"/>
          </p:cNvSpPr>
          <p:nvPr/>
        </p:nvSpPr>
        <p:spPr bwMode="auto">
          <a:xfrm>
            <a:off x="4330700" y="4262438"/>
            <a:ext cx="523875" cy="512762"/>
          </a:xfrm>
          <a:prstGeom prst="rightArrow">
            <a:avLst>
              <a:gd name="adj1" fmla="val 50000"/>
              <a:gd name="adj2" fmla="val 25542"/>
            </a:avLst>
          </a:prstGeom>
          <a:solidFill>
            <a:srgbClr val="990033">
              <a:alpha val="70195"/>
            </a:srgbClr>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cs-CZ" altLang="cs-CZ" sz="1800"/>
          </a:p>
        </p:txBody>
      </p:sp>
      <p:sp>
        <p:nvSpPr>
          <p:cNvPr id="15" name="AutoShape 25">
            <a:extLst>
              <a:ext uri="{FF2B5EF4-FFF2-40B4-BE49-F238E27FC236}">
                <a16:creationId xmlns:a16="http://schemas.microsoft.com/office/drawing/2014/main" id="{F09ED7F9-E813-46C6-9B13-F0901A1C1346}"/>
              </a:ext>
            </a:extLst>
          </p:cNvPr>
          <p:cNvSpPr>
            <a:spLocks noChangeArrowheads="1"/>
          </p:cNvSpPr>
          <p:nvPr/>
        </p:nvSpPr>
        <p:spPr bwMode="auto">
          <a:xfrm flipH="1">
            <a:off x="4654550" y="2476500"/>
            <a:ext cx="523875" cy="512763"/>
          </a:xfrm>
          <a:prstGeom prst="rightArrow">
            <a:avLst>
              <a:gd name="adj1" fmla="val 50000"/>
              <a:gd name="adj2" fmla="val 25542"/>
            </a:avLst>
          </a:prstGeom>
          <a:solidFill>
            <a:srgbClr val="990033">
              <a:alpha val="70195"/>
            </a:srgbClr>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cs-CZ" altLang="cs-CZ" sz="1800"/>
          </a:p>
        </p:txBody>
      </p:sp>
      <p:sp>
        <p:nvSpPr>
          <p:cNvPr id="16" name="Arc 20">
            <a:extLst>
              <a:ext uri="{FF2B5EF4-FFF2-40B4-BE49-F238E27FC236}">
                <a16:creationId xmlns:a16="http://schemas.microsoft.com/office/drawing/2014/main" id="{DF5D225E-455E-47FD-8130-BAECE4032A38}"/>
              </a:ext>
            </a:extLst>
          </p:cNvPr>
          <p:cNvSpPr>
            <a:spLocks/>
          </p:cNvSpPr>
          <p:nvPr/>
        </p:nvSpPr>
        <p:spPr bwMode="auto">
          <a:xfrm rot="21312619" flipV="1">
            <a:off x="2786063" y="1854200"/>
            <a:ext cx="3122612" cy="2813050"/>
          </a:xfrm>
          <a:custGeom>
            <a:avLst/>
            <a:gdLst>
              <a:gd name="T0" fmla="*/ 0 w 21289"/>
              <a:gd name="T1" fmla="*/ 0 h 21600"/>
              <a:gd name="T2" fmla="*/ 2147483646 w 21289"/>
              <a:gd name="T3" fmla="*/ 2147483646 h 21600"/>
              <a:gd name="T4" fmla="*/ 0 w 21289"/>
              <a:gd name="T5" fmla="*/ 2147483646 h 21600"/>
              <a:gd name="T6" fmla="*/ 0 60000 65536"/>
              <a:gd name="T7" fmla="*/ 0 60000 65536"/>
              <a:gd name="T8" fmla="*/ 0 60000 65536"/>
              <a:gd name="T9" fmla="*/ 0 w 21289"/>
              <a:gd name="T10" fmla="*/ 0 h 21600"/>
              <a:gd name="T11" fmla="*/ 21289 w 21289"/>
              <a:gd name="T12" fmla="*/ 21600 h 21600"/>
            </a:gdLst>
            <a:ahLst/>
            <a:cxnLst>
              <a:cxn ang="T6">
                <a:pos x="T0" y="T1"/>
              </a:cxn>
              <a:cxn ang="T7">
                <a:pos x="T2" y="T3"/>
              </a:cxn>
              <a:cxn ang="T8">
                <a:pos x="T4" y="T5"/>
              </a:cxn>
            </a:cxnLst>
            <a:rect l="T9" t="T10" r="T11" b="T12"/>
            <a:pathLst>
              <a:path w="21289" h="21600" fill="none" extrusionOk="0">
                <a:moveTo>
                  <a:pt x="-1" y="0"/>
                </a:moveTo>
                <a:cubicBezTo>
                  <a:pt x="10520" y="0"/>
                  <a:pt x="19510" y="7579"/>
                  <a:pt x="21289" y="17947"/>
                </a:cubicBezTo>
              </a:path>
              <a:path w="21289" h="21600" stroke="0" extrusionOk="0">
                <a:moveTo>
                  <a:pt x="-1" y="0"/>
                </a:moveTo>
                <a:cubicBezTo>
                  <a:pt x="10520" y="0"/>
                  <a:pt x="19510" y="7579"/>
                  <a:pt x="21289" y="17947"/>
                </a:cubicBezTo>
                <a:lnTo>
                  <a:pt x="0" y="21600"/>
                </a:lnTo>
                <a:lnTo>
                  <a:pt x="-1" y="0"/>
                </a:lnTo>
                <a:close/>
              </a:path>
            </a:pathLst>
          </a:custGeom>
          <a:noFill/>
          <a:ln w="57150">
            <a:solidFill>
              <a:srgbClr val="990033"/>
            </a:solidFill>
            <a:prstDash val="dash"/>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cs-CZ"/>
          </a:p>
        </p:txBody>
      </p:sp>
      <p:sp>
        <p:nvSpPr>
          <p:cNvPr id="17" name="Arc 19">
            <a:extLst>
              <a:ext uri="{FF2B5EF4-FFF2-40B4-BE49-F238E27FC236}">
                <a16:creationId xmlns:a16="http://schemas.microsoft.com/office/drawing/2014/main" id="{48B2B928-53C6-42C2-B143-B8E9842298C9}"/>
              </a:ext>
            </a:extLst>
          </p:cNvPr>
          <p:cNvSpPr>
            <a:spLocks/>
          </p:cNvSpPr>
          <p:nvPr/>
        </p:nvSpPr>
        <p:spPr bwMode="auto">
          <a:xfrm rot="21312619" flipV="1">
            <a:off x="2643188" y="1730375"/>
            <a:ext cx="3122612" cy="2813050"/>
          </a:xfrm>
          <a:custGeom>
            <a:avLst/>
            <a:gdLst>
              <a:gd name="T0" fmla="*/ 0 w 21289"/>
              <a:gd name="T1" fmla="*/ 0 h 21600"/>
              <a:gd name="T2" fmla="*/ 2147483646 w 21289"/>
              <a:gd name="T3" fmla="*/ 2147483646 h 21600"/>
              <a:gd name="T4" fmla="*/ 0 w 21289"/>
              <a:gd name="T5" fmla="*/ 2147483646 h 21600"/>
              <a:gd name="T6" fmla="*/ 0 60000 65536"/>
              <a:gd name="T7" fmla="*/ 0 60000 65536"/>
              <a:gd name="T8" fmla="*/ 0 60000 65536"/>
              <a:gd name="T9" fmla="*/ 0 w 21289"/>
              <a:gd name="T10" fmla="*/ 0 h 21600"/>
              <a:gd name="T11" fmla="*/ 21289 w 21289"/>
              <a:gd name="T12" fmla="*/ 21600 h 21600"/>
            </a:gdLst>
            <a:ahLst/>
            <a:cxnLst>
              <a:cxn ang="T6">
                <a:pos x="T0" y="T1"/>
              </a:cxn>
              <a:cxn ang="T7">
                <a:pos x="T2" y="T3"/>
              </a:cxn>
              <a:cxn ang="T8">
                <a:pos x="T4" y="T5"/>
              </a:cxn>
            </a:cxnLst>
            <a:rect l="T9" t="T10" r="T11" b="T12"/>
            <a:pathLst>
              <a:path w="21289" h="21600" fill="none" extrusionOk="0">
                <a:moveTo>
                  <a:pt x="-1" y="0"/>
                </a:moveTo>
                <a:cubicBezTo>
                  <a:pt x="10520" y="0"/>
                  <a:pt x="19510" y="7579"/>
                  <a:pt x="21289" y="17947"/>
                </a:cubicBezTo>
              </a:path>
              <a:path w="21289" h="21600" stroke="0" extrusionOk="0">
                <a:moveTo>
                  <a:pt x="-1" y="0"/>
                </a:moveTo>
                <a:cubicBezTo>
                  <a:pt x="10520" y="0"/>
                  <a:pt x="19510" y="7579"/>
                  <a:pt x="21289" y="17947"/>
                </a:cubicBezTo>
                <a:lnTo>
                  <a:pt x="0" y="21600"/>
                </a:lnTo>
                <a:lnTo>
                  <a:pt x="-1" y="0"/>
                </a:lnTo>
                <a:close/>
              </a:path>
            </a:pathLst>
          </a:custGeom>
          <a:noFill/>
          <a:ln w="57150" cap="flat" cmpd="sng">
            <a:solidFill>
              <a:srgbClr val="990033">
                <a:alpha val="59999"/>
              </a:srgbClr>
            </a:solidFill>
            <a:prstDash val="solid"/>
            <a:round/>
            <a:headEnd type="none" w="med" len="med"/>
            <a:tailEnd type="non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cs-CZ"/>
          </a:p>
        </p:txBody>
      </p:sp>
      <p:sp>
        <p:nvSpPr>
          <p:cNvPr id="18" name="Text Box 15">
            <a:extLst>
              <a:ext uri="{FF2B5EF4-FFF2-40B4-BE49-F238E27FC236}">
                <a16:creationId xmlns:a16="http://schemas.microsoft.com/office/drawing/2014/main" id="{F4AF13CC-B3A9-4099-A9DE-9EDBADCD9EEF}"/>
              </a:ext>
            </a:extLst>
          </p:cNvPr>
          <p:cNvSpPr txBox="1">
            <a:spLocks noChangeArrowheads="1"/>
          </p:cNvSpPr>
          <p:nvPr/>
        </p:nvSpPr>
        <p:spPr bwMode="auto">
          <a:xfrm>
            <a:off x="1774825" y="5943600"/>
            <a:ext cx="28257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cs-CZ" sz="1400" b="1"/>
              <a:t>0</a:t>
            </a:r>
          </a:p>
        </p:txBody>
      </p:sp>
      <p:sp>
        <p:nvSpPr>
          <p:cNvPr id="34836" name="Text Box 7">
            <a:extLst>
              <a:ext uri="{FF2B5EF4-FFF2-40B4-BE49-F238E27FC236}">
                <a16:creationId xmlns:a16="http://schemas.microsoft.com/office/drawing/2014/main" id="{9CB301B9-24D6-4821-9170-B7DDF5B71D9D}"/>
              </a:ext>
            </a:extLst>
          </p:cNvPr>
          <p:cNvSpPr txBox="1">
            <a:spLocks noChangeArrowheads="1"/>
          </p:cNvSpPr>
          <p:nvPr/>
        </p:nvSpPr>
        <p:spPr bwMode="auto">
          <a:xfrm>
            <a:off x="0" y="6583363"/>
            <a:ext cx="53340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cs-CZ" sz="1200" b="1">
                <a:solidFill>
                  <a:schemeClr val="bg1"/>
                </a:solidFill>
              </a:rPr>
              <a:t>LO2</a:t>
            </a:r>
          </a:p>
        </p:txBody>
      </p:sp>
      <p:sp>
        <p:nvSpPr>
          <p:cNvPr id="34837" name="Text Box 11">
            <a:extLst>
              <a:ext uri="{FF2B5EF4-FFF2-40B4-BE49-F238E27FC236}">
                <a16:creationId xmlns:a16="http://schemas.microsoft.com/office/drawing/2014/main" id="{D0583747-DF80-4BC0-B1B4-11077AC9896E}"/>
              </a:ext>
            </a:extLst>
          </p:cNvPr>
          <p:cNvSpPr txBox="1">
            <a:spLocks noChangeArrowheads="1"/>
          </p:cNvSpPr>
          <p:nvPr/>
        </p:nvSpPr>
        <p:spPr bwMode="auto">
          <a:xfrm>
            <a:off x="8382000" y="6553200"/>
            <a:ext cx="636588"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cs-CZ" sz="1400">
                <a:solidFill>
                  <a:schemeClr val="bg1"/>
                </a:solidFill>
                <a:ea typeface="ＭＳ Ｐゴシック" panose="020B0600070205080204" pitchFamily="34" charset="-128"/>
                <a:cs typeface="Arial" panose="020B0604020202020204" pitchFamily="34" charset="0"/>
              </a:rPr>
              <a:t>29-</a:t>
            </a:r>
            <a:fld id="{0A75CF04-3685-45FF-92FD-CA9D96BE1528}" type="slidenum">
              <a:rPr lang="en-US" altLang="cs-CZ" sz="1400">
                <a:solidFill>
                  <a:schemeClr val="bg1"/>
                </a:solidFill>
                <a:ea typeface="ＭＳ Ｐゴシック" panose="020B0600070205080204" pitchFamily="34" charset="-128"/>
                <a:cs typeface="Arial" panose="020B0604020202020204" pitchFamily="34" charset="0"/>
              </a:rPr>
              <a:pPr eaLnBrk="1" hangingPunct="1">
                <a:spcBef>
                  <a:spcPct val="0"/>
                </a:spcBef>
                <a:buFontTx/>
                <a:buNone/>
              </a:pPr>
              <a:t>31</a:t>
            </a:fld>
            <a:endParaRPr lang="en-US" altLang="cs-CZ" sz="1400">
              <a:solidFill>
                <a:schemeClr val="bg1"/>
              </a:solidFill>
              <a:ea typeface="ＭＳ Ｐゴシック" panose="020B0600070205080204" pitchFamily="34" charset="-128"/>
              <a:cs typeface="Arial" panose="020B060402020202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3" presetClass="entr" presetSubtype="16"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500" fill="hold"/>
                                        <p:tgtEl>
                                          <p:spTgt spid="5"/>
                                        </p:tgtEl>
                                        <p:attrNameLst>
                                          <p:attrName>ppt_w</p:attrName>
                                        </p:attrNameLst>
                                      </p:cBhvr>
                                      <p:tavLst>
                                        <p:tav tm="0">
                                          <p:val>
                                            <p:fltVal val="0"/>
                                          </p:val>
                                        </p:tav>
                                        <p:tav tm="100000">
                                          <p:val>
                                            <p:strVal val="#ppt_w"/>
                                          </p:val>
                                        </p:tav>
                                      </p:tavLst>
                                    </p:anim>
                                    <p:anim calcmode="lin" valueType="num">
                                      <p:cBhvr>
                                        <p:cTn id="8" dur="500" fill="hold"/>
                                        <p:tgtEl>
                                          <p:spTgt spid="5"/>
                                        </p:tgtEl>
                                        <p:attrNameLst>
                                          <p:attrName>ppt_h</p:attrName>
                                        </p:attrNameLst>
                                      </p:cBhvr>
                                      <p:tavLst>
                                        <p:tav tm="0">
                                          <p:val>
                                            <p:fltVal val="0"/>
                                          </p:val>
                                        </p:tav>
                                        <p:tav tm="100000">
                                          <p:val>
                                            <p:strVal val="#ppt_h"/>
                                          </p:val>
                                        </p:tav>
                                      </p:tavLst>
                                    </p:anim>
                                  </p:childTnLst>
                                </p:cTn>
                              </p:par>
                              <p:par>
                                <p:cTn id="9" presetID="53" presetClass="entr" presetSubtype="16" fill="hold" nodeType="withEffect">
                                  <p:stCondLst>
                                    <p:cond delay="0"/>
                                  </p:stCondLst>
                                  <p:childTnLst>
                                    <p:set>
                                      <p:cBhvr>
                                        <p:cTn id="10" dur="1" fill="hold">
                                          <p:stCondLst>
                                            <p:cond delay="0"/>
                                          </p:stCondLst>
                                        </p:cTn>
                                        <p:tgtEl>
                                          <p:spTgt spid="2"/>
                                        </p:tgtEl>
                                        <p:attrNameLst>
                                          <p:attrName>style.visibility</p:attrName>
                                        </p:attrNameLst>
                                      </p:cBhvr>
                                      <p:to>
                                        <p:strVal val="visible"/>
                                      </p:to>
                                    </p:set>
                                    <p:anim calcmode="lin" valueType="num">
                                      <p:cBhvr>
                                        <p:cTn id="11" dur="500" fill="hold"/>
                                        <p:tgtEl>
                                          <p:spTgt spid="2"/>
                                        </p:tgtEl>
                                        <p:attrNameLst>
                                          <p:attrName>ppt_w</p:attrName>
                                        </p:attrNameLst>
                                      </p:cBhvr>
                                      <p:tavLst>
                                        <p:tav tm="0">
                                          <p:val>
                                            <p:fltVal val="0"/>
                                          </p:val>
                                        </p:tav>
                                        <p:tav tm="100000">
                                          <p:val>
                                            <p:strVal val="#ppt_w"/>
                                          </p:val>
                                        </p:tav>
                                      </p:tavLst>
                                    </p:anim>
                                    <p:anim calcmode="lin" valueType="num">
                                      <p:cBhvr>
                                        <p:cTn id="12" dur="500" fill="hold"/>
                                        <p:tgtEl>
                                          <p:spTgt spid="2"/>
                                        </p:tgtEl>
                                        <p:attrNameLst>
                                          <p:attrName>ppt_h</p:attrName>
                                        </p:attrNameLst>
                                      </p:cBhvr>
                                      <p:tavLst>
                                        <p:tav tm="0">
                                          <p:val>
                                            <p:fltVal val="0"/>
                                          </p:val>
                                        </p:tav>
                                        <p:tav tm="100000">
                                          <p:val>
                                            <p:strVal val="#ppt_h"/>
                                          </p:val>
                                        </p:tav>
                                      </p:tavLst>
                                    </p:anim>
                                    <p:animEffect transition="in" filter="fade">
                                      <p:cBhvr>
                                        <p:cTn id="13" dur="500"/>
                                        <p:tgtEl>
                                          <p:spTgt spid="2"/>
                                        </p:tgtEl>
                                      </p:cBhvr>
                                    </p:animEffect>
                                  </p:childTnLst>
                                </p:cTn>
                              </p:par>
                              <p:par>
                                <p:cTn id="14" presetID="23" presetClass="entr" presetSubtype="16" fill="hold" grpId="0" nodeType="withEffect">
                                  <p:stCondLst>
                                    <p:cond delay="0"/>
                                  </p:stCondLst>
                                  <p:childTnLst>
                                    <p:set>
                                      <p:cBhvr>
                                        <p:cTn id="15" dur="1" fill="hold">
                                          <p:stCondLst>
                                            <p:cond delay="0"/>
                                          </p:stCondLst>
                                        </p:cTn>
                                        <p:tgtEl>
                                          <p:spTgt spid="7"/>
                                        </p:tgtEl>
                                        <p:attrNameLst>
                                          <p:attrName>style.visibility</p:attrName>
                                        </p:attrNameLst>
                                      </p:cBhvr>
                                      <p:to>
                                        <p:strVal val="visible"/>
                                      </p:to>
                                    </p:set>
                                    <p:anim calcmode="lin" valueType="num">
                                      <p:cBhvr>
                                        <p:cTn id="16" dur="500" fill="hold"/>
                                        <p:tgtEl>
                                          <p:spTgt spid="7"/>
                                        </p:tgtEl>
                                        <p:attrNameLst>
                                          <p:attrName>ppt_w</p:attrName>
                                        </p:attrNameLst>
                                      </p:cBhvr>
                                      <p:tavLst>
                                        <p:tav tm="0">
                                          <p:val>
                                            <p:fltVal val="0"/>
                                          </p:val>
                                        </p:tav>
                                        <p:tav tm="100000">
                                          <p:val>
                                            <p:strVal val="#ppt_w"/>
                                          </p:val>
                                        </p:tav>
                                      </p:tavLst>
                                    </p:anim>
                                    <p:anim calcmode="lin" valueType="num">
                                      <p:cBhvr>
                                        <p:cTn id="17" dur="500" fill="hold"/>
                                        <p:tgtEl>
                                          <p:spTgt spid="7"/>
                                        </p:tgtEl>
                                        <p:attrNameLst>
                                          <p:attrName>ppt_h</p:attrName>
                                        </p:attrNameLst>
                                      </p:cBhvr>
                                      <p:tavLst>
                                        <p:tav tm="0">
                                          <p:val>
                                            <p:fltVal val="0"/>
                                          </p:val>
                                        </p:tav>
                                        <p:tav tm="100000">
                                          <p:val>
                                            <p:strVal val="#ppt_h"/>
                                          </p:val>
                                        </p:tav>
                                      </p:tavLst>
                                    </p:anim>
                                  </p:childTnLst>
                                </p:cTn>
                              </p:par>
                              <p:par>
                                <p:cTn id="18" presetID="23" presetClass="entr" presetSubtype="16" fill="hold" grpId="0" nodeType="withEffect">
                                  <p:stCondLst>
                                    <p:cond delay="0"/>
                                  </p:stCondLst>
                                  <p:childTnLst>
                                    <p:set>
                                      <p:cBhvr>
                                        <p:cTn id="19" dur="1" fill="hold">
                                          <p:stCondLst>
                                            <p:cond delay="0"/>
                                          </p:stCondLst>
                                        </p:cTn>
                                        <p:tgtEl>
                                          <p:spTgt spid="6"/>
                                        </p:tgtEl>
                                        <p:attrNameLst>
                                          <p:attrName>style.visibility</p:attrName>
                                        </p:attrNameLst>
                                      </p:cBhvr>
                                      <p:to>
                                        <p:strVal val="visible"/>
                                      </p:to>
                                    </p:set>
                                    <p:anim calcmode="lin" valueType="num">
                                      <p:cBhvr>
                                        <p:cTn id="20" dur="500" fill="hold"/>
                                        <p:tgtEl>
                                          <p:spTgt spid="6"/>
                                        </p:tgtEl>
                                        <p:attrNameLst>
                                          <p:attrName>ppt_w</p:attrName>
                                        </p:attrNameLst>
                                      </p:cBhvr>
                                      <p:tavLst>
                                        <p:tav tm="0">
                                          <p:val>
                                            <p:fltVal val="0"/>
                                          </p:val>
                                        </p:tav>
                                        <p:tav tm="100000">
                                          <p:val>
                                            <p:strVal val="#ppt_w"/>
                                          </p:val>
                                        </p:tav>
                                      </p:tavLst>
                                    </p:anim>
                                    <p:anim calcmode="lin" valueType="num">
                                      <p:cBhvr>
                                        <p:cTn id="21" dur="500" fill="hold"/>
                                        <p:tgtEl>
                                          <p:spTgt spid="6"/>
                                        </p:tgtEl>
                                        <p:attrNameLst>
                                          <p:attrName>ppt_h</p:attrName>
                                        </p:attrNameLst>
                                      </p:cBhvr>
                                      <p:tavLst>
                                        <p:tav tm="0">
                                          <p:val>
                                            <p:fltVal val="0"/>
                                          </p:val>
                                        </p:tav>
                                        <p:tav tm="100000">
                                          <p:val>
                                            <p:strVal val="#ppt_h"/>
                                          </p:val>
                                        </p:tav>
                                      </p:tavLst>
                                    </p:anim>
                                  </p:childTnLst>
                                </p:cTn>
                              </p:par>
                              <p:par>
                                <p:cTn id="22" presetID="23" presetClass="entr" presetSubtype="16" fill="hold" grpId="0" nodeType="withEffect">
                                  <p:stCondLst>
                                    <p:cond delay="0"/>
                                  </p:stCondLst>
                                  <p:childTnLst>
                                    <p:set>
                                      <p:cBhvr>
                                        <p:cTn id="23" dur="1" fill="hold">
                                          <p:stCondLst>
                                            <p:cond delay="0"/>
                                          </p:stCondLst>
                                        </p:cTn>
                                        <p:tgtEl>
                                          <p:spTgt spid="18"/>
                                        </p:tgtEl>
                                        <p:attrNameLst>
                                          <p:attrName>style.visibility</p:attrName>
                                        </p:attrNameLst>
                                      </p:cBhvr>
                                      <p:to>
                                        <p:strVal val="visible"/>
                                      </p:to>
                                    </p:set>
                                    <p:anim calcmode="lin" valueType="num">
                                      <p:cBhvr>
                                        <p:cTn id="24" dur="500" fill="hold"/>
                                        <p:tgtEl>
                                          <p:spTgt spid="18"/>
                                        </p:tgtEl>
                                        <p:attrNameLst>
                                          <p:attrName>ppt_w</p:attrName>
                                        </p:attrNameLst>
                                      </p:cBhvr>
                                      <p:tavLst>
                                        <p:tav tm="0">
                                          <p:val>
                                            <p:fltVal val="0"/>
                                          </p:val>
                                        </p:tav>
                                        <p:tav tm="100000">
                                          <p:val>
                                            <p:strVal val="#ppt_w"/>
                                          </p:val>
                                        </p:tav>
                                      </p:tavLst>
                                    </p:anim>
                                    <p:anim calcmode="lin" valueType="num">
                                      <p:cBhvr>
                                        <p:cTn id="25" dur="500" fill="hold"/>
                                        <p:tgtEl>
                                          <p:spTgt spid="18"/>
                                        </p:tgtEl>
                                        <p:attrNameLst>
                                          <p:attrName>ppt_h</p:attrName>
                                        </p:attrNameLst>
                                      </p:cBhvr>
                                      <p:tavLst>
                                        <p:tav tm="0">
                                          <p:val>
                                            <p:fltVal val="0"/>
                                          </p:val>
                                        </p:tav>
                                        <p:tav tm="100000">
                                          <p:val>
                                            <p:strVal val="#ppt_h"/>
                                          </p:val>
                                        </p:tav>
                                      </p:tavLst>
                                    </p:anim>
                                  </p:childTnLst>
                                </p:cTn>
                              </p:par>
                            </p:childTnLst>
                          </p:cTn>
                        </p:par>
                        <p:par>
                          <p:cTn id="26" fill="hold" nodeType="afterGroup">
                            <p:stCondLst>
                              <p:cond delay="500"/>
                            </p:stCondLst>
                            <p:childTnLst>
                              <p:par>
                                <p:cTn id="27" presetID="22" presetClass="entr" presetSubtype="4" fill="hold" nodeType="afterEffect">
                                  <p:stCondLst>
                                    <p:cond delay="0"/>
                                  </p:stCondLst>
                                  <p:childTnLst>
                                    <p:set>
                                      <p:cBhvr>
                                        <p:cTn id="28" dur="1" fill="hold">
                                          <p:stCondLst>
                                            <p:cond delay="0"/>
                                          </p:stCondLst>
                                        </p:cTn>
                                        <p:tgtEl>
                                          <p:spTgt spid="17"/>
                                        </p:tgtEl>
                                        <p:attrNameLst>
                                          <p:attrName>style.visibility</p:attrName>
                                        </p:attrNameLst>
                                      </p:cBhvr>
                                      <p:to>
                                        <p:strVal val="visible"/>
                                      </p:to>
                                    </p:set>
                                    <p:animEffect transition="in" filter="wipe(down)">
                                      <p:cBhvr>
                                        <p:cTn id="29" dur="500"/>
                                        <p:tgtEl>
                                          <p:spTgt spid="17"/>
                                        </p:tgtEl>
                                      </p:cBhvr>
                                    </p:animEffect>
                                  </p:childTnLst>
                                </p:cTn>
                              </p:par>
                            </p:childTnLst>
                          </p:cTn>
                        </p:par>
                        <p:par>
                          <p:cTn id="30" fill="hold" nodeType="afterGroup">
                            <p:stCondLst>
                              <p:cond delay="1000"/>
                            </p:stCondLst>
                            <p:childTnLst>
                              <p:par>
                                <p:cTn id="31" presetID="1" presetClass="entr" presetSubtype="0" fill="hold" grpId="0" nodeType="afterEffect">
                                  <p:stCondLst>
                                    <p:cond delay="0"/>
                                  </p:stCondLst>
                                  <p:childTnLst>
                                    <p:set>
                                      <p:cBhvr>
                                        <p:cTn id="32" dur="1" fill="hold">
                                          <p:stCondLst>
                                            <p:cond delay="0"/>
                                          </p:stCondLst>
                                        </p:cTn>
                                        <p:tgtEl>
                                          <p:spTgt spid="8"/>
                                        </p:tgtEl>
                                        <p:attrNameLst>
                                          <p:attrName>style.visibility</p:attrName>
                                        </p:attrNameLst>
                                      </p:cBhvr>
                                      <p:to>
                                        <p:strVal val="visible"/>
                                      </p:to>
                                    </p:set>
                                  </p:childTnLst>
                                </p:cTn>
                              </p:par>
                            </p:childTnLst>
                          </p:cTn>
                        </p:par>
                        <p:par>
                          <p:cTn id="33" fill="hold" nodeType="afterGroup">
                            <p:stCondLst>
                              <p:cond delay="1000"/>
                            </p:stCondLst>
                            <p:childTnLst>
                              <p:par>
                                <p:cTn id="34" presetID="1" presetClass="entr" presetSubtype="0" fill="hold" nodeType="afterEffect">
                                  <p:stCondLst>
                                    <p:cond delay="0"/>
                                  </p:stCondLst>
                                  <p:childTnLst>
                                    <p:set>
                                      <p:cBhvr>
                                        <p:cTn id="35" dur="1" fill="hold">
                                          <p:stCondLst>
                                            <p:cond delay="0"/>
                                          </p:stCondLst>
                                        </p:cTn>
                                        <p:tgtEl>
                                          <p:spTgt spid="16"/>
                                        </p:tgtEl>
                                        <p:attrNameLst>
                                          <p:attrName>style.visibility</p:attrName>
                                        </p:attrNameLst>
                                      </p:cBhvr>
                                      <p:to>
                                        <p:strVal val="visible"/>
                                      </p:to>
                                    </p:set>
                                  </p:childTnLst>
                                </p:cTn>
                              </p:par>
                            </p:childTnLst>
                          </p:cTn>
                        </p:par>
                        <p:par>
                          <p:cTn id="36" fill="hold" nodeType="afterGroup">
                            <p:stCondLst>
                              <p:cond delay="1000"/>
                            </p:stCondLst>
                            <p:childTnLst>
                              <p:par>
                                <p:cTn id="37" presetID="63" presetClass="path" presetSubtype="0" accel="50000" decel="50000" fill="hold" nodeType="afterEffect">
                                  <p:stCondLst>
                                    <p:cond delay="0"/>
                                  </p:stCondLst>
                                  <p:childTnLst>
                                    <p:animMotion origin="layout" path="M -0.01667 -0.01527 L -0.0007 0.00254 " pathEditMode="relative" rAng="0" ptsTypes="AA">
                                      <p:cBhvr>
                                        <p:cTn id="38" dur="2000" fill="hold"/>
                                        <p:tgtEl>
                                          <p:spTgt spid="16"/>
                                        </p:tgtEl>
                                        <p:attrNameLst>
                                          <p:attrName>ppt_x</p:attrName>
                                          <p:attrName>ppt_y</p:attrName>
                                        </p:attrNameLst>
                                      </p:cBhvr>
                                      <p:rCtr x="80000" y="90000"/>
                                    </p:animMotion>
                                  </p:childTnLst>
                                </p:cTn>
                              </p:par>
                            </p:childTnLst>
                          </p:cTn>
                        </p:par>
                        <p:par>
                          <p:cTn id="39" fill="hold" nodeType="afterGroup">
                            <p:stCondLst>
                              <p:cond delay="3000"/>
                            </p:stCondLst>
                            <p:childTnLst>
                              <p:par>
                                <p:cTn id="40" presetID="22" presetClass="entr" presetSubtype="8" fill="hold" grpId="0" nodeType="afterEffect">
                                  <p:stCondLst>
                                    <p:cond delay="0"/>
                                  </p:stCondLst>
                                  <p:childTnLst>
                                    <p:set>
                                      <p:cBhvr>
                                        <p:cTn id="41" dur="1" fill="hold">
                                          <p:stCondLst>
                                            <p:cond delay="0"/>
                                          </p:stCondLst>
                                        </p:cTn>
                                        <p:tgtEl>
                                          <p:spTgt spid="14"/>
                                        </p:tgtEl>
                                        <p:attrNameLst>
                                          <p:attrName>style.visibility</p:attrName>
                                        </p:attrNameLst>
                                      </p:cBhvr>
                                      <p:to>
                                        <p:strVal val="visible"/>
                                      </p:to>
                                    </p:set>
                                    <p:animEffect transition="in" filter="wipe(left)">
                                      <p:cBhvr>
                                        <p:cTn id="42" dur="500"/>
                                        <p:tgtEl>
                                          <p:spTgt spid="14"/>
                                        </p:tgtEl>
                                      </p:cBhvr>
                                    </p:animEffect>
                                  </p:childTnLst>
                                </p:cTn>
                              </p:par>
                            </p:childTnLst>
                          </p:cTn>
                        </p:par>
                        <p:par>
                          <p:cTn id="43" fill="hold" nodeType="afterGroup">
                            <p:stCondLst>
                              <p:cond delay="3500"/>
                            </p:stCondLst>
                            <p:childTnLst>
                              <p:par>
                                <p:cTn id="44" presetID="1" presetClass="entr" presetSubtype="0" fill="hold" nodeType="afterEffect">
                                  <p:stCondLst>
                                    <p:cond delay="0"/>
                                  </p:stCondLst>
                                  <p:childTnLst>
                                    <p:set>
                                      <p:cBhvr>
                                        <p:cTn id="45" dur="1" fill="hold">
                                          <p:stCondLst>
                                            <p:cond delay="0"/>
                                          </p:stCondLst>
                                        </p:cTn>
                                        <p:tgtEl>
                                          <p:spTgt spid="11"/>
                                        </p:tgtEl>
                                        <p:attrNameLst>
                                          <p:attrName>style.visibility</p:attrName>
                                        </p:attrNameLst>
                                      </p:cBhvr>
                                      <p:to>
                                        <p:strVal val="visible"/>
                                      </p:to>
                                    </p:set>
                                  </p:childTnLst>
                                </p:cTn>
                              </p:par>
                            </p:childTnLst>
                          </p:cTn>
                        </p:par>
                        <p:par>
                          <p:cTn id="46" fill="hold" nodeType="afterGroup">
                            <p:stCondLst>
                              <p:cond delay="3500"/>
                            </p:stCondLst>
                            <p:childTnLst>
                              <p:par>
                                <p:cTn id="47" presetID="63" presetClass="path" presetSubtype="0" accel="50000" decel="50000" fill="hold" nodeType="afterEffect">
                                  <p:stCondLst>
                                    <p:cond delay="0"/>
                                  </p:stCondLst>
                                  <p:childTnLst>
                                    <p:animMotion origin="layout" path="M -0.05069 -0.05852 L 0.00139 -0.00925 " pathEditMode="relative" rAng="0" ptsTypes="AA">
                                      <p:cBhvr>
                                        <p:cTn id="48" dur="2000" fill="hold"/>
                                        <p:tgtEl>
                                          <p:spTgt spid="11"/>
                                        </p:tgtEl>
                                        <p:attrNameLst>
                                          <p:attrName>ppt_x</p:attrName>
                                          <p:attrName>ppt_y</p:attrName>
                                        </p:attrNameLst>
                                      </p:cBhvr>
                                      <p:rCtr x="260000" y="250000"/>
                                    </p:animMotion>
                                  </p:childTnLst>
                                </p:cTn>
                              </p:par>
                            </p:childTnLst>
                          </p:cTn>
                        </p:par>
                        <p:par>
                          <p:cTn id="49" fill="hold" nodeType="afterGroup">
                            <p:stCondLst>
                              <p:cond delay="5500"/>
                            </p:stCondLst>
                            <p:childTnLst>
                              <p:par>
                                <p:cTn id="50" presetID="1" presetClass="entr" presetSubtype="0" fill="hold" grpId="0" nodeType="afterEffect">
                                  <p:stCondLst>
                                    <p:cond delay="0"/>
                                  </p:stCondLst>
                                  <p:childTnLst>
                                    <p:set>
                                      <p:cBhvr>
                                        <p:cTn id="51" dur="1" fill="hold">
                                          <p:stCondLst>
                                            <p:cond delay="0"/>
                                          </p:stCondLst>
                                        </p:cTn>
                                        <p:tgtEl>
                                          <p:spTgt spid="10"/>
                                        </p:tgtEl>
                                        <p:attrNameLst>
                                          <p:attrName>style.visibility</p:attrName>
                                        </p:attrNameLst>
                                      </p:cBhvr>
                                      <p:to>
                                        <p:strVal val="visible"/>
                                      </p:to>
                                    </p:set>
                                  </p:childTnLst>
                                </p:cTn>
                              </p:par>
                            </p:childTnLst>
                          </p:cTn>
                        </p:par>
                        <p:par>
                          <p:cTn id="52" fill="hold" nodeType="afterGroup">
                            <p:stCondLst>
                              <p:cond delay="5500"/>
                            </p:stCondLst>
                            <p:childTnLst>
                              <p:par>
                                <p:cTn id="53" presetID="1" presetClass="entr" presetSubtype="0" fill="hold" nodeType="afterEffect">
                                  <p:stCondLst>
                                    <p:cond delay="0"/>
                                  </p:stCondLst>
                                  <p:childTnLst>
                                    <p:set>
                                      <p:cBhvr>
                                        <p:cTn id="54" dur="1" fill="hold">
                                          <p:stCondLst>
                                            <p:cond delay="0"/>
                                          </p:stCondLst>
                                        </p:cTn>
                                        <p:tgtEl>
                                          <p:spTgt spid="12"/>
                                        </p:tgtEl>
                                        <p:attrNameLst>
                                          <p:attrName>style.visibility</p:attrName>
                                        </p:attrNameLst>
                                      </p:cBhvr>
                                      <p:to>
                                        <p:strVal val="visible"/>
                                      </p:to>
                                    </p:set>
                                  </p:childTnLst>
                                </p:cTn>
                              </p:par>
                            </p:childTnLst>
                          </p:cTn>
                        </p:par>
                        <p:par>
                          <p:cTn id="55" fill="hold" nodeType="afterGroup">
                            <p:stCondLst>
                              <p:cond delay="5500"/>
                            </p:stCondLst>
                            <p:childTnLst>
                              <p:par>
                                <p:cTn id="56" presetID="35" presetClass="path" presetSubtype="0" accel="50000" decel="50000" fill="hold" nodeType="afterEffect">
                                  <p:stCondLst>
                                    <p:cond delay="0"/>
                                  </p:stCondLst>
                                  <p:childTnLst>
                                    <p:animMotion origin="layout" path="M 0.01562 0.01665 L -0.00747 -0.00602 " pathEditMode="relative" rAng="0" ptsTypes="AA">
                                      <p:cBhvr>
                                        <p:cTn id="57" dur="2000" fill="hold"/>
                                        <p:tgtEl>
                                          <p:spTgt spid="12"/>
                                        </p:tgtEl>
                                        <p:attrNameLst>
                                          <p:attrName>ppt_x</p:attrName>
                                          <p:attrName>ppt_y</p:attrName>
                                        </p:attrNameLst>
                                      </p:cBhvr>
                                      <p:rCtr x="-120000" y="-110000"/>
                                    </p:animMotion>
                                  </p:childTnLst>
                                </p:cTn>
                              </p:par>
                            </p:childTnLst>
                          </p:cTn>
                        </p:par>
                        <p:par>
                          <p:cTn id="58" fill="hold" nodeType="afterGroup">
                            <p:stCondLst>
                              <p:cond delay="7500"/>
                            </p:stCondLst>
                            <p:childTnLst>
                              <p:par>
                                <p:cTn id="59" presetID="22" presetClass="entr" presetSubtype="2" fill="hold" grpId="0" nodeType="afterEffect">
                                  <p:stCondLst>
                                    <p:cond delay="0"/>
                                  </p:stCondLst>
                                  <p:childTnLst>
                                    <p:set>
                                      <p:cBhvr>
                                        <p:cTn id="60" dur="1" fill="hold">
                                          <p:stCondLst>
                                            <p:cond delay="0"/>
                                          </p:stCondLst>
                                        </p:cTn>
                                        <p:tgtEl>
                                          <p:spTgt spid="15"/>
                                        </p:tgtEl>
                                        <p:attrNameLst>
                                          <p:attrName>style.visibility</p:attrName>
                                        </p:attrNameLst>
                                      </p:cBhvr>
                                      <p:to>
                                        <p:strVal val="visible"/>
                                      </p:to>
                                    </p:set>
                                    <p:animEffect transition="in" filter="wipe(right)">
                                      <p:cBhvr>
                                        <p:cTn id="61" dur="500"/>
                                        <p:tgtEl>
                                          <p:spTgt spid="15"/>
                                        </p:tgtEl>
                                      </p:cBhvr>
                                    </p:animEffect>
                                  </p:childTnLst>
                                </p:cTn>
                              </p:par>
                            </p:childTnLst>
                          </p:cTn>
                        </p:par>
                        <p:par>
                          <p:cTn id="62" fill="hold" nodeType="afterGroup">
                            <p:stCondLst>
                              <p:cond delay="8000"/>
                            </p:stCondLst>
                            <p:childTnLst>
                              <p:par>
                                <p:cTn id="63" presetID="1" presetClass="entr" presetSubtype="0" fill="hold" nodeType="afterEffect">
                                  <p:stCondLst>
                                    <p:cond delay="0"/>
                                  </p:stCondLst>
                                  <p:childTnLst>
                                    <p:set>
                                      <p:cBhvr>
                                        <p:cTn id="64" dur="1" fill="hold">
                                          <p:stCondLst>
                                            <p:cond delay="0"/>
                                          </p:stCondLst>
                                        </p:cTn>
                                        <p:tgtEl>
                                          <p:spTgt spid="13"/>
                                        </p:tgtEl>
                                        <p:attrNameLst>
                                          <p:attrName>style.visibility</p:attrName>
                                        </p:attrNameLst>
                                      </p:cBhvr>
                                      <p:to>
                                        <p:strVal val="visible"/>
                                      </p:to>
                                    </p:set>
                                  </p:childTnLst>
                                </p:cTn>
                              </p:par>
                            </p:childTnLst>
                          </p:cTn>
                        </p:par>
                        <p:par>
                          <p:cTn id="65" fill="hold" nodeType="afterGroup">
                            <p:stCondLst>
                              <p:cond delay="8000"/>
                            </p:stCondLst>
                            <p:childTnLst>
                              <p:par>
                                <p:cTn id="66" presetID="35" presetClass="path" presetSubtype="0" accel="50000" decel="50000" fill="hold" nodeType="afterEffect">
                                  <p:stCondLst>
                                    <p:cond delay="0"/>
                                  </p:stCondLst>
                                  <p:childTnLst>
                                    <p:animMotion origin="layout" path="M 0.05208 0.0576 L -0.00226 0.01111 " pathEditMode="relative" rAng="0" ptsTypes="AA">
                                      <p:cBhvr>
                                        <p:cTn id="67" dur="2000" fill="hold"/>
                                        <p:tgtEl>
                                          <p:spTgt spid="13"/>
                                        </p:tgtEl>
                                        <p:attrNameLst>
                                          <p:attrName>ppt_x</p:attrName>
                                          <p:attrName>ppt_y</p:attrName>
                                        </p:attrNameLst>
                                      </p:cBhvr>
                                      <p:rCtr x="-270000" y="-230000"/>
                                    </p:animMotion>
                                  </p:childTnLst>
                                </p:cTn>
                              </p:par>
                            </p:childTnLst>
                          </p:cTn>
                        </p:par>
                        <p:par>
                          <p:cTn id="68" fill="hold" nodeType="afterGroup">
                            <p:stCondLst>
                              <p:cond delay="10000"/>
                            </p:stCondLst>
                            <p:childTnLst>
                              <p:par>
                                <p:cTn id="69" presetID="1" presetClass="entr" presetSubtype="0" fill="hold" grpId="0" nodeType="afterEffect">
                                  <p:stCondLst>
                                    <p:cond delay="0"/>
                                  </p:stCondLst>
                                  <p:childTnLst>
                                    <p:set>
                                      <p:cBhvr>
                                        <p:cTn id="70"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p:bldP spid="7" grpId="0"/>
      <p:bldP spid="8" grpId="0"/>
      <p:bldP spid="9" grpId="0"/>
      <p:bldP spid="10" grpId="0"/>
      <p:bldP spid="14" grpId="0" animBg="1"/>
      <p:bldP spid="15" grpId="0" animBg="1"/>
      <p:bldP spid="18" grpId="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5">
            <a:extLst>
              <a:ext uri="{FF2B5EF4-FFF2-40B4-BE49-F238E27FC236}">
                <a16:creationId xmlns:a16="http://schemas.microsoft.com/office/drawing/2014/main" id="{F3554C20-0ADF-4646-AEDA-0D15254B2601}"/>
              </a:ext>
            </a:extLst>
          </p:cNvPr>
          <p:cNvSpPr>
            <a:spLocks noChangeArrowheads="1"/>
          </p:cNvSpPr>
          <p:nvPr/>
        </p:nvSpPr>
        <p:spPr bwMode="auto">
          <a:xfrm>
            <a:off x="0" y="0"/>
            <a:ext cx="9144000" cy="838200"/>
          </a:xfrm>
          <a:prstGeom prst="rect">
            <a:avLst/>
          </a:prstGeom>
          <a:solidFill>
            <a:srgbClr val="20589C"/>
          </a:solidFill>
          <a:ln w="9525">
            <a:solidFill>
              <a:srgbClr val="20589C"/>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endParaRPr lang="cs-CZ" altLang="cs-CZ" sz="1800" b="1">
              <a:latin typeface="Dotum" panose="020B0600000101010101" pitchFamily="34" charset="-127"/>
            </a:endParaRPr>
          </a:p>
        </p:txBody>
      </p:sp>
      <p:sp>
        <p:nvSpPr>
          <p:cNvPr id="43011" name="Rectangle 2">
            <a:extLst>
              <a:ext uri="{FF2B5EF4-FFF2-40B4-BE49-F238E27FC236}">
                <a16:creationId xmlns:a16="http://schemas.microsoft.com/office/drawing/2014/main" id="{47B035C5-6F3D-4948-8016-DD346A52AFFC}"/>
              </a:ext>
            </a:extLst>
          </p:cNvPr>
          <p:cNvSpPr>
            <a:spLocks noGrp="1" noChangeArrowheads="1"/>
          </p:cNvSpPr>
          <p:nvPr>
            <p:ph type="title"/>
          </p:nvPr>
        </p:nvSpPr>
        <p:spPr>
          <a:xfrm>
            <a:off x="0" y="0"/>
            <a:ext cx="9144000" cy="838200"/>
          </a:xfrm>
        </p:spPr>
        <p:txBody>
          <a:bodyPr/>
          <a:lstStyle/>
          <a:p>
            <a:pPr eaLnBrk="1" hangingPunct="1"/>
            <a:r>
              <a:rPr lang="en-US" altLang="cs-CZ" sz="3600" b="1">
                <a:solidFill>
                  <a:schemeClr val="bg1"/>
                </a:solidFill>
                <a:latin typeface="Tahoma" panose="020B0604030504040204" pitchFamily="34" charset="0"/>
              </a:rPr>
              <a:t>Equilibrium</a:t>
            </a:r>
          </a:p>
        </p:txBody>
      </p:sp>
      <p:sp>
        <p:nvSpPr>
          <p:cNvPr id="43012" name="Rectangle 4">
            <a:extLst>
              <a:ext uri="{FF2B5EF4-FFF2-40B4-BE49-F238E27FC236}">
                <a16:creationId xmlns:a16="http://schemas.microsoft.com/office/drawing/2014/main" id="{4C6401C2-E797-4414-99A3-8094A941D3A6}"/>
              </a:ext>
            </a:extLst>
          </p:cNvPr>
          <p:cNvSpPr>
            <a:spLocks noChangeArrowheads="1"/>
          </p:cNvSpPr>
          <p:nvPr/>
        </p:nvSpPr>
        <p:spPr bwMode="auto">
          <a:xfrm rot="5400000">
            <a:off x="4457700" y="2171700"/>
            <a:ext cx="228600" cy="9144000"/>
          </a:xfrm>
          <a:prstGeom prst="rect">
            <a:avLst/>
          </a:prstGeom>
          <a:solidFill>
            <a:srgbClr val="522890"/>
          </a:solidFill>
          <a:ln w="9525">
            <a:solidFill>
              <a:srgbClr val="522890"/>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cs-CZ" altLang="cs-CZ" sz="1800"/>
          </a:p>
        </p:txBody>
      </p:sp>
      <p:grpSp>
        <p:nvGrpSpPr>
          <p:cNvPr id="43013" name="Group 31">
            <a:extLst>
              <a:ext uri="{FF2B5EF4-FFF2-40B4-BE49-F238E27FC236}">
                <a16:creationId xmlns:a16="http://schemas.microsoft.com/office/drawing/2014/main" id="{51669275-CA8C-4FC5-AF6B-E89AFA915E5A}"/>
              </a:ext>
            </a:extLst>
          </p:cNvPr>
          <p:cNvGrpSpPr>
            <a:grpSpLocks/>
          </p:cNvGrpSpPr>
          <p:nvPr/>
        </p:nvGrpSpPr>
        <p:grpSpPr bwMode="auto">
          <a:xfrm>
            <a:off x="152400" y="1727200"/>
            <a:ext cx="4348163" cy="4016375"/>
            <a:chOff x="152401" y="1727200"/>
            <a:chExt cx="4348896" cy="4016109"/>
          </a:xfrm>
        </p:grpSpPr>
        <p:pic>
          <p:nvPicPr>
            <p:cNvPr id="43065" name="Picture 1">
              <a:extLst>
                <a:ext uri="{FF2B5EF4-FFF2-40B4-BE49-F238E27FC236}">
                  <a16:creationId xmlns:a16="http://schemas.microsoft.com/office/drawing/2014/main" id="{9406847F-9D45-47D4-92EE-436F340EEE97}"/>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948322" y="1727200"/>
              <a:ext cx="3552975" cy="330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3066" name="Rectangle 2">
              <a:extLst>
                <a:ext uri="{FF2B5EF4-FFF2-40B4-BE49-F238E27FC236}">
                  <a16:creationId xmlns:a16="http://schemas.microsoft.com/office/drawing/2014/main" id="{06944476-9423-43D3-B2C2-436C0E962BAC}"/>
                </a:ext>
              </a:extLst>
            </p:cNvPr>
            <p:cNvSpPr>
              <a:spLocks noChangeArrowheads="1"/>
            </p:cNvSpPr>
            <p:nvPr/>
          </p:nvSpPr>
          <p:spPr bwMode="auto">
            <a:xfrm>
              <a:off x="938630" y="1727200"/>
              <a:ext cx="3562667" cy="314706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endParaRPr lang="cs-CZ" altLang="cs-CZ" sz="1800"/>
            </a:p>
          </p:txBody>
        </p:sp>
        <p:sp>
          <p:nvSpPr>
            <p:cNvPr id="43067" name="Text Box 4">
              <a:extLst>
                <a:ext uri="{FF2B5EF4-FFF2-40B4-BE49-F238E27FC236}">
                  <a16:creationId xmlns:a16="http://schemas.microsoft.com/office/drawing/2014/main" id="{B5DAFC8D-A5D1-414E-8B64-261E39ECB479}"/>
                </a:ext>
              </a:extLst>
            </p:cNvPr>
            <p:cNvSpPr txBox="1">
              <a:spLocks noChangeArrowheads="1"/>
            </p:cNvSpPr>
            <p:nvPr/>
          </p:nvSpPr>
          <p:spPr bwMode="auto">
            <a:xfrm>
              <a:off x="1481555" y="5232400"/>
              <a:ext cx="2831224" cy="5109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lnSpc>
                  <a:spcPct val="85000"/>
                </a:lnSpc>
                <a:spcBef>
                  <a:spcPct val="0"/>
                </a:spcBef>
                <a:buFontTx/>
                <a:buNone/>
              </a:pPr>
              <a:r>
                <a:rPr lang="en-US" altLang="cs-CZ" sz="1600" b="1"/>
                <a:t>Real domestic output, GDP</a:t>
              </a:r>
            </a:p>
            <a:p>
              <a:pPr algn="ctr" eaLnBrk="1" hangingPunct="1">
                <a:lnSpc>
                  <a:spcPct val="85000"/>
                </a:lnSpc>
                <a:spcBef>
                  <a:spcPct val="0"/>
                </a:spcBef>
                <a:buFontTx/>
                <a:buNone/>
              </a:pPr>
              <a:r>
                <a:rPr lang="en-US" altLang="cs-CZ" sz="1600" b="1"/>
                <a:t>(billions of dollars)</a:t>
              </a:r>
            </a:p>
          </p:txBody>
        </p:sp>
        <p:sp>
          <p:nvSpPr>
            <p:cNvPr id="43068" name="Text Box 5">
              <a:extLst>
                <a:ext uri="{FF2B5EF4-FFF2-40B4-BE49-F238E27FC236}">
                  <a16:creationId xmlns:a16="http://schemas.microsoft.com/office/drawing/2014/main" id="{8E7307E8-7FB1-4851-9860-967B8D88FB88}"/>
                </a:ext>
              </a:extLst>
            </p:cNvPr>
            <p:cNvSpPr txBox="1">
              <a:spLocks noChangeArrowheads="1"/>
            </p:cNvSpPr>
            <p:nvPr/>
          </p:nvSpPr>
          <p:spPr bwMode="auto">
            <a:xfrm rot="-5400000">
              <a:off x="-1105957" y="3290358"/>
              <a:ext cx="2855269"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cs-CZ" sz="1600" b="1"/>
                <a:t>Price level (index numbers)</a:t>
              </a:r>
            </a:p>
          </p:txBody>
        </p:sp>
      </p:grpSp>
      <p:sp>
        <p:nvSpPr>
          <p:cNvPr id="43014" name="Text Box 6">
            <a:extLst>
              <a:ext uri="{FF2B5EF4-FFF2-40B4-BE49-F238E27FC236}">
                <a16:creationId xmlns:a16="http://schemas.microsoft.com/office/drawing/2014/main" id="{AE6DC8D0-4C86-4976-B12D-494B35DBAD3C}"/>
              </a:ext>
            </a:extLst>
          </p:cNvPr>
          <p:cNvSpPr txBox="1">
            <a:spLocks noChangeArrowheads="1"/>
          </p:cNvSpPr>
          <p:nvPr/>
        </p:nvSpPr>
        <p:spPr bwMode="auto">
          <a:xfrm>
            <a:off x="439738" y="3200400"/>
            <a:ext cx="482600" cy="1108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lnSpc>
                <a:spcPct val="220000"/>
              </a:lnSpc>
              <a:spcBef>
                <a:spcPct val="0"/>
              </a:spcBef>
              <a:buFontTx/>
              <a:buNone/>
            </a:pPr>
            <a:r>
              <a:rPr lang="en-US" altLang="cs-CZ" sz="1400" b="1"/>
              <a:t>100</a:t>
            </a:r>
          </a:p>
          <a:p>
            <a:pPr algn="r" eaLnBrk="1" hangingPunct="1">
              <a:lnSpc>
                <a:spcPct val="220000"/>
              </a:lnSpc>
              <a:spcBef>
                <a:spcPct val="0"/>
              </a:spcBef>
              <a:buFontTx/>
              <a:buNone/>
            </a:pPr>
            <a:r>
              <a:rPr lang="en-US" altLang="cs-CZ" sz="1600" b="1"/>
              <a:t>92</a:t>
            </a:r>
          </a:p>
        </p:txBody>
      </p:sp>
      <p:sp>
        <p:nvSpPr>
          <p:cNvPr id="10" name="Text Box 7">
            <a:extLst>
              <a:ext uri="{FF2B5EF4-FFF2-40B4-BE49-F238E27FC236}">
                <a16:creationId xmlns:a16="http://schemas.microsoft.com/office/drawing/2014/main" id="{54DB4449-47DF-4AFC-9EBB-DB07A4D70153}"/>
              </a:ext>
            </a:extLst>
          </p:cNvPr>
          <p:cNvSpPr txBox="1">
            <a:spLocks noChangeArrowheads="1"/>
          </p:cNvSpPr>
          <p:nvPr/>
        </p:nvSpPr>
        <p:spPr bwMode="auto">
          <a:xfrm>
            <a:off x="1830388" y="4887913"/>
            <a:ext cx="4826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cs-CZ" sz="1400" b="1"/>
              <a:t>502</a:t>
            </a:r>
          </a:p>
        </p:txBody>
      </p:sp>
      <p:sp>
        <p:nvSpPr>
          <p:cNvPr id="11" name="Text Box 8">
            <a:extLst>
              <a:ext uri="{FF2B5EF4-FFF2-40B4-BE49-F238E27FC236}">
                <a16:creationId xmlns:a16="http://schemas.microsoft.com/office/drawing/2014/main" id="{77E1B489-3060-4AEC-BE07-446B6F48C67B}"/>
              </a:ext>
            </a:extLst>
          </p:cNvPr>
          <p:cNvSpPr txBox="1">
            <a:spLocks noChangeArrowheads="1"/>
          </p:cNvSpPr>
          <p:nvPr/>
        </p:nvSpPr>
        <p:spPr bwMode="auto">
          <a:xfrm>
            <a:off x="2362200" y="4887913"/>
            <a:ext cx="4826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cs-CZ" sz="1400" b="1"/>
              <a:t>510</a:t>
            </a:r>
          </a:p>
        </p:txBody>
      </p:sp>
      <p:sp>
        <p:nvSpPr>
          <p:cNvPr id="12" name="Text Box 9">
            <a:extLst>
              <a:ext uri="{FF2B5EF4-FFF2-40B4-BE49-F238E27FC236}">
                <a16:creationId xmlns:a16="http://schemas.microsoft.com/office/drawing/2014/main" id="{DE5191F2-16DE-4D84-B6B2-9F5DF9E32C97}"/>
              </a:ext>
            </a:extLst>
          </p:cNvPr>
          <p:cNvSpPr txBox="1">
            <a:spLocks noChangeArrowheads="1"/>
          </p:cNvSpPr>
          <p:nvPr/>
        </p:nvSpPr>
        <p:spPr bwMode="auto">
          <a:xfrm>
            <a:off x="2819400" y="4887913"/>
            <a:ext cx="4826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cs-CZ" sz="1400" b="1"/>
              <a:t>514</a:t>
            </a:r>
          </a:p>
        </p:txBody>
      </p:sp>
      <p:sp>
        <p:nvSpPr>
          <p:cNvPr id="13" name="Line 12">
            <a:extLst>
              <a:ext uri="{FF2B5EF4-FFF2-40B4-BE49-F238E27FC236}">
                <a16:creationId xmlns:a16="http://schemas.microsoft.com/office/drawing/2014/main" id="{F5679F28-11DE-4B2B-BBC7-DC28192C1650}"/>
              </a:ext>
            </a:extLst>
          </p:cNvPr>
          <p:cNvSpPr>
            <a:spLocks noChangeShapeType="1"/>
          </p:cNvSpPr>
          <p:nvPr/>
        </p:nvSpPr>
        <p:spPr bwMode="auto">
          <a:xfrm>
            <a:off x="947738" y="3967163"/>
            <a:ext cx="2011362" cy="0"/>
          </a:xfrm>
          <a:prstGeom prst="line">
            <a:avLst/>
          </a:prstGeom>
          <a:noFill/>
          <a:ln w="28575">
            <a:solidFill>
              <a:srgbClr val="5F5F5F"/>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14" name="Line 13">
            <a:extLst>
              <a:ext uri="{FF2B5EF4-FFF2-40B4-BE49-F238E27FC236}">
                <a16:creationId xmlns:a16="http://schemas.microsoft.com/office/drawing/2014/main" id="{79624467-D959-4E09-868D-AE12F76737C1}"/>
              </a:ext>
            </a:extLst>
          </p:cNvPr>
          <p:cNvSpPr>
            <a:spLocks noChangeShapeType="1"/>
          </p:cNvSpPr>
          <p:nvPr/>
        </p:nvSpPr>
        <p:spPr bwMode="auto">
          <a:xfrm>
            <a:off x="947738" y="3627438"/>
            <a:ext cx="1692275" cy="0"/>
          </a:xfrm>
          <a:prstGeom prst="line">
            <a:avLst/>
          </a:prstGeom>
          <a:noFill/>
          <a:ln w="28575">
            <a:solidFill>
              <a:srgbClr val="5F5F5F"/>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15" name="Line 14">
            <a:extLst>
              <a:ext uri="{FF2B5EF4-FFF2-40B4-BE49-F238E27FC236}">
                <a16:creationId xmlns:a16="http://schemas.microsoft.com/office/drawing/2014/main" id="{F92FA53A-0A5E-4AF8-822D-CDC05D1C4598}"/>
              </a:ext>
            </a:extLst>
          </p:cNvPr>
          <p:cNvSpPr>
            <a:spLocks noChangeShapeType="1"/>
          </p:cNvSpPr>
          <p:nvPr/>
        </p:nvSpPr>
        <p:spPr bwMode="auto">
          <a:xfrm>
            <a:off x="2000250" y="3963988"/>
            <a:ext cx="0" cy="949325"/>
          </a:xfrm>
          <a:prstGeom prst="line">
            <a:avLst/>
          </a:prstGeom>
          <a:noFill/>
          <a:ln w="28575">
            <a:solidFill>
              <a:srgbClr val="5F5F5F"/>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16" name="Line 15">
            <a:extLst>
              <a:ext uri="{FF2B5EF4-FFF2-40B4-BE49-F238E27FC236}">
                <a16:creationId xmlns:a16="http://schemas.microsoft.com/office/drawing/2014/main" id="{70993B24-99B7-478C-B404-410E22D2ACAC}"/>
              </a:ext>
            </a:extLst>
          </p:cNvPr>
          <p:cNvSpPr>
            <a:spLocks noChangeShapeType="1"/>
          </p:cNvSpPr>
          <p:nvPr/>
        </p:nvSpPr>
        <p:spPr bwMode="auto">
          <a:xfrm>
            <a:off x="2673350" y="3625850"/>
            <a:ext cx="0" cy="1287463"/>
          </a:xfrm>
          <a:prstGeom prst="line">
            <a:avLst/>
          </a:prstGeom>
          <a:noFill/>
          <a:ln w="28575">
            <a:solidFill>
              <a:srgbClr val="5F5F5F"/>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17" name="Line 16">
            <a:extLst>
              <a:ext uri="{FF2B5EF4-FFF2-40B4-BE49-F238E27FC236}">
                <a16:creationId xmlns:a16="http://schemas.microsoft.com/office/drawing/2014/main" id="{9FFA68FB-DE2E-457C-9F58-5183DCADBE64}"/>
              </a:ext>
            </a:extLst>
          </p:cNvPr>
          <p:cNvSpPr>
            <a:spLocks noChangeShapeType="1"/>
          </p:cNvSpPr>
          <p:nvPr/>
        </p:nvSpPr>
        <p:spPr bwMode="auto">
          <a:xfrm>
            <a:off x="2960688" y="3965575"/>
            <a:ext cx="0" cy="947738"/>
          </a:xfrm>
          <a:prstGeom prst="line">
            <a:avLst/>
          </a:prstGeom>
          <a:noFill/>
          <a:ln w="28575">
            <a:solidFill>
              <a:srgbClr val="5F5F5F"/>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18" name="Text Box 17">
            <a:extLst>
              <a:ext uri="{FF2B5EF4-FFF2-40B4-BE49-F238E27FC236}">
                <a16:creationId xmlns:a16="http://schemas.microsoft.com/office/drawing/2014/main" id="{946F18AD-D440-4749-B8DB-6C711D7B67DC}"/>
              </a:ext>
            </a:extLst>
          </p:cNvPr>
          <p:cNvSpPr txBox="1">
            <a:spLocks noChangeArrowheads="1"/>
          </p:cNvSpPr>
          <p:nvPr/>
        </p:nvSpPr>
        <p:spPr bwMode="auto">
          <a:xfrm>
            <a:off x="1828800" y="3581400"/>
            <a:ext cx="3127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cs-CZ" sz="1800" b="1"/>
              <a:t>a</a:t>
            </a:r>
          </a:p>
        </p:txBody>
      </p:sp>
      <p:sp>
        <p:nvSpPr>
          <p:cNvPr id="19" name="Text Box 18">
            <a:extLst>
              <a:ext uri="{FF2B5EF4-FFF2-40B4-BE49-F238E27FC236}">
                <a16:creationId xmlns:a16="http://schemas.microsoft.com/office/drawing/2014/main" id="{3471A2A9-BAD0-40BB-A28D-605FD1F42645}"/>
              </a:ext>
            </a:extLst>
          </p:cNvPr>
          <p:cNvSpPr txBox="1">
            <a:spLocks noChangeArrowheads="1"/>
          </p:cNvSpPr>
          <p:nvPr/>
        </p:nvSpPr>
        <p:spPr bwMode="auto">
          <a:xfrm>
            <a:off x="3027363" y="3756025"/>
            <a:ext cx="325437"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cs-CZ" sz="1800" b="1"/>
              <a:t>b</a:t>
            </a:r>
          </a:p>
        </p:txBody>
      </p:sp>
      <p:sp>
        <p:nvSpPr>
          <p:cNvPr id="20" name="Arc 10">
            <a:extLst>
              <a:ext uri="{FF2B5EF4-FFF2-40B4-BE49-F238E27FC236}">
                <a16:creationId xmlns:a16="http://schemas.microsoft.com/office/drawing/2014/main" id="{FF417656-4396-4D2F-908D-F804FA34669C}"/>
              </a:ext>
            </a:extLst>
          </p:cNvPr>
          <p:cNvSpPr>
            <a:spLocks/>
          </p:cNvSpPr>
          <p:nvPr/>
        </p:nvSpPr>
        <p:spPr bwMode="auto">
          <a:xfrm rot="21312619" flipV="1">
            <a:off x="1349375" y="2025650"/>
            <a:ext cx="2184400" cy="1968500"/>
          </a:xfrm>
          <a:custGeom>
            <a:avLst/>
            <a:gdLst>
              <a:gd name="T0" fmla="*/ 0 w 21289"/>
              <a:gd name="T1" fmla="*/ 0 h 21600"/>
              <a:gd name="T2" fmla="*/ 2147483646 w 21289"/>
              <a:gd name="T3" fmla="*/ 2147483646 h 21600"/>
              <a:gd name="T4" fmla="*/ 0 w 21289"/>
              <a:gd name="T5" fmla="*/ 2147483646 h 21600"/>
              <a:gd name="T6" fmla="*/ 0 60000 65536"/>
              <a:gd name="T7" fmla="*/ 0 60000 65536"/>
              <a:gd name="T8" fmla="*/ 0 60000 65536"/>
              <a:gd name="T9" fmla="*/ 0 w 21289"/>
              <a:gd name="T10" fmla="*/ 0 h 21600"/>
              <a:gd name="T11" fmla="*/ 21289 w 21289"/>
              <a:gd name="T12" fmla="*/ 21600 h 21600"/>
            </a:gdLst>
            <a:ahLst/>
            <a:cxnLst>
              <a:cxn ang="T6">
                <a:pos x="T0" y="T1"/>
              </a:cxn>
              <a:cxn ang="T7">
                <a:pos x="T2" y="T3"/>
              </a:cxn>
              <a:cxn ang="T8">
                <a:pos x="T4" y="T5"/>
              </a:cxn>
            </a:cxnLst>
            <a:rect l="T9" t="T10" r="T11" b="T12"/>
            <a:pathLst>
              <a:path w="21289" h="21600" fill="none" extrusionOk="0">
                <a:moveTo>
                  <a:pt x="-1" y="0"/>
                </a:moveTo>
                <a:cubicBezTo>
                  <a:pt x="10520" y="0"/>
                  <a:pt x="19510" y="7579"/>
                  <a:pt x="21289" y="17947"/>
                </a:cubicBezTo>
              </a:path>
              <a:path w="21289" h="21600" stroke="0" extrusionOk="0">
                <a:moveTo>
                  <a:pt x="-1" y="0"/>
                </a:moveTo>
                <a:cubicBezTo>
                  <a:pt x="10520" y="0"/>
                  <a:pt x="19510" y="7579"/>
                  <a:pt x="21289" y="17947"/>
                </a:cubicBezTo>
                <a:lnTo>
                  <a:pt x="0" y="21600"/>
                </a:lnTo>
                <a:lnTo>
                  <a:pt x="-1" y="0"/>
                </a:lnTo>
                <a:close/>
              </a:path>
            </a:pathLst>
          </a:custGeom>
          <a:noFill/>
          <a:ln w="57150">
            <a:solidFill>
              <a:srgbClr val="990033"/>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cs-CZ"/>
          </a:p>
        </p:txBody>
      </p:sp>
      <p:sp>
        <p:nvSpPr>
          <p:cNvPr id="21" name="Arc 11">
            <a:extLst>
              <a:ext uri="{FF2B5EF4-FFF2-40B4-BE49-F238E27FC236}">
                <a16:creationId xmlns:a16="http://schemas.microsoft.com/office/drawing/2014/main" id="{8963B487-280E-4072-ABD9-E88F14F32F32}"/>
              </a:ext>
            </a:extLst>
          </p:cNvPr>
          <p:cNvSpPr>
            <a:spLocks/>
          </p:cNvSpPr>
          <p:nvPr/>
        </p:nvSpPr>
        <p:spPr bwMode="auto">
          <a:xfrm rot="-1216564" flipH="1" flipV="1">
            <a:off x="2322513" y="1785938"/>
            <a:ext cx="2282825" cy="2620962"/>
          </a:xfrm>
          <a:custGeom>
            <a:avLst/>
            <a:gdLst>
              <a:gd name="T0" fmla="*/ 2147483646 w 21600"/>
              <a:gd name="T1" fmla="*/ 0 h 15790"/>
              <a:gd name="T2" fmla="*/ 2147483646 w 21600"/>
              <a:gd name="T3" fmla="*/ 2147483646 h 15790"/>
              <a:gd name="T4" fmla="*/ 0 w 21600"/>
              <a:gd name="T5" fmla="*/ 2147483646 h 15790"/>
              <a:gd name="T6" fmla="*/ 0 60000 65536"/>
              <a:gd name="T7" fmla="*/ 0 60000 65536"/>
              <a:gd name="T8" fmla="*/ 0 60000 65536"/>
              <a:gd name="T9" fmla="*/ 0 w 21600"/>
              <a:gd name="T10" fmla="*/ 0 h 15790"/>
              <a:gd name="T11" fmla="*/ 21600 w 21600"/>
              <a:gd name="T12" fmla="*/ 15790 h 15790"/>
            </a:gdLst>
            <a:ahLst/>
            <a:cxnLst>
              <a:cxn ang="T6">
                <a:pos x="T0" y="T1"/>
              </a:cxn>
              <a:cxn ang="T7">
                <a:pos x="T2" y="T3"/>
              </a:cxn>
              <a:cxn ang="T8">
                <a:pos x="T4" y="T5"/>
              </a:cxn>
            </a:cxnLst>
            <a:rect l="T9" t="T10" r="T11" b="T12"/>
            <a:pathLst>
              <a:path w="21600" h="15790" fill="none" extrusionOk="0">
                <a:moveTo>
                  <a:pt x="14738" y="0"/>
                </a:moveTo>
                <a:cubicBezTo>
                  <a:pt x="19115" y="4085"/>
                  <a:pt x="21600" y="9803"/>
                  <a:pt x="21600" y="15790"/>
                </a:cubicBezTo>
              </a:path>
              <a:path w="21600" h="15790" stroke="0" extrusionOk="0">
                <a:moveTo>
                  <a:pt x="14738" y="0"/>
                </a:moveTo>
                <a:cubicBezTo>
                  <a:pt x="19115" y="4085"/>
                  <a:pt x="21600" y="9803"/>
                  <a:pt x="21600" y="15790"/>
                </a:cubicBezTo>
                <a:lnTo>
                  <a:pt x="0" y="15790"/>
                </a:lnTo>
                <a:lnTo>
                  <a:pt x="14738" y="0"/>
                </a:lnTo>
                <a:close/>
              </a:path>
            </a:pathLst>
          </a:custGeom>
          <a:noFill/>
          <a:ln w="57150">
            <a:solidFill>
              <a:srgbClr val="66990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cs-CZ"/>
          </a:p>
        </p:txBody>
      </p:sp>
      <p:sp>
        <p:nvSpPr>
          <p:cNvPr id="22" name="Text Box 19">
            <a:extLst>
              <a:ext uri="{FF2B5EF4-FFF2-40B4-BE49-F238E27FC236}">
                <a16:creationId xmlns:a16="http://schemas.microsoft.com/office/drawing/2014/main" id="{0A79D919-50EE-4F6F-818E-93A027153F5B}"/>
              </a:ext>
            </a:extLst>
          </p:cNvPr>
          <p:cNvSpPr txBox="1">
            <a:spLocks noChangeArrowheads="1"/>
          </p:cNvSpPr>
          <p:nvPr/>
        </p:nvSpPr>
        <p:spPr bwMode="auto">
          <a:xfrm>
            <a:off x="3506788" y="4330700"/>
            <a:ext cx="517525"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cs-CZ" sz="1800" b="1"/>
              <a:t>AD</a:t>
            </a:r>
          </a:p>
        </p:txBody>
      </p:sp>
      <p:sp>
        <p:nvSpPr>
          <p:cNvPr id="23" name="Text Box 20">
            <a:extLst>
              <a:ext uri="{FF2B5EF4-FFF2-40B4-BE49-F238E27FC236}">
                <a16:creationId xmlns:a16="http://schemas.microsoft.com/office/drawing/2014/main" id="{885F6B58-068C-4EAB-BBF8-27AA0820D7A7}"/>
              </a:ext>
            </a:extLst>
          </p:cNvPr>
          <p:cNvSpPr txBox="1">
            <a:spLocks noChangeArrowheads="1"/>
          </p:cNvSpPr>
          <p:nvPr/>
        </p:nvSpPr>
        <p:spPr bwMode="auto">
          <a:xfrm>
            <a:off x="3305175" y="1905000"/>
            <a:ext cx="504825"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cs-CZ" sz="1800" b="1"/>
              <a:t>AS</a:t>
            </a:r>
          </a:p>
        </p:txBody>
      </p:sp>
      <p:graphicFrame>
        <p:nvGraphicFramePr>
          <p:cNvPr id="25" name="Table 24">
            <a:extLst>
              <a:ext uri="{FF2B5EF4-FFF2-40B4-BE49-F238E27FC236}">
                <a16:creationId xmlns:a16="http://schemas.microsoft.com/office/drawing/2014/main" id="{971D37CB-6AD6-419F-BF81-9C711E9B8406}"/>
              </a:ext>
            </a:extLst>
          </p:cNvPr>
          <p:cNvGraphicFramePr>
            <a:graphicFrameLocks noGrp="1"/>
          </p:cNvGraphicFramePr>
          <p:nvPr/>
        </p:nvGraphicFramePr>
        <p:xfrm>
          <a:off x="4708525" y="1676400"/>
          <a:ext cx="4297363" cy="2586039"/>
        </p:xfrm>
        <a:graphic>
          <a:graphicData uri="http://schemas.openxmlformats.org/drawingml/2006/table">
            <a:tbl>
              <a:tblPr firstRow="1" bandRow="1">
                <a:tableStyleId>{5C22544A-7EE6-4342-B048-85BDC9FD1C3A}</a:tableStyleId>
              </a:tblPr>
              <a:tblGrid>
                <a:gridCol w="1371499">
                  <a:extLst>
                    <a:ext uri="{9D8B030D-6E8A-4147-A177-3AD203B41FA5}">
                      <a16:colId xmlns:a16="http://schemas.microsoft.com/office/drawing/2014/main" val="20000"/>
                    </a:ext>
                  </a:extLst>
                </a:gridCol>
                <a:gridCol w="1554365">
                  <a:extLst>
                    <a:ext uri="{9D8B030D-6E8A-4147-A177-3AD203B41FA5}">
                      <a16:colId xmlns:a16="http://schemas.microsoft.com/office/drawing/2014/main" val="20001"/>
                    </a:ext>
                  </a:extLst>
                </a:gridCol>
                <a:gridCol w="1371499">
                  <a:extLst>
                    <a:ext uri="{9D8B030D-6E8A-4147-A177-3AD203B41FA5}">
                      <a16:colId xmlns:a16="http://schemas.microsoft.com/office/drawing/2014/main" val="20002"/>
                    </a:ext>
                  </a:extLst>
                </a:gridCol>
              </a:tblGrid>
              <a:tr h="731609">
                <a:tc>
                  <a:txBody>
                    <a:bodyPr/>
                    <a:lstStyle/>
                    <a:p>
                      <a:pPr algn="ctr"/>
                      <a:r>
                        <a:rPr lang="en-US" sz="1400" b="1" dirty="0">
                          <a:solidFill>
                            <a:schemeClr val="tx2"/>
                          </a:solidFill>
                        </a:rPr>
                        <a:t>Real Output</a:t>
                      </a:r>
                      <a:r>
                        <a:rPr lang="en-US" sz="1400" b="1" baseline="0" dirty="0">
                          <a:solidFill>
                            <a:schemeClr val="tx2"/>
                          </a:solidFill>
                        </a:rPr>
                        <a:t> Demanded</a:t>
                      </a:r>
                    </a:p>
                    <a:p>
                      <a:pPr algn="ctr"/>
                      <a:r>
                        <a:rPr lang="en-US" sz="1400" b="1" baseline="0" dirty="0">
                          <a:solidFill>
                            <a:schemeClr val="tx2"/>
                          </a:solidFill>
                        </a:rPr>
                        <a:t>(Billions)</a:t>
                      </a:r>
                      <a:endParaRPr lang="en-US" sz="1400" b="1" dirty="0">
                        <a:solidFill>
                          <a:schemeClr val="tx2"/>
                        </a:solidFill>
                      </a:endParaRPr>
                    </a:p>
                  </a:txBody>
                  <a:tcPr marL="91433" marR="91433" marT="45726" marB="45726" anchor="b"/>
                </a:tc>
                <a:tc>
                  <a:txBody>
                    <a:bodyPr/>
                    <a:lstStyle/>
                    <a:p>
                      <a:pPr algn="ctr"/>
                      <a:r>
                        <a:rPr lang="en-US" sz="1400" b="1" dirty="0">
                          <a:solidFill>
                            <a:schemeClr val="tx2"/>
                          </a:solidFill>
                        </a:rPr>
                        <a:t>Price</a:t>
                      </a:r>
                      <a:r>
                        <a:rPr lang="en-US" sz="1400" b="1" baseline="0" dirty="0">
                          <a:solidFill>
                            <a:schemeClr val="tx2"/>
                          </a:solidFill>
                        </a:rPr>
                        <a:t> Level</a:t>
                      </a:r>
                    </a:p>
                    <a:p>
                      <a:pPr algn="ctr"/>
                      <a:r>
                        <a:rPr lang="en-US" sz="1400" b="1" baseline="0" dirty="0">
                          <a:solidFill>
                            <a:schemeClr val="tx2"/>
                          </a:solidFill>
                        </a:rPr>
                        <a:t>(Index Number)</a:t>
                      </a:r>
                      <a:endParaRPr lang="en-US" sz="1400" b="1" dirty="0">
                        <a:solidFill>
                          <a:schemeClr val="tx2"/>
                        </a:solidFill>
                      </a:endParaRPr>
                    </a:p>
                  </a:txBody>
                  <a:tcPr marL="91433" marR="91433" marT="45726" marB="45726" anchor="b"/>
                </a:tc>
                <a:tc>
                  <a:txBody>
                    <a:bodyPr/>
                    <a:lstStyle/>
                    <a:p>
                      <a:pPr algn="ctr"/>
                      <a:r>
                        <a:rPr lang="en-US" sz="1400" b="1" dirty="0">
                          <a:solidFill>
                            <a:schemeClr val="tx2"/>
                          </a:solidFill>
                        </a:rPr>
                        <a:t>Real</a:t>
                      </a:r>
                      <a:r>
                        <a:rPr lang="en-US" sz="1400" b="1" baseline="0" dirty="0">
                          <a:solidFill>
                            <a:schemeClr val="tx2"/>
                          </a:solidFill>
                        </a:rPr>
                        <a:t> Output</a:t>
                      </a:r>
                    </a:p>
                    <a:p>
                      <a:pPr algn="ctr"/>
                      <a:r>
                        <a:rPr lang="en-US" sz="1400" b="1" baseline="0" dirty="0">
                          <a:solidFill>
                            <a:schemeClr val="tx2"/>
                          </a:solidFill>
                        </a:rPr>
                        <a:t>Supplied</a:t>
                      </a:r>
                    </a:p>
                    <a:p>
                      <a:pPr algn="ctr"/>
                      <a:r>
                        <a:rPr lang="en-US" sz="1400" b="1" baseline="0" dirty="0">
                          <a:solidFill>
                            <a:schemeClr val="tx2"/>
                          </a:solidFill>
                        </a:rPr>
                        <a:t>(Billions)</a:t>
                      </a:r>
                      <a:endParaRPr lang="en-US" sz="1400" b="1" dirty="0">
                        <a:solidFill>
                          <a:schemeClr val="tx2"/>
                        </a:solidFill>
                      </a:endParaRPr>
                    </a:p>
                  </a:txBody>
                  <a:tcPr marL="91433" marR="91433" marT="45726" marB="45726" anchor="b"/>
                </a:tc>
                <a:extLst>
                  <a:ext uri="{0D108BD9-81ED-4DB2-BD59-A6C34878D82A}">
                    <a16:rowId xmlns:a16="http://schemas.microsoft.com/office/drawing/2014/main" val="10000"/>
                  </a:ext>
                </a:extLst>
              </a:tr>
              <a:tr h="370886">
                <a:tc>
                  <a:txBody>
                    <a:bodyPr/>
                    <a:lstStyle/>
                    <a:p>
                      <a:pPr algn="ctr"/>
                      <a:r>
                        <a:rPr lang="en-US" sz="1800" dirty="0"/>
                        <a:t>$506</a:t>
                      </a:r>
                    </a:p>
                  </a:txBody>
                  <a:tcPr marL="91433" marR="91433" marT="45726" marB="45726"/>
                </a:tc>
                <a:tc>
                  <a:txBody>
                    <a:bodyPr/>
                    <a:lstStyle/>
                    <a:p>
                      <a:pPr algn="ctr"/>
                      <a:r>
                        <a:rPr lang="en-US" sz="1800" dirty="0"/>
                        <a:t>108</a:t>
                      </a:r>
                    </a:p>
                  </a:txBody>
                  <a:tcPr marL="91433" marR="91433" marT="45726" marB="45726"/>
                </a:tc>
                <a:tc>
                  <a:txBody>
                    <a:bodyPr/>
                    <a:lstStyle/>
                    <a:p>
                      <a:pPr algn="ctr"/>
                      <a:r>
                        <a:rPr lang="en-US" sz="1800" dirty="0"/>
                        <a:t>$513</a:t>
                      </a:r>
                    </a:p>
                  </a:txBody>
                  <a:tcPr marL="91433" marR="91433" marT="45726" marB="45726"/>
                </a:tc>
                <a:extLst>
                  <a:ext uri="{0D108BD9-81ED-4DB2-BD59-A6C34878D82A}">
                    <a16:rowId xmlns:a16="http://schemas.microsoft.com/office/drawing/2014/main" val="10001"/>
                  </a:ext>
                </a:extLst>
              </a:tr>
              <a:tr h="370886">
                <a:tc>
                  <a:txBody>
                    <a:bodyPr/>
                    <a:lstStyle/>
                    <a:p>
                      <a:pPr algn="ctr"/>
                      <a:r>
                        <a:rPr lang="en-US" sz="1800" dirty="0"/>
                        <a:t>  508</a:t>
                      </a:r>
                    </a:p>
                  </a:txBody>
                  <a:tcPr marL="91433" marR="91433" marT="45726" marB="45726"/>
                </a:tc>
                <a:tc>
                  <a:txBody>
                    <a:bodyPr/>
                    <a:lstStyle/>
                    <a:p>
                      <a:pPr algn="ctr"/>
                      <a:r>
                        <a:rPr lang="en-US" sz="1800" dirty="0"/>
                        <a:t>104</a:t>
                      </a:r>
                    </a:p>
                  </a:txBody>
                  <a:tcPr marL="91433" marR="91433" marT="45726" marB="45726"/>
                </a:tc>
                <a:tc>
                  <a:txBody>
                    <a:bodyPr/>
                    <a:lstStyle/>
                    <a:p>
                      <a:pPr algn="ctr"/>
                      <a:r>
                        <a:rPr lang="en-US" sz="1800" dirty="0"/>
                        <a:t>  512</a:t>
                      </a:r>
                    </a:p>
                  </a:txBody>
                  <a:tcPr marL="91433" marR="91433" marT="45726" marB="45726"/>
                </a:tc>
                <a:extLst>
                  <a:ext uri="{0D108BD9-81ED-4DB2-BD59-A6C34878D82A}">
                    <a16:rowId xmlns:a16="http://schemas.microsoft.com/office/drawing/2014/main" val="10002"/>
                  </a:ext>
                </a:extLst>
              </a:tr>
              <a:tr h="370886">
                <a:tc>
                  <a:txBody>
                    <a:bodyPr/>
                    <a:lstStyle/>
                    <a:p>
                      <a:pPr algn="ctr"/>
                      <a:r>
                        <a:rPr lang="en-US" sz="1800" dirty="0"/>
                        <a:t>  510</a:t>
                      </a:r>
                    </a:p>
                  </a:txBody>
                  <a:tcPr marL="91433" marR="91433" marT="45726" marB="45726">
                    <a:solidFill>
                      <a:srgbClr val="C3E1E3"/>
                    </a:solidFill>
                  </a:tcPr>
                </a:tc>
                <a:tc>
                  <a:txBody>
                    <a:bodyPr/>
                    <a:lstStyle/>
                    <a:p>
                      <a:pPr algn="ctr"/>
                      <a:r>
                        <a:rPr lang="en-US" sz="1800" dirty="0"/>
                        <a:t>100</a:t>
                      </a:r>
                    </a:p>
                  </a:txBody>
                  <a:tcPr marL="91433" marR="91433" marT="45726" marB="45726">
                    <a:solidFill>
                      <a:srgbClr val="C3E1E3"/>
                    </a:solidFill>
                  </a:tcPr>
                </a:tc>
                <a:tc>
                  <a:txBody>
                    <a:bodyPr/>
                    <a:lstStyle/>
                    <a:p>
                      <a:pPr algn="ctr"/>
                      <a:r>
                        <a:rPr lang="en-US" sz="1800" dirty="0"/>
                        <a:t>  510</a:t>
                      </a:r>
                    </a:p>
                  </a:txBody>
                  <a:tcPr marL="91433" marR="91433" marT="45726" marB="45726">
                    <a:solidFill>
                      <a:srgbClr val="C3E1E3"/>
                    </a:solidFill>
                  </a:tcPr>
                </a:tc>
                <a:extLst>
                  <a:ext uri="{0D108BD9-81ED-4DB2-BD59-A6C34878D82A}">
                    <a16:rowId xmlns:a16="http://schemas.microsoft.com/office/drawing/2014/main" val="10003"/>
                  </a:ext>
                </a:extLst>
              </a:tr>
              <a:tr h="370886">
                <a:tc>
                  <a:txBody>
                    <a:bodyPr/>
                    <a:lstStyle/>
                    <a:p>
                      <a:pPr algn="ctr"/>
                      <a:r>
                        <a:rPr lang="en-US" sz="1800" dirty="0"/>
                        <a:t>  512</a:t>
                      </a:r>
                    </a:p>
                  </a:txBody>
                  <a:tcPr marL="91433" marR="91433" marT="45726" marB="45726"/>
                </a:tc>
                <a:tc>
                  <a:txBody>
                    <a:bodyPr/>
                    <a:lstStyle/>
                    <a:p>
                      <a:pPr algn="ctr"/>
                      <a:r>
                        <a:rPr lang="en-US" sz="1800" dirty="0"/>
                        <a:t>96</a:t>
                      </a:r>
                    </a:p>
                  </a:txBody>
                  <a:tcPr marL="91433" marR="91433" marT="45726" marB="45726"/>
                </a:tc>
                <a:tc>
                  <a:txBody>
                    <a:bodyPr/>
                    <a:lstStyle/>
                    <a:p>
                      <a:pPr algn="ctr"/>
                      <a:r>
                        <a:rPr lang="en-US" sz="1800" dirty="0"/>
                        <a:t>  507</a:t>
                      </a:r>
                    </a:p>
                  </a:txBody>
                  <a:tcPr marL="91433" marR="91433" marT="45726" marB="45726"/>
                </a:tc>
                <a:extLst>
                  <a:ext uri="{0D108BD9-81ED-4DB2-BD59-A6C34878D82A}">
                    <a16:rowId xmlns:a16="http://schemas.microsoft.com/office/drawing/2014/main" val="10004"/>
                  </a:ext>
                </a:extLst>
              </a:tr>
              <a:tr h="370886">
                <a:tc>
                  <a:txBody>
                    <a:bodyPr/>
                    <a:lstStyle/>
                    <a:p>
                      <a:pPr algn="ctr"/>
                      <a:r>
                        <a:rPr lang="en-US" sz="1800" dirty="0"/>
                        <a:t>  514</a:t>
                      </a:r>
                    </a:p>
                  </a:txBody>
                  <a:tcPr marL="91433" marR="91433" marT="45726" marB="45726"/>
                </a:tc>
                <a:tc>
                  <a:txBody>
                    <a:bodyPr/>
                    <a:lstStyle/>
                    <a:p>
                      <a:pPr algn="ctr"/>
                      <a:r>
                        <a:rPr lang="en-US" sz="1800" dirty="0"/>
                        <a:t>92</a:t>
                      </a:r>
                    </a:p>
                  </a:txBody>
                  <a:tcPr marL="91433" marR="91433" marT="45726" marB="45726"/>
                </a:tc>
                <a:tc>
                  <a:txBody>
                    <a:bodyPr/>
                    <a:lstStyle/>
                    <a:p>
                      <a:pPr algn="ctr"/>
                      <a:r>
                        <a:rPr lang="en-US" sz="1800" dirty="0"/>
                        <a:t>  502</a:t>
                      </a:r>
                    </a:p>
                  </a:txBody>
                  <a:tcPr marL="91433" marR="91433" marT="45726" marB="45726"/>
                </a:tc>
                <a:extLst>
                  <a:ext uri="{0D108BD9-81ED-4DB2-BD59-A6C34878D82A}">
                    <a16:rowId xmlns:a16="http://schemas.microsoft.com/office/drawing/2014/main" val="10005"/>
                  </a:ext>
                </a:extLst>
              </a:tr>
            </a:tbl>
          </a:graphicData>
        </a:graphic>
      </p:graphicFrame>
      <p:sp>
        <p:nvSpPr>
          <p:cNvPr id="43059" name="Text Box 15">
            <a:extLst>
              <a:ext uri="{FF2B5EF4-FFF2-40B4-BE49-F238E27FC236}">
                <a16:creationId xmlns:a16="http://schemas.microsoft.com/office/drawing/2014/main" id="{D694693C-9B2C-463D-9E51-713A5BAC4191}"/>
              </a:ext>
            </a:extLst>
          </p:cNvPr>
          <p:cNvSpPr txBox="1">
            <a:spLocks noChangeArrowheads="1"/>
          </p:cNvSpPr>
          <p:nvPr/>
        </p:nvSpPr>
        <p:spPr bwMode="auto">
          <a:xfrm>
            <a:off x="719138" y="4851400"/>
            <a:ext cx="28257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cs-CZ" sz="1400" b="1"/>
              <a:t>0</a:t>
            </a:r>
          </a:p>
        </p:txBody>
      </p:sp>
      <p:sp>
        <p:nvSpPr>
          <p:cNvPr id="43060" name="Text Box 7">
            <a:extLst>
              <a:ext uri="{FF2B5EF4-FFF2-40B4-BE49-F238E27FC236}">
                <a16:creationId xmlns:a16="http://schemas.microsoft.com/office/drawing/2014/main" id="{5619ECD9-FA00-489C-B40B-6870C2944CBE}"/>
              </a:ext>
            </a:extLst>
          </p:cNvPr>
          <p:cNvSpPr txBox="1">
            <a:spLocks noChangeArrowheads="1"/>
          </p:cNvSpPr>
          <p:nvPr/>
        </p:nvSpPr>
        <p:spPr bwMode="auto">
          <a:xfrm>
            <a:off x="0" y="6583363"/>
            <a:ext cx="53340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cs-CZ" sz="1200" b="1">
                <a:solidFill>
                  <a:schemeClr val="bg1"/>
                </a:solidFill>
              </a:rPr>
              <a:t>LO3</a:t>
            </a:r>
          </a:p>
        </p:txBody>
      </p:sp>
      <p:sp>
        <p:nvSpPr>
          <p:cNvPr id="28" name="Oval 36">
            <a:extLst>
              <a:ext uri="{FF2B5EF4-FFF2-40B4-BE49-F238E27FC236}">
                <a16:creationId xmlns:a16="http://schemas.microsoft.com/office/drawing/2014/main" id="{4ECFC41B-EF72-448D-B108-AFC620072025}"/>
              </a:ext>
            </a:extLst>
          </p:cNvPr>
          <p:cNvSpPr>
            <a:spLocks noChangeAspect="1" noChangeArrowheads="1"/>
          </p:cNvSpPr>
          <p:nvPr/>
        </p:nvSpPr>
        <p:spPr bwMode="auto">
          <a:xfrm>
            <a:off x="2593975" y="3549650"/>
            <a:ext cx="136525" cy="136525"/>
          </a:xfrm>
          <a:prstGeom prst="ellipse">
            <a:avLst/>
          </a:prstGeom>
          <a:solidFill>
            <a:schemeClr val="bg1"/>
          </a:solidFill>
          <a:ln w="19050">
            <a:solidFill>
              <a:schemeClr val="tx1"/>
            </a:solidFill>
            <a:round/>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cs-CZ" altLang="cs-CZ" sz="1800"/>
          </a:p>
        </p:txBody>
      </p:sp>
      <p:sp>
        <p:nvSpPr>
          <p:cNvPr id="29" name="Oval 36">
            <a:extLst>
              <a:ext uri="{FF2B5EF4-FFF2-40B4-BE49-F238E27FC236}">
                <a16:creationId xmlns:a16="http://schemas.microsoft.com/office/drawing/2014/main" id="{83EC48D8-43DE-48D5-8A95-5864DEB9E0DE}"/>
              </a:ext>
            </a:extLst>
          </p:cNvPr>
          <p:cNvSpPr>
            <a:spLocks noChangeAspect="1" noChangeArrowheads="1"/>
          </p:cNvSpPr>
          <p:nvPr/>
        </p:nvSpPr>
        <p:spPr bwMode="auto">
          <a:xfrm>
            <a:off x="1905000" y="3902075"/>
            <a:ext cx="136525" cy="136525"/>
          </a:xfrm>
          <a:prstGeom prst="ellipse">
            <a:avLst/>
          </a:prstGeom>
          <a:solidFill>
            <a:schemeClr val="tx2"/>
          </a:solidFill>
          <a:ln w="19050">
            <a:solidFill>
              <a:schemeClr val="tx1"/>
            </a:solidFill>
            <a:round/>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cs-CZ" altLang="cs-CZ" sz="1800"/>
          </a:p>
        </p:txBody>
      </p:sp>
      <p:sp>
        <p:nvSpPr>
          <p:cNvPr id="30" name="Oval 36">
            <a:extLst>
              <a:ext uri="{FF2B5EF4-FFF2-40B4-BE49-F238E27FC236}">
                <a16:creationId xmlns:a16="http://schemas.microsoft.com/office/drawing/2014/main" id="{28B13D1D-76F7-4178-AADC-70EE6B17CA0E}"/>
              </a:ext>
            </a:extLst>
          </p:cNvPr>
          <p:cNvSpPr>
            <a:spLocks noChangeAspect="1" noChangeArrowheads="1"/>
          </p:cNvSpPr>
          <p:nvPr/>
        </p:nvSpPr>
        <p:spPr bwMode="auto">
          <a:xfrm>
            <a:off x="2892425" y="3902075"/>
            <a:ext cx="136525" cy="136525"/>
          </a:xfrm>
          <a:prstGeom prst="ellipse">
            <a:avLst/>
          </a:prstGeom>
          <a:solidFill>
            <a:schemeClr val="tx2"/>
          </a:solidFill>
          <a:ln w="19050">
            <a:solidFill>
              <a:schemeClr val="tx1"/>
            </a:solidFill>
            <a:round/>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cs-CZ" altLang="cs-CZ" sz="1800"/>
          </a:p>
        </p:txBody>
      </p:sp>
      <p:sp>
        <p:nvSpPr>
          <p:cNvPr id="43064" name="Text Box 11">
            <a:extLst>
              <a:ext uri="{FF2B5EF4-FFF2-40B4-BE49-F238E27FC236}">
                <a16:creationId xmlns:a16="http://schemas.microsoft.com/office/drawing/2014/main" id="{DDF80FBC-68E3-41F0-BBFD-791D41ABD18D}"/>
              </a:ext>
            </a:extLst>
          </p:cNvPr>
          <p:cNvSpPr txBox="1">
            <a:spLocks noChangeArrowheads="1"/>
          </p:cNvSpPr>
          <p:nvPr/>
        </p:nvSpPr>
        <p:spPr bwMode="auto">
          <a:xfrm>
            <a:off x="8382000" y="6553200"/>
            <a:ext cx="636588"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cs-CZ" sz="1400">
                <a:solidFill>
                  <a:schemeClr val="bg1"/>
                </a:solidFill>
                <a:ea typeface="ＭＳ Ｐゴシック" panose="020B0600070205080204" pitchFamily="34" charset="-128"/>
                <a:cs typeface="Arial" panose="020B0604020202020204" pitchFamily="34" charset="0"/>
              </a:rPr>
              <a:t>29-</a:t>
            </a:r>
            <a:fld id="{A5CEF86B-E7EA-42D0-BAD1-EC4D1C4328FB}" type="slidenum">
              <a:rPr lang="en-US" altLang="cs-CZ" sz="1400">
                <a:solidFill>
                  <a:schemeClr val="bg1"/>
                </a:solidFill>
                <a:ea typeface="ＭＳ Ｐゴシック" panose="020B0600070205080204" pitchFamily="34" charset="-128"/>
                <a:cs typeface="Arial" panose="020B0604020202020204" pitchFamily="34" charset="0"/>
              </a:rPr>
              <a:pPr eaLnBrk="1" hangingPunct="1">
                <a:spcBef>
                  <a:spcPct val="0"/>
                </a:spcBef>
                <a:buFontTx/>
                <a:buNone/>
              </a:pPr>
              <a:t>32</a:t>
            </a:fld>
            <a:endParaRPr lang="en-US" altLang="cs-CZ" sz="1400">
              <a:solidFill>
                <a:schemeClr val="bg1"/>
              </a:solidFill>
              <a:ea typeface="ＭＳ Ｐゴシック" panose="020B0600070205080204" pitchFamily="34" charset="-128"/>
              <a:cs typeface="Arial" panose="020B060402020202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1" fill="hold" nodeType="afterEffect">
                                  <p:stCondLst>
                                    <p:cond delay="0"/>
                                  </p:stCondLst>
                                  <p:childTnLst>
                                    <p:set>
                                      <p:cBhvr>
                                        <p:cTn id="6" dur="1" fill="hold">
                                          <p:stCondLst>
                                            <p:cond delay="0"/>
                                          </p:stCondLst>
                                        </p:cTn>
                                        <p:tgtEl>
                                          <p:spTgt spid="21"/>
                                        </p:tgtEl>
                                        <p:attrNameLst>
                                          <p:attrName>style.visibility</p:attrName>
                                        </p:attrNameLst>
                                      </p:cBhvr>
                                      <p:to>
                                        <p:strVal val="visible"/>
                                      </p:to>
                                    </p:set>
                                    <p:animEffect transition="in" filter="wipe(up)">
                                      <p:cBhvr>
                                        <p:cTn id="7" dur="500"/>
                                        <p:tgtEl>
                                          <p:spTgt spid="21"/>
                                        </p:tgtEl>
                                      </p:cBhvr>
                                    </p:animEffect>
                                  </p:childTnLst>
                                </p:cTn>
                              </p:par>
                            </p:childTnLst>
                          </p:cTn>
                        </p:par>
                        <p:par>
                          <p:cTn id="8" fill="hold" nodeType="afterGroup">
                            <p:stCondLst>
                              <p:cond delay="500"/>
                            </p:stCondLst>
                            <p:childTnLst>
                              <p:par>
                                <p:cTn id="9" presetID="22" presetClass="entr" presetSubtype="1" fill="hold" grpId="0" nodeType="afterEffect">
                                  <p:stCondLst>
                                    <p:cond delay="0"/>
                                  </p:stCondLst>
                                  <p:childTnLst>
                                    <p:set>
                                      <p:cBhvr>
                                        <p:cTn id="10" dur="1" fill="hold">
                                          <p:stCondLst>
                                            <p:cond delay="0"/>
                                          </p:stCondLst>
                                        </p:cTn>
                                        <p:tgtEl>
                                          <p:spTgt spid="22"/>
                                        </p:tgtEl>
                                        <p:attrNameLst>
                                          <p:attrName>style.visibility</p:attrName>
                                        </p:attrNameLst>
                                      </p:cBhvr>
                                      <p:to>
                                        <p:strVal val="visible"/>
                                      </p:to>
                                    </p:set>
                                    <p:animEffect transition="in" filter="wipe(up)">
                                      <p:cBhvr>
                                        <p:cTn id="11" dur="500"/>
                                        <p:tgtEl>
                                          <p:spTgt spid="22"/>
                                        </p:tgtEl>
                                      </p:cBhvr>
                                    </p:animEffect>
                                  </p:childTnLst>
                                </p:cTn>
                              </p:par>
                            </p:childTnLst>
                          </p:cTn>
                        </p:par>
                        <p:par>
                          <p:cTn id="12" fill="hold" nodeType="afterGroup">
                            <p:stCondLst>
                              <p:cond delay="1000"/>
                            </p:stCondLst>
                            <p:childTnLst>
                              <p:par>
                                <p:cTn id="13" presetID="22" presetClass="entr" presetSubtype="1" fill="hold" nodeType="afterEffect">
                                  <p:stCondLst>
                                    <p:cond delay="0"/>
                                  </p:stCondLst>
                                  <p:childTnLst>
                                    <p:set>
                                      <p:cBhvr>
                                        <p:cTn id="14" dur="1" fill="hold">
                                          <p:stCondLst>
                                            <p:cond delay="0"/>
                                          </p:stCondLst>
                                        </p:cTn>
                                        <p:tgtEl>
                                          <p:spTgt spid="20"/>
                                        </p:tgtEl>
                                        <p:attrNameLst>
                                          <p:attrName>style.visibility</p:attrName>
                                        </p:attrNameLst>
                                      </p:cBhvr>
                                      <p:to>
                                        <p:strVal val="visible"/>
                                      </p:to>
                                    </p:set>
                                    <p:animEffect transition="in" filter="wipe(up)">
                                      <p:cBhvr>
                                        <p:cTn id="15" dur="500"/>
                                        <p:tgtEl>
                                          <p:spTgt spid="20"/>
                                        </p:tgtEl>
                                      </p:cBhvr>
                                    </p:animEffect>
                                  </p:childTnLst>
                                </p:cTn>
                              </p:par>
                            </p:childTnLst>
                          </p:cTn>
                        </p:par>
                        <p:par>
                          <p:cTn id="16" fill="hold" nodeType="afterGroup">
                            <p:stCondLst>
                              <p:cond delay="1500"/>
                            </p:stCondLst>
                            <p:childTnLst>
                              <p:par>
                                <p:cTn id="17" presetID="22" presetClass="entr" presetSubtype="1" fill="hold" grpId="0" nodeType="afterEffect">
                                  <p:stCondLst>
                                    <p:cond delay="0"/>
                                  </p:stCondLst>
                                  <p:childTnLst>
                                    <p:set>
                                      <p:cBhvr>
                                        <p:cTn id="18" dur="1" fill="hold">
                                          <p:stCondLst>
                                            <p:cond delay="0"/>
                                          </p:stCondLst>
                                        </p:cTn>
                                        <p:tgtEl>
                                          <p:spTgt spid="23"/>
                                        </p:tgtEl>
                                        <p:attrNameLst>
                                          <p:attrName>style.visibility</p:attrName>
                                        </p:attrNameLst>
                                      </p:cBhvr>
                                      <p:to>
                                        <p:strVal val="visible"/>
                                      </p:to>
                                    </p:set>
                                    <p:animEffect transition="in" filter="wipe(up)">
                                      <p:cBhvr>
                                        <p:cTn id="19" dur="500"/>
                                        <p:tgtEl>
                                          <p:spTgt spid="23"/>
                                        </p:tgtEl>
                                      </p:cBhvr>
                                    </p:animEffect>
                                  </p:childTnLst>
                                </p:cTn>
                              </p:par>
                            </p:childTnLst>
                          </p:cTn>
                        </p:par>
                        <p:par>
                          <p:cTn id="20" fill="hold" nodeType="afterGroup">
                            <p:stCondLst>
                              <p:cond delay="2000"/>
                            </p:stCondLst>
                            <p:childTnLst>
                              <p:par>
                                <p:cTn id="21" presetID="1" presetClass="entr" presetSubtype="0" fill="hold" grpId="0" nodeType="afterEffect">
                                  <p:stCondLst>
                                    <p:cond delay="0"/>
                                  </p:stCondLst>
                                  <p:childTnLst>
                                    <p:set>
                                      <p:cBhvr>
                                        <p:cTn id="22" dur="1" fill="hold">
                                          <p:stCondLst>
                                            <p:cond delay="0"/>
                                          </p:stCondLst>
                                        </p:cTn>
                                        <p:tgtEl>
                                          <p:spTgt spid="29"/>
                                        </p:tgtEl>
                                        <p:attrNameLst>
                                          <p:attrName>style.visibility</p:attrName>
                                        </p:attrNameLst>
                                      </p:cBhvr>
                                      <p:to>
                                        <p:strVal val="visible"/>
                                      </p:to>
                                    </p:set>
                                  </p:childTnLst>
                                </p:cTn>
                              </p:par>
                            </p:childTnLst>
                          </p:cTn>
                        </p:par>
                        <p:par>
                          <p:cTn id="23" fill="hold" nodeType="afterGroup">
                            <p:stCondLst>
                              <p:cond delay="2000"/>
                            </p:stCondLst>
                            <p:childTnLst>
                              <p:par>
                                <p:cTn id="24" presetID="1" presetClass="entr" presetSubtype="0" fill="hold" grpId="0" nodeType="afterEffect">
                                  <p:stCondLst>
                                    <p:cond delay="0"/>
                                  </p:stCondLst>
                                  <p:childTnLst>
                                    <p:set>
                                      <p:cBhvr>
                                        <p:cTn id="25" dur="1" fill="hold">
                                          <p:stCondLst>
                                            <p:cond delay="0"/>
                                          </p:stCondLst>
                                        </p:cTn>
                                        <p:tgtEl>
                                          <p:spTgt spid="30"/>
                                        </p:tgtEl>
                                        <p:attrNameLst>
                                          <p:attrName>style.visibility</p:attrName>
                                        </p:attrNameLst>
                                      </p:cBhvr>
                                      <p:to>
                                        <p:strVal val="visible"/>
                                      </p:to>
                                    </p:set>
                                  </p:childTnLst>
                                </p:cTn>
                              </p:par>
                            </p:childTnLst>
                          </p:cTn>
                        </p:par>
                        <p:par>
                          <p:cTn id="26" fill="hold" nodeType="afterGroup">
                            <p:stCondLst>
                              <p:cond delay="2000"/>
                            </p:stCondLst>
                            <p:childTnLst>
                              <p:par>
                                <p:cTn id="27" presetID="22" presetClass="entr" presetSubtype="4" fill="hold" grpId="1" nodeType="afterEffect">
                                  <p:stCondLst>
                                    <p:cond delay="0"/>
                                  </p:stCondLst>
                                  <p:childTnLst>
                                    <p:set>
                                      <p:cBhvr>
                                        <p:cTn id="28" dur="1" fill="hold">
                                          <p:stCondLst>
                                            <p:cond delay="0"/>
                                          </p:stCondLst>
                                        </p:cTn>
                                        <p:tgtEl>
                                          <p:spTgt spid="29"/>
                                        </p:tgtEl>
                                        <p:attrNameLst>
                                          <p:attrName>style.visibility</p:attrName>
                                        </p:attrNameLst>
                                      </p:cBhvr>
                                      <p:to>
                                        <p:strVal val="visible"/>
                                      </p:to>
                                    </p:set>
                                    <p:animEffect transition="in" filter="wipe(down)">
                                      <p:cBhvr>
                                        <p:cTn id="29" dur="500"/>
                                        <p:tgtEl>
                                          <p:spTgt spid="29"/>
                                        </p:tgtEl>
                                      </p:cBhvr>
                                    </p:animEffect>
                                  </p:childTnLst>
                                </p:cTn>
                              </p:par>
                            </p:childTnLst>
                          </p:cTn>
                        </p:par>
                        <p:par>
                          <p:cTn id="30" fill="hold" nodeType="afterGroup">
                            <p:stCondLst>
                              <p:cond delay="2500"/>
                            </p:stCondLst>
                            <p:childTnLst>
                              <p:par>
                                <p:cTn id="31" presetID="22" presetClass="entr" presetSubtype="4" fill="hold" grpId="0" nodeType="afterEffect">
                                  <p:stCondLst>
                                    <p:cond delay="0"/>
                                  </p:stCondLst>
                                  <p:childTnLst>
                                    <p:set>
                                      <p:cBhvr>
                                        <p:cTn id="32" dur="1" fill="hold">
                                          <p:stCondLst>
                                            <p:cond delay="0"/>
                                          </p:stCondLst>
                                        </p:cTn>
                                        <p:tgtEl>
                                          <p:spTgt spid="18"/>
                                        </p:tgtEl>
                                        <p:attrNameLst>
                                          <p:attrName>style.visibility</p:attrName>
                                        </p:attrNameLst>
                                      </p:cBhvr>
                                      <p:to>
                                        <p:strVal val="visible"/>
                                      </p:to>
                                    </p:set>
                                    <p:animEffect transition="in" filter="wipe(down)">
                                      <p:cBhvr>
                                        <p:cTn id="33" dur="500"/>
                                        <p:tgtEl>
                                          <p:spTgt spid="18"/>
                                        </p:tgtEl>
                                      </p:cBhvr>
                                    </p:animEffect>
                                  </p:childTnLst>
                                </p:cTn>
                              </p:par>
                            </p:childTnLst>
                          </p:cTn>
                        </p:par>
                        <p:par>
                          <p:cTn id="34" fill="hold" nodeType="afterGroup">
                            <p:stCondLst>
                              <p:cond delay="3000"/>
                            </p:stCondLst>
                            <p:childTnLst>
                              <p:par>
                                <p:cTn id="35" presetID="22" presetClass="entr" presetSubtype="4" fill="hold" grpId="0" nodeType="afterEffect">
                                  <p:stCondLst>
                                    <p:cond delay="0"/>
                                  </p:stCondLst>
                                  <p:childTnLst>
                                    <p:set>
                                      <p:cBhvr>
                                        <p:cTn id="36" dur="1" fill="hold">
                                          <p:stCondLst>
                                            <p:cond delay="0"/>
                                          </p:stCondLst>
                                        </p:cTn>
                                        <p:tgtEl>
                                          <p:spTgt spid="19"/>
                                        </p:tgtEl>
                                        <p:attrNameLst>
                                          <p:attrName>style.visibility</p:attrName>
                                        </p:attrNameLst>
                                      </p:cBhvr>
                                      <p:to>
                                        <p:strVal val="visible"/>
                                      </p:to>
                                    </p:set>
                                    <p:animEffect transition="in" filter="wipe(down)">
                                      <p:cBhvr>
                                        <p:cTn id="37" dur="500"/>
                                        <p:tgtEl>
                                          <p:spTgt spid="19"/>
                                        </p:tgtEl>
                                      </p:cBhvr>
                                    </p:animEffect>
                                  </p:childTnLst>
                                </p:cTn>
                              </p:par>
                            </p:childTnLst>
                          </p:cTn>
                        </p:par>
                        <p:par>
                          <p:cTn id="38" fill="hold" nodeType="afterGroup">
                            <p:stCondLst>
                              <p:cond delay="3500"/>
                            </p:stCondLst>
                            <p:childTnLst>
                              <p:par>
                                <p:cTn id="39" presetID="22" presetClass="entr" presetSubtype="2" fill="hold" nodeType="afterEffect">
                                  <p:stCondLst>
                                    <p:cond delay="0"/>
                                  </p:stCondLst>
                                  <p:childTnLst>
                                    <p:set>
                                      <p:cBhvr>
                                        <p:cTn id="40" dur="1" fill="hold">
                                          <p:stCondLst>
                                            <p:cond delay="0"/>
                                          </p:stCondLst>
                                        </p:cTn>
                                        <p:tgtEl>
                                          <p:spTgt spid="13"/>
                                        </p:tgtEl>
                                        <p:attrNameLst>
                                          <p:attrName>style.visibility</p:attrName>
                                        </p:attrNameLst>
                                      </p:cBhvr>
                                      <p:to>
                                        <p:strVal val="visible"/>
                                      </p:to>
                                    </p:set>
                                    <p:animEffect transition="in" filter="wipe(right)">
                                      <p:cBhvr>
                                        <p:cTn id="41" dur="500"/>
                                        <p:tgtEl>
                                          <p:spTgt spid="13"/>
                                        </p:tgtEl>
                                      </p:cBhvr>
                                    </p:animEffect>
                                  </p:childTnLst>
                                </p:cTn>
                              </p:par>
                            </p:childTnLst>
                          </p:cTn>
                        </p:par>
                        <p:par>
                          <p:cTn id="42" fill="hold" nodeType="afterGroup">
                            <p:stCondLst>
                              <p:cond delay="4000"/>
                            </p:stCondLst>
                            <p:childTnLst>
                              <p:par>
                                <p:cTn id="43" presetID="22" presetClass="entr" presetSubtype="1" fill="hold" nodeType="afterEffect">
                                  <p:stCondLst>
                                    <p:cond delay="0"/>
                                  </p:stCondLst>
                                  <p:childTnLst>
                                    <p:set>
                                      <p:cBhvr>
                                        <p:cTn id="44" dur="1" fill="hold">
                                          <p:stCondLst>
                                            <p:cond delay="0"/>
                                          </p:stCondLst>
                                        </p:cTn>
                                        <p:tgtEl>
                                          <p:spTgt spid="15"/>
                                        </p:tgtEl>
                                        <p:attrNameLst>
                                          <p:attrName>style.visibility</p:attrName>
                                        </p:attrNameLst>
                                      </p:cBhvr>
                                      <p:to>
                                        <p:strVal val="visible"/>
                                      </p:to>
                                    </p:set>
                                    <p:animEffect transition="in" filter="wipe(up)">
                                      <p:cBhvr>
                                        <p:cTn id="45" dur="500"/>
                                        <p:tgtEl>
                                          <p:spTgt spid="15"/>
                                        </p:tgtEl>
                                      </p:cBhvr>
                                    </p:animEffect>
                                  </p:childTnLst>
                                </p:cTn>
                              </p:par>
                            </p:childTnLst>
                          </p:cTn>
                        </p:par>
                        <p:par>
                          <p:cTn id="46" fill="hold" nodeType="afterGroup">
                            <p:stCondLst>
                              <p:cond delay="4500"/>
                            </p:stCondLst>
                            <p:childTnLst>
                              <p:par>
                                <p:cTn id="47" presetID="22" presetClass="entr" presetSubtype="1" fill="hold" grpId="0" nodeType="afterEffect">
                                  <p:stCondLst>
                                    <p:cond delay="0"/>
                                  </p:stCondLst>
                                  <p:childTnLst>
                                    <p:set>
                                      <p:cBhvr>
                                        <p:cTn id="48" dur="1" fill="hold">
                                          <p:stCondLst>
                                            <p:cond delay="0"/>
                                          </p:stCondLst>
                                        </p:cTn>
                                        <p:tgtEl>
                                          <p:spTgt spid="10"/>
                                        </p:tgtEl>
                                        <p:attrNameLst>
                                          <p:attrName>style.visibility</p:attrName>
                                        </p:attrNameLst>
                                      </p:cBhvr>
                                      <p:to>
                                        <p:strVal val="visible"/>
                                      </p:to>
                                    </p:set>
                                    <p:animEffect transition="in" filter="wipe(up)">
                                      <p:cBhvr>
                                        <p:cTn id="49" dur="500"/>
                                        <p:tgtEl>
                                          <p:spTgt spid="10"/>
                                        </p:tgtEl>
                                      </p:cBhvr>
                                    </p:animEffect>
                                  </p:childTnLst>
                                </p:cTn>
                              </p:par>
                            </p:childTnLst>
                          </p:cTn>
                        </p:par>
                        <p:par>
                          <p:cTn id="50" fill="hold" nodeType="afterGroup">
                            <p:stCondLst>
                              <p:cond delay="5000"/>
                            </p:stCondLst>
                            <p:childTnLst>
                              <p:par>
                                <p:cTn id="51" presetID="22" presetClass="entr" presetSubtype="1" fill="hold" nodeType="afterEffect">
                                  <p:stCondLst>
                                    <p:cond delay="0"/>
                                  </p:stCondLst>
                                  <p:childTnLst>
                                    <p:set>
                                      <p:cBhvr>
                                        <p:cTn id="52" dur="1" fill="hold">
                                          <p:stCondLst>
                                            <p:cond delay="0"/>
                                          </p:stCondLst>
                                        </p:cTn>
                                        <p:tgtEl>
                                          <p:spTgt spid="17"/>
                                        </p:tgtEl>
                                        <p:attrNameLst>
                                          <p:attrName>style.visibility</p:attrName>
                                        </p:attrNameLst>
                                      </p:cBhvr>
                                      <p:to>
                                        <p:strVal val="visible"/>
                                      </p:to>
                                    </p:set>
                                    <p:animEffect transition="in" filter="wipe(up)">
                                      <p:cBhvr>
                                        <p:cTn id="53" dur="500"/>
                                        <p:tgtEl>
                                          <p:spTgt spid="17"/>
                                        </p:tgtEl>
                                      </p:cBhvr>
                                    </p:animEffect>
                                  </p:childTnLst>
                                </p:cTn>
                              </p:par>
                            </p:childTnLst>
                          </p:cTn>
                        </p:par>
                        <p:par>
                          <p:cTn id="54" fill="hold" nodeType="afterGroup">
                            <p:stCondLst>
                              <p:cond delay="5500"/>
                            </p:stCondLst>
                            <p:childTnLst>
                              <p:par>
                                <p:cTn id="55" presetID="22" presetClass="entr" presetSubtype="1" fill="hold" grpId="0" nodeType="afterEffect">
                                  <p:stCondLst>
                                    <p:cond delay="0"/>
                                  </p:stCondLst>
                                  <p:childTnLst>
                                    <p:set>
                                      <p:cBhvr>
                                        <p:cTn id="56" dur="1" fill="hold">
                                          <p:stCondLst>
                                            <p:cond delay="0"/>
                                          </p:stCondLst>
                                        </p:cTn>
                                        <p:tgtEl>
                                          <p:spTgt spid="12"/>
                                        </p:tgtEl>
                                        <p:attrNameLst>
                                          <p:attrName>style.visibility</p:attrName>
                                        </p:attrNameLst>
                                      </p:cBhvr>
                                      <p:to>
                                        <p:strVal val="visible"/>
                                      </p:to>
                                    </p:set>
                                    <p:animEffect transition="in" filter="wipe(up)">
                                      <p:cBhvr>
                                        <p:cTn id="57" dur="500"/>
                                        <p:tgtEl>
                                          <p:spTgt spid="12"/>
                                        </p:tgtEl>
                                      </p:cBhvr>
                                    </p:animEffect>
                                  </p:childTnLst>
                                </p:cTn>
                              </p:par>
                              <p:par>
                                <p:cTn id="58" presetID="23" presetClass="entr" presetSubtype="16" fill="hold" grpId="0" nodeType="withEffect">
                                  <p:stCondLst>
                                    <p:cond delay="0"/>
                                  </p:stCondLst>
                                  <p:childTnLst>
                                    <p:set>
                                      <p:cBhvr>
                                        <p:cTn id="59" dur="1" fill="hold">
                                          <p:stCondLst>
                                            <p:cond delay="0"/>
                                          </p:stCondLst>
                                        </p:cTn>
                                        <p:tgtEl>
                                          <p:spTgt spid="28"/>
                                        </p:tgtEl>
                                        <p:attrNameLst>
                                          <p:attrName>style.visibility</p:attrName>
                                        </p:attrNameLst>
                                      </p:cBhvr>
                                      <p:to>
                                        <p:strVal val="visible"/>
                                      </p:to>
                                    </p:set>
                                    <p:anim calcmode="lin" valueType="num">
                                      <p:cBhvr>
                                        <p:cTn id="60" dur="500" fill="hold"/>
                                        <p:tgtEl>
                                          <p:spTgt spid="28"/>
                                        </p:tgtEl>
                                        <p:attrNameLst>
                                          <p:attrName>ppt_w</p:attrName>
                                        </p:attrNameLst>
                                      </p:cBhvr>
                                      <p:tavLst>
                                        <p:tav tm="0">
                                          <p:val>
                                            <p:fltVal val="0"/>
                                          </p:val>
                                        </p:tav>
                                        <p:tav tm="100000">
                                          <p:val>
                                            <p:strVal val="#ppt_w"/>
                                          </p:val>
                                        </p:tav>
                                      </p:tavLst>
                                    </p:anim>
                                    <p:anim calcmode="lin" valueType="num">
                                      <p:cBhvr>
                                        <p:cTn id="61" dur="500" fill="hold"/>
                                        <p:tgtEl>
                                          <p:spTgt spid="28"/>
                                        </p:tgtEl>
                                        <p:attrNameLst>
                                          <p:attrName>ppt_h</p:attrName>
                                        </p:attrNameLst>
                                      </p:cBhvr>
                                      <p:tavLst>
                                        <p:tav tm="0">
                                          <p:val>
                                            <p:fltVal val="0"/>
                                          </p:val>
                                        </p:tav>
                                        <p:tav tm="100000">
                                          <p:val>
                                            <p:strVal val="#ppt_h"/>
                                          </p:val>
                                        </p:tav>
                                      </p:tavLst>
                                    </p:anim>
                                  </p:childTnLst>
                                </p:cTn>
                              </p:par>
                            </p:childTnLst>
                          </p:cTn>
                        </p:par>
                        <p:par>
                          <p:cTn id="62" fill="hold" nodeType="afterGroup">
                            <p:stCondLst>
                              <p:cond delay="6000"/>
                            </p:stCondLst>
                            <p:childTnLst>
                              <p:par>
                                <p:cTn id="63" presetID="22" presetClass="entr" presetSubtype="2" fill="hold" nodeType="afterEffect">
                                  <p:stCondLst>
                                    <p:cond delay="0"/>
                                  </p:stCondLst>
                                  <p:childTnLst>
                                    <p:set>
                                      <p:cBhvr>
                                        <p:cTn id="64" dur="1" fill="hold">
                                          <p:stCondLst>
                                            <p:cond delay="0"/>
                                          </p:stCondLst>
                                        </p:cTn>
                                        <p:tgtEl>
                                          <p:spTgt spid="14"/>
                                        </p:tgtEl>
                                        <p:attrNameLst>
                                          <p:attrName>style.visibility</p:attrName>
                                        </p:attrNameLst>
                                      </p:cBhvr>
                                      <p:to>
                                        <p:strVal val="visible"/>
                                      </p:to>
                                    </p:set>
                                    <p:animEffect transition="in" filter="wipe(right)">
                                      <p:cBhvr>
                                        <p:cTn id="65" dur="500"/>
                                        <p:tgtEl>
                                          <p:spTgt spid="14"/>
                                        </p:tgtEl>
                                      </p:cBhvr>
                                    </p:animEffect>
                                  </p:childTnLst>
                                </p:cTn>
                              </p:par>
                            </p:childTnLst>
                          </p:cTn>
                        </p:par>
                        <p:par>
                          <p:cTn id="66" fill="hold" nodeType="afterGroup">
                            <p:stCondLst>
                              <p:cond delay="6500"/>
                            </p:stCondLst>
                            <p:childTnLst>
                              <p:par>
                                <p:cTn id="67" presetID="22" presetClass="entr" presetSubtype="1" fill="hold" nodeType="afterEffect">
                                  <p:stCondLst>
                                    <p:cond delay="0"/>
                                  </p:stCondLst>
                                  <p:childTnLst>
                                    <p:set>
                                      <p:cBhvr>
                                        <p:cTn id="68" dur="1" fill="hold">
                                          <p:stCondLst>
                                            <p:cond delay="0"/>
                                          </p:stCondLst>
                                        </p:cTn>
                                        <p:tgtEl>
                                          <p:spTgt spid="16"/>
                                        </p:tgtEl>
                                        <p:attrNameLst>
                                          <p:attrName>style.visibility</p:attrName>
                                        </p:attrNameLst>
                                      </p:cBhvr>
                                      <p:to>
                                        <p:strVal val="visible"/>
                                      </p:to>
                                    </p:set>
                                    <p:animEffect transition="in" filter="wipe(up)">
                                      <p:cBhvr>
                                        <p:cTn id="69" dur="500"/>
                                        <p:tgtEl>
                                          <p:spTgt spid="16"/>
                                        </p:tgtEl>
                                      </p:cBhvr>
                                    </p:animEffect>
                                  </p:childTnLst>
                                </p:cTn>
                              </p:par>
                            </p:childTnLst>
                          </p:cTn>
                        </p:par>
                        <p:par>
                          <p:cTn id="70" fill="hold" nodeType="afterGroup">
                            <p:stCondLst>
                              <p:cond delay="7000"/>
                            </p:stCondLst>
                            <p:childTnLst>
                              <p:par>
                                <p:cTn id="71" presetID="22" presetClass="entr" presetSubtype="1" fill="hold" grpId="0" nodeType="afterEffect">
                                  <p:stCondLst>
                                    <p:cond delay="0"/>
                                  </p:stCondLst>
                                  <p:childTnLst>
                                    <p:set>
                                      <p:cBhvr>
                                        <p:cTn id="72" dur="1" fill="hold">
                                          <p:stCondLst>
                                            <p:cond delay="0"/>
                                          </p:stCondLst>
                                        </p:cTn>
                                        <p:tgtEl>
                                          <p:spTgt spid="11"/>
                                        </p:tgtEl>
                                        <p:attrNameLst>
                                          <p:attrName>style.visibility</p:attrName>
                                        </p:attrNameLst>
                                      </p:cBhvr>
                                      <p:to>
                                        <p:strVal val="visible"/>
                                      </p:to>
                                    </p:set>
                                    <p:animEffect transition="in" filter="wipe(up)">
                                      <p:cBhvr>
                                        <p:cTn id="73"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1" grpId="0"/>
      <p:bldP spid="12" grpId="0"/>
      <p:bldP spid="18" grpId="0"/>
      <p:bldP spid="19" grpId="0"/>
      <p:bldP spid="22" grpId="0"/>
      <p:bldP spid="23" grpId="0"/>
      <p:bldP spid="28" grpId="0" animBg="1"/>
      <p:bldP spid="29" grpId="0" animBg="1"/>
      <p:bldP spid="29" grpId="1" animBg="1"/>
      <p:bldP spid="30" grpId="0" animBg="1"/>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5058" name="Picture 1">
            <a:extLst>
              <a:ext uri="{FF2B5EF4-FFF2-40B4-BE49-F238E27FC236}">
                <a16:creationId xmlns:a16="http://schemas.microsoft.com/office/drawing/2014/main" id="{3ED91728-3CCE-45F0-AC45-2F5D59CC4C88}"/>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2011363" y="1308100"/>
            <a:ext cx="5121275" cy="4667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5059" name="Rectangle 5">
            <a:extLst>
              <a:ext uri="{FF2B5EF4-FFF2-40B4-BE49-F238E27FC236}">
                <a16:creationId xmlns:a16="http://schemas.microsoft.com/office/drawing/2014/main" id="{D9A02310-32B2-439E-99E3-3CDD2CAF56D9}"/>
              </a:ext>
            </a:extLst>
          </p:cNvPr>
          <p:cNvSpPr>
            <a:spLocks noChangeArrowheads="1"/>
          </p:cNvSpPr>
          <p:nvPr/>
        </p:nvSpPr>
        <p:spPr bwMode="auto">
          <a:xfrm>
            <a:off x="0" y="0"/>
            <a:ext cx="9144000" cy="838200"/>
          </a:xfrm>
          <a:prstGeom prst="rect">
            <a:avLst/>
          </a:prstGeom>
          <a:solidFill>
            <a:srgbClr val="20589C"/>
          </a:solidFill>
          <a:ln w="9525">
            <a:solidFill>
              <a:srgbClr val="20589C"/>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endParaRPr lang="cs-CZ" altLang="cs-CZ" sz="1800" b="1">
              <a:latin typeface="Dotum" panose="020B0600000101010101" pitchFamily="34" charset="-127"/>
            </a:endParaRPr>
          </a:p>
        </p:txBody>
      </p:sp>
      <p:sp>
        <p:nvSpPr>
          <p:cNvPr id="45060" name="Rectangle 2">
            <a:extLst>
              <a:ext uri="{FF2B5EF4-FFF2-40B4-BE49-F238E27FC236}">
                <a16:creationId xmlns:a16="http://schemas.microsoft.com/office/drawing/2014/main" id="{1C2895A4-61DD-4A50-A868-5CE8A351EA78}"/>
              </a:ext>
            </a:extLst>
          </p:cNvPr>
          <p:cNvSpPr>
            <a:spLocks noGrp="1" noChangeArrowheads="1"/>
          </p:cNvSpPr>
          <p:nvPr>
            <p:ph type="title"/>
          </p:nvPr>
        </p:nvSpPr>
        <p:spPr>
          <a:xfrm>
            <a:off x="0" y="0"/>
            <a:ext cx="9144000" cy="838200"/>
          </a:xfrm>
        </p:spPr>
        <p:txBody>
          <a:bodyPr/>
          <a:lstStyle/>
          <a:p>
            <a:pPr eaLnBrk="1" hangingPunct="1"/>
            <a:r>
              <a:rPr lang="en-US" altLang="cs-CZ" sz="3600" b="1">
                <a:solidFill>
                  <a:schemeClr val="bg1"/>
                </a:solidFill>
                <a:latin typeface="Tahoma" panose="020B0604030504040204" pitchFamily="34" charset="0"/>
              </a:rPr>
              <a:t>AD Increases: Demand-Pull Inflation</a:t>
            </a:r>
          </a:p>
        </p:txBody>
      </p:sp>
      <p:sp>
        <p:nvSpPr>
          <p:cNvPr id="45061" name="Rectangle 4">
            <a:extLst>
              <a:ext uri="{FF2B5EF4-FFF2-40B4-BE49-F238E27FC236}">
                <a16:creationId xmlns:a16="http://schemas.microsoft.com/office/drawing/2014/main" id="{AFBC75C0-243C-493D-8B7F-716750192D2F}"/>
              </a:ext>
            </a:extLst>
          </p:cNvPr>
          <p:cNvSpPr>
            <a:spLocks noChangeArrowheads="1"/>
          </p:cNvSpPr>
          <p:nvPr/>
        </p:nvSpPr>
        <p:spPr bwMode="auto">
          <a:xfrm rot="5400000">
            <a:off x="4457700" y="2171700"/>
            <a:ext cx="228600" cy="9144000"/>
          </a:xfrm>
          <a:prstGeom prst="rect">
            <a:avLst/>
          </a:prstGeom>
          <a:solidFill>
            <a:srgbClr val="522890"/>
          </a:solidFill>
          <a:ln w="9525">
            <a:solidFill>
              <a:srgbClr val="522890"/>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cs-CZ" altLang="cs-CZ" sz="1800"/>
          </a:p>
        </p:txBody>
      </p:sp>
      <p:sp>
        <p:nvSpPr>
          <p:cNvPr id="45062" name="Rectangle 2">
            <a:extLst>
              <a:ext uri="{FF2B5EF4-FFF2-40B4-BE49-F238E27FC236}">
                <a16:creationId xmlns:a16="http://schemas.microsoft.com/office/drawing/2014/main" id="{B4D2D7EA-1BB4-4F41-A207-3D27B18CBF73}"/>
              </a:ext>
            </a:extLst>
          </p:cNvPr>
          <p:cNvSpPr>
            <a:spLocks noChangeArrowheads="1"/>
          </p:cNvSpPr>
          <p:nvPr/>
        </p:nvSpPr>
        <p:spPr bwMode="auto">
          <a:xfrm>
            <a:off x="2043113" y="1308100"/>
            <a:ext cx="5089525" cy="44958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endParaRPr lang="cs-CZ" altLang="cs-CZ" sz="1800"/>
          </a:p>
        </p:txBody>
      </p:sp>
      <p:sp>
        <p:nvSpPr>
          <p:cNvPr id="45063" name="Text Box 4">
            <a:extLst>
              <a:ext uri="{FF2B5EF4-FFF2-40B4-BE49-F238E27FC236}">
                <a16:creationId xmlns:a16="http://schemas.microsoft.com/office/drawing/2014/main" id="{7AEE86B8-C29E-42E7-B62A-C2AF4ABE6525}"/>
              </a:ext>
            </a:extLst>
          </p:cNvPr>
          <p:cNvSpPr txBox="1">
            <a:spLocks noChangeArrowheads="1"/>
          </p:cNvSpPr>
          <p:nvPr/>
        </p:nvSpPr>
        <p:spPr bwMode="auto">
          <a:xfrm>
            <a:off x="3011488" y="6157913"/>
            <a:ext cx="2832100" cy="301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lnSpc>
                <a:spcPct val="85000"/>
              </a:lnSpc>
              <a:spcBef>
                <a:spcPct val="0"/>
              </a:spcBef>
              <a:buFontTx/>
              <a:buNone/>
            </a:pPr>
            <a:r>
              <a:rPr lang="en-US" altLang="cs-CZ" sz="1600" b="1"/>
              <a:t>Real domestic output, GDP</a:t>
            </a:r>
          </a:p>
        </p:txBody>
      </p:sp>
      <p:sp>
        <p:nvSpPr>
          <p:cNvPr id="45064" name="Text Box 5">
            <a:extLst>
              <a:ext uri="{FF2B5EF4-FFF2-40B4-BE49-F238E27FC236}">
                <a16:creationId xmlns:a16="http://schemas.microsoft.com/office/drawing/2014/main" id="{D6B854B7-2D0F-4B37-ABF5-06780E37962A}"/>
              </a:ext>
            </a:extLst>
          </p:cNvPr>
          <p:cNvSpPr txBox="1">
            <a:spLocks noChangeArrowheads="1"/>
          </p:cNvSpPr>
          <p:nvPr/>
        </p:nvSpPr>
        <p:spPr bwMode="auto">
          <a:xfrm rot="-5400000">
            <a:off x="798513" y="3382962"/>
            <a:ext cx="1200150"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cs-CZ" sz="1600" b="1"/>
              <a:t>Price level</a:t>
            </a:r>
          </a:p>
        </p:txBody>
      </p:sp>
      <p:sp>
        <p:nvSpPr>
          <p:cNvPr id="8" name="Line 10">
            <a:extLst>
              <a:ext uri="{FF2B5EF4-FFF2-40B4-BE49-F238E27FC236}">
                <a16:creationId xmlns:a16="http://schemas.microsoft.com/office/drawing/2014/main" id="{29710D9C-29FF-4587-B85F-A3A25F0EDE2F}"/>
              </a:ext>
            </a:extLst>
          </p:cNvPr>
          <p:cNvSpPr>
            <a:spLocks noChangeShapeType="1"/>
          </p:cNvSpPr>
          <p:nvPr/>
        </p:nvSpPr>
        <p:spPr bwMode="auto">
          <a:xfrm>
            <a:off x="2057400" y="3479800"/>
            <a:ext cx="3017838" cy="0"/>
          </a:xfrm>
          <a:prstGeom prst="line">
            <a:avLst/>
          </a:prstGeom>
          <a:noFill/>
          <a:ln w="28575">
            <a:solidFill>
              <a:srgbClr val="5F5F5F"/>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9" name="Line 11">
            <a:extLst>
              <a:ext uri="{FF2B5EF4-FFF2-40B4-BE49-F238E27FC236}">
                <a16:creationId xmlns:a16="http://schemas.microsoft.com/office/drawing/2014/main" id="{3DCA2D4C-B321-42FA-8A2C-8A4990F9627B}"/>
              </a:ext>
            </a:extLst>
          </p:cNvPr>
          <p:cNvSpPr>
            <a:spLocks noChangeShapeType="1"/>
          </p:cNvSpPr>
          <p:nvPr/>
        </p:nvSpPr>
        <p:spPr bwMode="auto">
          <a:xfrm>
            <a:off x="4533900" y="4027488"/>
            <a:ext cx="985838" cy="0"/>
          </a:xfrm>
          <a:prstGeom prst="line">
            <a:avLst/>
          </a:prstGeom>
          <a:noFill/>
          <a:ln w="19050">
            <a:solidFill>
              <a:srgbClr val="5F5F5F"/>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45067" name="Line 13">
            <a:extLst>
              <a:ext uri="{FF2B5EF4-FFF2-40B4-BE49-F238E27FC236}">
                <a16:creationId xmlns:a16="http://schemas.microsoft.com/office/drawing/2014/main" id="{E38443F5-87C8-49E5-8BDB-3B98DBB9AF04}"/>
              </a:ext>
            </a:extLst>
          </p:cNvPr>
          <p:cNvSpPr>
            <a:spLocks noChangeShapeType="1"/>
          </p:cNvSpPr>
          <p:nvPr/>
        </p:nvSpPr>
        <p:spPr bwMode="auto">
          <a:xfrm>
            <a:off x="4521200" y="4021138"/>
            <a:ext cx="0" cy="1782762"/>
          </a:xfrm>
          <a:prstGeom prst="line">
            <a:avLst/>
          </a:prstGeom>
          <a:noFill/>
          <a:ln w="28575">
            <a:solidFill>
              <a:srgbClr val="5F5F5F"/>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11" name="Line 14">
            <a:extLst>
              <a:ext uri="{FF2B5EF4-FFF2-40B4-BE49-F238E27FC236}">
                <a16:creationId xmlns:a16="http://schemas.microsoft.com/office/drawing/2014/main" id="{60994FB5-881E-45A6-872D-D7A152C6E7D2}"/>
              </a:ext>
            </a:extLst>
          </p:cNvPr>
          <p:cNvSpPr>
            <a:spLocks noChangeShapeType="1"/>
          </p:cNvSpPr>
          <p:nvPr/>
        </p:nvSpPr>
        <p:spPr bwMode="auto">
          <a:xfrm>
            <a:off x="5083175" y="3487738"/>
            <a:ext cx="0" cy="2286000"/>
          </a:xfrm>
          <a:prstGeom prst="line">
            <a:avLst/>
          </a:prstGeom>
          <a:noFill/>
          <a:ln w="28575">
            <a:solidFill>
              <a:srgbClr val="5F5F5F"/>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45069" name="Arc 17">
            <a:extLst>
              <a:ext uri="{FF2B5EF4-FFF2-40B4-BE49-F238E27FC236}">
                <a16:creationId xmlns:a16="http://schemas.microsoft.com/office/drawing/2014/main" id="{6DA12712-6E7F-4BF7-8AB4-E37C9547D829}"/>
              </a:ext>
            </a:extLst>
          </p:cNvPr>
          <p:cNvSpPr>
            <a:spLocks/>
          </p:cNvSpPr>
          <p:nvPr/>
        </p:nvSpPr>
        <p:spPr bwMode="auto">
          <a:xfrm rot="21312619" flipV="1">
            <a:off x="2628900" y="1733550"/>
            <a:ext cx="3122613" cy="2813050"/>
          </a:xfrm>
          <a:custGeom>
            <a:avLst/>
            <a:gdLst>
              <a:gd name="T0" fmla="*/ 0 w 21289"/>
              <a:gd name="T1" fmla="*/ 0 h 21600"/>
              <a:gd name="T2" fmla="*/ 2147483646 w 21289"/>
              <a:gd name="T3" fmla="*/ 2147483646 h 21600"/>
              <a:gd name="T4" fmla="*/ 0 w 21289"/>
              <a:gd name="T5" fmla="*/ 2147483646 h 21600"/>
              <a:gd name="T6" fmla="*/ 0 60000 65536"/>
              <a:gd name="T7" fmla="*/ 0 60000 65536"/>
              <a:gd name="T8" fmla="*/ 0 60000 65536"/>
              <a:gd name="T9" fmla="*/ 0 w 21289"/>
              <a:gd name="T10" fmla="*/ 0 h 21600"/>
              <a:gd name="T11" fmla="*/ 21289 w 21289"/>
              <a:gd name="T12" fmla="*/ 21600 h 21600"/>
            </a:gdLst>
            <a:ahLst/>
            <a:cxnLst>
              <a:cxn ang="T6">
                <a:pos x="T0" y="T1"/>
              </a:cxn>
              <a:cxn ang="T7">
                <a:pos x="T2" y="T3"/>
              </a:cxn>
              <a:cxn ang="T8">
                <a:pos x="T4" y="T5"/>
              </a:cxn>
            </a:cxnLst>
            <a:rect l="T9" t="T10" r="T11" b="T12"/>
            <a:pathLst>
              <a:path w="21289" h="21600" fill="none" extrusionOk="0">
                <a:moveTo>
                  <a:pt x="-1" y="0"/>
                </a:moveTo>
                <a:cubicBezTo>
                  <a:pt x="10520" y="0"/>
                  <a:pt x="19510" y="7579"/>
                  <a:pt x="21289" y="17947"/>
                </a:cubicBezTo>
              </a:path>
              <a:path w="21289" h="21600" stroke="0" extrusionOk="0">
                <a:moveTo>
                  <a:pt x="-1" y="0"/>
                </a:moveTo>
                <a:cubicBezTo>
                  <a:pt x="10520" y="0"/>
                  <a:pt x="19510" y="7579"/>
                  <a:pt x="21289" y="17947"/>
                </a:cubicBezTo>
                <a:lnTo>
                  <a:pt x="0" y="21600"/>
                </a:lnTo>
                <a:lnTo>
                  <a:pt x="-1" y="0"/>
                </a:lnTo>
                <a:close/>
              </a:path>
            </a:pathLst>
          </a:custGeom>
          <a:noFill/>
          <a:ln w="57150">
            <a:solidFill>
              <a:srgbClr val="990033"/>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cs-CZ"/>
          </a:p>
        </p:txBody>
      </p:sp>
      <p:sp>
        <p:nvSpPr>
          <p:cNvPr id="45070" name="Arc 18">
            <a:extLst>
              <a:ext uri="{FF2B5EF4-FFF2-40B4-BE49-F238E27FC236}">
                <a16:creationId xmlns:a16="http://schemas.microsoft.com/office/drawing/2014/main" id="{BE2339C7-09FE-43FE-8556-09E28B307916}"/>
              </a:ext>
            </a:extLst>
          </p:cNvPr>
          <p:cNvSpPr>
            <a:spLocks/>
          </p:cNvSpPr>
          <p:nvPr/>
        </p:nvSpPr>
        <p:spPr bwMode="auto">
          <a:xfrm rot="-1216564" flipH="1" flipV="1">
            <a:off x="4019550" y="1392238"/>
            <a:ext cx="3262313" cy="3743325"/>
          </a:xfrm>
          <a:custGeom>
            <a:avLst/>
            <a:gdLst>
              <a:gd name="T0" fmla="*/ 2147483646 w 21600"/>
              <a:gd name="T1" fmla="*/ 0 h 15790"/>
              <a:gd name="T2" fmla="*/ 2147483646 w 21600"/>
              <a:gd name="T3" fmla="*/ 2147483646 h 15790"/>
              <a:gd name="T4" fmla="*/ 0 w 21600"/>
              <a:gd name="T5" fmla="*/ 2147483646 h 15790"/>
              <a:gd name="T6" fmla="*/ 0 60000 65536"/>
              <a:gd name="T7" fmla="*/ 0 60000 65536"/>
              <a:gd name="T8" fmla="*/ 0 60000 65536"/>
              <a:gd name="T9" fmla="*/ 0 w 21600"/>
              <a:gd name="T10" fmla="*/ 0 h 15790"/>
              <a:gd name="T11" fmla="*/ 21600 w 21600"/>
              <a:gd name="T12" fmla="*/ 15790 h 15790"/>
            </a:gdLst>
            <a:ahLst/>
            <a:cxnLst>
              <a:cxn ang="T6">
                <a:pos x="T0" y="T1"/>
              </a:cxn>
              <a:cxn ang="T7">
                <a:pos x="T2" y="T3"/>
              </a:cxn>
              <a:cxn ang="T8">
                <a:pos x="T4" y="T5"/>
              </a:cxn>
            </a:cxnLst>
            <a:rect l="T9" t="T10" r="T11" b="T12"/>
            <a:pathLst>
              <a:path w="21600" h="15790" fill="none" extrusionOk="0">
                <a:moveTo>
                  <a:pt x="14738" y="0"/>
                </a:moveTo>
                <a:cubicBezTo>
                  <a:pt x="19115" y="4085"/>
                  <a:pt x="21600" y="9803"/>
                  <a:pt x="21600" y="15790"/>
                </a:cubicBezTo>
              </a:path>
              <a:path w="21600" h="15790" stroke="0" extrusionOk="0">
                <a:moveTo>
                  <a:pt x="14738" y="0"/>
                </a:moveTo>
                <a:cubicBezTo>
                  <a:pt x="19115" y="4085"/>
                  <a:pt x="21600" y="9803"/>
                  <a:pt x="21600" y="15790"/>
                </a:cubicBezTo>
                <a:lnTo>
                  <a:pt x="0" y="15790"/>
                </a:lnTo>
                <a:lnTo>
                  <a:pt x="14738" y="0"/>
                </a:lnTo>
                <a:close/>
              </a:path>
            </a:pathLst>
          </a:custGeom>
          <a:noFill/>
          <a:ln w="57150">
            <a:solidFill>
              <a:srgbClr val="73C147">
                <a:alpha val="90195"/>
              </a:srgbClr>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cs-CZ"/>
          </a:p>
        </p:txBody>
      </p:sp>
      <p:sp>
        <p:nvSpPr>
          <p:cNvPr id="45071" name="Text Box 19">
            <a:extLst>
              <a:ext uri="{FF2B5EF4-FFF2-40B4-BE49-F238E27FC236}">
                <a16:creationId xmlns:a16="http://schemas.microsoft.com/office/drawing/2014/main" id="{A0AA66EA-D1CC-4EAE-BA64-A257E83CBF7F}"/>
              </a:ext>
            </a:extLst>
          </p:cNvPr>
          <p:cNvSpPr txBox="1">
            <a:spLocks noChangeArrowheads="1"/>
          </p:cNvSpPr>
          <p:nvPr/>
        </p:nvSpPr>
        <p:spPr bwMode="auto">
          <a:xfrm>
            <a:off x="5664200" y="5113338"/>
            <a:ext cx="60325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cs-CZ" sz="1800" b="1"/>
              <a:t>AD</a:t>
            </a:r>
            <a:r>
              <a:rPr lang="en-US" altLang="cs-CZ" sz="1800" b="1" baseline="-25000"/>
              <a:t>1</a:t>
            </a:r>
          </a:p>
        </p:txBody>
      </p:sp>
      <p:sp>
        <p:nvSpPr>
          <p:cNvPr id="45072" name="Text Box 20">
            <a:extLst>
              <a:ext uri="{FF2B5EF4-FFF2-40B4-BE49-F238E27FC236}">
                <a16:creationId xmlns:a16="http://schemas.microsoft.com/office/drawing/2014/main" id="{01444CAD-4F5A-4114-8880-558FFC7266A5}"/>
              </a:ext>
            </a:extLst>
          </p:cNvPr>
          <p:cNvSpPr txBox="1">
            <a:spLocks noChangeArrowheads="1"/>
          </p:cNvSpPr>
          <p:nvPr/>
        </p:nvSpPr>
        <p:spPr bwMode="auto">
          <a:xfrm>
            <a:off x="5616575" y="1779588"/>
            <a:ext cx="5016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cs-CZ" sz="1800" b="1"/>
              <a:t>AS</a:t>
            </a:r>
          </a:p>
        </p:txBody>
      </p:sp>
      <p:sp>
        <p:nvSpPr>
          <p:cNvPr id="16" name="Arc 26">
            <a:extLst>
              <a:ext uri="{FF2B5EF4-FFF2-40B4-BE49-F238E27FC236}">
                <a16:creationId xmlns:a16="http://schemas.microsoft.com/office/drawing/2014/main" id="{5432CCE6-1CE5-4AB3-AEFF-072DF0E118B3}"/>
              </a:ext>
            </a:extLst>
          </p:cNvPr>
          <p:cNvSpPr>
            <a:spLocks/>
          </p:cNvSpPr>
          <p:nvPr/>
        </p:nvSpPr>
        <p:spPr bwMode="auto">
          <a:xfrm rot="-1216564" flipH="1" flipV="1">
            <a:off x="4724400" y="1058863"/>
            <a:ext cx="3262313" cy="3743325"/>
          </a:xfrm>
          <a:custGeom>
            <a:avLst/>
            <a:gdLst>
              <a:gd name="T0" fmla="*/ 2147483646 w 21600"/>
              <a:gd name="T1" fmla="*/ 0 h 15790"/>
              <a:gd name="T2" fmla="*/ 2147483646 w 21600"/>
              <a:gd name="T3" fmla="*/ 2147483646 h 15790"/>
              <a:gd name="T4" fmla="*/ 0 w 21600"/>
              <a:gd name="T5" fmla="*/ 2147483646 h 15790"/>
              <a:gd name="T6" fmla="*/ 0 60000 65536"/>
              <a:gd name="T7" fmla="*/ 0 60000 65536"/>
              <a:gd name="T8" fmla="*/ 0 60000 65536"/>
              <a:gd name="T9" fmla="*/ 0 w 21600"/>
              <a:gd name="T10" fmla="*/ 0 h 15790"/>
              <a:gd name="T11" fmla="*/ 21600 w 21600"/>
              <a:gd name="T12" fmla="*/ 15790 h 15790"/>
            </a:gdLst>
            <a:ahLst/>
            <a:cxnLst>
              <a:cxn ang="T6">
                <a:pos x="T0" y="T1"/>
              </a:cxn>
              <a:cxn ang="T7">
                <a:pos x="T2" y="T3"/>
              </a:cxn>
              <a:cxn ang="T8">
                <a:pos x="T4" y="T5"/>
              </a:cxn>
            </a:cxnLst>
            <a:rect l="T9" t="T10" r="T11" b="T12"/>
            <a:pathLst>
              <a:path w="21600" h="15790" fill="none" extrusionOk="0">
                <a:moveTo>
                  <a:pt x="14738" y="0"/>
                </a:moveTo>
                <a:cubicBezTo>
                  <a:pt x="19115" y="4085"/>
                  <a:pt x="21600" y="9803"/>
                  <a:pt x="21600" y="15790"/>
                </a:cubicBezTo>
              </a:path>
              <a:path w="21600" h="15790" stroke="0" extrusionOk="0">
                <a:moveTo>
                  <a:pt x="14738" y="0"/>
                </a:moveTo>
                <a:cubicBezTo>
                  <a:pt x="19115" y="4085"/>
                  <a:pt x="21600" y="9803"/>
                  <a:pt x="21600" y="15790"/>
                </a:cubicBezTo>
                <a:lnTo>
                  <a:pt x="0" y="15790"/>
                </a:lnTo>
                <a:lnTo>
                  <a:pt x="14738" y="0"/>
                </a:lnTo>
                <a:close/>
              </a:path>
            </a:pathLst>
          </a:custGeom>
          <a:noFill/>
          <a:ln w="57150">
            <a:solidFill>
              <a:srgbClr val="66990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cs-CZ"/>
          </a:p>
        </p:txBody>
      </p:sp>
      <p:sp>
        <p:nvSpPr>
          <p:cNvPr id="17" name="Text Box 28">
            <a:extLst>
              <a:ext uri="{FF2B5EF4-FFF2-40B4-BE49-F238E27FC236}">
                <a16:creationId xmlns:a16="http://schemas.microsoft.com/office/drawing/2014/main" id="{1C4B0319-2F95-47D9-9116-43558834ACDE}"/>
              </a:ext>
            </a:extLst>
          </p:cNvPr>
          <p:cNvSpPr txBox="1">
            <a:spLocks noChangeArrowheads="1"/>
          </p:cNvSpPr>
          <p:nvPr/>
        </p:nvSpPr>
        <p:spPr bwMode="auto">
          <a:xfrm>
            <a:off x="1584325" y="3830638"/>
            <a:ext cx="420688"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cs-CZ" sz="1800" b="1" i="1"/>
              <a:t>P</a:t>
            </a:r>
            <a:r>
              <a:rPr lang="en-US" altLang="cs-CZ" sz="1800" b="1" i="1" baseline="-25000"/>
              <a:t>1</a:t>
            </a:r>
          </a:p>
        </p:txBody>
      </p:sp>
      <p:sp>
        <p:nvSpPr>
          <p:cNvPr id="18" name="Text Box 29">
            <a:extLst>
              <a:ext uri="{FF2B5EF4-FFF2-40B4-BE49-F238E27FC236}">
                <a16:creationId xmlns:a16="http://schemas.microsoft.com/office/drawing/2014/main" id="{97461A75-AA1C-47A7-BC66-A50BBECC46BC}"/>
              </a:ext>
            </a:extLst>
          </p:cNvPr>
          <p:cNvSpPr txBox="1">
            <a:spLocks noChangeArrowheads="1"/>
          </p:cNvSpPr>
          <p:nvPr/>
        </p:nvSpPr>
        <p:spPr bwMode="auto">
          <a:xfrm>
            <a:off x="1574800" y="3287713"/>
            <a:ext cx="420688"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cs-CZ" sz="1800" b="1" i="1"/>
              <a:t>P</a:t>
            </a:r>
            <a:r>
              <a:rPr lang="en-US" altLang="cs-CZ" sz="1800" b="1" i="1" baseline="-25000"/>
              <a:t>2</a:t>
            </a:r>
          </a:p>
        </p:txBody>
      </p:sp>
      <p:sp>
        <p:nvSpPr>
          <p:cNvPr id="19" name="Text Box 30">
            <a:extLst>
              <a:ext uri="{FF2B5EF4-FFF2-40B4-BE49-F238E27FC236}">
                <a16:creationId xmlns:a16="http://schemas.microsoft.com/office/drawing/2014/main" id="{411B5FC1-E921-4740-9CC9-F87FB80C5593}"/>
              </a:ext>
            </a:extLst>
          </p:cNvPr>
          <p:cNvSpPr txBox="1">
            <a:spLocks noChangeArrowheads="1"/>
          </p:cNvSpPr>
          <p:nvPr/>
        </p:nvSpPr>
        <p:spPr bwMode="auto">
          <a:xfrm>
            <a:off x="5327650" y="5802313"/>
            <a:ext cx="446088"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cs-CZ" sz="1800" b="1" i="1"/>
              <a:t>Q</a:t>
            </a:r>
            <a:r>
              <a:rPr lang="en-US" altLang="cs-CZ" sz="1800" b="1" i="1" baseline="-25000"/>
              <a:t>2</a:t>
            </a:r>
          </a:p>
        </p:txBody>
      </p:sp>
      <p:sp>
        <p:nvSpPr>
          <p:cNvPr id="20" name="Text Box 31">
            <a:extLst>
              <a:ext uri="{FF2B5EF4-FFF2-40B4-BE49-F238E27FC236}">
                <a16:creationId xmlns:a16="http://schemas.microsoft.com/office/drawing/2014/main" id="{B4DCA59F-8D1C-4764-88CF-442DC9EF6931}"/>
              </a:ext>
            </a:extLst>
          </p:cNvPr>
          <p:cNvSpPr txBox="1">
            <a:spLocks noChangeArrowheads="1"/>
          </p:cNvSpPr>
          <p:nvPr/>
        </p:nvSpPr>
        <p:spPr bwMode="auto">
          <a:xfrm>
            <a:off x="4856163" y="5802313"/>
            <a:ext cx="446087"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cs-CZ" sz="1800" b="1" i="1"/>
              <a:t>Q</a:t>
            </a:r>
            <a:r>
              <a:rPr lang="en-US" altLang="cs-CZ" sz="1800" b="1" i="1" baseline="-25000"/>
              <a:t>1</a:t>
            </a:r>
          </a:p>
        </p:txBody>
      </p:sp>
      <p:sp>
        <p:nvSpPr>
          <p:cNvPr id="21" name="Text Box 32">
            <a:extLst>
              <a:ext uri="{FF2B5EF4-FFF2-40B4-BE49-F238E27FC236}">
                <a16:creationId xmlns:a16="http://schemas.microsoft.com/office/drawing/2014/main" id="{92576646-B553-4EA2-9991-19835772A80F}"/>
              </a:ext>
            </a:extLst>
          </p:cNvPr>
          <p:cNvSpPr txBox="1">
            <a:spLocks noChangeArrowheads="1"/>
          </p:cNvSpPr>
          <p:nvPr/>
        </p:nvSpPr>
        <p:spPr bwMode="auto">
          <a:xfrm>
            <a:off x="4313238" y="5802313"/>
            <a:ext cx="4127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cs-CZ" sz="1800" b="1" i="1"/>
              <a:t>Q</a:t>
            </a:r>
            <a:r>
              <a:rPr lang="en-US" altLang="cs-CZ" sz="1800" b="1" i="1" baseline="-25000"/>
              <a:t>f</a:t>
            </a:r>
          </a:p>
        </p:txBody>
      </p:sp>
      <p:sp>
        <p:nvSpPr>
          <p:cNvPr id="22" name="Line 33">
            <a:extLst>
              <a:ext uri="{FF2B5EF4-FFF2-40B4-BE49-F238E27FC236}">
                <a16:creationId xmlns:a16="http://schemas.microsoft.com/office/drawing/2014/main" id="{ABE4D963-4D5B-406F-AFA0-8092065290F2}"/>
              </a:ext>
            </a:extLst>
          </p:cNvPr>
          <p:cNvSpPr>
            <a:spLocks noChangeShapeType="1"/>
          </p:cNvSpPr>
          <p:nvPr/>
        </p:nvSpPr>
        <p:spPr bwMode="auto">
          <a:xfrm>
            <a:off x="5549900" y="4021138"/>
            <a:ext cx="0" cy="1782762"/>
          </a:xfrm>
          <a:prstGeom prst="line">
            <a:avLst/>
          </a:prstGeom>
          <a:noFill/>
          <a:ln w="28575">
            <a:solidFill>
              <a:srgbClr val="5F5F5F"/>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23" name="AutoShape 34">
            <a:extLst>
              <a:ext uri="{FF2B5EF4-FFF2-40B4-BE49-F238E27FC236}">
                <a16:creationId xmlns:a16="http://schemas.microsoft.com/office/drawing/2014/main" id="{0B832C3D-D0DA-4F1E-919C-6207F010E4AB}"/>
              </a:ext>
            </a:extLst>
          </p:cNvPr>
          <p:cNvSpPr>
            <a:spLocks noChangeArrowheads="1"/>
          </p:cNvSpPr>
          <p:nvPr/>
        </p:nvSpPr>
        <p:spPr bwMode="auto">
          <a:xfrm>
            <a:off x="3733800" y="2141538"/>
            <a:ext cx="523875" cy="512762"/>
          </a:xfrm>
          <a:prstGeom prst="rightArrow">
            <a:avLst>
              <a:gd name="adj1" fmla="val 50000"/>
              <a:gd name="adj2" fmla="val 25542"/>
            </a:avLst>
          </a:prstGeom>
          <a:solidFill>
            <a:srgbClr val="669900">
              <a:alpha val="59999"/>
            </a:srgbClr>
          </a:solidFill>
          <a:ln w="9525">
            <a:solidFill>
              <a:srgbClr val="008000"/>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cs-CZ" altLang="cs-CZ" sz="1800"/>
          </a:p>
        </p:txBody>
      </p:sp>
      <p:sp>
        <p:nvSpPr>
          <p:cNvPr id="24" name="Oval 36">
            <a:extLst>
              <a:ext uri="{FF2B5EF4-FFF2-40B4-BE49-F238E27FC236}">
                <a16:creationId xmlns:a16="http://schemas.microsoft.com/office/drawing/2014/main" id="{D189846B-49E2-4101-A422-2084E7889574}"/>
              </a:ext>
            </a:extLst>
          </p:cNvPr>
          <p:cNvSpPr>
            <a:spLocks noChangeArrowheads="1"/>
          </p:cNvSpPr>
          <p:nvPr/>
        </p:nvSpPr>
        <p:spPr bwMode="auto">
          <a:xfrm>
            <a:off x="5010150" y="3397250"/>
            <a:ext cx="136525" cy="136525"/>
          </a:xfrm>
          <a:prstGeom prst="ellipse">
            <a:avLst/>
          </a:prstGeom>
          <a:solidFill>
            <a:schemeClr val="bg1"/>
          </a:solidFill>
          <a:ln w="19050">
            <a:solidFill>
              <a:schemeClr val="tx1"/>
            </a:solidFill>
            <a:round/>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cs-CZ" altLang="cs-CZ" sz="1800"/>
          </a:p>
        </p:txBody>
      </p:sp>
      <p:sp>
        <p:nvSpPr>
          <p:cNvPr id="25" name="Oval 37">
            <a:extLst>
              <a:ext uri="{FF2B5EF4-FFF2-40B4-BE49-F238E27FC236}">
                <a16:creationId xmlns:a16="http://schemas.microsoft.com/office/drawing/2014/main" id="{799A9BCB-EDD1-429B-A818-BDC2E0D6FF17}"/>
              </a:ext>
            </a:extLst>
          </p:cNvPr>
          <p:cNvSpPr>
            <a:spLocks noChangeArrowheads="1"/>
          </p:cNvSpPr>
          <p:nvPr/>
        </p:nvSpPr>
        <p:spPr bwMode="auto">
          <a:xfrm>
            <a:off x="5472113" y="3959225"/>
            <a:ext cx="136525" cy="136525"/>
          </a:xfrm>
          <a:prstGeom prst="ellipse">
            <a:avLst/>
          </a:prstGeom>
          <a:solidFill>
            <a:schemeClr val="tx2"/>
          </a:solidFill>
          <a:ln w="19050">
            <a:solidFill>
              <a:schemeClr val="tx1"/>
            </a:solidFill>
            <a:round/>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cs-CZ" altLang="cs-CZ" sz="1800"/>
          </a:p>
        </p:txBody>
      </p:sp>
      <p:sp>
        <p:nvSpPr>
          <p:cNvPr id="26" name="Text Box 38">
            <a:extLst>
              <a:ext uri="{FF2B5EF4-FFF2-40B4-BE49-F238E27FC236}">
                <a16:creationId xmlns:a16="http://schemas.microsoft.com/office/drawing/2014/main" id="{C90CADE3-D1DC-48A1-AEDA-F690DF0BB854}"/>
              </a:ext>
            </a:extLst>
          </p:cNvPr>
          <p:cNvSpPr txBox="1">
            <a:spLocks noChangeArrowheads="1"/>
          </p:cNvSpPr>
          <p:nvPr/>
        </p:nvSpPr>
        <p:spPr bwMode="auto">
          <a:xfrm>
            <a:off x="6388100" y="4751388"/>
            <a:ext cx="60325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cs-CZ" sz="1800" b="1"/>
              <a:t>AD</a:t>
            </a:r>
            <a:r>
              <a:rPr lang="en-US" altLang="cs-CZ" sz="1800" b="1" baseline="-25000"/>
              <a:t>2</a:t>
            </a:r>
          </a:p>
        </p:txBody>
      </p:sp>
      <p:sp>
        <p:nvSpPr>
          <p:cNvPr id="45084" name="Line 39">
            <a:extLst>
              <a:ext uri="{FF2B5EF4-FFF2-40B4-BE49-F238E27FC236}">
                <a16:creationId xmlns:a16="http://schemas.microsoft.com/office/drawing/2014/main" id="{D8FE74D1-B28E-4402-8FA5-F93CC8192E28}"/>
              </a:ext>
            </a:extLst>
          </p:cNvPr>
          <p:cNvSpPr>
            <a:spLocks noChangeShapeType="1"/>
          </p:cNvSpPr>
          <p:nvPr/>
        </p:nvSpPr>
        <p:spPr bwMode="auto">
          <a:xfrm>
            <a:off x="2057400" y="4027488"/>
            <a:ext cx="2422525" cy="0"/>
          </a:xfrm>
          <a:prstGeom prst="line">
            <a:avLst/>
          </a:prstGeom>
          <a:noFill/>
          <a:ln w="28575">
            <a:solidFill>
              <a:srgbClr val="5F5F5F"/>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28" name="Oval 35">
            <a:extLst>
              <a:ext uri="{FF2B5EF4-FFF2-40B4-BE49-F238E27FC236}">
                <a16:creationId xmlns:a16="http://schemas.microsoft.com/office/drawing/2014/main" id="{581F25AC-289A-4D3A-8210-34BC8A01C1D1}"/>
              </a:ext>
            </a:extLst>
          </p:cNvPr>
          <p:cNvSpPr>
            <a:spLocks noChangeArrowheads="1"/>
          </p:cNvSpPr>
          <p:nvPr/>
        </p:nvSpPr>
        <p:spPr bwMode="auto">
          <a:xfrm>
            <a:off x="4440238" y="3951288"/>
            <a:ext cx="136525" cy="136525"/>
          </a:xfrm>
          <a:prstGeom prst="ellipse">
            <a:avLst/>
          </a:prstGeom>
          <a:solidFill>
            <a:schemeClr val="bg1"/>
          </a:solidFill>
          <a:ln w="19050">
            <a:solidFill>
              <a:schemeClr val="tx1"/>
            </a:solidFill>
            <a:round/>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cs-CZ" altLang="cs-CZ" sz="1800"/>
          </a:p>
        </p:txBody>
      </p:sp>
      <p:sp>
        <p:nvSpPr>
          <p:cNvPr id="45086" name="Text Box 15">
            <a:extLst>
              <a:ext uri="{FF2B5EF4-FFF2-40B4-BE49-F238E27FC236}">
                <a16:creationId xmlns:a16="http://schemas.microsoft.com/office/drawing/2014/main" id="{D9599B99-0F4A-4475-A55D-EFB58855193F}"/>
              </a:ext>
            </a:extLst>
          </p:cNvPr>
          <p:cNvSpPr txBox="1">
            <a:spLocks noChangeArrowheads="1"/>
          </p:cNvSpPr>
          <p:nvPr/>
        </p:nvSpPr>
        <p:spPr bwMode="auto">
          <a:xfrm>
            <a:off x="1752600" y="5791200"/>
            <a:ext cx="3127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cs-CZ" sz="1800" b="1"/>
              <a:t>0</a:t>
            </a:r>
          </a:p>
        </p:txBody>
      </p:sp>
      <p:sp>
        <p:nvSpPr>
          <p:cNvPr id="45087" name="Text Box 7">
            <a:extLst>
              <a:ext uri="{FF2B5EF4-FFF2-40B4-BE49-F238E27FC236}">
                <a16:creationId xmlns:a16="http://schemas.microsoft.com/office/drawing/2014/main" id="{FFD6F659-8972-4065-9F59-BE8144733ABE}"/>
              </a:ext>
            </a:extLst>
          </p:cNvPr>
          <p:cNvSpPr txBox="1">
            <a:spLocks noChangeArrowheads="1"/>
          </p:cNvSpPr>
          <p:nvPr/>
        </p:nvSpPr>
        <p:spPr bwMode="auto">
          <a:xfrm>
            <a:off x="0" y="6583363"/>
            <a:ext cx="53340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cs-CZ" sz="1200" b="1">
                <a:solidFill>
                  <a:schemeClr val="bg1"/>
                </a:solidFill>
              </a:rPr>
              <a:t>LO4</a:t>
            </a:r>
          </a:p>
        </p:txBody>
      </p:sp>
      <p:sp>
        <p:nvSpPr>
          <p:cNvPr id="45088" name="Text Box 11">
            <a:extLst>
              <a:ext uri="{FF2B5EF4-FFF2-40B4-BE49-F238E27FC236}">
                <a16:creationId xmlns:a16="http://schemas.microsoft.com/office/drawing/2014/main" id="{C524C817-0B74-42F6-BDDA-48CD3DC2BCEB}"/>
              </a:ext>
            </a:extLst>
          </p:cNvPr>
          <p:cNvSpPr txBox="1">
            <a:spLocks noChangeArrowheads="1"/>
          </p:cNvSpPr>
          <p:nvPr/>
        </p:nvSpPr>
        <p:spPr bwMode="auto">
          <a:xfrm>
            <a:off x="8382000" y="6553200"/>
            <a:ext cx="636588"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cs-CZ" sz="1400">
                <a:solidFill>
                  <a:schemeClr val="bg1"/>
                </a:solidFill>
                <a:ea typeface="ＭＳ Ｐゴシック" panose="020B0600070205080204" pitchFamily="34" charset="-128"/>
                <a:cs typeface="Arial" panose="020B0604020202020204" pitchFamily="34" charset="0"/>
              </a:rPr>
              <a:t>29-</a:t>
            </a:r>
            <a:fld id="{E5C465D0-9DB7-4833-901D-83AE5F6C6D3C}" type="slidenum">
              <a:rPr lang="en-US" altLang="cs-CZ" sz="1400">
                <a:solidFill>
                  <a:schemeClr val="bg1"/>
                </a:solidFill>
                <a:ea typeface="ＭＳ Ｐゴシック" panose="020B0600070205080204" pitchFamily="34" charset="-128"/>
                <a:cs typeface="Arial" panose="020B0604020202020204" pitchFamily="34" charset="0"/>
              </a:rPr>
              <a:pPr eaLnBrk="1" hangingPunct="1">
                <a:spcBef>
                  <a:spcPct val="0"/>
                </a:spcBef>
                <a:buFontTx/>
                <a:buNone/>
              </a:pPr>
              <a:t>33</a:t>
            </a:fld>
            <a:endParaRPr lang="en-US" altLang="cs-CZ" sz="1400">
              <a:solidFill>
                <a:schemeClr val="bg1"/>
              </a:solidFill>
              <a:ea typeface="ＭＳ Ｐゴシック" panose="020B0600070205080204" pitchFamily="34" charset="-128"/>
              <a:cs typeface="Arial" panose="020B060402020202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afterEffect">
                                  <p:stCondLst>
                                    <p:cond delay="0"/>
                                  </p:stCondLst>
                                  <p:childTnLst>
                                    <p:set>
                                      <p:cBhvr>
                                        <p:cTn id="6" dur="1" fill="hold">
                                          <p:stCondLst>
                                            <p:cond delay="0"/>
                                          </p:stCondLst>
                                        </p:cTn>
                                        <p:tgtEl>
                                          <p:spTgt spid="28"/>
                                        </p:tgtEl>
                                        <p:attrNameLst>
                                          <p:attrName>style.visibility</p:attrName>
                                        </p:attrNameLst>
                                      </p:cBhvr>
                                      <p:to>
                                        <p:strVal val="visible"/>
                                      </p:to>
                                    </p:set>
                                  </p:childTnLst>
                                </p:cTn>
                              </p:par>
                            </p:childTnLst>
                          </p:cTn>
                        </p:par>
                        <p:par>
                          <p:cTn id="7" fill="hold" nodeType="afterGroup">
                            <p:stCondLst>
                              <p:cond delay="0"/>
                            </p:stCondLst>
                            <p:childTnLst>
                              <p:par>
                                <p:cTn id="8" presetID="1" presetClass="entr" presetSubtype="0" fill="hold" grpId="0" nodeType="afterEffect">
                                  <p:stCondLst>
                                    <p:cond delay="0"/>
                                  </p:stCondLst>
                                  <p:childTnLst>
                                    <p:set>
                                      <p:cBhvr>
                                        <p:cTn id="9" dur="1" fill="hold">
                                          <p:stCondLst>
                                            <p:cond delay="0"/>
                                          </p:stCondLst>
                                        </p:cTn>
                                        <p:tgtEl>
                                          <p:spTgt spid="21"/>
                                        </p:tgtEl>
                                        <p:attrNameLst>
                                          <p:attrName>style.visibility</p:attrName>
                                        </p:attrNameLst>
                                      </p:cBhvr>
                                      <p:to>
                                        <p:strVal val="visible"/>
                                      </p:to>
                                    </p:set>
                                  </p:childTnLst>
                                </p:cTn>
                              </p:par>
                              <p:par>
                                <p:cTn id="10" presetID="1" presetClass="entr" presetSubtype="0" fill="hold" grpId="0" nodeType="withEffect">
                                  <p:stCondLst>
                                    <p:cond delay="0"/>
                                  </p:stCondLst>
                                  <p:childTnLst>
                                    <p:set>
                                      <p:cBhvr>
                                        <p:cTn id="11" dur="1" fill="hold">
                                          <p:stCondLst>
                                            <p:cond delay="0"/>
                                          </p:stCondLst>
                                        </p:cTn>
                                        <p:tgtEl>
                                          <p:spTgt spid="17"/>
                                        </p:tgtEl>
                                        <p:attrNameLst>
                                          <p:attrName>style.visibility</p:attrName>
                                        </p:attrNameLst>
                                      </p:cBhvr>
                                      <p:to>
                                        <p:strVal val="visible"/>
                                      </p:to>
                                    </p:set>
                                  </p:childTnLst>
                                </p:cTn>
                              </p:par>
                            </p:childTnLst>
                          </p:cTn>
                        </p:par>
                        <p:par>
                          <p:cTn id="12" fill="hold" nodeType="afterGroup">
                            <p:stCondLst>
                              <p:cond delay="0"/>
                            </p:stCondLst>
                            <p:childTnLst>
                              <p:par>
                                <p:cTn id="13" presetID="22" presetClass="entr" presetSubtype="8" fill="hold" grpId="0" nodeType="afterEffect">
                                  <p:stCondLst>
                                    <p:cond delay="0"/>
                                  </p:stCondLst>
                                  <p:childTnLst>
                                    <p:set>
                                      <p:cBhvr>
                                        <p:cTn id="14" dur="1" fill="hold">
                                          <p:stCondLst>
                                            <p:cond delay="0"/>
                                          </p:stCondLst>
                                        </p:cTn>
                                        <p:tgtEl>
                                          <p:spTgt spid="23"/>
                                        </p:tgtEl>
                                        <p:attrNameLst>
                                          <p:attrName>style.visibility</p:attrName>
                                        </p:attrNameLst>
                                      </p:cBhvr>
                                      <p:to>
                                        <p:strVal val="visible"/>
                                      </p:to>
                                    </p:set>
                                    <p:animEffect transition="in" filter="wipe(left)">
                                      <p:cBhvr>
                                        <p:cTn id="15" dur="1000"/>
                                        <p:tgtEl>
                                          <p:spTgt spid="23"/>
                                        </p:tgtEl>
                                      </p:cBhvr>
                                    </p:animEffect>
                                  </p:childTnLst>
                                </p:cTn>
                              </p:par>
                            </p:childTnLst>
                          </p:cTn>
                        </p:par>
                        <p:par>
                          <p:cTn id="16" fill="hold" nodeType="afterGroup">
                            <p:stCondLst>
                              <p:cond delay="1000"/>
                            </p:stCondLst>
                            <p:childTnLst>
                              <p:par>
                                <p:cTn id="17" presetID="1" presetClass="entr" presetSubtype="0" fill="hold" nodeType="afterEffect">
                                  <p:stCondLst>
                                    <p:cond delay="0"/>
                                  </p:stCondLst>
                                  <p:childTnLst>
                                    <p:set>
                                      <p:cBhvr>
                                        <p:cTn id="18" dur="1" fill="hold">
                                          <p:stCondLst>
                                            <p:cond delay="0"/>
                                          </p:stCondLst>
                                        </p:cTn>
                                        <p:tgtEl>
                                          <p:spTgt spid="16"/>
                                        </p:tgtEl>
                                        <p:attrNameLst>
                                          <p:attrName>style.visibility</p:attrName>
                                        </p:attrNameLst>
                                      </p:cBhvr>
                                      <p:to>
                                        <p:strVal val="visible"/>
                                      </p:to>
                                    </p:set>
                                  </p:childTnLst>
                                </p:cTn>
                              </p:par>
                            </p:childTnLst>
                          </p:cTn>
                        </p:par>
                        <p:par>
                          <p:cTn id="19" fill="hold" nodeType="afterGroup">
                            <p:stCondLst>
                              <p:cond delay="1000"/>
                            </p:stCondLst>
                            <p:childTnLst>
                              <p:par>
                                <p:cTn id="20" presetID="63" presetClass="path" presetSubtype="0" accel="50000" decel="50000" fill="hold" nodeType="afterEffect">
                                  <p:stCondLst>
                                    <p:cond delay="0"/>
                                  </p:stCondLst>
                                  <p:childTnLst>
                                    <p:animMotion origin="layout" path="M -0.07136 0.04649 L -0.00833 -0.01804 " pathEditMode="relative" rAng="0" ptsTypes="AA">
                                      <p:cBhvr>
                                        <p:cTn id="21" dur="2000" fill="hold"/>
                                        <p:tgtEl>
                                          <p:spTgt spid="16"/>
                                        </p:tgtEl>
                                        <p:attrNameLst>
                                          <p:attrName>ppt_x</p:attrName>
                                          <p:attrName>ppt_y</p:attrName>
                                        </p:attrNameLst>
                                      </p:cBhvr>
                                      <p:rCtr x="310000" y="-320000"/>
                                    </p:animMotion>
                                  </p:childTnLst>
                                </p:cTn>
                              </p:par>
                            </p:childTnLst>
                          </p:cTn>
                        </p:par>
                        <p:par>
                          <p:cTn id="22" fill="hold" nodeType="afterGroup">
                            <p:stCondLst>
                              <p:cond delay="3000"/>
                            </p:stCondLst>
                            <p:childTnLst>
                              <p:par>
                                <p:cTn id="23" presetID="1" presetClass="entr" presetSubtype="0" fill="hold" grpId="0" nodeType="afterEffect">
                                  <p:stCondLst>
                                    <p:cond delay="0"/>
                                  </p:stCondLst>
                                  <p:childTnLst>
                                    <p:set>
                                      <p:cBhvr>
                                        <p:cTn id="24" dur="1" fill="hold">
                                          <p:stCondLst>
                                            <p:cond delay="0"/>
                                          </p:stCondLst>
                                        </p:cTn>
                                        <p:tgtEl>
                                          <p:spTgt spid="24"/>
                                        </p:tgtEl>
                                        <p:attrNameLst>
                                          <p:attrName>style.visibility</p:attrName>
                                        </p:attrNameLst>
                                      </p:cBhvr>
                                      <p:to>
                                        <p:strVal val="visible"/>
                                      </p:to>
                                    </p:set>
                                  </p:childTnLst>
                                </p:cTn>
                              </p:par>
                              <p:par>
                                <p:cTn id="25" presetID="1" presetClass="emph" presetSubtype="1" nodeType="withEffect">
                                  <p:stCondLst>
                                    <p:cond delay="0"/>
                                  </p:stCondLst>
                                  <p:childTnLst>
                                    <p:set>
                                      <p:cBhvr>
                                        <p:cTn id="26" dur="indefinite"/>
                                        <p:tgtEl>
                                          <p:spTgt spid="28"/>
                                        </p:tgtEl>
                                        <p:attrNameLst>
                                          <p:attrName>fillcolor</p:attrName>
                                        </p:attrNameLst>
                                      </p:cBhvr>
                                      <p:to>
                                        <p:clrVal>
                                          <a:schemeClr val="bg1"/>
                                        </p:clrVal>
                                      </p:to>
                                    </p:set>
                                    <p:set>
                                      <p:cBhvr>
                                        <p:cTn id="27" dur="indefinite"/>
                                        <p:tgtEl>
                                          <p:spTgt spid="28"/>
                                        </p:tgtEl>
                                        <p:attrNameLst>
                                          <p:attrName>fill.type</p:attrName>
                                        </p:attrNameLst>
                                      </p:cBhvr>
                                      <p:to>
                                        <p:strVal val="solid"/>
                                      </p:to>
                                    </p:set>
                                    <p:set>
                                      <p:cBhvr>
                                        <p:cTn id="28" dur="indefinite"/>
                                        <p:tgtEl>
                                          <p:spTgt spid="28"/>
                                        </p:tgtEl>
                                        <p:attrNameLst>
                                          <p:attrName>fill.on</p:attrName>
                                        </p:attrNameLst>
                                      </p:cBhvr>
                                      <p:to>
                                        <p:strVal val="true"/>
                                      </p:to>
                                    </p:set>
                                  </p:childTnLst>
                                </p:cTn>
                              </p:par>
                            </p:childTnLst>
                          </p:cTn>
                        </p:par>
                        <p:par>
                          <p:cTn id="29" fill="hold" nodeType="afterGroup">
                            <p:stCondLst>
                              <p:cond delay="3000"/>
                            </p:stCondLst>
                            <p:childTnLst>
                              <p:par>
                                <p:cTn id="30" presetID="22" presetClass="entr" presetSubtype="2" fill="hold" nodeType="afterEffect">
                                  <p:stCondLst>
                                    <p:cond delay="0"/>
                                  </p:stCondLst>
                                  <p:childTnLst>
                                    <p:set>
                                      <p:cBhvr>
                                        <p:cTn id="31" dur="1" fill="hold">
                                          <p:stCondLst>
                                            <p:cond delay="0"/>
                                          </p:stCondLst>
                                        </p:cTn>
                                        <p:tgtEl>
                                          <p:spTgt spid="8"/>
                                        </p:tgtEl>
                                        <p:attrNameLst>
                                          <p:attrName>style.visibility</p:attrName>
                                        </p:attrNameLst>
                                      </p:cBhvr>
                                      <p:to>
                                        <p:strVal val="visible"/>
                                      </p:to>
                                    </p:set>
                                    <p:animEffect transition="in" filter="wipe(right)">
                                      <p:cBhvr>
                                        <p:cTn id="32" dur="500"/>
                                        <p:tgtEl>
                                          <p:spTgt spid="8"/>
                                        </p:tgtEl>
                                      </p:cBhvr>
                                    </p:animEffect>
                                  </p:childTnLst>
                                </p:cTn>
                              </p:par>
                              <p:par>
                                <p:cTn id="33" presetID="22" presetClass="entr" presetSubtype="1" fill="hold" nodeType="withEffect">
                                  <p:stCondLst>
                                    <p:cond delay="0"/>
                                  </p:stCondLst>
                                  <p:childTnLst>
                                    <p:set>
                                      <p:cBhvr>
                                        <p:cTn id="34" dur="1" fill="hold">
                                          <p:stCondLst>
                                            <p:cond delay="0"/>
                                          </p:stCondLst>
                                        </p:cTn>
                                        <p:tgtEl>
                                          <p:spTgt spid="11"/>
                                        </p:tgtEl>
                                        <p:attrNameLst>
                                          <p:attrName>style.visibility</p:attrName>
                                        </p:attrNameLst>
                                      </p:cBhvr>
                                      <p:to>
                                        <p:strVal val="visible"/>
                                      </p:to>
                                    </p:set>
                                    <p:animEffect transition="in" filter="wipe(up)">
                                      <p:cBhvr>
                                        <p:cTn id="35" dur="500"/>
                                        <p:tgtEl>
                                          <p:spTgt spid="11"/>
                                        </p:tgtEl>
                                      </p:cBhvr>
                                    </p:animEffect>
                                  </p:childTnLst>
                                </p:cTn>
                              </p:par>
                              <p:par>
                                <p:cTn id="36" presetID="1" presetClass="entr" presetSubtype="0" fill="hold" grpId="0" nodeType="withEffect">
                                  <p:stCondLst>
                                    <p:cond delay="0"/>
                                  </p:stCondLst>
                                  <p:childTnLst>
                                    <p:set>
                                      <p:cBhvr>
                                        <p:cTn id="37" dur="1" fill="hold">
                                          <p:stCondLst>
                                            <p:cond delay="0"/>
                                          </p:stCondLst>
                                        </p:cTn>
                                        <p:tgtEl>
                                          <p:spTgt spid="26"/>
                                        </p:tgtEl>
                                        <p:attrNameLst>
                                          <p:attrName>style.visibility</p:attrName>
                                        </p:attrNameLst>
                                      </p:cBhvr>
                                      <p:to>
                                        <p:strVal val="visible"/>
                                      </p:to>
                                    </p:set>
                                  </p:childTnLst>
                                </p:cTn>
                              </p:par>
                              <p:par>
                                <p:cTn id="38" presetID="1" presetClass="entr" presetSubtype="0" fill="hold" grpId="0" nodeType="withEffect">
                                  <p:stCondLst>
                                    <p:cond delay="0"/>
                                  </p:stCondLst>
                                  <p:childTnLst>
                                    <p:set>
                                      <p:cBhvr>
                                        <p:cTn id="39" dur="1" fill="hold">
                                          <p:stCondLst>
                                            <p:cond delay="0"/>
                                          </p:stCondLst>
                                        </p:cTn>
                                        <p:tgtEl>
                                          <p:spTgt spid="20"/>
                                        </p:tgtEl>
                                        <p:attrNameLst>
                                          <p:attrName>style.visibility</p:attrName>
                                        </p:attrNameLst>
                                      </p:cBhvr>
                                      <p:to>
                                        <p:strVal val="visible"/>
                                      </p:to>
                                    </p:set>
                                  </p:childTnLst>
                                </p:cTn>
                              </p:par>
                              <p:par>
                                <p:cTn id="40" presetID="1" presetClass="entr" presetSubtype="0" fill="hold" grpId="0" nodeType="withEffect">
                                  <p:stCondLst>
                                    <p:cond delay="0"/>
                                  </p:stCondLst>
                                  <p:childTnLst>
                                    <p:set>
                                      <p:cBhvr>
                                        <p:cTn id="41" dur="1" fill="hold">
                                          <p:stCondLst>
                                            <p:cond delay="0"/>
                                          </p:stCondLst>
                                        </p:cTn>
                                        <p:tgtEl>
                                          <p:spTgt spid="18"/>
                                        </p:tgtEl>
                                        <p:attrNameLst>
                                          <p:attrName>style.visibility</p:attrName>
                                        </p:attrNameLst>
                                      </p:cBhvr>
                                      <p:to>
                                        <p:strVal val="visible"/>
                                      </p:to>
                                    </p:set>
                                  </p:childTnLst>
                                </p:cTn>
                              </p:par>
                            </p:childTnLst>
                          </p:cTn>
                        </p:par>
                        <p:par>
                          <p:cTn id="42" fill="hold" nodeType="afterGroup">
                            <p:stCondLst>
                              <p:cond delay="3500"/>
                            </p:stCondLst>
                            <p:childTnLst>
                              <p:par>
                                <p:cTn id="43" presetID="1" presetClass="entr" presetSubtype="0" fill="hold" grpId="0" nodeType="afterEffect">
                                  <p:stCondLst>
                                    <p:cond delay="0"/>
                                  </p:stCondLst>
                                  <p:childTnLst>
                                    <p:set>
                                      <p:cBhvr>
                                        <p:cTn id="44" dur="1" fill="hold">
                                          <p:stCondLst>
                                            <p:cond delay="0"/>
                                          </p:stCondLst>
                                        </p:cTn>
                                        <p:tgtEl>
                                          <p:spTgt spid="25"/>
                                        </p:tgtEl>
                                        <p:attrNameLst>
                                          <p:attrName>style.visibility</p:attrName>
                                        </p:attrNameLst>
                                      </p:cBhvr>
                                      <p:to>
                                        <p:strVal val="visible"/>
                                      </p:to>
                                    </p:set>
                                  </p:childTnLst>
                                </p:cTn>
                              </p:par>
                              <p:par>
                                <p:cTn id="45" presetID="1" presetClass="emph" presetSubtype="1" nodeType="withEffect">
                                  <p:stCondLst>
                                    <p:cond delay="0"/>
                                  </p:stCondLst>
                                  <p:childTnLst>
                                    <p:set>
                                      <p:cBhvr>
                                        <p:cTn id="46" dur="indefinite"/>
                                        <p:tgtEl>
                                          <p:spTgt spid="24"/>
                                        </p:tgtEl>
                                        <p:attrNameLst>
                                          <p:attrName>fillcolor</p:attrName>
                                        </p:attrNameLst>
                                      </p:cBhvr>
                                      <p:to>
                                        <p:clrVal>
                                          <a:schemeClr val="bg1"/>
                                        </p:clrVal>
                                      </p:to>
                                    </p:set>
                                    <p:set>
                                      <p:cBhvr>
                                        <p:cTn id="47" dur="indefinite"/>
                                        <p:tgtEl>
                                          <p:spTgt spid="24"/>
                                        </p:tgtEl>
                                        <p:attrNameLst>
                                          <p:attrName>fill.type</p:attrName>
                                        </p:attrNameLst>
                                      </p:cBhvr>
                                      <p:to>
                                        <p:strVal val="solid"/>
                                      </p:to>
                                    </p:set>
                                    <p:set>
                                      <p:cBhvr>
                                        <p:cTn id="48" dur="indefinite"/>
                                        <p:tgtEl>
                                          <p:spTgt spid="24"/>
                                        </p:tgtEl>
                                        <p:attrNameLst>
                                          <p:attrName>fill.on</p:attrName>
                                        </p:attrNameLst>
                                      </p:cBhvr>
                                      <p:to>
                                        <p:strVal val="true"/>
                                      </p:to>
                                    </p:set>
                                  </p:childTnLst>
                                </p:cTn>
                              </p:par>
                            </p:childTnLst>
                          </p:cTn>
                        </p:par>
                        <p:par>
                          <p:cTn id="49" fill="hold" nodeType="afterGroup">
                            <p:stCondLst>
                              <p:cond delay="3500"/>
                            </p:stCondLst>
                            <p:childTnLst>
                              <p:par>
                                <p:cTn id="50" presetID="22" presetClass="entr" presetSubtype="1" fill="hold" nodeType="afterEffect">
                                  <p:stCondLst>
                                    <p:cond delay="0"/>
                                  </p:stCondLst>
                                  <p:childTnLst>
                                    <p:set>
                                      <p:cBhvr>
                                        <p:cTn id="51" dur="1" fill="hold">
                                          <p:stCondLst>
                                            <p:cond delay="0"/>
                                          </p:stCondLst>
                                        </p:cTn>
                                        <p:tgtEl>
                                          <p:spTgt spid="22"/>
                                        </p:tgtEl>
                                        <p:attrNameLst>
                                          <p:attrName>style.visibility</p:attrName>
                                        </p:attrNameLst>
                                      </p:cBhvr>
                                      <p:to>
                                        <p:strVal val="visible"/>
                                      </p:to>
                                    </p:set>
                                    <p:animEffect transition="in" filter="wipe(up)">
                                      <p:cBhvr>
                                        <p:cTn id="52" dur="500"/>
                                        <p:tgtEl>
                                          <p:spTgt spid="22"/>
                                        </p:tgtEl>
                                      </p:cBhvr>
                                    </p:animEffect>
                                  </p:childTnLst>
                                </p:cTn>
                              </p:par>
                              <p:par>
                                <p:cTn id="53" presetID="22" presetClass="entr" presetSubtype="2" fill="hold" nodeType="withEffect">
                                  <p:stCondLst>
                                    <p:cond delay="0"/>
                                  </p:stCondLst>
                                  <p:childTnLst>
                                    <p:set>
                                      <p:cBhvr>
                                        <p:cTn id="54" dur="1" fill="hold">
                                          <p:stCondLst>
                                            <p:cond delay="0"/>
                                          </p:stCondLst>
                                        </p:cTn>
                                        <p:tgtEl>
                                          <p:spTgt spid="9"/>
                                        </p:tgtEl>
                                        <p:attrNameLst>
                                          <p:attrName>style.visibility</p:attrName>
                                        </p:attrNameLst>
                                      </p:cBhvr>
                                      <p:to>
                                        <p:strVal val="visible"/>
                                      </p:to>
                                    </p:set>
                                    <p:animEffect transition="in" filter="wipe(right)">
                                      <p:cBhvr>
                                        <p:cTn id="55" dur="500"/>
                                        <p:tgtEl>
                                          <p:spTgt spid="9"/>
                                        </p:tgtEl>
                                      </p:cBhvr>
                                    </p:animEffect>
                                  </p:childTnLst>
                                </p:cTn>
                              </p:par>
                            </p:childTnLst>
                          </p:cTn>
                        </p:par>
                        <p:par>
                          <p:cTn id="56" fill="hold" nodeType="afterGroup">
                            <p:stCondLst>
                              <p:cond delay="4000"/>
                            </p:stCondLst>
                            <p:childTnLst>
                              <p:par>
                                <p:cTn id="57" presetID="1" presetClass="entr" presetSubtype="0" fill="hold" grpId="0" nodeType="afterEffect">
                                  <p:stCondLst>
                                    <p:cond delay="0"/>
                                  </p:stCondLst>
                                  <p:childTnLst>
                                    <p:set>
                                      <p:cBhvr>
                                        <p:cTn id="58" dur="1" fill="hold">
                                          <p:stCondLst>
                                            <p:cond delay="0"/>
                                          </p:stCondLst>
                                        </p:cTn>
                                        <p:tgtEl>
                                          <p:spTgt spid="1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p:bldP spid="18" grpId="0"/>
      <p:bldP spid="19" grpId="0"/>
      <p:bldP spid="20" grpId="0"/>
      <p:bldP spid="21" grpId="0"/>
      <p:bldP spid="23" grpId="0" animBg="1"/>
      <p:bldP spid="24" grpId="0" animBg="1"/>
      <p:bldP spid="25" grpId="0" animBg="1"/>
      <p:bldP spid="26" grpId="0"/>
      <p:bldP spid="28" grpId="0" animBg="1"/>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7106" name="Picture 1">
            <a:extLst>
              <a:ext uri="{FF2B5EF4-FFF2-40B4-BE49-F238E27FC236}">
                <a16:creationId xmlns:a16="http://schemas.microsoft.com/office/drawing/2014/main" id="{1A8F5300-15D3-40BA-93B6-E319FFAF984D}"/>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2014538" y="1368425"/>
            <a:ext cx="5106987" cy="4651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7107" name="Rectangle 5">
            <a:extLst>
              <a:ext uri="{FF2B5EF4-FFF2-40B4-BE49-F238E27FC236}">
                <a16:creationId xmlns:a16="http://schemas.microsoft.com/office/drawing/2014/main" id="{2AC8CD1A-89CF-4125-ABE9-BF43C321848D}"/>
              </a:ext>
            </a:extLst>
          </p:cNvPr>
          <p:cNvSpPr>
            <a:spLocks noChangeArrowheads="1"/>
          </p:cNvSpPr>
          <p:nvPr/>
        </p:nvSpPr>
        <p:spPr bwMode="auto">
          <a:xfrm>
            <a:off x="0" y="0"/>
            <a:ext cx="9144000" cy="838200"/>
          </a:xfrm>
          <a:prstGeom prst="rect">
            <a:avLst/>
          </a:prstGeom>
          <a:solidFill>
            <a:srgbClr val="20589C"/>
          </a:solidFill>
          <a:ln w="9525">
            <a:solidFill>
              <a:srgbClr val="20589C"/>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endParaRPr lang="cs-CZ" altLang="cs-CZ" sz="1800" b="1">
              <a:latin typeface="Dotum" panose="020B0600000101010101" pitchFamily="34" charset="-127"/>
            </a:endParaRPr>
          </a:p>
        </p:txBody>
      </p:sp>
      <p:sp>
        <p:nvSpPr>
          <p:cNvPr id="47108" name="Rectangle 2">
            <a:extLst>
              <a:ext uri="{FF2B5EF4-FFF2-40B4-BE49-F238E27FC236}">
                <a16:creationId xmlns:a16="http://schemas.microsoft.com/office/drawing/2014/main" id="{EA32BA65-8D86-4D55-B680-34A3A5656B20}"/>
              </a:ext>
            </a:extLst>
          </p:cNvPr>
          <p:cNvSpPr>
            <a:spLocks noGrp="1" noChangeArrowheads="1"/>
          </p:cNvSpPr>
          <p:nvPr>
            <p:ph type="title"/>
          </p:nvPr>
        </p:nvSpPr>
        <p:spPr>
          <a:xfrm>
            <a:off x="0" y="0"/>
            <a:ext cx="9144000" cy="838200"/>
          </a:xfrm>
        </p:spPr>
        <p:txBody>
          <a:bodyPr/>
          <a:lstStyle/>
          <a:p>
            <a:pPr eaLnBrk="1" hangingPunct="1"/>
            <a:r>
              <a:rPr lang="en-US" altLang="cs-CZ" sz="3600" b="1">
                <a:solidFill>
                  <a:schemeClr val="bg1"/>
                </a:solidFill>
                <a:latin typeface="Tahoma" panose="020B0604030504040204" pitchFamily="34" charset="0"/>
              </a:rPr>
              <a:t>Decreases in AD: Recession</a:t>
            </a:r>
          </a:p>
        </p:txBody>
      </p:sp>
      <p:sp>
        <p:nvSpPr>
          <p:cNvPr id="47109" name="Rectangle 4">
            <a:extLst>
              <a:ext uri="{FF2B5EF4-FFF2-40B4-BE49-F238E27FC236}">
                <a16:creationId xmlns:a16="http://schemas.microsoft.com/office/drawing/2014/main" id="{474BF1B3-5735-4FD0-832B-A173A4366A47}"/>
              </a:ext>
            </a:extLst>
          </p:cNvPr>
          <p:cNvSpPr>
            <a:spLocks noChangeArrowheads="1"/>
          </p:cNvSpPr>
          <p:nvPr/>
        </p:nvSpPr>
        <p:spPr bwMode="auto">
          <a:xfrm rot="5400000">
            <a:off x="4457700" y="2171700"/>
            <a:ext cx="228600" cy="9144000"/>
          </a:xfrm>
          <a:prstGeom prst="rect">
            <a:avLst/>
          </a:prstGeom>
          <a:solidFill>
            <a:srgbClr val="522890"/>
          </a:solidFill>
          <a:ln w="9525">
            <a:solidFill>
              <a:srgbClr val="522890"/>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cs-CZ" altLang="cs-CZ" sz="1800"/>
          </a:p>
        </p:txBody>
      </p:sp>
      <p:sp>
        <p:nvSpPr>
          <p:cNvPr id="47110" name="Rectangle 2">
            <a:extLst>
              <a:ext uri="{FF2B5EF4-FFF2-40B4-BE49-F238E27FC236}">
                <a16:creationId xmlns:a16="http://schemas.microsoft.com/office/drawing/2014/main" id="{5F532702-8A3C-4A57-9C27-DAD3B2631F9D}"/>
              </a:ext>
            </a:extLst>
          </p:cNvPr>
          <p:cNvSpPr>
            <a:spLocks noChangeArrowheads="1"/>
          </p:cNvSpPr>
          <p:nvPr/>
        </p:nvSpPr>
        <p:spPr bwMode="auto">
          <a:xfrm>
            <a:off x="2032000" y="1368425"/>
            <a:ext cx="5089525" cy="44958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endParaRPr lang="cs-CZ" altLang="cs-CZ" sz="1800"/>
          </a:p>
        </p:txBody>
      </p:sp>
      <p:sp>
        <p:nvSpPr>
          <p:cNvPr id="47111" name="Text Box 4">
            <a:extLst>
              <a:ext uri="{FF2B5EF4-FFF2-40B4-BE49-F238E27FC236}">
                <a16:creationId xmlns:a16="http://schemas.microsoft.com/office/drawing/2014/main" id="{314FFB8E-8B69-47CD-90EC-20756FB86444}"/>
              </a:ext>
            </a:extLst>
          </p:cNvPr>
          <p:cNvSpPr txBox="1">
            <a:spLocks noChangeArrowheads="1"/>
          </p:cNvSpPr>
          <p:nvPr/>
        </p:nvSpPr>
        <p:spPr bwMode="auto">
          <a:xfrm>
            <a:off x="3000375" y="6251575"/>
            <a:ext cx="2830513" cy="301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lnSpc>
                <a:spcPct val="85000"/>
              </a:lnSpc>
              <a:spcBef>
                <a:spcPct val="0"/>
              </a:spcBef>
              <a:buFontTx/>
              <a:buNone/>
            </a:pPr>
            <a:r>
              <a:rPr lang="en-US" altLang="cs-CZ" sz="1600" b="1"/>
              <a:t>Real domestic output, GDP</a:t>
            </a:r>
          </a:p>
        </p:txBody>
      </p:sp>
      <p:sp>
        <p:nvSpPr>
          <p:cNvPr id="47112" name="Text Box 5">
            <a:extLst>
              <a:ext uri="{FF2B5EF4-FFF2-40B4-BE49-F238E27FC236}">
                <a16:creationId xmlns:a16="http://schemas.microsoft.com/office/drawing/2014/main" id="{D6234742-DAB5-416B-90CD-101789972026}"/>
              </a:ext>
            </a:extLst>
          </p:cNvPr>
          <p:cNvSpPr txBox="1">
            <a:spLocks noChangeArrowheads="1"/>
          </p:cNvSpPr>
          <p:nvPr/>
        </p:nvSpPr>
        <p:spPr bwMode="auto">
          <a:xfrm rot="-5400000">
            <a:off x="786607" y="3783806"/>
            <a:ext cx="1201738"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cs-CZ" sz="1600" b="1"/>
              <a:t>Price level</a:t>
            </a:r>
          </a:p>
        </p:txBody>
      </p:sp>
      <p:sp>
        <p:nvSpPr>
          <p:cNvPr id="9" name="Line 6">
            <a:extLst>
              <a:ext uri="{FF2B5EF4-FFF2-40B4-BE49-F238E27FC236}">
                <a16:creationId xmlns:a16="http://schemas.microsoft.com/office/drawing/2014/main" id="{5DF7C9E9-4855-4ECB-91FC-7B90E828EE67}"/>
              </a:ext>
            </a:extLst>
          </p:cNvPr>
          <p:cNvSpPr>
            <a:spLocks noChangeShapeType="1"/>
          </p:cNvSpPr>
          <p:nvPr/>
        </p:nvSpPr>
        <p:spPr bwMode="auto">
          <a:xfrm>
            <a:off x="2027238" y="4330700"/>
            <a:ext cx="2011362" cy="0"/>
          </a:xfrm>
          <a:prstGeom prst="line">
            <a:avLst/>
          </a:prstGeom>
          <a:noFill/>
          <a:ln w="28575">
            <a:solidFill>
              <a:srgbClr val="5F5F5F"/>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47114" name="Line 8">
            <a:extLst>
              <a:ext uri="{FF2B5EF4-FFF2-40B4-BE49-F238E27FC236}">
                <a16:creationId xmlns:a16="http://schemas.microsoft.com/office/drawing/2014/main" id="{4356ADE7-B8A7-4024-988A-A788D54449CE}"/>
              </a:ext>
            </a:extLst>
          </p:cNvPr>
          <p:cNvSpPr>
            <a:spLocks noChangeShapeType="1"/>
          </p:cNvSpPr>
          <p:nvPr/>
        </p:nvSpPr>
        <p:spPr bwMode="auto">
          <a:xfrm>
            <a:off x="4510088" y="4081463"/>
            <a:ext cx="0" cy="1782762"/>
          </a:xfrm>
          <a:prstGeom prst="line">
            <a:avLst/>
          </a:prstGeom>
          <a:noFill/>
          <a:ln w="28575">
            <a:solidFill>
              <a:srgbClr val="5F5F5F"/>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11" name="Line 9">
            <a:extLst>
              <a:ext uri="{FF2B5EF4-FFF2-40B4-BE49-F238E27FC236}">
                <a16:creationId xmlns:a16="http://schemas.microsoft.com/office/drawing/2014/main" id="{F0F9641A-1E79-4BB9-950F-6685FA1A0A66}"/>
              </a:ext>
            </a:extLst>
          </p:cNvPr>
          <p:cNvSpPr>
            <a:spLocks noChangeShapeType="1"/>
          </p:cNvSpPr>
          <p:nvPr/>
        </p:nvSpPr>
        <p:spPr bwMode="auto">
          <a:xfrm>
            <a:off x="4071938" y="4391025"/>
            <a:ext cx="0" cy="1463675"/>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47116" name="Arc 10">
            <a:extLst>
              <a:ext uri="{FF2B5EF4-FFF2-40B4-BE49-F238E27FC236}">
                <a16:creationId xmlns:a16="http://schemas.microsoft.com/office/drawing/2014/main" id="{590C6668-1C30-4314-8712-EC5B7F1B6954}"/>
              </a:ext>
            </a:extLst>
          </p:cNvPr>
          <p:cNvSpPr>
            <a:spLocks/>
          </p:cNvSpPr>
          <p:nvPr/>
        </p:nvSpPr>
        <p:spPr bwMode="auto">
          <a:xfrm rot="21312619" flipV="1">
            <a:off x="2617788" y="1793875"/>
            <a:ext cx="3122612" cy="2813050"/>
          </a:xfrm>
          <a:custGeom>
            <a:avLst/>
            <a:gdLst>
              <a:gd name="T0" fmla="*/ 0 w 21289"/>
              <a:gd name="T1" fmla="*/ 0 h 21600"/>
              <a:gd name="T2" fmla="*/ 2147483646 w 21289"/>
              <a:gd name="T3" fmla="*/ 2147483646 h 21600"/>
              <a:gd name="T4" fmla="*/ 0 w 21289"/>
              <a:gd name="T5" fmla="*/ 2147483646 h 21600"/>
              <a:gd name="T6" fmla="*/ 0 60000 65536"/>
              <a:gd name="T7" fmla="*/ 0 60000 65536"/>
              <a:gd name="T8" fmla="*/ 0 60000 65536"/>
              <a:gd name="T9" fmla="*/ 0 w 21289"/>
              <a:gd name="T10" fmla="*/ 0 h 21600"/>
              <a:gd name="T11" fmla="*/ 21289 w 21289"/>
              <a:gd name="T12" fmla="*/ 21600 h 21600"/>
            </a:gdLst>
            <a:ahLst/>
            <a:cxnLst>
              <a:cxn ang="T6">
                <a:pos x="T0" y="T1"/>
              </a:cxn>
              <a:cxn ang="T7">
                <a:pos x="T2" y="T3"/>
              </a:cxn>
              <a:cxn ang="T8">
                <a:pos x="T4" y="T5"/>
              </a:cxn>
            </a:cxnLst>
            <a:rect l="T9" t="T10" r="T11" b="T12"/>
            <a:pathLst>
              <a:path w="21289" h="21600" fill="none" extrusionOk="0">
                <a:moveTo>
                  <a:pt x="-1" y="0"/>
                </a:moveTo>
                <a:cubicBezTo>
                  <a:pt x="10520" y="0"/>
                  <a:pt x="19510" y="7579"/>
                  <a:pt x="21289" y="17947"/>
                </a:cubicBezTo>
              </a:path>
              <a:path w="21289" h="21600" stroke="0" extrusionOk="0">
                <a:moveTo>
                  <a:pt x="-1" y="0"/>
                </a:moveTo>
                <a:cubicBezTo>
                  <a:pt x="10520" y="0"/>
                  <a:pt x="19510" y="7579"/>
                  <a:pt x="21289" y="17947"/>
                </a:cubicBezTo>
                <a:lnTo>
                  <a:pt x="0" y="21600"/>
                </a:lnTo>
                <a:lnTo>
                  <a:pt x="-1" y="0"/>
                </a:lnTo>
                <a:close/>
              </a:path>
            </a:pathLst>
          </a:custGeom>
          <a:noFill/>
          <a:ln w="57150">
            <a:solidFill>
              <a:srgbClr val="990033"/>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cs-CZ"/>
          </a:p>
        </p:txBody>
      </p:sp>
      <p:sp>
        <p:nvSpPr>
          <p:cNvPr id="47117" name="Arc 11">
            <a:extLst>
              <a:ext uri="{FF2B5EF4-FFF2-40B4-BE49-F238E27FC236}">
                <a16:creationId xmlns:a16="http://schemas.microsoft.com/office/drawing/2014/main" id="{FEF300E0-C909-4AFC-8780-756AE10BDA9B}"/>
              </a:ext>
            </a:extLst>
          </p:cNvPr>
          <p:cNvSpPr>
            <a:spLocks/>
          </p:cNvSpPr>
          <p:nvPr/>
        </p:nvSpPr>
        <p:spPr bwMode="auto">
          <a:xfrm rot="-1216564" flipH="1" flipV="1">
            <a:off x="4008438" y="1452563"/>
            <a:ext cx="3262312" cy="3743325"/>
          </a:xfrm>
          <a:custGeom>
            <a:avLst/>
            <a:gdLst>
              <a:gd name="T0" fmla="*/ 2147483646 w 21600"/>
              <a:gd name="T1" fmla="*/ 0 h 15790"/>
              <a:gd name="T2" fmla="*/ 2147483646 w 21600"/>
              <a:gd name="T3" fmla="*/ 2147483646 h 15790"/>
              <a:gd name="T4" fmla="*/ 0 w 21600"/>
              <a:gd name="T5" fmla="*/ 2147483646 h 15790"/>
              <a:gd name="T6" fmla="*/ 0 60000 65536"/>
              <a:gd name="T7" fmla="*/ 0 60000 65536"/>
              <a:gd name="T8" fmla="*/ 0 60000 65536"/>
              <a:gd name="T9" fmla="*/ 0 w 21600"/>
              <a:gd name="T10" fmla="*/ 0 h 15790"/>
              <a:gd name="T11" fmla="*/ 21600 w 21600"/>
              <a:gd name="T12" fmla="*/ 15790 h 15790"/>
            </a:gdLst>
            <a:ahLst/>
            <a:cxnLst>
              <a:cxn ang="T6">
                <a:pos x="T0" y="T1"/>
              </a:cxn>
              <a:cxn ang="T7">
                <a:pos x="T2" y="T3"/>
              </a:cxn>
              <a:cxn ang="T8">
                <a:pos x="T4" y="T5"/>
              </a:cxn>
            </a:cxnLst>
            <a:rect l="T9" t="T10" r="T11" b="T12"/>
            <a:pathLst>
              <a:path w="21600" h="15790" fill="none" extrusionOk="0">
                <a:moveTo>
                  <a:pt x="14738" y="0"/>
                </a:moveTo>
                <a:cubicBezTo>
                  <a:pt x="19115" y="4085"/>
                  <a:pt x="21600" y="9803"/>
                  <a:pt x="21600" y="15790"/>
                </a:cubicBezTo>
              </a:path>
              <a:path w="21600" h="15790" stroke="0" extrusionOk="0">
                <a:moveTo>
                  <a:pt x="14738" y="0"/>
                </a:moveTo>
                <a:cubicBezTo>
                  <a:pt x="19115" y="4085"/>
                  <a:pt x="21600" y="9803"/>
                  <a:pt x="21600" y="15790"/>
                </a:cubicBezTo>
                <a:lnTo>
                  <a:pt x="0" y="15790"/>
                </a:lnTo>
                <a:lnTo>
                  <a:pt x="14738" y="0"/>
                </a:lnTo>
                <a:close/>
              </a:path>
            </a:pathLst>
          </a:custGeom>
          <a:noFill/>
          <a:ln w="57150">
            <a:solidFill>
              <a:srgbClr val="73C147">
                <a:alpha val="92940"/>
              </a:srgbClr>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cs-CZ"/>
          </a:p>
        </p:txBody>
      </p:sp>
      <p:sp>
        <p:nvSpPr>
          <p:cNvPr id="47118" name="Text Box 12">
            <a:extLst>
              <a:ext uri="{FF2B5EF4-FFF2-40B4-BE49-F238E27FC236}">
                <a16:creationId xmlns:a16="http://schemas.microsoft.com/office/drawing/2014/main" id="{A0086B28-70E4-434C-9921-AD9BBBF19A5A}"/>
              </a:ext>
            </a:extLst>
          </p:cNvPr>
          <p:cNvSpPr txBox="1">
            <a:spLocks noChangeArrowheads="1"/>
          </p:cNvSpPr>
          <p:nvPr/>
        </p:nvSpPr>
        <p:spPr bwMode="auto">
          <a:xfrm>
            <a:off x="5653088" y="5173663"/>
            <a:ext cx="598487"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cs-CZ" sz="1800" b="1"/>
              <a:t>AD</a:t>
            </a:r>
            <a:r>
              <a:rPr lang="en-US" altLang="cs-CZ" sz="1800" b="1" baseline="-25000"/>
              <a:t>1</a:t>
            </a:r>
          </a:p>
        </p:txBody>
      </p:sp>
      <p:sp>
        <p:nvSpPr>
          <p:cNvPr id="47119" name="Text Box 13">
            <a:extLst>
              <a:ext uri="{FF2B5EF4-FFF2-40B4-BE49-F238E27FC236}">
                <a16:creationId xmlns:a16="http://schemas.microsoft.com/office/drawing/2014/main" id="{0E5FD981-9876-417D-BFF0-D3414E15041F}"/>
              </a:ext>
            </a:extLst>
          </p:cNvPr>
          <p:cNvSpPr txBox="1">
            <a:spLocks noChangeArrowheads="1"/>
          </p:cNvSpPr>
          <p:nvPr/>
        </p:nvSpPr>
        <p:spPr bwMode="auto">
          <a:xfrm>
            <a:off x="5605463" y="1839913"/>
            <a:ext cx="5016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cs-CZ" sz="1800" b="1"/>
              <a:t>AS</a:t>
            </a:r>
          </a:p>
        </p:txBody>
      </p:sp>
      <p:sp>
        <p:nvSpPr>
          <p:cNvPr id="16" name="Arc 14">
            <a:extLst>
              <a:ext uri="{FF2B5EF4-FFF2-40B4-BE49-F238E27FC236}">
                <a16:creationId xmlns:a16="http://schemas.microsoft.com/office/drawing/2014/main" id="{579634BA-E852-4326-ADA1-91753AFA45E9}"/>
              </a:ext>
            </a:extLst>
          </p:cNvPr>
          <p:cNvSpPr>
            <a:spLocks/>
          </p:cNvSpPr>
          <p:nvPr/>
        </p:nvSpPr>
        <p:spPr bwMode="auto">
          <a:xfrm rot="-1268821" flipH="1" flipV="1">
            <a:off x="3563938" y="1790700"/>
            <a:ext cx="3262312" cy="3548063"/>
          </a:xfrm>
          <a:custGeom>
            <a:avLst/>
            <a:gdLst>
              <a:gd name="T0" fmla="*/ 2147483646 w 21600"/>
              <a:gd name="T1" fmla="*/ 0 h 14965"/>
              <a:gd name="T2" fmla="*/ 2147483646 w 21600"/>
              <a:gd name="T3" fmla="*/ 2147483646 h 14965"/>
              <a:gd name="T4" fmla="*/ 0 w 21600"/>
              <a:gd name="T5" fmla="*/ 2147483646 h 14965"/>
              <a:gd name="T6" fmla="*/ 0 60000 65536"/>
              <a:gd name="T7" fmla="*/ 0 60000 65536"/>
              <a:gd name="T8" fmla="*/ 0 60000 65536"/>
              <a:gd name="T9" fmla="*/ 0 w 21600"/>
              <a:gd name="T10" fmla="*/ 0 h 14965"/>
              <a:gd name="T11" fmla="*/ 21600 w 21600"/>
              <a:gd name="T12" fmla="*/ 14965 h 14965"/>
            </a:gdLst>
            <a:ahLst/>
            <a:cxnLst>
              <a:cxn ang="T6">
                <a:pos x="T0" y="T1"/>
              </a:cxn>
              <a:cxn ang="T7">
                <a:pos x="T2" y="T3"/>
              </a:cxn>
              <a:cxn ang="T8">
                <a:pos x="T4" y="T5"/>
              </a:cxn>
            </a:cxnLst>
            <a:rect l="T9" t="T10" r="T11" b="T12"/>
            <a:pathLst>
              <a:path w="21600" h="14965" fill="none" extrusionOk="0">
                <a:moveTo>
                  <a:pt x="15575" y="0"/>
                </a:moveTo>
                <a:cubicBezTo>
                  <a:pt x="19441" y="4023"/>
                  <a:pt x="21600" y="9385"/>
                  <a:pt x="21600" y="14965"/>
                </a:cubicBezTo>
              </a:path>
              <a:path w="21600" h="14965" stroke="0" extrusionOk="0">
                <a:moveTo>
                  <a:pt x="15575" y="0"/>
                </a:moveTo>
                <a:cubicBezTo>
                  <a:pt x="19441" y="4023"/>
                  <a:pt x="21600" y="9385"/>
                  <a:pt x="21600" y="14965"/>
                </a:cubicBezTo>
                <a:lnTo>
                  <a:pt x="0" y="14965"/>
                </a:lnTo>
                <a:lnTo>
                  <a:pt x="15575" y="0"/>
                </a:lnTo>
                <a:close/>
              </a:path>
            </a:pathLst>
          </a:custGeom>
          <a:noFill/>
          <a:ln w="57150">
            <a:solidFill>
              <a:srgbClr val="66990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cs-CZ"/>
          </a:p>
        </p:txBody>
      </p:sp>
      <p:sp>
        <p:nvSpPr>
          <p:cNvPr id="17" name="Text Box 15">
            <a:extLst>
              <a:ext uri="{FF2B5EF4-FFF2-40B4-BE49-F238E27FC236}">
                <a16:creationId xmlns:a16="http://schemas.microsoft.com/office/drawing/2014/main" id="{364DD9CF-6660-4409-890E-568D9B3E457B}"/>
              </a:ext>
            </a:extLst>
          </p:cNvPr>
          <p:cNvSpPr txBox="1">
            <a:spLocks noChangeArrowheads="1"/>
          </p:cNvSpPr>
          <p:nvPr/>
        </p:nvSpPr>
        <p:spPr bwMode="auto">
          <a:xfrm>
            <a:off x="1573213" y="3890963"/>
            <a:ext cx="420687"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cs-CZ" sz="1800" b="1" i="1"/>
              <a:t>P</a:t>
            </a:r>
            <a:r>
              <a:rPr lang="en-US" altLang="cs-CZ" sz="1800" b="1" i="1" baseline="-25000"/>
              <a:t>1</a:t>
            </a:r>
          </a:p>
        </p:txBody>
      </p:sp>
      <p:sp>
        <p:nvSpPr>
          <p:cNvPr id="18" name="Text Box 16">
            <a:extLst>
              <a:ext uri="{FF2B5EF4-FFF2-40B4-BE49-F238E27FC236}">
                <a16:creationId xmlns:a16="http://schemas.microsoft.com/office/drawing/2014/main" id="{C8AC5EBC-4637-4197-8921-8206ED655E04}"/>
              </a:ext>
            </a:extLst>
          </p:cNvPr>
          <p:cNvSpPr txBox="1">
            <a:spLocks noChangeArrowheads="1"/>
          </p:cNvSpPr>
          <p:nvPr/>
        </p:nvSpPr>
        <p:spPr bwMode="auto">
          <a:xfrm>
            <a:off x="1563688" y="4243388"/>
            <a:ext cx="420687"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cs-CZ" sz="1800" b="1" i="1"/>
              <a:t>P</a:t>
            </a:r>
            <a:r>
              <a:rPr lang="en-US" altLang="cs-CZ" sz="1800" b="1" i="1" baseline="-25000"/>
              <a:t>2</a:t>
            </a:r>
          </a:p>
        </p:txBody>
      </p:sp>
      <p:sp>
        <p:nvSpPr>
          <p:cNvPr id="19" name="Text Box 17">
            <a:extLst>
              <a:ext uri="{FF2B5EF4-FFF2-40B4-BE49-F238E27FC236}">
                <a16:creationId xmlns:a16="http://schemas.microsoft.com/office/drawing/2014/main" id="{1AD43626-2276-49EB-AE31-DF5F3E202C95}"/>
              </a:ext>
            </a:extLst>
          </p:cNvPr>
          <p:cNvSpPr txBox="1">
            <a:spLocks noChangeArrowheads="1"/>
          </p:cNvSpPr>
          <p:nvPr/>
        </p:nvSpPr>
        <p:spPr bwMode="auto">
          <a:xfrm>
            <a:off x="3630613" y="5862638"/>
            <a:ext cx="446087"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cs-CZ" sz="1800" b="1" i="1"/>
              <a:t>Q</a:t>
            </a:r>
            <a:r>
              <a:rPr lang="en-US" altLang="cs-CZ" sz="1800" b="1" i="1" baseline="-25000"/>
              <a:t>1</a:t>
            </a:r>
          </a:p>
        </p:txBody>
      </p:sp>
      <p:sp>
        <p:nvSpPr>
          <p:cNvPr id="20" name="Text Box 18">
            <a:extLst>
              <a:ext uri="{FF2B5EF4-FFF2-40B4-BE49-F238E27FC236}">
                <a16:creationId xmlns:a16="http://schemas.microsoft.com/office/drawing/2014/main" id="{F906DE2B-26D4-4794-B413-26C5E4F0DBD1}"/>
              </a:ext>
            </a:extLst>
          </p:cNvPr>
          <p:cNvSpPr txBox="1">
            <a:spLocks noChangeArrowheads="1"/>
          </p:cNvSpPr>
          <p:nvPr/>
        </p:nvSpPr>
        <p:spPr bwMode="auto">
          <a:xfrm>
            <a:off x="3902075" y="5862638"/>
            <a:ext cx="512763"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cs-CZ" sz="1800" b="1" i="1"/>
              <a:t> Q</a:t>
            </a:r>
            <a:r>
              <a:rPr lang="en-US" altLang="cs-CZ" sz="1800" b="1" i="1" baseline="-25000"/>
              <a:t>2</a:t>
            </a:r>
          </a:p>
        </p:txBody>
      </p:sp>
      <p:sp>
        <p:nvSpPr>
          <p:cNvPr id="21" name="Text Box 19">
            <a:extLst>
              <a:ext uri="{FF2B5EF4-FFF2-40B4-BE49-F238E27FC236}">
                <a16:creationId xmlns:a16="http://schemas.microsoft.com/office/drawing/2014/main" id="{DD0136D9-01E3-4F75-9F28-2117582F7AC6}"/>
              </a:ext>
            </a:extLst>
          </p:cNvPr>
          <p:cNvSpPr txBox="1">
            <a:spLocks noChangeArrowheads="1"/>
          </p:cNvSpPr>
          <p:nvPr/>
        </p:nvSpPr>
        <p:spPr bwMode="auto">
          <a:xfrm>
            <a:off x="4302125" y="5862638"/>
            <a:ext cx="4127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cs-CZ" sz="1800" b="1" i="1"/>
              <a:t>Q</a:t>
            </a:r>
            <a:r>
              <a:rPr lang="en-US" altLang="cs-CZ" sz="1800" b="1" i="1" baseline="-25000"/>
              <a:t>f</a:t>
            </a:r>
          </a:p>
        </p:txBody>
      </p:sp>
      <p:sp>
        <p:nvSpPr>
          <p:cNvPr id="22" name="Line 20">
            <a:extLst>
              <a:ext uri="{FF2B5EF4-FFF2-40B4-BE49-F238E27FC236}">
                <a16:creationId xmlns:a16="http://schemas.microsoft.com/office/drawing/2014/main" id="{12911FB6-DCBC-4D7B-9F1A-0092E1B15319}"/>
              </a:ext>
            </a:extLst>
          </p:cNvPr>
          <p:cNvSpPr>
            <a:spLocks noChangeShapeType="1"/>
          </p:cNvSpPr>
          <p:nvPr/>
        </p:nvSpPr>
        <p:spPr bwMode="auto">
          <a:xfrm>
            <a:off x="3852863" y="4130675"/>
            <a:ext cx="0" cy="1736725"/>
          </a:xfrm>
          <a:prstGeom prst="line">
            <a:avLst/>
          </a:prstGeom>
          <a:noFill/>
          <a:ln w="28575">
            <a:solidFill>
              <a:srgbClr val="5F5F5F"/>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23" name="AutoShape 21">
            <a:extLst>
              <a:ext uri="{FF2B5EF4-FFF2-40B4-BE49-F238E27FC236}">
                <a16:creationId xmlns:a16="http://schemas.microsoft.com/office/drawing/2014/main" id="{F4136042-CB36-49A0-B0FE-A5DC99B100F7}"/>
              </a:ext>
            </a:extLst>
          </p:cNvPr>
          <p:cNvSpPr>
            <a:spLocks noChangeArrowheads="1"/>
          </p:cNvSpPr>
          <p:nvPr/>
        </p:nvSpPr>
        <p:spPr bwMode="auto">
          <a:xfrm flipH="1">
            <a:off x="3224213" y="2498725"/>
            <a:ext cx="390525" cy="512763"/>
          </a:xfrm>
          <a:prstGeom prst="rightArrow">
            <a:avLst>
              <a:gd name="adj1" fmla="val 50000"/>
              <a:gd name="adj2" fmla="val 25000"/>
            </a:avLst>
          </a:prstGeom>
          <a:solidFill>
            <a:srgbClr val="669900">
              <a:alpha val="59999"/>
            </a:srgbClr>
          </a:solidFill>
          <a:ln w="9525">
            <a:solidFill>
              <a:srgbClr val="008000">
                <a:alpha val="59999"/>
              </a:srgbClr>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cs-CZ" altLang="cs-CZ" sz="1800"/>
          </a:p>
        </p:txBody>
      </p:sp>
      <p:sp>
        <p:nvSpPr>
          <p:cNvPr id="25" name="Text Box 24">
            <a:extLst>
              <a:ext uri="{FF2B5EF4-FFF2-40B4-BE49-F238E27FC236}">
                <a16:creationId xmlns:a16="http://schemas.microsoft.com/office/drawing/2014/main" id="{7178B5C0-102C-4FC7-9F24-35CC9815B109}"/>
              </a:ext>
            </a:extLst>
          </p:cNvPr>
          <p:cNvSpPr txBox="1">
            <a:spLocks noChangeArrowheads="1"/>
          </p:cNvSpPr>
          <p:nvPr/>
        </p:nvSpPr>
        <p:spPr bwMode="auto">
          <a:xfrm>
            <a:off x="5005388" y="5478463"/>
            <a:ext cx="598487"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cs-CZ" sz="1800" b="1"/>
              <a:t>AD</a:t>
            </a:r>
            <a:r>
              <a:rPr lang="en-US" altLang="cs-CZ" sz="1800" b="1" baseline="-25000"/>
              <a:t>2</a:t>
            </a:r>
          </a:p>
        </p:txBody>
      </p:sp>
      <p:sp>
        <p:nvSpPr>
          <p:cNvPr id="26" name="Line 25">
            <a:extLst>
              <a:ext uri="{FF2B5EF4-FFF2-40B4-BE49-F238E27FC236}">
                <a16:creationId xmlns:a16="http://schemas.microsoft.com/office/drawing/2014/main" id="{697A5B25-A16F-4F02-A7CA-49E1BA05E99F}"/>
              </a:ext>
            </a:extLst>
          </p:cNvPr>
          <p:cNvSpPr>
            <a:spLocks noChangeShapeType="1"/>
          </p:cNvSpPr>
          <p:nvPr/>
        </p:nvSpPr>
        <p:spPr bwMode="auto">
          <a:xfrm>
            <a:off x="2027238" y="4078288"/>
            <a:ext cx="2468562" cy="0"/>
          </a:xfrm>
          <a:prstGeom prst="line">
            <a:avLst/>
          </a:prstGeom>
          <a:noFill/>
          <a:ln w="2857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cs-CZ"/>
          </a:p>
        </p:txBody>
      </p:sp>
      <p:sp>
        <p:nvSpPr>
          <p:cNvPr id="28" name="Oval 23">
            <a:extLst>
              <a:ext uri="{FF2B5EF4-FFF2-40B4-BE49-F238E27FC236}">
                <a16:creationId xmlns:a16="http://schemas.microsoft.com/office/drawing/2014/main" id="{1A841D5C-881A-4B01-9665-1C90D50EB5DF}"/>
              </a:ext>
            </a:extLst>
          </p:cNvPr>
          <p:cNvSpPr>
            <a:spLocks noChangeArrowheads="1"/>
          </p:cNvSpPr>
          <p:nvPr/>
        </p:nvSpPr>
        <p:spPr bwMode="auto">
          <a:xfrm>
            <a:off x="3768725" y="4003675"/>
            <a:ext cx="136525" cy="136525"/>
          </a:xfrm>
          <a:prstGeom prst="ellipse">
            <a:avLst/>
          </a:prstGeom>
          <a:solidFill>
            <a:schemeClr val="tx2"/>
          </a:solidFill>
          <a:ln w="19050">
            <a:solidFill>
              <a:schemeClr val="tx1"/>
            </a:solidFill>
            <a:round/>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cs-CZ" altLang="cs-CZ" sz="1800"/>
          </a:p>
        </p:txBody>
      </p:sp>
      <p:sp>
        <p:nvSpPr>
          <p:cNvPr id="29" name="Oval 26">
            <a:extLst>
              <a:ext uri="{FF2B5EF4-FFF2-40B4-BE49-F238E27FC236}">
                <a16:creationId xmlns:a16="http://schemas.microsoft.com/office/drawing/2014/main" id="{9A22B395-F147-4677-9529-20F1386113AA}"/>
              </a:ext>
            </a:extLst>
          </p:cNvPr>
          <p:cNvSpPr>
            <a:spLocks noChangeArrowheads="1"/>
          </p:cNvSpPr>
          <p:nvPr/>
        </p:nvSpPr>
        <p:spPr bwMode="auto">
          <a:xfrm>
            <a:off x="4429125" y="3995738"/>
            <a:ext cx="136525" cy="136525"/>
          </a:xfrm>
          <a:prstGeom prst="ellipse">
            <a:avLst/>
          </a:prstGeom>
          <a:solidFill>
            <a:schemeClr val="bg1"/>
          </a:solidFill>
          <a:ln w="19050">
            <a:solidFill>
              <a:schemeClr val="tx1"/>
            </a:solidFill>
            <a:round/>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cs-CZ" altLang="cs-CZ" sz="1800"/>
          </a:p>
        </p:txBody>
      </p:sp>
      <p:sp>
        <p:nvSpPr>
          <p:cNvPr id="31" name="Text Box 33">
            <a:extLst>
              <a:ext uri="{FF2B5EF4-FFF2-40B4-BE49-F238E27FC236}">
                <a16:creationId xmlns:a16="http://schemas.microsoft.com/office/drawing/2014/main" id="{A06D0762-1B4D-41A5-9216-EF8C1E18374D}"/>
              </a:ext>
            </a:extLst>
          </p:cNvPr>
          <p:cNvSpPr txBox="1">
            <a:spLocks noChangeArrowheads="1"/>
          </p:cNvSpPr>
          <p:nvPr/>
        </p:nvSpPr>
        <p:spPr bwMode="auto">
          <a:xfrm>
            <a:off x="4079875" y="4191000"/>
            <a:ext cx="296863"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cs-CZ" sz="1600" b="1" i="1"/>
              <a:t>c</a:t>
            </a:r>
          </a:p>
        </p:txBody>
      </p:sp>
      <p:sp>
        <p:nvSpPr>
          <p:cNvPr id="30" name="Text Box 32">
            <a:extLst>
              <a:ext uri="{FF2B5EF4-FFF2-40B4-BE49-F238E27FC236}">
                <a16:creationId xmlns:a16="http://schemas.microsoft.com/office/drawing/2014/main" id="{33FBFE53-9F81-4FF2-9FB2-E8FD7FAA62EF}"/>
              </a:ext>
            </a:extLst>
          </p:cNvPr>
          <p:cNvSpPr txBox="1">
            <a:spLocks noChangeArrowheads="1"/>
          </p:cNvSpPr>
          <p:nvPr/>
        </p:nvSpPr>
        <p:spPr bwMode="auto">
          <a:xfrm>
            <a:off x="4556125" y="3879850"/>
            <a:ext cx="296863"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cs-CZ" sz="1600" b="1" i="1"/>
              <a:t>a</a:t>
            </a:r>
          </a:p>
        </p:txBody>
      </p:sp>
      <p:sp>
        <p:nvSpPr>
          <p:cNvPr id="32" name="Text Box 34">
            <a:extLst>
              <a:ext uri="{FF2B5EF4-FFF2-40B4-BE49-F238E27FC236}">
                <a16:creationId xmlns:a16="http://schemas.microsoft.com/office/drawing/2014/main" id="{BC552787-CF50-4A48-96B4-A2E4A2735D6E}"/>
              </a:ext>
            </a:extLst>
          </p:cNvPr>
          <p:cNvSpPr txBox="1">
            <a:spLocks noChangeArrowheads="1"/>
          </p:cNvSpPr>
          <p:nvPr/>
        </p:nvSpPr>
        <p:spPr bwMode="auto">
          <a:xfrm>
            <a:off x="3775075" y="3724275"/>
            <a:ext cx="30797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cs-CZ" sz="1600" b="1" i="1"/>
              <a:t>b</a:t>
            </a:r>
          </a:p>
        </p:txBody>
      </p:sp>
      <p:sp>
        <p:nvSpPr>
          <p:cNvPr id="33" name="Oval 23">
            <a:extLst>
              <a:ext uri="{FF2B5EF4-FFF2-40B4-BE49-F238E27FC236}">
                <a16:creationId xmlns:a16="http://schemas.microsoft.com/office/drawing/2014/main" id="{E0272724-AE51-43F9-8921-86BE073256AA}"/>
              </a:ext>
            </a:extLst>
          </p:cNvPr>
          <p:cNvSpPr>
            <a:spLocks noChangeArrowheads="1"/>
          </p:cNvSpPr>
          <p:nvPr/>
        </p:nvSpPr>
        <p:spPr bwMode="auto">
          <a:xfrm>
            <a:off x="3978275" y="4283075"/>
            <a:ext cx="136525" cy="136525"/>
          </a:xfrm>
          <a:prstGeom prst="ellipse">
            <a:avLst/>
          </a:prstGeom>
          <a:solidFill>
            <a:schemeClr val="tx2"/>
          </a:solidFill>
          <a:ln w="19050">
            <a:solidFill>
              <a:schemeClr val="tx1"/>
            </a:solidFill>
            <a:round/>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cs-CZ" altLang="cs-CZ" sz="1800"/>
          </a:p>
        </p:txBody>
      </p:sp>
      <p:sp>
        <p:nvSpPr>
          <p:cNvPr id="47136" name="Text Box 15">
            <a:extLst>
              <a:ext uri="{FF2B5EF4-FFF2-40B4-BE49-F238E27FC236}">
                <a16:creationId xmlns:a16="http://schemas.microsoft.com/office/drawing/2014/main" id="{0ED3DB4D-0313-4FDA-8F63-DC04CDD366FC}"/>
              </a:ext>
            </a:extLst>
          </p:cNvPr>
          <p:cNvSpPr txBox="1">
            <a:spLocks noChangeArrowheads="1"/>
          </p:cNvSpPr>
          <p:nvPr/>
        </p:nvSpPr>
        <p:spPr bwMode="auto">
          <a:xfrm>
            <a:off x="1774825" y="5867400"/>
            <a:ext cx="282575"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cs-CZ" sz="1800" b="1"/>
              <a:t>0</a:t>
            </a:r>
          </a:p>
        </p:txBody>
      </p:sp>
      <p:sp>
        <p:nvSpPr>
          <p:cNvPr id="47137" name="Text Box 7">
            <a:extLst>
              <a:ext uri="{FF2B5EF4-FFF2-40B4-BE49-F238E27FC236}">
                <a16:creationId xmlns:a16="http://schemas.microsoft.com/office/drawing/2014/main" id="{29D33715-4DB3-4377-9B0E-050B2BC394C7}"/>
              </a:ext>
            </a:extLst>
          </p:cNvPr>
          <p:cNvSpPr txBox="1">
            <a:spLocks noChangeArrowheads="1"/>
          </p:cNvSpPr>
          <p:nvPr/>
        </p:nvSpPr>
        <p:spPr bwMode="auto">
          <a:xfrm>
            <a:off x="0" y="6583363"/>
            <a:ext cx="53340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cs-CZ" sz="1200" b="1">
                <a:solidFill>
                  <a:schemeClr val="bg1"/>
                </a:solidFill>
              </a:rPr>
              <a:t>LO4</a:t>
            </a:r>
          </a:p>
        </p:txBody>
      </p:sp>
      <p:sp>
        <p:nvSpPr>
          <p:cNvPr id="47138" name="Text Box 11">
            <a:extLst>
              <a:ext uri="{FF2B5EF4-FFF2-40B4-BE49-F238E27FC236}">
                <a16:creationId xmlns:a16="http://schemas.microsoft.com/office/drawing/2014/main" id="{3D506766-213D-4874-95F7-04FB70C9FC73}"/>
              </a:ext>
            </a:extLst>
          </p:cNvPr>
          <p:cNvSpPr txBox="1">
            <a:spLocks noChangeArrowheads="1"/>
          </p:cNvSpPr>
          <p:nvPr/>
        </p:nvSpPr>
        <p:spPr bwMode="auto">
          <a:xfrm>
            <a:off x="8382000" y="6553200"/>
            <a:ext cx="636588"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cs-CZ" sz="1400">
                <a:solidFill>
                  <a:schemeClr val="bg1"/>
                </a:solidFill>
                <a:ea typeface="ＭＳ Ｐゴシック" panose="020B0600070205080204" pitchFamily="34" charset="-128"/>
                <a:cs typeface="Arial" panose="020B0604020202020204" pitchFamily="34" charset="0"/>
              </a:rPr>
              <a:t>29-</a:t>
            </a:r>
            <a:fld id="{3235E4D0-1910-42A4-9523-B3D5AE4F045B}" type="slidenum">
              <a:rPr lang="en-US" altLang="cs-CZ" sz="1400">
                <a:solidFill>
                  <a:schemeClr val="bg1"/>
                </a:solidFill>
                <a:ea typeface="ＭＳ Ｐゴシック" panose="020B0600070205080204" pitchFamily="34" charset="-128"/>
                <a:cs typeface="Arial" panose="020B0604020202020204" pitchFamily="34" charset="0"/>
              </a:rPr>
              <a:pPr eaLnBrk="1" hangingPunct="1">
                <a:spcBef>
                  <a:spcPct val="0"/>
                </a:spcBef>
                <a:buFontTx/>
                <a:buNone/>
              </a:pPr>
              <a:t>34</a:t>
            </a:fld>
            <a:endParaRPr lang="en-US" altLang="cs-CZ" sz="1400">
              <a:solidFill>
                <a:schemeClr val="bg1"/>
              </a:solidFill>
              <a:ea typeface="ＭＳ Ｐゴシック" panose="020B0600070205080204" pitchFamily="34" charset="-128"/>
              <a:cs typeface="Arial" panose="020B060402020202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afterEffect">
                                  <p:stCondLst>
                                    <p:cond delay="0"/>
                                  </p:stCondLst>
                                  <p:childTnLst>
                                    <p:set>
                                      <p:cBhvr>
                                        <p:cTn id="6" dur="1" fill="hold">
                                          <p:stCondLst>
                                            <p:cond delay="0"/>
                                          </p:stCondLst>
                                        </p:cTn>
                                        <p:tgtEl>
                                          <p:spTgt spid="29"/>
                                        </p:tgtEl>
                                        <p:attrNameLst>
                                          <p:attrName>style.visibility</p:attrName>
                                        </p:attrNameLst>
                                      </p:cBhvr>
                                      <p:to>
                                        <p:strVal val="visible"/>
                                      </p:to>
                                    </p:set>
                                  </p:childTnLst>
                                </p:cTn>
                              </p:par>
                            </p:childTnLst>
                          </p:cTn>
                        </p:par>
                        <p:par>
                          <p:cTn id="7" fill="hold" nodeType="afterGroup">
                            <p:stCondLst>
                              <p:cond delay="0"/>
                            </p:stCondLst>
                            <p:childTnLst>
                              <p:par>
                                <p:cTn id="8" presetID="1" presetClass="entr" presetSubtype="0" fill="hold" grpId="0" nodeType="afterEffect">
                                  <p:stCondLst>
                                    <p:cond delay="0"/>
                                  </p:stCondLst>
                                  <p:childTnLst>
                                    <p:set>
                                      <p:cBhvr>
                                        <p:cTn id="9" dur="1" fill="hold">
                                          <p:stCondLst>
                                            <p:cond delay="0"/>
                                          </p:stCondLst>
                                        </p:cTn>
                                        <p:tgtEl>
                                          <p:spTgt spid="30"/>
                                        </p:tgtEl>
                                        <p:attrNameLst>
                                          <p:attrName>style.visibility</p:attrName>
                                        </p:attrNameLst>
                                      </p:cBhvr>
                                      <p:to>
                                        <p:strVal val="visible"/>
                                      </p:to>
                                    </p:set>
                                  </p:childTnLst>
                                </p:cTn>
                              </p:par>
                            </p:childTnLst>
                          </p:cTn>
                        </p:par>
                        <p:par>
                          <p:cTn id="10" fill="hold" nodeType="afterGroup">
                            <p:stCondLst>
                              <p:cond delay="0"/>
                            </p:stCondLst>
                            <p:childTnLst>
                              <p:par>
                                <p:cTn id="11" presetID="22" presetClass="entr" presetSubtype="2" fill="hold" nodeType="afterEffect">
                                  <p:stCondLst>
                                    <p:cond delay="0"/>
                                  </p:stCondLst>
                                  <p:childTnLst>
                                    <p:set>
                                      <p:cBhvr>
                                        <p:cTn id="12" dur="1" fill="hold">
                                          <p:stCondLst>
                                            <p:cond delay="0"/>
                                          </p:stCondLst>
                                        </p:cTn>
                                        <p:tgtEl>
                                          <p:spTgt spid="26"/>
                                        </p:tgtEl>
                                        <p:attrNameLst>
                                          <p:attrName>style.visibility</p:attrName>
                                        </p:attrNameLst>
                                      </p:cBhvr>
                                      <p:to>
                                        <p:strVal val="visible"/>
                                      </p:to>
                                    </p:set>
                                    <p:animEffect transition="in" filter="wipe(right)">
                                      <p:cBhvr>
                                        <p:cTn id="13" dur="1000"/>
                                        <p:tgtEl>
                                          <p:spTgt spid="26"/>
                                        </p:tgtEl>
                                      </p:cBhvr>
                                    </p:animEffect>
                                  </p:childTnLst>
                                </p:cTn>
                              </p:par>
                            </p:childTnLst>
                          </p:cTn>
                        </p:par>
                        <p:par>
                          <p:cTn id="14" fill="hold" nodeType="afterGroup">
                            <p:stCondLst>
                              <p:cond delay="1000"/>
                            </p:stCondLst>
                            <p:childTnLst>
                              <p:par>
                                <p:cTn id="15" presetID="1" presetClass="entr" presetSubtype="0" fill="hold" grpId="0" nodeType="afterEffect">
                                  <p:stCondLst>
                                    <p:cond delay="0"/>
                                  </p:stCondLst>
                                  <p:childTnLst>
                                    <p:set>
                                      <p:cBhvr>
                                        <p:cTn id="16" dur="1" fill="hold">
                                          <p:stCondLst>
                                            <p:cond delay="0"/>
                                          </p:stCondLst>
                                        </p:cTn>
                                        <p:tgtEl>
                                          <p:spTgt spid="21"/>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7"/>
                                        </p:tgtEl>
                                        <p:attrNameLst>
                                          <p:attrName>style.visibility</p:attrName>
                                        </p:attrNameLst>
                                      </p:cBhvr>
                                      <p:to>
                                        <p:strVal val="visible"/>
                                      </p:to>
                                    </p:set>
                                  </p:childTnLst>
                                </p:cTn>
                              </p:par>
                            </p:childTnLst>
                          </p:cTn>
                        </p:par>
                        <p:par>
                          <p:cTn id="19" fill="hold" nodeType="afterGroup">
                            <p:stCondLst>
                              <p:cond delay="1000"/>
                            </p:stCondLst>
                            <p:childTnLst>
                              <p:par>
                                <p:cTn id="20" presetID="22" presetClass="entr" presetSubtype="2" fill="hold" grpId="0" nodeType="afterEffect">
                                  <p:stCondLst>
                                    <p:cond delay="0"/>
                                  </p:stCondLst>
                                  <p:childTnLst>
                                    <p:set>
                                      <p:cBhvr>
                                        <p:cTn id="21" dur="1" fill="hold">
                                          <p:stCondLst>
                                            <p:cond delay="0"/>
                                          </p:stCondLst>
                                        </p:cTn>
                                        <p:tgtEl>
                                          <p:spTgt spid="23"/>
                                        </p:tgtEl>
                                        <p:attrNameLst>
                                          <p:attrName>style.visibility</p:attrName>
                                        </p:attrNameLst>
                                      </p:cBhvr>
                                      <p:to>
                                        <p:strVal val="visible"/>
                                      </p:to>
                                    </p:set>
                                    <p:animEffect transition="in" filter="wipe(right)">
                                      <p:cBhvr>
                                        <p:cTn id="22" dur="1000"/>
                                        <p:tgtEl>
                                          <p:spTgt spid="23"/>
                                        </p:tgtEl>
                                      </p:cBhvr>
                                    </p:animEffect>
                                  </p:childTnLst>
                                </p:cTn>
                              </p:par>
                            </p:childTnLst>
                          </p:cTn>
                        </p:par>
                        <p:par>
                          <p:cTn id="23" fill="hold" nodeType="afterGroup">
                            <p:stCondLst>
                              <p:cond delay="2000"/>
                            </p:stCondLst>
                            <p:childTnLst>
                              <p:par>
                                <p:cTn id="24" presetID="1" presetClass="entr" presetSubtype="0" fill="hold" nodeType="afterEffect">
                                  <p:stCondLst>
                                    <p:cond delay="0"/>
                                  </p:stCondLst>
                                  <p:childTnLst>
                                    <p:set>
                                      <p:cBhvr>
                                        <p:cTn id="25" dur="1" fill="hold">
                                          <p:stCondLst>
                                            <p:cond delay="0"/>
                                          </p:stCondLst>
                                        </p:cTn>
                                        <p:tgtEl>
                                          <p:spTgt spid="16"/>
                                        </p:tgtEl>
                                        <p:attrNameLst>
                                          <p:attrName>style.visibility</p:attrName>
                                        </p:attrNameLst>
                                      </p:cBhvr>
                                      <p:to>
                                        <p:strVal val="visible"/>
                                      </p:to>
                                    </p:set>
                                  </p:childTnLst>
                                </p:cTn>
                              </p:par>
                            </p:childTnLst>
                          </p:cTn>
                        </p:par>
                        <p:par>
                          <p:cTn id="26" fill="hold" nodeType="afterGroup">
                            <p:stCondLst>
                              <p:cond delay="2000"/>
                            </p:stCondLst>
                            <p:childTnLst>
                              <p:par>
                                <p:cTn id="27" presetID="35" presetClass="path" presetSubtype="0" accel="50000" decel="50000" fill="hold" nodeType="afterEffect">
                                  <p:stCondLst>
                                    <p:cond delay="0"/>
                                  </p:stCondLst>
                                  <p:childTnLst>
                                    <p:animMotion origin="layout" path="M 0.04791 -0.04441 L -0.00104 -0.00255 " pathEditMode="relative" rAng="0" ptsTypes="AA">
                                      <p:cBhvr>
                                        <p:cTn id="28" dur="2000" fill="hold"/>
                                        <p:tgtEl>
                                          <p:spTgt spid="16"/>
                                        </p:tgtEl>
                                        <p:attrNameLst>
                                          <p:attrName>ppt_x</p:attrName>
                                          <p:attrName>ppt_y</p:attrName>
                                        </p:attrNameLst>
                                      </p:cBhvr>
                                      <p:rCtr x="-240000" y="210000"/>
                                    </p:animMotion>
                                  </p:childTnLst>
                                </p:cTn>
                              </p:par>
                            </p:childTnLst>
                          </p:cTn>
                        </p:par>
                        <p:par>
                          <p:cTn id="29" fill="hold" nodeType="afterGroup">
                            <p:stCondLst>
                              <p:cond delay="4000"/>
                            </p:stCondLst>
                            <p:childTnLst>
                              <p:par>
                                <p:cTn id="30" presetID="1" presetClass="entr" presetSubtype="0" fill="hold" grpId="0" nodeType="afterEffect">
                                  <p:stCondLst>
                                    <p:cond delay="0"/>
                                  </p:stCondLst>
                                  <p:childTnLst>
                                    <p:set>
                                      <p:cBhvr>
                                        <p:cTn id="31" dur="1" fill="hold">
                                          <p:stCondLst>
                                            <p:cond delay="0"/>
                                          </p:stCondLst>
                                        </p:cTn>
                                        <p:tgtEl>
                                          <p:spTgt spid="25"/>
                                        </p:tgtEl>
                                        <p:attrNameLst>
                                          <p:attrName>style.visibility</p:attrName>
                                        </p:attrNameLst>
                                      </p:cBhvr>
                                      <p:to>
                                        <p:strVal val="visible"/>
                                      </p:to>
                                    </p:set>
                                  </p:childTnLst>
                                </p:cTn>
                              </p:par>
                              <p:par>
                                <p:cTn id="32" presetID="1" presetClass="entr" presetSubtype="0" fill="hold" grpId="0" nodeType="withEffect">
                                  <p:stCondLst>
                                    <p:cond delay="0"/>
                                  </p:stCondLst>
                                  <p:childTnLst>
                                    <p:set>
                                      <p:cBhvr>
                                        <p:cTn id="33" dur="1" fill="hold">
                                          <p:stCondLst>
                                            <p:cond delay="0"/>
                                          </p:stCondLst>
                                        </p:cTn>
                                        <p:tgtEl>
                                          <p:spTgt spid="28"/>
                                        </p:tgtEl>
                                        <p:attrNameLst>
                                          <p:attrName>style.visibility</p:attrName>
                                        </p:attrNameLst>
                                      </p:cBhvr>
                                      <p:to>
                                        <p:strVal val="visible"/>
                                      </p:to>
                                    </p:set>
                                  </p:childTnLst>
                                </p:cTn>
                              </p:par>
                              <p:par>
                                <p:cTn id="34" presetID="1" presetClass="entr" presetSubtype="0" fill="hold" grpId="0" nodeType="withEffect">
                                  <p:stCondLst>
                                    <p:cond delay="0"/>
                                  </p:stCondLst>
                                  <p:childTnLst>
                                    <p:set>
                                      <p:cBhvr>
                                        <p:cTn id="35" dur="1" fill="hold">
                                          <p:stCondLst>
                                            <p:cond delay="0"/>
                                          </p:stCondLst>
                                        </p:cTn>
                                        <p:tgtEl>
                                          <p:spTgt spid="32"/>
                                        </p:tgtEl>
                                        <p:attrNameLst>
                                          <p:attrName>style.visibility</p:attrName>
                                        </p:attrNameLst>
                                      </p:cBhvr>
                                      <p:to>
                                        <p:strVal val="visible"/>
                                      </p:to>
                                    </p:set>
                                  </p:childTnLst>
                                </p:cTn>
                              </p:par>
                            </p:childTnLst>
                          </p:cTn>
                        </p:par>
                        <p:par>
                          <p:cTn id="36" fill="hold" nodeType="afterGroup">
                            <p:stCondLst>
                              <p:cond delay="4000"/>
                            </p:stCondLst>
                            <p:childTnLst>
                              <p:par>
                                <p:cTn id="37" presetID="22" presetClass="entr" presetSubtype="1" fill="hold" nodeType="afterEffect">
                                  <p:stCondLst>
                                    <p:cond delay="0"/>
                                  </p:stCondLst>
                                  <p:childTnLst>
                                    <p:set>
                                      <p:cBhvr>
                                        <p:cTn id="38" dur="1" fill="hold">
                                          <p:stCondLst>
                                            <p:cond delay="0"/>
                                          </p:stCondLst>
                                        </p:cTn>
                                        <p:tgtEl>
                                          <p:spTgt spid="22"/>
                                        </p:tgtEl>
                                        <p:attrNameLst>
                                          <p:attrName>style.visibility</p:attrName>
                                        </p:attrNameLst>
                                      </p:cBhvr>
                                      <p:to>
                                        <p:strVal val="visible"/>
                                      </p:to>
                                    </p:set>
                                    <p:animEffect transition="in" filter="wipe(up)">
                                      <p:cBhvr>
                                        <p:cTn id="39" dur="500"/>
                                        <p:tgtEl>
                                          <p:spTgt spid="22"/>
                                        </p:tgtEl>
                                      </p:cBhvr>
                                    </p:animEffect>
                                  </p:childTnLst>
                                </p:cTn>
                              </p:par>
                            </p:childTnLst>
                          </p:cTn>
                        </p:par>
                        <p:par>
                          <p:cTn id="40" fill="hold" nodeType="afterGroup">
                            <p:stCondLst>
                              <p:cond delay="4500"/>
                            </p:stCondLst>
                            <p:childTnLst>
                              <p:par>
                                <p:cTn id="41" presetID="1" presetClass="entr" presetSubtype="0" fill="hold" grpId="0" nodeType="afterEffect">
                                  <p:stCondLst>
                                    <p:cond delay="0"/>
                                  </p:stCondLst>
                                  <p:childTnLst>
                                    <p:set>
                                      <p:cBhvr>
                                        <p:cTn id="42" dur="1" fill="hold">
                                          <p:stCondLst>
                                            <p:cond delay="0"/>
                                          </p:stCondLst>
                                        </p:cTn>
                                        <p:tgtEl>
                                          <p:spTgt spid="19"/>
                                        </p:tgtEl>
                                        <p:attrNameLst>
                                          <p:attrName>style.visibility</p:attrName>
                                        </p:attrNameLst>
                                      </p:cBhvr>
                                      <p:to>
                                        <p:strVal val="visible"/>
                                      </p:to>
                                    </p:set>
                                  </p:childTnLst>
                                </p:cTn>
                              </p:par>
                            </p:childTnLst>
                          </p:cTn>
                        </p:par>
                        <p:par>
                          <p:cTn id="43" fill="hold" nodeType="afterGroup">
                            <p:stCondLst>
                              <p:cond delay="4500"/>
                            </p:stCondLst>
                            <p:childTnLst>
                              <p:par>
                                <p:cTn id="44" presetID="1" presetClass="entr" presetSubtype="0" fill="hold" grpId="0" nodeType="afterEffect">
                                  <p:stCondLst>
                                    <p:cond delay="0"/>
                                  </p:stCondLst>
                                  <p:childTnLst>
                                    <p:set>
                                      <p:cBhvr>
                                        <p:cTn id="45" dur="1" fill="hold">
                                          <p:stCondLst>
                                            <p:cond delay="0"/>
                                          </p:stCondLst>
                                        </p:cTn>
                                        <p:tgtEl>
                                          <p:spTgt spid="31"/>
                                        </p:tgtEl>
                                        <p:attrNameLst>
                                          <p:attrName>style.visibility</p:attrName>
                                        </p:attrNameLst>
                                      </p:cBhvr>
                                      <p:to>
                                        <p:strVal val="visible"/>
                                      </p:to>
                                    </p:set>
                                  </p:childTnLst>
                                </p:cTn>
                              </p:par>
                            </p:childTnLst>
                          </p:cTn>
                        </p:par>
                        <p:par>
                          <p:cTn id="46" fill="hold" nodeType="afterGroup">
                            <p:stCondLst>
                              <p:cond delay="4500"/>
                            </p:stCondLst>
                            <p:childTnLst>
                              <p:par>
                                <p:cTn id="47" presetID="22" presetClass="entr" presetSubtype="2" fill="hold" nodeType="afterEffect">
                                  <p:stCondLst>
                                    <p:cond delay="0"/>
                                  </p:stCondLst>
                                  <p:childTnLst>
                                    <p:set>
                                      <p:cBhvr>
                                        <p:cTn id="48" dur="1" fill="hold">
                                          <p:stCondLst>
                                            <p:cond delay="0"/>
                                          </p:stCondLst>
                                        </p:cTn>
                                        <p:tgtEl>
                                          <p:spTgt spid="9"/>
                                        </p:tgtEl>
                                        <p:attrNameLst>
                                          <p:attrName>style.visibility</p:attrName>
                                        </p:attrNameLst>
                                      </p:cBhvr>
                                      <p:to>
                                        <p:strVal val="visible"/>
                                      </p:to>
                                    </p:set>
                                    <p:animEffect transition="in" filter="wipe(right)">
                                      <p:cBhvr>
                                        <p:cTn id="49" dur="500"/>
                                        <p:tgtEl>
                                          <p:spTgt spid="9"/>
                                        </p:tgtEl>
                                      </p:cBhvr>
                                    </p:animEffect>
                                  </p:childTnLst>
                                </p:cTn>
                              </p:par>
                              <p:par>
                                <p:cTn id="50" presetID="22" presetClass="entr" presetSubtype="1" fill="hold" nodeType="withEffect">
                                  <p:stCondLst>
                                    <p:cond delay="0"/>
                                  </p:stCondLst>
                                  <p:childTnLst>
                                    <p:set>
                                      <p:cBhvr>
                                        <p:cTn id="51" dur="1" fill="hold">
                                          <p:stCondLst>
                                            <p:cond delay="0"/>
                                          </p:stCondLst>
                                        </p:cTn>
                                        <p:tgtEl>
                                          <p:spTgt spid="11"/>
                                        </p:tgtEl>
                                        <p:attrNameLst>
                                          <p:attrName>style.visibility</p:attrName>
                                        </p:attrNameLst>
                                      </p:cBhvr>
                                      <p:to>
                                        <p:strVal val="visible"/>
                                      </p:to>
                                    </p:set>
                                    <p:animEffect transition="in" filter="wipe(up)">
                                      <p:cBhvr>
                                        <p:cTn id="52" dur="500"/>
                                        <p:tgtEl>
                                          <p:spTgt spid="11"/>
                                        </p:tgtEl>
                                      </p:cBhvr>
                                    </p:animEffect>
                                  </p:childTnLst>
                                </p:cTn>
                              </p:par>
                              <p:par>
                                <p:cTn id="53" presetID="1" presetClass="entr" presetSubtype="0" fill="hold" grpId="0" nodeType="withEffect">
                                  <p:stCondLst>
                                    <p:cond delay="0"/>
                                  </p:stCondLst>
                                  <p:childTnLst>
                                    <p:set>
                                      <p:cBhvr>
                                        <p:cTn id="54" dur="1" fill="hold">
                                          <p:stCondLst>
                                            <p:cond delay="0"/>
                                          </p:stCondLst>
                                        </p:cTn>
                                        <p:tgtEl>
                                          <p:spTgt spid="20"/>
                                        </p:tgtEl>
                                        <p:attrNameLst>
                                          <p:attrName>style.visibility</p:attrName>
                                        </p:attrNameLst>
                                      </p:cBhvr>
                                      <p:to>
                                        <p:strVal val="visible"/>
                                      </p:to>
                                    </p:set>
                                  </p:childTnLst>
                                </p:cTn>
                              </p:par>
                              <p:par>
                                <p:cTn id="55" presetID="1" presetClass="entr" presetSubtype="0" fill="hold" grpId="0" nodeType="withEffect">
                                  <p:stCondLst>
                                    <p:cond delay="0"/>
                                  </p:stCondLst>
                                  <p:childTnLst>
                                    <p:set>
                                      <p:cBhvr>
                                        <p:cTn id="56" dur="1" fill="hold">
                                          <p:stCondLst>
                                            <p:cond delay="0"/>
                                          </p:stCondLst>
                                        </p:cTn>
                                        <p:tgtEl>
                                          <p:spTgt spid="18"/>
                                        </p:tgtEl>
                                        <p:attrNameLst>
                                          <p:attrName>style.visibility</p:attrName>
                                        </p:attrNameLst>
                                      </p:cBhvr>
                                      <p:to>
                                        <p:strVal val="visible"/>
                                      </p:to>
                                    </p:set>
                                  </p:childTnLst>
                                </p:cTn>
                              </p:par>
                              <p:par>
                                <p:cTn id="57" presetID="1" presetClass="entr" presetSubtype="0" fill="hold" grpId="0" nodeType="withEffect">
                                  <p:stCondLst>
                                    <p:cond delay="0"/>
                                  </p:stCondLst>
                                  <p:childTnLst>
                                    <p:set>
                                      <p:cBhvr>
                                        <p:cTn id="58" dur="1" fill="hold">
                                          <p:stCondLst>
                                            <p:cond delay="0"/>
                                          </p:stCondLst>
                                        </p:cTn>
                                        <p:tgtEl>
                                          <p:spTgt spid="3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p:bldP spid="18" grpId="0"/>
      <p:bldP spid="19" grpId="0"/>
      <p:bldP spid="20" grpId="0"/>
      <p:bldP spid="21" grpId="0"/>
      <p:bldP spid="23" grpId="0" animBg="1"/>
      <p:bldP spid="25" grpId="0"/>
      <p:bldP spid="28" grpId="0" animBg="1"/>
      <p:bldP spid="29" grpId="0" animBg="1"/>
      <p:bldP spid="31" grpId="0"/>
      <p:bldP spid="30" grpId="0"/>
      <p:bldP spid="32" grpId="0"/>
      <p:bldP spid="33" grpId="0" animBg="1"/>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5">
            <a:extLst>
              <a:ext uri="{FF2B5EF4-FFF2-40B4-BE49-F238E27FC236}">
                <a16:creationId xmlns:a16="http://schemas.microsoft.com/office/drawing/2014/main" id="{24B868E5-DD45-4497-A93B-8AE756D66F29}"/>
              </a:ext>
            </a:extLst>
          </p:cNvPr>
          <p:cNvSpPr>
            <a:spLocks noChangeArrowheads="1"/>
          </p:cNvSpPr>
          <p:nvPr/>
        </p:nvSpPr>
        <p:spPr bwMode="auto">
          <a:xfrm>
            <a:off x="0" y="0"/>
            <a:ext cx="9144000" cy="838200"/>
          </a:xfrm>
          <a:prstGeom prst="rect">
            <a:avLst/>
          </a:prstGeom>
          <a:solidFill>
            <a:srgbClr val="20589C"/>
          </a:solidFill>
          <a:ln w="9525">
            <a:solidFill>
              <a:srgbClr val="20589C"/>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endParaRPr lang="cs-CZ" altLang="cs-CZ" sz="1800" b="1">
              <a:latin typeface="Dotum" panose="020B0600000101010101" pitchFamily="34" charset="-127"/>
            </a:endParaRPr>
          </a:p>
        </p:txBody>
      </p:sp>
      <p:sp>
        <p:nvSpPr>
          <p:cNvPr id="49155" name="Rectangle 2">
            <a:extLst>
              <a:ext uri="{FF2B5EF4-FFF2-40B4-BE49-F238E27FC236}">
                <a16:creationId xmlns:a16="http://schemas.microsoft.com/office/drawing/2014/main" id="{FD6800EE-3697-49B9-8E3C-603E942645E7}"/>
              </a:ext>
            </a:extLst>
          </p:cNvPr>
          <p:cNvSpPr>
            <a:spLocks noGrp="1" noChangeArrowheads="1"/>
          </p:cNvSpPr>
          <p:nvPr>
            <p:ph type="title"/>
          </p:nvPr>
        </p:nvSpPr>
        <p:spPr>
          <a:xfrm>
            <a:off x="0" y="0"/>
            <a:ext cx="9144000" cy="838200"/>
          </a:xfrm>
        </p:spPr>
        <p:txBody>
          <a:bodyPr/>
          <a:lstStyle/>
          <a:p>
            <a:pPr eaLnBrk="1" hangingPunct="1"/>
            <a:r>
              <a:rPr lang="en-US" altLang="cs-CZ" sz="3600" b="1">
                <a:solidFill>
                  <a:schemeClr val="bg1"/>
                </a:solidFill>
                <a:latin typeface="Tahoma" panose="020B0604030504040204" pitchFamily="34" charset="0"/>
              </a:rPr>
              <a:t>Decreases in AD: Recession</a:t>
            </a:r>
          </a:p>
        </p:txBody>
      </p:sp>
      <p:sp>
        <p:nvSpPr>
          <p:cNvPr id="49156" name="Rectangle 3">
            <a:extLst>
              <a:ext uri="{FF2B5EF4-FFF2-40B4-BE49-F238E27FC236}">
                <a16:creationId xmlns:a16="http://schemas.microsoft.com/office/drawing/2014/main" id="{C2BF7779-D24E-46B7-AEE1-AD084BCD75E9}"/>
              </a:ext>
            </a:extLst>
          </p:cNvPr>
          <p:cNvSpPr>
            <a:spLocks noGrp="1" noChangeArrowheads="1"/>
          </p:cNvSpPr>
          <p:nvPr>
            <p:ph type="body" idx="1"/>
          </p:nvPr>
        </p:nvSpPr>
        <p:spPr>
          <a:xfrm>
            <a:off x="609600" y="1143000"/>
            <a:ext cx="8229600" cy="4525963"/>
          </a:xfrm>
        </p:spPr>
        <p:txBody>
          <a:bodyPr/>
          <a:lstStyle/>
          <a:p>
            <a:pPr eaLnBrk="1" hangingPunct="1">
              <a:buClr>
                <a:srgbClr val="3399FF"/>
              </a:buClr>
              <a:buSzPct val="125000"/>
            </a:pPr>
            <a:r>
              <a:rPr lang="en-US" altLang="cs-CZ" sz="3600"/>
              <a:t>Prices are downwardly inflexible</a:t>
            </a:r>
          </a:p>
          <a:p>
            <a:pPr lvl="1" eaLnBrk="1" hangingPunct="1">
              <a:buClr>
                <a:srgbClr val="3399FF"/>
              </a:buClr>
              <a:buSzPct val="125000"/>
              <a:buFont typeface="Arial" panose="020B0604020202020204" pitchFamily="34" charset="0"/>
              <a:buChar char="•"/>
            </a:pPr>
            <a:r>
              <a:rPr lang="en-US" altLang="cs-CZ" sz="3600"/>
              <a:t>Fear of price wars</a:t>
            </a:r>
          </a:p>
          <a:p>
            <a:pPr lvl="1" eaLnBrk="1" hangingPunct="1">
              <a:buClr>
                <a:srgbClr val="3399FF"/>
              </a:buClr>
              <a:buSzPct val="125000"/>
              <a:buFont typeface="Arial" panose="020B0604020202020204" pitchFamily="34" charset="0"/>
              <a:buChar char="•"/>
            </a:pPr>
            <a:r>
              <a:rPr lang="en-US" altLang="cs-CZ" sz="3600"/>
              <a:t>Menu costs</a:t>
            </a:r>
          </a:p>
          <a:p>
            <a:pPr lvl="1" eaLnBrk="1" hangingPunct="1">
              <a:buClr>
                <a:srgbClr val="3399FF"/>
              </a:buClr>
              <a:buSzPct val="125000"/>
              <a:buFont typeface="Arial" panose="020B0604020202020204" pitchFamily="34" charset="0"/>
              <a:buChar char="•"/>
            </a:pPr>
            <a:r>
              <a:rPr lang="en-US" altLang="cs-CZ" sz="3600"/>
              <a:t>Wage contracts</a:t>
            </a:r>
          </a:p>
          <a:p>
            <a:pPr lvl="1" eaLnBrk="1" hangingPunct="1">
              <a:buClr>
                <a:srgbClr val="3399FF"/>
              </a:buClr>
              <a:buSzPct val="125000"/>
              <a:buFont typeface="Arial" panose="020B0604020202020204" pitchFamily="34" charset="0"/>
              <a:buChar char="•"/>
            </a:pPr>
            <a:r>
              <a:rPr lang="en-US" altLang="cs-CZ" sz="3600"/>
              <a:t>Efficiency wages</a:t>
            </a:r>
          </a:p>
          <a:p>
            <a:pPr lvl="1" eaLnBrk="1" hangingPunct="1">
              <a:buClr>
                <a:srgbClr val="3399FF"/>
              </a:buClr>
              <a:buSzPct val="125000"/>
              <a:buFont typeface="Arial" panose="020B0604020202020204" pitchFamily="34" charset="0"/>
              <a:buChar char="•"/>
            </a:pPr>
            <a:r>
              <a:rPr lang="en-US" altLang="cs-CZ" sz="3600"/>
              <a:t>Minimum wage law</a:t>
            </a:r>
          </a:p>
        </p:txBody>
      </p:sp>
      <p:sp>
        <p:nvSpPr>
          <p:cNvPr id="49157" name="Rectangle 4">
            <a:extLst>
              <a:ext uri="{FF2B5EF4-FFF2-40B4-BE49-F238E27FC236}">
                <a16:creationId xmlns:a16="http://schemas.microsoft.com/office/drawing/2014/main" id="{63F1C3CD-1D67-43DA-AD76-C7AD0FA1C718}"/>
              </a:ext>
            </a:extLst>
          </p:cNvPr>
          <p:cNvSpPr>
            <a:spLocks noChangeArrowheads="1"/>
          </p:cNvSpPr>
          <p:nvPr/>
        </p:nvSpPr>
        <p:spPr bwMode="auto">
          <a:xfrm rot="5400000">
            <a:off x="4457700" y="2171700"/>
            <a:ext cx="228600" cy="9144000"/>
          </a:xfrm>
          <a:prstGeom prst="rect">
            <a:avLst/>
          </a:prstGeom>
          <a:solidFill>
            <a:srgbClr val="522890"/>
          </a:solidFill>
          <a:ln w="9525">
            <a:solidFill>
              <a:srgbClr val="522890"/>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cs-CZ" altLang="cs-CZ" sz="1800"/>
          </a:p>
        </p:txBody>
      </p:sp>
      <p:sp>
        <p:nvSpPr>
          <p:cNvPr id="49158" name="Text Box 7">
            <a:extLst>
              <a:ext uri="{FF2B5EF4-FFF2-40B4-BE49-F238E27FC236}">
                <a16:creationId xmlns:a16="http://schemas.microsoft.com/office/drawing/2014/main" id="{E5D84ECC-1F73-49B7-ABD6-FCDED5688012}"/>
              </a:ext>
            </a:extLst>
          </p:cNvPr>
          <p:cNvSpPr txBox="1">
            <a:spLocks noChangeArrowheads="1"/>
          </p:cNvSpPr>
          <p:nvPr/>
        </p:nvSpPr>
        <p:spPr bwMode="auto">
          <a:xfrm>
            <a:off x="0" y="6583363"/>
            <a:ext cx="53340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cs-CZ" sz="1200" b="1">
                <a:solidFill>
                  <a:schemeClr val="bg1"/>
                </a:solidFill>
              </a:rPr>
              <a:t>LO4</a:t>
            </a:r>
          </a:p>
        </p:txBody>
      </p:sp>
      <p:sp>
        <p:nvSpPr>
          <p:cNvPr id="49159" name="Text Box 11">
            <a:extLst>
              <a:ext uri="{FF2B5EF4-FFF2-40B4-BE49-F238E27FC236}">
                <a16:creationId xmlns:a16="http://schemas.microsoft.com/office/drawing/2014/main" id="{AC1E3CCC-1A80-4F59-A541-F9C904C00758}"/>
              </a:ext>
            </a:extLst>
          </p:cNvPr>
          <p:cNvSpPr txBox="1">
            <a:spLocks noChangeArrowheads="1"/>
          </p:cNvSpPr>
          <p:nvPr/>
        </p:nvSpPr>
        <p:spPr bwMode="auto">
          <a:xfrm>
            <a:off x="8382000" y="6553200"/>
            <a:ext cx="636588"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cs-CZ" sz="1400">
                <a:solidFill>
                  <a:schemeClr val="bg1"/>
                </a:solidFill>
                <a:ea typeface="ＭＳ Ｐゴシック" panose="020B0600070205080204" pitchFamily="34" charset="-128"/>
                <a:cs typeface="Arial" panose="020B0604020202020204" pitchFamily="34" charset="0"/>
              </a:rPr>
              <a:t>29-</a:t>
            </a:r>
            <a:fld id="{6C1E654E-B223-416A-B719-5A2C9A696B79}" type="slidenum">
              <a:rPr lang="en-US" altLang="cs-CZ" sz="1400">
                <a:solidFill>
                  <a:schemeClr val="bg1"/>
                </a:solidFill>
                <a:ea typeface="ＭＳ Ｐゴシック" panose="020B0600070205080204" pitchFamily="34" charset="-128"/>
                <a:cs typeface="Arial" panose="020B0604020202020204" pitchFamily="34" charset="0"/>
              </a:rPr>
              <a:pPr eaLnBrk="1" hangingPunct="1">
                <a:spcBef>
                  <a:spcPct val="0"/>
                </a:spcBef>
                <a:buFontTx/>
                <a:buNone/>
              </a:pPr>
              <a:t>35</a:t>
            </a:fld>
            <a:endParaRPr lang="en-US" altLang="cs-CZ" sz="1400">
              <a:solidFill>
                <a:schemeClr val="bg1"/>
              </a:solidFill>
              <a:ea typeface="ＭＳ Ｐゴシック" panose="020B0600070205080204" pitchFamily="34" charset="-128"/>
              <a:cs typeface="Arial" panose="020B0604020202020204" pitchFamily="34" charset="0"/>
            </a:endParaRP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537928AB-F863-40F7-AACF-8FAFDFEAA133}"/>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981200" y="1327150"/>
            <a:ext cx="5094288" cy="4652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203" name="Rectangle 5">
            <a:extLst>
              <a:ext uri="{FF2B5EF4-FFF2-40B4-BE49-F238E27FC236}">
                <a16:creationId xmlns:a16="http://schemas.microsoft.com/office/drawing/2014/main" id="{688DE699-4A89-4A33-9505-A3518677CA3B}"/>
              </a:ext>
            </a:extLst>
          </p:cNvPr>
          <p:cNvSpPr>
            <a:spLocks noChangeArrowheads="1"/>
          </p:cNvSpPr>
          <p:nvPr/>
        </p:nvSpPr>
        <p:spPr bwMode="auto">
          <a:xfrm>
            <a:off x="0" y="0"/>
            <a:ext cx="9144000" cy="838200"/>
          </a:xfrm>
          <a:prstGeom prst="rect">
            <a:avLst/>
          </a:prstGeom>
          <a:solidFill>
            <a:srgbClr val="20589C"/>
          </a:solidFill>
          <a:ln w="9525">
            <a:solidFill>
              <a:srgbClr val="20589C"/>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endParaRPr lang="cs-CZ" altLang="cs-CZ" sz="1800" b="1">
              <a:latin typeface="Dotum" panose="020B0600000101010101" pitchFamily="34" charset="-127"/>
            </a:endParaRPr>
          </a:p>
        </p:txBody>
      </p:sp>
      <p:sp>
        <p:nvSpPr>
          <p:cNvPr id="51204" name="Rectangle 2">
            <a:extLst>
              <a:ext uri="{FF2B5EF4-FFF2-40B4-BE49-F238E27FC236}">
                <a16:creationId xmlns:a16="http://schemas.microsoft.com/office/drawing/2014/main" id="{0F614A5E-22AB-4B77-A7A6-679E1B53E9F5}"/>
              </a:ext>
            </a:extLst>
          </p:cNvPr>
          <p:cNvSpPr>
            <a:spLocks noGrp="1" noChangeArrowheads="1"/>
          </p:cNvSpPr>
          <p:nvPr>
            <p:ph type="title"/>
          </p:nvPr>
        </p:nvSpPr>
        <p:spPr>
          <a:xfrm>
            <a:off x="0" y="0"/>
            <a:ext cx="9144000" cy="838200"/>
          </a:xfrm>
        </p:spPr>
        <p:txBody>
          <a:bodyPr/>
          <a:lstStyle/>
          <a:p>
            <a:pPr eaLnBrk="1" hangingPunct="1"/>
            <a:r>
              <a:rPr lang="en-US" altLang="cs-CZ" sz="3600" b="1">
                <a:solidFill>
                  <a:schemeClr val="bg1"/>
                </a:solidFill>
                <a:latin typeface="Tahoma" panose="020B0604030504040204" pitchFamily="34" charset="0"/>
              </a:rPr>
              <a:t>Decreases in AS: Cost-Push Inflation</a:t>
            </a:r>
          </a:p>
        </p:txBody>
      </p:sp>
      <p:sp>
        <p:nvSpPr>
          <p:cNvPr id="51205" name="Rectangle 4">
            <a:extLst>
              <a:ext uri="{FF2B5EF4-FFF2-40B4-BE49-F238E27FC236}">
                <a16:creationId xmlns:a16="http://schemas.microsoft.com/office/drawing/2014/main" id="{FF9D9EBD-A76B-4648-837F-513D611FE89C}"/>
              </a:ext>
            </a:extLst>
          </p:cNvPr>
          <p:cNvSpPr>
            <a:spLocks noChangeArrowheads="1"/>
          </p:cNvSpPr>
          <p:nvPr/>
        </p:nvSpPr>
        <p:spPr bwMode="auto">
          <a:xfrm rot="5400000">
            <a:off x="4457700" y="2171700"/>
            <a:ext cx="228600" cy="9144000"/>
          </a:xfrm>
          <a:prstGeom prst="rect">
            <a:avLst/>
          </a:prstGeom>
          <a:solidFill>
            <a:srgbClr val="522890"/>
          </a:solidFill>
          <a:ln w="9525">
            <a:solidFill>
              <a:srgbClr val="522890"/>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cs-CZ" altLang="cs-CZ" sz="1800"/>
          </a:p>
        </p:txBody>
      </p:sp>
      <p:sp>
        <p:nvSpPr>
          <p:cNvPr id="6" name="Rectangle 2">
            <a:extLst>
              <a:ext uri="{FF2B5EF4-FFF2-40B4-BE49-F238E27FC236}">
                <a16:creationId xmlns:a16="http://schemas.microsoft.com/office/drawing/2014/main" id="{9846F0D0-99D9-4B02-9D81-00101BF2CB63}"/>
              </a:ext>
            </a:extLst>
          </p:cNvPr>
          <p:cNvSpPr>
            <a:spLocks noChangeArrowheads="1"/>
          </p:cNvSpPr>
          <p:nvPr/>
        </p:nvSpPr>
        <p:spPr bwMode="auto">
          <a:xfrm>
            <a:off x="1985963" y="1327150"/>
            <a:ext cx="5089525" cy="44958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endParaRPr lang="cs-CZ" altLang="cs-CZ" sz="1800"/>
          </a:p>
        </p:txBody>
      </p:sp>
      <p:sp>
        <p:nvSpPr>
          <p:cNvPr id="7" name="Text Box 4">
            <a:extLst>
              <a:ext uri="{FF2B5EF4-FFF2-40B4-BE49-F238E27FC236}">
                <a16:creationId xmlns:a16="http://schemas.microsoft.com/office/drawing/2014/main" id="{EAF37C7A-8862-4D44-8580-37FF66112097}"/>
              </a:ext>
            </a:extLst>
          </p:cNvPr>
          <p:cNvSpPr txBox="1">
            <a:spLocks noChangeArrowheads="1"/>
          </p:cNvSpPr>
          <p:nvPr/>
        </p:nvSpPr>
        <p:spPr bwMode="auto">
          <a:xfrm>
            <a:off x="2954338" y="6176963"/>
            <a:ext cx="2832100" cy="301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lnSpc>
                <a:spcPct val="85000"/>
              </a:lnSpc>
              <a:spcBef>
                <a:spcPct val="0"/>
              </a:spcBef>
              <a:buFontTx/>
              <a:buNone/>
            </a:pPr>
            <a:r>
              <a:rPr lang="en-US" altLang="cs-CZ" sz="1600" b="1"/>
              <a:t>Real domestic output, GDP</a:t>
            </a:r>
          </a:p>
        </p:txBody>
      </p:sp>
      <p:sp>
        <p:nvSpPr>
          <p:cNvPr id="8" name="Text Box 5">
            <a:extLst>
              <a:ext uri="{FF2B5EF4-FFF2-40B4-BE49-F238E27FC236}">
                <a16:creationId xmlns:a16="http://schemas.microsoft.com/office/drawing/2014/main" id="{F7F9A0B7-EA7F-4E08-A3DF-6B7D91704AC8}"/>
              </a:ext>
            </a:extLst>
          </p:cNvPr>
          <p:cNvSpPr txBox="1">
            <a:spLocks noChangeArrowheads="1"/>
          </p:cNvSpPr>
          <p:nvPr/>
        </p:nvSpPr>
        <p:spPr bwMode="auto">
          <a:xfrm rot="-5400000">
            <a:off x="741363" y="3402012"/>
            <a:ext cx="1200150"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cs-CZ" sz="1600" b="1"/>
              <a:t>Price level</a:t>
            </a:r>
          </a:p>
        </p:txBody>
      </p:sp>
      <p:sp>
        <p:nvSpPr>
          <p:cNvPr id="9" name="Line 6">
            <a:extLst>
              <a:ext uri="{FF2B5EF4-FFF2-40B4-BE49-F238E27FC236}">
                <a16:creationId xmlns:a16="http://schemas.microsoft.com/office/drawing/2014/main" id="{56E68759-15FD-4F62-8757-961E26FB4497}"/>
              </a:ext>
            </a:extLst>
          </p:cNvPr>
          <p:cNvSpPr>
            <a:spLocks noChangeShapeType="1"/>
          </p:cNvSpPr>
          <p:nvPr/>
        </p:nvSpPr>
        <p:spPr bwMode="auto">
          <a:xfrm>
            <a:off x="1981200" y="3498850"/>
            <a:ext cx="2120900" cy="0"/>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10" name="Line 7">
            <a:extLst>
              <a:ext uri="{FF2B5EF4-FFF2-40B4-BE49-F238E27FC236}">
                <a16:creationId xmlns:a16="http://schemas.microsoft.com/office/drawing/2014/main" id="{E43A4E78-FECC-4000-BB76-1D75B4B04330}"/>
              </a:ext>
            </a:extLst>
          </p:cNvPr>
          <p:cNvSpPr>
            <a:spLocks noChangeShapeType="1"/>
          </p:cNvSpPr>
          <p:nvPr/>
        </p:nvSpPr>
        <p:spPr bwMode="auto">
          <a:xfrm flipH="1">
            <a:off x="4445000" y="4046538"/>
            <a:ext cx="31750" cy="0"/>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11" name="Line 8">
            <a:extLst>
              <a:ext uri="{FF2B5EF4-FFF2-40B4-BE49-F238E27FC236}">
                <a16:creationId xmlns:a16="http://schemas.microsoft.com/office/drawing/2014/main" id="{8CC92C30-BC43-4E5F-AAD7-7D65AD1EE71A}"/>
              </a:ext>
            </a:extLst>
          </p:cNvPr>
          <p:cNvSpPr>
            <a:spLocks noChangeShapeType="1"/>
          </p:cNvSpPr>
          <p:nvPr/>
        </p:nvSpPr>
        <p:spPr bwMode="auto">
          <a:xfrm>
            <a:off x="4464050" y="4040188"/>
            <a:ext cx="0" cy="1838325"/>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12" name="Line 9">
            <a:extLst>
              <a:ext uri="{FF2B5EF4-FFF2-40B4-BE49-F238E27FC236}">
                <a16:creationId xmlns:a16="http://schemas.microsoft.com/office/drawing/2014/main" id="{6904CACA-233C-470A-AB03-65FA1C3A1E1C}"/>
              </a:ext>
            </a:extLst>
          </p:cNvPr>
          <p:cNvSpPr>
            <a:spLocks noChangeShapeType="1"/>
          </p:cNvSpPr>
          <p:nvPr/>
        </p:nvSpPr>
        <p:spPr bwMode="auto">
          <a:xfrm>
            <a:off x="4102100" y="3506788"/>
            <a:ext cx="0" cy="2371725"/>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13" name="Arc 10">
            <a:extLst>
              <a:ext uri="{FF2B5EF4-FFF2-40B4-BE49-F238E27FC236}">
                <a16:creationId xmlns:a16="http://schemas.microsoft.com/office/drawing/2014/main" id="{6AEA525F-4530-40C1-8B7C-CE364767F436}"/>
              </a:ext>
            </a:extLst>
          </p:cNvPr>
          <p:cNvSpPr>
            <a:spLocks/>
          </p:cNvSpPr>
          <p:nvPr/>
        </p:nvSpPr>
        <p:spPr bwMode="auto">
          <a:xfrm rot="21312619" flipV="1">
            <a:off x="2571750" y="1752600"/>
            <a:ext cx="3122613" cy="2813050"/>
          </a:xfrm>
          <a:custGeom>
            <a:avLst/>
            <a:gdLst>
              <a:gd name="T0" fmla="*/ 0 w 21289"/>
              <a:gd name="T1" fmla="*/ 0 h 21600"/>
              <a:gd name="T2" fmla="*/ 2147483646 w 21289"/>
              <a:gd name="T3" fmla="*/ 2147483646 h 21600"/>
              <a:gd name="T4" fmla="*/ 0 w 21289"/>
              <a:gd name="T5" fmla="*/ 2147483646 h 21600"/>
              <a:gd name="T6" fmla="*/ 0 60000 65536"/>
              <a:gd name="T7" fmla="*/ 0 60000 65536"/>
              <a:gd name="T8" fmla="*/ 0 60000 65536"/>
              <a:gd name="T9" fmla="*/ 0 w 21289"/>
              <a:gd name="T10" fmla="*/ 0 h 21600"/>
              <a:gd name="T11" fmla="*/ 21289 w 21289"/>
              <a:gd name="T12" fmla="*/ 21600 h 21600"/>
            </a:gdLst>
            <a:ahLst/>
            <a:cxnLst>
              <a:cxn ang="T6">
                <a:pos x="T0" y="T1"/>
              </a:cxn>
              <a:cxn ang="T7">
                <a:pos x="T2" y="T3"/>
              </a:cxn>
              <a:cxn ang="T8">
                <a:pos x="T4" y="T5"/>
              </a:cxn>
            </a:cxnLst>
            <a:rect l="T9" t="T10" r="T11" b="T12"/>
            <a:pathLst>
              <a:path w="21289" h="21600" fill="none" extrusionOk="0">
                <a:moveTo>
                  <a:pt x="-1" y="0"/>
                </a:moveTo>
                <a:cubicBezTo>
                  <a:pt x="10520" y="0"/>
                  <a:pt x="19510" y="7579"/>
                  <a:pt x="21289" y="17947"/>
                </a:cubicBezTo>
              </a:path>
              <a:path w="21289" h="21600" stroke="0" extrusionOk="0">
                <a:moveTo>
                  <a:pt x="-1" y="0"/>
                </a:moveTo>
                <a:cubicBezTo>
                  <a:pt x="10520" y="0"/>
                  <a:pt x="19510" y="7579"/>
                  <a:pt x="21289" y="17947"/>
                </a:cubicBezTo>
                <a:lnTo>
                  <a:pt x="0" y="21600"/>
                </a:lnTo>
                <a:lnTo>
                  <a:pt x="-1" y="0"/>
                </a:lnTo>
                <a:close/>
              </a:path>
            </a:pathLst>
          </a:custGeom>
          <a:noFill/>
          <a:ln w="57150">
            <a:solidFill>
              <a:srgbClr val="990033">
                <a:alpha val="59999"/>
              </a:srgbClr>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cs-CZ"/>
          </a:p>
        </p:txBody>
      </p:sp>
      <p:sp>
        <p:nvSpPr>
          <p:cNvPr id="14" name="Arc 11">
            <a:extLst>
              <a:ext uri="{FF2B5EF4-FFF2-40B4-BE49-F238E27FC236}">
                <a16:creationId xmlns:a16="http://schemas.microsoft.com/office/drawing/2014/main" id="{B8CC92EE-E9B3-474D-82AF-8FE5DFFABB79}"/>
              </a:ext>
            </a:extLst>
          </p:cNvPr>
          <p:cNvSpPr>
            <a:spLocks/>
          </p:cNvSpPr>
          <p:nvPr/>
        </p:nvSpPr>
        <p:spPr bwMode="auto">
          <a:xfrm rot="-1216564" flipH="1" flipV="1">
            <a:off x="3962400" y="1411288"/>
            <a:ext cx="3262313" cy="3743325"/>
          </a:xfrm>
          <a:custGeom>
            <a:avLst/>
            <a:gdLst>
              <a:gd name="T0" fmla="*/ 2147483646 w 21600"/>
              <a:gd name="T1" fmla="*/ 0 h 15790"/>
              <a:gd name="T2" fmla="*/ 2147483646 w 21600"/>
              <a:gd name="T3" fmla="*/ 2147483646 h 15790"/>
              <a:gd name="T4" fmla="*/ 0 w 21600"/>
              <a:gd name="T5" fmla="*/ 2147483646 h 15790"/>
              <a:gd name="T6" fmla="*/ 0 60000 65536"/>
              <a:gd name="T7" fmla="*/ 0 60000 65536"/>
              <a:gd name="T8" fmla="*/ 0 60000 65536"/>
              <a:gd name="T9" fmla="*/ 0 w 21600"/>
              <a:gd name="T10" fmla="*/ 0 h 15790"/>
              <a:gd name="T11" fmla="*/ 21600 w 21600"/>
              <a:gd name="T12" fmla="*/ 15790 h 15790"/>
            </a:gdLst>
            <a:ahLst/>
            <a:cxnLst>
              <a:cxn ang="T6">
                <a:pos x="T0" y="T1"/>
              </a:cxn>
              <a:cxn ang="T7">
                <a:pos x="T2" y="T3"/>
              </a:cxn>
              <a:cxn ang="T8">
                <a:pos x="T4" y="T5"/>
              </a:cxn>
            </a:cxnLst>
            <a:rect l="T9" t="T10" r="T11" b="T12"/>
            <a:pathLst>
              <a:path w="21600" h="15790" fill="none" extrusionOk="0">
                <a:moveTo>
                  <a:pt x="14738" y="0"/>
                </a:moveTo>
                <a:cubicBezTo>
                  <a:pt x="19115" y="4085"/>
                  <a:pt x="21600" y="9803"/>
                  <a:pt x="21600" y="15790"/>
                </a:cubicBezTo>
              </a:path>
              <a:path w="21600" h="15790" stroke="0" extrusionOk="0">
                <a:moveTo>
                  <a:pt x="14738" y="0"/>
                </a:moveTo>
                <a:cubicBezTo>
                  <a:pt x="19115" y="4085"/>
                  <a:pt x="21600" y="9803"/>
                  <a:pt x="21600" y="15790"/>
                </a:cubicBezTo>
                <a:lnTo>
                  <a:pt x="0" y="15790"/>
                </a:lnTo>
                <a:lnTo>
                  <a:pt x="14738" y="0"/>
                </a:lnTo>
                <a:close/>
              </a:path>
            </a:pathLst>
          </a:custGeom>
          <a:noFill/>
          <a:ln w="57150">
            <a:solidFill>
              <a:srgbClr val="66990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cs-CZ"/>
          </a:p>
        </p:txBody>
      </p:sp>
      <p:sp>
        <p:nvSpPr>
          <p:cNvPr id="15" name="Text Box 12">
            <a:extLst>
              <a:ext uri="{FF2B5EF4-FFF2-40B4-BE49-F238E27FC236}">
                <a16:creationId xmlns:a16="http://schemas.microsoft.com/office/drawing/2014/main" id="{702BAF89-64A0-4B24-84AD-15B1C150FD60}"/>
              </a:ext>
            </a:extLst>
          </p:cNvPr>
          <p:cNvSpPr txBox="1">
            <a:spLocks noChangeArrowheads="1"/>
          </p:cNvSpPr>
          <p:nvPr/>
        </p:nvSpPr>
        <p:spPr bwMode="auto">
          <a:xfrm>
            <a:off x="5607050" y="5132388"/>
            <a:ext cx="5143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cs-CZ" sz="1800" b="1"/>
              <a:t>AD</a:t>
            </a:r>
          </a:p>
        </p:txBody>
      </p:sp>
      <p:sp>
        <p:nvSpPr>
          <p:cNvPr id="16" name="Text Box 13">
            <a:extLst>
              <a:ext uri="{FF2B5EF4-FFF2-40B4-BE49-F238E27FC236}">
                <a16:creationId xmlns:a16="http://schemas.microsoft.com/office/drawing/2014/main" id="{CBF6F7E2-3D0E-4ACC-8182-2B6E8F4A5260}"/>
              </a:ext>
            </a:extLst>
          </p:cNvPr>
          <p:cNvSpPr txBox="1">
            <a:spLocks noChangeArrowheads="1"/>
          </p:cNvSpPr>
          <p:nvPr/>
        </p:nvSpPr>
        <p:spPr bwMode="auto">
          <a:xfrm>
            <a:off x="5410200" y="1752600"/>
            <a:ext cx="585788"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cs-CZ" sz="1800" b="1"/>
              <a:t>AS</a:t>
            </a:r>
            <a:r>
              <a:rPr lang="en-US" altLang="cs-CZ" sz="1800" b="1" baseline="-25000"/>
              <a:t>1</a:t>
            </a:r>
          </a:p>
        </p:txBody>
      </p:sp>
      <p:sp>
        <p:nvSpPr>
          <p:cNvPr id="17" name="Text Box 15">
            <a:extLst>
              <a:ext uri="{FF2B5EF4-FFF2-40B4-BE49-F238E27FC236}">
                <a16:creationId xmlns:a16="http://schemas.microsoft.com/office/drawing/2014/main" id="{2C606E61-9D3D-4E8B-8E88-6BAE898407ED}"/>
              </a:ext>
            </a:extLst>
          </p:cNvPr>
          <p:cNvSpPr txBox="1">
            <a:spLocks noChangeArrowheads="1"/>
          </p:cNvSpPr>
          <p:nvPr/>
        </p:nvSpPr>
        <p:spPr bwMode="auto">
          <a:xfrm>
            <a:off x="1527175" y="3849688"/>
            <a:ext cx="420688"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cs-CZ" sz="1800" b="1" i="1"/>
              <a:t>P</a:t>
            </a:r>
            <a:r>
              <a:rPr lang="en-US" altLang="cs-CZ" sz="1800" b="1" i="1" baseline="-25000"/>
              <a:t>1</a:t>
            </a:r>
          </a:p>
        </p:txBody>
      </p:sp>
      <p:sp>
        <p:nvSpPr>
          <p:cNvPr id="18" name="Text Box 16">
            <a:extLst>
              <a:ext uri="{FF2B5EF4-FFF2-40B4-BE49-F238E27FC236}">
                <a16:creationId xmlns:a16="http://schemas.microsoft.com/office/drawing/2014/main" id="{6506AA2B-6264-4671-98D8-3AF016D5050F}"/>
              </a:ext>
            </a:extLst>
          </p:cNvPr>
          <p:cNvSpPr txBox="1">
            <a:spLocks noChangeArrowheads="1"/>
          </p:cNvSpPr>
          <p:nvPr/>
        </p:nvSpPr>
        <p:spPr bwMode="auto">
          <a:xfrm>
            <a:off x="1517650" y="3306763"/>
            <a:ext cx="420688"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cs-CZ" sz="1800" b="1" i="1"/>
              <a:t>P</a:t>
            </a:r>
            <a:r>
              <a:rPr lang="en-US" altLang="cs-CZ" sz="1800" b="1" i="1" baseline="-25000"/>
              <a:t>2</a:t>
            </a:r>
          </a:p>
        </p:txBody>
      </p:sp>
      <p:sp>
        <p:nvSpPr>
          <p:cNvPr id="19" name="Text Box 18">
            <a:extLst>
              <a:ext uri="{FF2B5EF4-FFF2-40B4-BE49-F238E27FC236}">
                <a16:creationId xmlns:a16="http://schemas.microsoft.com/office/drawing/2014/main" id="{A0A57EB5-7656-45F7-AE7E-0FB9E5315D7E}"/>
              </a:ext>
            </a:extLst>
          </p:cNvPr>
          <p:cNvSpPr txBox="1">
            <a:spLocks noChangeArrowheads="1"/>
          </p:cNvSpPr>
          <p:nvPr/>
        </p:nvSpPr>
        <p:spPr bwMode="auto">
          <a:xfrm>
            <a:off x="3875088" y="5821363"/>
            <a:ext cx="446087"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cs-CZ" sz="1800" b="1" i="1"/>
              <a:t>Q</a:t>
            </a:r>
            <a:r>
              <a:rPr lang="en-US" altLang="cs-CZ" sz="1800" b="1" i="1" baseline="-25000"/>
              <a:t>1</a:t>
            </a:r>
          </a:p>
        </p:txBody>
      </p:sp>
      <p:sp>
        <p:nvSpPr>
          <p:cNvPr id="20" name="Text Box 19">
            <a:extLst>
              <a:ext uri="{FF2B5EF4-FFF2-40B4-BE49-F238E27FC236}">
                <a16:creationId xmlns:a16="http://schemas.microsoft.com/office/drawing/2014/main" id="{81246C43-BBF6-406B-B47D-24A68FBCA2B1}"/>
              </a:ext>
            </a:extLst>
          </p:cNvPr>
          <p:cNvSpPr txBox="1">
            <a:spLocks noChangeArrowheads="1"/>
          </p:cNvSpPr>
          <p:nvPr/>
        </p:nvSpPr>
        <p:spPr bwMode="auto">
          <a:xfrm>
            <a:off x="4256088" y="5821363"/>
            <a:ext cx="4127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cs-CZ" sz="1800" b="1" i="1"/>
              <a:t>Q</a:t>
            </a:r>
            <a:r>
              <a:rPr lang="en-US" altLang="cs-CZ" sz="1800" b="1" i="1" baseline="-25000"/>
              <a:t>f</a:t>
            </a:r>
          </a:p>
        </p:txBody>
      </p:sp>
      <p:sp>
        <p:nvSpPr>
          <p:cNvPr id="21" name="AutoShape 21">
            <a:extLst>
              <a:ext uri="{FF2B5EF4-FFF2-40B4-BE49-F238E27FC236}">
                <a16:creationId xmlns:a16="http://schemas.microsoft.com/office/drawing/2014/main" id="{685566D9-333C-4292-AE0B-3C7E0434BF2A}"/>
              </a:ext>
            </a:extLst>
          </p:cNvPr>
          <p:cNvSpPr>
            <a:spLocks noChangeArrowheads="1"/>
          </p:cNvSpPr>
          <p:nvPr/>
        </p:nvSpPr>
        <p:spPr bwMode="auto">
          <a:xfrm flipH="1">
            <a:off x="4906963" y="2341563"/>
            <a:ext cx="523875" cy="512762"/>
          </a:xfrm>
          <a:prstGeom prst="rightArrow">
            <a:avLst>
              <a:gd name="adj1" fmla="val 50000"/>
              <a:gd name="adj2" fmla="val 25542"/>
            </a:avLst>
          </a:prstGeom>
          <a:solidFill>
            <a:srgbClr val="990033">
              <a:alpha val="59999"/>
            </a:srgbClr>
          </a:solidFill>
          <a:ln w="9525">
            <a:solidFill>
              <a:srgbClr val="990033"/>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cs-CZ" altLang="cs-CZ" sz="1800"/>
          </a:p>
        </p:txBody>
      </p:sp>
      <p:sp>
        <p:nvSpPr>
          <p:cNvPr id="22" name="Line 25">
            <a:extLst>
              <a:ext uri="{FF2B5EF4-FFF2-40B4-BE49-F238E27FC236}">
                <a16:creationId xmlns:a16="http://schemas.microsoft.com/office/drawing/2014/main" id="{C47A44B8-55A0-4977-9FB4-167730DD72BD}"/>
              </a:ext>
            </a:extLst>
          </p:cNvPr>
          <p:cNvSpPr>
            <a:spLocks noChangeShapeType="1"/>
          </p:cNvSpPr>
          <p:nvPr/>
        </p:nvSpPr>
        <p:spPr bwMode="auto">
          <a:xfrm>
            <a:off x="1981200" y="4046538"/>
            <a:ext cx="2468563" cy="0"/>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23" name="Oval 26">
            <a:extLst>
              <a:ext uri="{FF2B5EF4-FFF2-40B4-BE49-F238E27FC236}">
                <a16:creationId xmlns:a16="http://schemas.microsoft.com/office/drawing/2014/main" id="{7F1AB5FE-E09B-41D1-AA1B-4D61168F8A39}"/>
              </a:ext>
            </a:extLst>
          </p:cNvPr>
          <p:cNvSpPr>
            <a:spLocks noChangeArrowheads="1"/>
          </p:cNvSpPr>
          <p:nvPr/>
        </p:nvSpPr>
        <p:spPr bwMode="auto">
          <a:xfrm>
            <a:off x="4383088" y="3970338"/>
            <a:ext cx="136525" cy="136525"/>
          </a:xfrm>
          <a:prstGeom prst="ellipse">
            <a:avLst/>
          </a:prstGeom>
          <a:solidFill>
            <a:schemeClr val="bg1"/>
          </a:solidFill>
          <a:ln w="19050">
            <a:solidFill>
              <a:schemeClr val="tx1"/>
            </a:solidFill>
            <a:round/>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cs-CZ" altLang="cs-CZ" sz="1800"/>
          </a:p>
        </p:txBody>
      </p:sp>
      <p:sp>
        <p:nvSpPr>
          <p:cNvPr id="25" name="Arc 30">
            <a:extLst>
              <a:ext uri="{FF2B5EF4-FFF2-40B4-BE49-F238E27FC236}">
                <a16:creationId xmlns:a16="http://schemas.microsoft.com/office/drawing/2014/main" id="{FB278E0C-7F38-4E2A-B25C-4FD7E2F9A8F0}"/>
              </a:ext>
            </a:extLst>
          </p:cNvPr>
          <p:cNvSpPr>
            <a:spLocks/>
          </p:cNvSpPr>
          <p:nvPr/>
        </p:nvSpPr>
        <p:spPr bwMode="auto">
          <a:xfrm rot="21312619" flipV="1">
            <a:off x="2124075" y="1287463"/>
            <a:ext cx="3074988" cy="2813050"/>
          </a:xfrm>
          <a:custGeom>
            <a:avLst/>
            <a:gdLst>
              <a:gd name="T0" fmla="*/ 0 w 20965"/>
              <a:gd name="T1" fmla="*/ 0 h 21600"/>
              <a:gd name="T2" fmla="*/ 2147483646 w 20965"/>
              <a:gd name="T3" fmla="*/ 2147483646 h 21600"/>
              <a:gd name="T4" fmla="*/ 0 w 20965"/>
              <a:gd name="T5" fmla="*/ 2147483646 h 21600"/>
              <a:gd name="T6" fmla="*/ 0 60000 65536"/>
              <a:gd name="T7" fmla="*/ 0 60000 65536"/>
              <a:gd name="T8" fmla="*/ 0 60000 65536"/>
              <a:gd name="T9" fmla="*/ 0 w 20965"/>
              <a:gd name="T10" fmla="*/ 0 h 21600"/>
              <a:gd name="T11" fmla="*/ 20965 w 20965"/>
              <a:gd name="T12" fmla="*/ 21600 h 21600"/>
            </a:gdLst>
            <a:ahLst/>
            <a:cxnLst>
              <a:cxn ang="T6">
                <a:pos x="T0" y="T1"/>
              </a:cxn>
              <a:cxn ang="T7">
                <a:pos x="T2" y="T3"/>
              </a:cxn>
              <a:cxn ang="T8">
                <a:pos x="T4" y="T5"/>
              </a:cxn>
            </a:cxnLst>
            <a:rect l="T9" t="T10" r="T11" b="T12"/>
            <a:pathLst>
              <a:path w="20965" h="21600" fill="none" extrusionOk="0">
                <a:moveTo>
                  <a:pt x="-1" y="0"/>
                </a:moveTo>
                <a:cubicBezTo>
                  <a:pt x="9927" y="0"/>
                  <a:pt x="18576" y="6766"/>
                  <a:pt x="20965" y="16402"/>
                </a:cubicBezTo>
              </a:path>
              <a:path w="20965" h="21600" stroke="0" extrusionOk="0">
                <a:moveTo>
                  <a:pt x="-1" y="0"/>
                </a:moveTo>
                <a:cubicBezTo>
                  <a:pt x="9927" y="0"/>
                  <a:pt x="18576" y="6766"/>
                  <a:pt x="20965" y="16402"/>
                </a:cubicBezTo>
                <a:lnTo>
                  <a:pt x="0" y="21600"/>
                </a:lnTo>
                <a:lnTo>
                  <a:pt x="-1" y="0"/>
                </a:lnTo>
                <a:close/>
              </a:path>
            </a:pathLst>
          </a:custGeom>
          <a:noFill/>
          <a:ln w="57150">
            <a:solidFill>
              <a:srgbClr val="990033"/>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cs-CZ"/>
          </a:p>
        </p:txBody>
      </p:sp>
      <p:sp>
        <p:nvSpPr>
          <p:cNvPr id="26" name="Oval 22">
            <a:extLst>
              <a:ext uri="{FF2B5EF4-FFF2-40B4-BE49-F238E27FC236}">
                <a16:creationId xmlns:a16="http://schemas.microsoft.com/office/drawing/2014/main" id="{F8EA6173-599C-4E01-A7D7-168E0D327ADE}"/>
              </a:ext>
            </a:extLst>
          </p:cNvPr>
          <p:cNvSpPr>
            <a:spLocks noChangeArrowheads="1"/>
          </p:cNvSpPr>
          <p:nvPr/>
        </p:nvSpPr>
        <p:spPr bwMode="auto">
          <a:xfrm>
            <a:off x="4035425" y="3429000"/>
            <a:ext cx="136525" cy="136525"/>
          </a:xfrm>
          <a:prstGeom prst="ellipse">
            <a:avLst/>
          </a:prstGeom>
          <a:solidFill>
            <a:schemeClr val="bg1"/>
          </a:solidFill>
          <a:ln w="19050">
            <a:solidFill>
              <a:schemeClr val="tx1"/>
            </a:solidFill>
            <a:round/>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cs-CZ" altLang="cs-CZ" sz="1800"/>
          </a:p>
        </p:txBody>
      </p:sp>
      <p:sp>
        <p:nvSpPr>
          <p:cNvPr id="27" name="Text Box 32">
            <a:extLst>
              <a:ext uri="{FF2B5EF4-FFF2-40B4-BE49-F238E27FC236}">
                <a16:creationId xmlns:a16="http://schemas.microsoft.com/office/drawing/2014/main" id="{231696CF-9F48-4D0E-804E-6041E8BD1C57}"/>
              </a:ext>
            </a:extLst>
          </p:cNvPr>
          <p:cNvSpPr txBox="1">
            <a:spLocks noChangeArrowheads="1"/>
          </p:cNvSpPr>
          <p:nvPr/>
        </p:nvSpPr>
        <p:spPr bwMode="auto">
          <a:xfrm>
            <a:off x="4953000" y="1538288"/>
            <a:ext cx="585788"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cs-CZ" sz="1800" b="1"/>
              <a:t>AS</a:t>
            </a:r>
            <a:r>
              <a:rPr lang="en-US" altLang="cs-CZ" sz="1800" b="1" baseline="-25000"/>
              <a:t>2</a:t>
            </a:r>
          </a:p>
        </p:txBody>
      </p:sp>
      <p:sp>
        <p:nvSpPr>
          <p:cNvPr id="28" name="Text Box 33">
            <a:extLst>
              <a:ext uri="{FF2B5EF4-FFF2-40B4-BE49-F238E27FC236}">
                <a16:creationId xmlns:a16="http://schemas.microsoft.com/office/drawing/2014/main" id="{99EFE3F3-2D1C-4A83-9B13-5FA7C5D4D79A}"/>
              </a:ext>
            </a:extLst>
          </p:cNvPr>
          <p:cNvSpPr txBox="1">
            <a:spLocks noChangeArrowheads="1"/>
          </p:cNvSpPr>
          <p:nvPr/>
        </p:nvSpPr>
        <p:spPr bwMode="auto">
          <a:xfrm>
            <a:off x="4340225" y="3646488"/>
            <a:ext cx="3111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cs-CZ" sz="1800" b="1" i="1"/>
              <a:t>a</a:t>
            </a:r>
          </a:p>
        </p:txBody>
      </p:sp>
      <p:sp>
        <p:nvSpPr>
          <p:cNvPr id="29" name="Text Box 34">
            <a:extLst>
              <a:ext uri="{FF2B5EF4-FFF2-40B4-BE49-F238E27FC236}">
                <a16:creationId xmlns:a16="http://schemas.microsoft.com/office/drawing/2014/main" id="{860E684C-921D-4620-B342-5FA36761E328}"/>
              </a:ext>
            </a:extLst>
          </p:cNvPr>
          <p:cNvSpPr txBox="1">
            <a:spLocks noChangeArrowheads="1"/>
          </p:cNvSpPr>
          <p:nvPr/>
        </p:nvSpPr>
        <p:spPr bwMode="auto">
          <a:xfrm>
            <a:off x="3989388" y="3070225"/>
            <a:ext cx="3238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cs-CZ" sz="1800" b="1" i="1"/>
              <a:t>b</a:t>
            </a:r>
          </a:p>
        </p:txBody>
      </p:sp>
      <p:sp>
        <p:nvSpPr>
          <p:cNvPr id="30" name="Text Box 15">
            <a:extLst>
              <a:ext uri="{FF2B5EF4-FFF2-40B4-BE49-F238E27FC236}">
                <a16:creationId xmlns:a16="http://schemas.microsoft.com/office/drawing/2014/main" id="{9F3471C3-2D9C-48B3-AC15-7F8A6EDDDFE5}"/>
              </a:ext>
            </a:extLst>
          </p:cNvPr>
          <p:cNvSpPr txBox="1">
            <a:spLocks noChangeArrowheads="1"/>
          </p:cNvSpPr>
          <p:nvPr/>
        </p:nvSpPr>
        <p:spPr bwMode="auto">
          <a:xfrm>
            <a:off x="1676400" y="5802313"/>
            <a:ext cx="282575"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cs-CZ" sz="1800" b="1"/>
              <a:t>0</a:t>
            </a:r>
          </a:p>
        </p:txBody>
      </p:sp>
      <p:sp>
        <p:nvSpPr>
          <p:cNvPr id="51230" name="Text Box 7">
            <a:extLst>
              <a:ext uri="{FF2B5EF4-FFF2-40B4-BE49-F238E27FC236}">
                <a16:creationId xmlns:a16="http://schemas.microsoft.com/office/drawing/2014/main" id="{2A8C0887-F61A-41DF-ACD4-68D45EAF5F8E}"/>
              </a:ext>
            </a:extLst>
          </p:cNvPr>
          <p:cNvSpPr txBox="1">
            <a:spLocks noChangeArrowheads="1"/>
          </p:cNvSpPr>
          <p:nvPr/>
        </p:nvSpPr>
        <p:spPr bwMode="auto">
          <a:xfrm>
            <a:off x="0" y="6583363"/>
            <a:ext cx="53340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cs-CZ" sz="1200" b="1">
                <a:solidFill>
                  <a:schemeClr val="bg1"/>
                </a:solidFill>
              </a:rPr>
              <a:t>LO4</a:t>
            </a:r>
          </a:p>
        </p:txBody>
      </p:sp>
      <p:sp>
        <p:nvSpPr>
          <p:cNvPr id="51231" name="Text Box 11">
            <a:extLst>
              <a:ext uri="{FF2B5EF4-FFF2-40B4-BE49-F238E27FC236}">
                <a16:creationId xmlns:a16="http://schemas.microsoft.com/office/drawing/2014/main" id="{75ACEEE2-5EBB-45A4-ACEB-629AB361C764}"/>
              </a:ext>
            </a:extLst>
          </p:cNvPr>
          <p:cNvSpPr txBox="1">
            <a:spLocks noChangeArrowheads="1"/>
          </p:cNvSpPr>
          <p:nvPr/>
        </p:nvSpPr>
        <p:spPr bwMode="auto">
          <a:xfrm>
            <a:off x="8382000" y="6553200"/>
            <a:ext cx="636588"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cs-CZ" sz="1400">
                <a:solidFill>
                  <a:schemeClr val="bg1"/>
                </a:solidFill>
                <a:ea typeface="ＭＳ Ｐゴシック" panose="020B0600070205080204" pitchFamily="34" charset="-128"/>
                <a:cs typeface="Arial" panose="020B0604020202020204" pitchFamily="34" charset="0"/>
              </a:rPr>
              <a:t>29-</a:t>
            </a:r>
            <a:fld id="{DEA0A343-EBD2-464D-85B6-59AD241095D6}" type="slidenum">
              <a:rPr lang="en-US" altLang="cs-CZ" sz="1400">
                <a:solidFill>
                  <a:schemeClr val="bg1"/>
                </a:solidFill>
                <a:ea typeface="ＭＳ Ｐゴシック" panose="020B0600070205080204" pitchFamily="34" charset="-128"/>
                <a:cs typeface="Arial" panose="020B0604020202020204" pitchFamily="34" charset="0"/>
              </a:rPr>
              <a:pPr eaLnBrk="1" hangingPunct="1">
                <a:spcBef>
                  <a:spcPct val="0"/>
                </a:spcBef>
                <a:buFontTx/>
                <a:buNone/>
              </a:pPr>
              <a:t>36</a:t>
            </a:fld>
            <a:endParaRPr lang="en-US" altLang="cs-CZ" sz="1400">
              <a:solidFill>
                <a:schemeClr val="bg1"/>
              </a:solidFill>
              <a:ea typeface="ＭＳ Ｐゴシック" panose="020B0600070205080204" pitchFamily="34" charset="-128"/>
              <a:cs typeface="Arial" panose="020B060402020202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3" presetClass="entr" presetSubtype="16" fill="hold" grpId="0" nodeType="after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p:cTn id="7" dur="500" fill="hold"/>
                                        <p:tgtEl>
                                          <p:spTgt spid="6"/>
                                        </p:tgtEl>
                                        <p:attrNameLst>
                                          <p:attrName>ppt_w</p:attrName>
                                        </p:attrNameLst>
                                      </p:cBhvr>
                                      <p:tavLst>
                                        <p:tav tm="0">
                                          <p:val>
                                            <p:fltVal val="0"/>
                                          </p:val>
                                        </p:tav>
                                        <p:tav tm="100000">
                                          <p:val>
                                            <p:strVal val="#ppt_w"/>
                                          </p:val>
                                        </p:tav>
                                      </p:tavLst>
                                    </p:anim>
                                    <p:anim calcmode="lin" valueType="num">
                                      <p:cBhvr>
                                        <p:cTn id="8" dur="500" fill="hold"/>
                                        <p:tgtEl>
                                          <p:spTgt spid="6"/>
                                        </p:tgtEl>
                                        <p:attrNameLst>
                                          <p:attrName>ppt_h</p:attrName>
                                        </p:attrNameLst>
                                      </p:cBhvr>
                                      <p:tavLst>
                                        <p:tav tm="0">
                                          <p:val>
                                            <p:fltVal val="0"/>
                                          </p:val>
                                        </p:tav>
                                        <p:tav tm="100000">
                                          <p:val>
                                            <p:strVal val="#ppt_h"/>
                                          </p:val>
                                        </p:tav>
                                      </p:tavLst>
                                    </p:anim>
                                  </p:childTnLst>
                                </p:cTn>
                              </p:par>
                              <p:par>
                                <p:cTn id="9" presetID="53" presetClass="entr" presetSubtype="16" fill="hold" nodeType="withEffect">
                                  <p:stCondLst>
                                    <p:cond delay="0"/>
                                  </p:stCondLst>
                                  <p:childTnLst>
                                    <p:set>
                                      <p:cBhvr>
                                        <p:cTn id="10" dur="1" fill="hold">
                                          <p:stCondLst>
                                            <p:cond delay="0"/>
                                          </p:stCondLst>
                                        </p:cTn>
                                        <p:tgtEl>
                                          <p:spTgt spid="2"/>
                                        </p:tgtEl>
                                        <p:attrNameLst>
                                          <p:attrName>style.visibility</p:attrName>
                                        </p:attrNameLst>
                                      </p:cBhvr>
                                      <p:to>
                                        <p:strVal val="visible"/>
                                      </p:to>
                                    </p:set>
                                    <p:anim calcmode="lin" valueType="num">
                                      <p:cBhvr>
                                        <p:cTn id="11" dur="500" fill="hold"/>
                                        <p:tgtEl>
                                          <p:spTgt spid="2"/>
                                        </p:tgtEl>
                                        <p:attrNameLst>
                                          <p:attrName>ppt_w</p:attrName>
                                        </p:attrNameLst>
                                      </p:cBhvr>
                                      <p:tavLst>
                                        <p:tav tm="0">
                                          <p:val>
                                            <p:fltVal val="0"/>
                                          </p:val>
                                        </p:tav>
                                        <p:tav tm="100000">
                                          <p:val>
                                            <p:strVal val="#ppt_w"/>
                                          </p:val>
                                        </p:tav>
                                      </p:tavLst>
                                    </p:anim>
                                    <p:anim calcmode="lin" valueType="num">
                                      <p:cBhvr>
                                        <p:cTn id="12" dur="500" fill="hold"/>
                                        <p:tgtEl>
                                          <p:spTgt spid="2"/>
                                        </p:tgtEl>
                                        <p:attrNameLst>
                                          <p:attrName>ppt_h</p:attrName>
                                        </p:attrNameLst>
                                      </p:cBhvr>
                                      <p:tavLst>
                                        <p:tav tm="0">
                                          <p:val>
                                            <p:fltVal val="0"/>
                                          </p:val>
                                        </p:tav>
                                        <p:tav tm="100000">
                                          <p:val>
                                            <p:strVal val="#ppt_h"/>
                                          </p:val>
                                        </p:tav>
                                      </p:tavLst>
                                    </p:anim>
                                    <p:animEffect transition="in" filter="fade">
                                      <p:cBhvr>
                                        <p:cTn id="13" dur="500"/>
                                        <p:tgtEl>
                                          <p:spTgt spid="2"/>
                                        </p:tgtEl>
                                      </p:cBhvr>
                                    </p:animEffect>
                                  </p:childTnLst>
                                </p:cTn>
                              </p:par>
                            </p:childTnLst>
                          </p:cTn>
                        </p:par>
                        <p:par>
                          <p:cTn id="14" fill="hold" nodeType="afterGroup">
                            <p:stCondLst>
                              <p:cond delay="500"/>
                            </p:stCondLst>
                            <p:childTnLst>
                              <p:par>
                                <p:cTn id="15" presetID="23" presetClass="entr" presetSubtype="16" fill="hold" grpId="0" nodeType="afterEffect">
                                  <p:stCondLst>
                                    <p:cond delay="0"/>
                                  </p:stCondLst>
                                  <p:childTnLst>
                                    <p:set>
                                      <p:cBhvr>
                                        <p:cTn id="16" dur="1" fill="hold">
                                          <p:stCondLst>
                                            <p:cond delay="0"/>
                                          </p:stCondLst>
                                        </p:cTn>
                                        <p:tgtEl>
                                          <p:spTgt spid="8"/>
                                        </p:tgtEl>
                                        <p:attrNameLst>
                                          <p:attrName>style.visibility</p:attrName>
                                        </p:attrNameLst>
                                      </p:cBhvr>
                                      <p:to>
                                        <p:strVal val="visible"/>
                                      </p:to>
                                    </p:set>
                                    <p:anim calcmode="lin" valueType="num">
                                      <p:cBhvr>
                                        <p:cTn id="17" dur="500" fill="hold"/>
                                        <p:tgtEl>
                                          <p:spTgt spid="8"/>
                                        </p:tgtEl>
                                        <p:attrNameLst>
                                          <p:attrName>ppt_w</p:attrName>
                                        </p:attrNameLst>
                                      </p:cBhvr>
                                      <p:tavLst>
                                        <p:tav tm="0">
                                          <p:val>
                                            <p:fltVal val="0"/>
                                          </p:val>
                                        </p:tav>
                                        <p:tav tm="100000">
                                          <p:val>
                                            <p:strVal val="#ppt_w"/>
                                          </p:val>
                                        </p:tav>
                                      </p:tavLst>
                                    </p:anim>
                                    <p:anim calcmode="lin" valueType="num">
                                      <p:cBhvr>
                                        <p:cTn id="18" dur="500" fill="hold"/>
                                        <p:tgtEl>
                                          <p:spTgt spid="8"/>
                                        </p:tgtEl>
                                        <p:attrNameLst>
                                          <p:attrName>ppt_h</p:attrName>
                                        </p:attrNameLst>
                                      </p:cBhvr>
                                      <p:tavLst>
                                        <p:tav tm="0">
                                          <p:val>
                                            <p:fltVal val="0"/>
                                          </p:val>
                                        </p:tav>
                                        <p:tav tm="100000">
                                          <p:val>
                                            <p:strVal val="#ppt_h"/>
                                          </p:val>
                                        </p:tav>
                                      </p:tavLst>
                                    </p:anim>
                                  </p:childTnLst>
                                </p:cTn>
                              </p:par>
                            </p:childTnLst>
                          </p:cTn>
                        </p:par>
                        <p:par>
                          <p:cTn id="19" fill="hold" nodeType="afterGroup">
                            <p:stCondLst>
                              <p:cond delay="1000"/>
                            </p:stCondLst>
                            <p:childTnLst>
                              <p:par>
                                <p:cTn id="20" presetID="23" presetClass="entr" presetSubtype="16" fill="hold" grpId="0" nodeType="afterEffect">
                                  <p:stCondLst>
                                    <p:cond delay="0"/>
                                  </p:stCondLst>
                                  <p:childTnLst>
                                    <p:set>
                                      <p:cBhvr>
                                        <p:cTn id="21" dur="1" fill="hold">
                                          <p:stCondLst>
                                            <p:cond delay="0"/>
                                          </p:stCondLst>
                                        </p:cTn>
                                        <p:tgtEl>
                                          <p:spTgt spid="7"/>
                                        </p:tgtEl>
                                        <p:attrNameLst>
                                          <p:attrName>style.visibility</p:attrName>
                                        </p:attrNameLst>
                                      </p:cBhvr>
                                      <p:to>
                                        <p:strVal val="visible"/>
                                      </p:to>
                                    </p:set>
                                    <p:anim calcmode="lin" valueType="num">
                                      <p:cBhvr>
                                        <p:cTn id="22" dur="500" fill="hold"/>
                                        <p:tgtEl>
                                          <p:spTgt spid="7"/>
                                        </p:tgtEl>
                                        <p:attrNameLst>
                                          <p:attrName>ppt_w</p:attrName>
                                        </p:attrNameLst>
                                      </p:cBhvr>
                                      <p:tavLst>
                                        <p:tav tm="0">
                                          <p:val>
                                            <p:fltVal val="0"/>
                                          </p:val>
                                        </p:tav>
                                        <p:tav tm="100000">
                                          <p:val>
                                            <p:strVal val="#ppt_w"/>
                                          </p:val>
                                        </p:tav>
                                      </p:tavLst>
                                    </p:anim>
                                    <p:anim calcmode="lin" valueType="num">
                                      <p:cBhvr>
                                        <p:cTn id="23" dur="500" fill="hold"/>
                                        <p:tgtEl>
                                          <p:spTgt spid="7"/>
                                        </p:tgtEl>
                                        <p:attrNameLst>
                                          <p:attrName>ppt_h</p:attrName>
                                        </p:attrNameLst>
                                      </p:cBhvr>
                                      <p:tavLst>
                                        <p:tav tm="0">
                                          <p:val>
                                            <p:fltVal val="0"/>
                                          </p:val>
                                        </p:tav>
                                        <p:tav tm="100000">
                                          <p:val>
                                            <p:strVal val="#ppt_h"/>
                                          </p:val>
                                        </p:tav>
                                      </p:tavLst>
                                    </p:anim>
                                  </p:childTnLst>
                                </p:cTn>
                              </p:par>
                              <p:par>
                                <p:cTn id="24" presetID="23" presetClass="entr" presetSubtype="16" fill="hold" grpId="0" nodeType="withEffect">
                                  <p:stCondLst>
                                    <p:cond delay="0"/>
                                  </p:stCondLst>
                                  <p:childTnLst>
                                    <p:set>
                                      <p:cBhvr>
                                        <p:cTn id="25" dur="1" fill="hold">
                                          <p:stCondLst>
                                            <p:cond delay="0"/>
                                          </p:stCondLst>
                                        </p:cTn>
                                        <p:tgtEl>
                                          <p:spTgt spid="30"/>
                                        </p:tgtEl>
                                        <p:attrNameLst>
                                          <p:attrName>style.visibility</p:attrName>
                                        </p:attrNameLst>
                                      </p:cBhvr>
                                      <p:to>
                                        <p:strVal val="visible"/>
                                      </p:to>
                                    </p:set>
                                    <p:anim calcmode="lin" valueType="num">
                                      <p:cBhvr>
                                        <p:cTn id="26" dur="500" fill="hold"/>
                                        <p:tgtEl>
                                          <p:spTgt spid="30"/>
                                        </p:tgtEl>
                                        <p:attrNameLst>
                                          <p:attrName>ppt_w</p:attrName>
                                        </p:attrNameLst>
                                      </p:cBhvr>
                                      <p:tavLst>
                                        <p:tav tm="0">
                                          <p:val>
                                            <p:fltVal val="0"/>
                                          </p:val>
                                        </p:tav>
                                        <p:tav tm="100000">
                                          <p:val>
                                            <p:strVal val="#ppt_w"/>
                                          </p:val>
                                        </p:tav>
                                      </p:tavLst>
                                    </p:anim>
                                    <p:anim calcmode="lin" valueType="num">
                                      <p:cBhvr>
                                        <p:cTn id="27" dur="500" fill="hold"/>
                                        <p:tgtEl>
                                          <p:spTgt spid="30"/>
                                        </p:tgtEl>
                                        <p:attrNameLst>
                                          <p:attrName>ppt_h</p:attrName>
                                        </p:attrNameLst>
                                      </p:cBhvr>
                                      <p:tavLst>
                                        <p:tav tm="0">
                                          <p:val>
                                            <p:fltVal val="0"/>
                                          </p:val>
                                        </p:tav>
                                        <p:tav tm="100000">
                                          <p:val>
                                            <p:strVal val="#ppt_h"/>
                                          </p:val>
                                        </p:tav>
                                      </p:tavLst>
                                    </p:anim>
                                  </p:childTnLst>
                                </p:cTn>
                              </p:par>
                            </p:childTnLst>
                          </p:cTn>
                        </p:par>
                        <p:par>
                          <p:cTn id="28" fill="hold" nodeType="afterGroup">
                            <p:stCondLst>
                              <p:cond delay="1500"/>
                            </p:stCondLst>
                            <p:childTnLst>
                              <p:par>
                                <p:cTn id="29" presetID="22" presetClass="entr" presetSubtype="1" fill="hold" nodeType="afterEffect">
                                  <p:stCondLst>
                                    <p:cond delay="0"/>
                                  </p:stCondLst>
                                  <p:childTnLst>
                                    <p:set>
                                      <p:cBhvr>
                                        <p:cTn id="30" dur="1" fill="hold">
                                          <p:stCondLst>
                                            <p:cond delay="0"/>
                                          </p:stCondLst>
                                        </p:cTn>
                                        <p:tgtEl>
                                          <p:spTgt spid="14"/>
                                        </p:tgtEl>
                                        <p:attrNameLst>
                                          <p:attrName>style.visibility</p:attrName>
                                        </p:attrNameLst>
                                      </p:cBhvr>
                                      <p:to>
                                        <p:strVal val="visible"/>
                                      </p:to>
                                    </p:set>
                                    <p:animEffect transition="in" filter="wipe(up)">
                                      <p:cBhvr>
                                        <p:cTn id="31" dur="500"/>
                                        <p:tgtEl>
                                          <p:spTgt spid="14"/>
                                        </p:tgtEl>
                                      </p:cBhvr>
                                    </p:animEffect>
                                  </p:childTnLst>
                                </p:cTn>
                              </p:par>
                            </p:childTnLst>
                          </p:cTn>
                        </p:par>
                        <p:par>
                          <p:cTn id="32" fill="hold" nodeType="afterGroup">
                            <p:stCondLst>
                              <p:cond delay="2000"/>
                            </p:stCondLst>
                            <p:childTnLst>
                              <p:par>
                                <p:cTn id="33" presetID="1" presetClass="entr" presetSubtype="0" fill="hold" grpId="0" nodeType="afterEffect">
                                  <p:stCondLst>
                                    <p:cond delay="0"/>
                                  </p:stCondLst>
                                  <p:childTnLst>
                                    <p:set>
                                      <p:cBhvr>
                                        <p:cTn id="34" dur="1" fill="hold">
                                          <p:stCondLst>
                                            <p:cond delay="0"/>
                                          </p:stCondLst>
                                        </p:cTn>
                                        <p:tgtEl>
                                          <p:spTgt spid="15"/>
                                        </p:tgtEl>
                                        <p:attrNameLst>
                                          <p:attrName>style.visibility</p:attrName>
                                        </p:attrNameLst>
                                      </p:cBhvr>
                                      <p:to>
                                        <p:strVal val="visible"/>
                                      </p:to>
                                    </p:set>
                                  </p:childTnLst>
                                </p:cTn>
                              </p:par>
                            </p:childTnLst>
                          </p:cTn>
                        </p:par>
                        <p:par>
                          <p:cTn id="35" fill="hold" nodeType="afterGroup">
                            <p:stCondLst>
                              <p:cond delay="2000"/>
                            </p:stCondLst>
                            <p:childTnLst>
                              <p:par>
                                <p:cTn id="36" presetID="22" presetClass="entr" presetSubtype="8" fill="hold" nodeType="afterEffect">
                                  <p:stCondLst>
                                    <p:cond delay="0"/>
                                  </p:stCondLst>
                                  <p:childTnLst>
                                    <p:set>
                                      <p:cBhvr>
                                        <p:cTn id="37" dur="1" fill="hold">
                                          <p:stCondLst>
                                            <p:cond delay="0"/>
                                          </p:stCondLst>
                                        </p:cTn>
                                        <p:tgtEl>
                                          <p:spTgt spid="13"/>
                                        </p:tgtEl>
                                        <p:attrNameLst>
                                          <p:attrName>style.visibility</p:attrName>
                                        </p:attrNameLst>
                                      </p:cBhvr>
                                      <p:to>
                                        <p:strVal val="visible"/>
                                      </p:to>
                                    </p:set>
                                    <p:animEffect transition="in" filter="wipe(left)">
                                      <p:cBhvr>
                                        <p:cTn id="38" dur="500"/>
                                        <p:tgtEl>
                                          <p:spTgt spid="13"/>
                                        </p:tgtEl>
                                      </p:cBhvr>
                                    </p:animEffect>
                                  </p:childTnLst>
                                </p:cTn>
                              </p:par>
                            </p:childTnLst>
                          </p:cTn>
                        </p:par>
                        <p:par>
                          <p:cTn id="39" fill="hold" nodeType="afterGroup">
                            <p:stCondLst>
                              <p:cond delay="2500"/>
                            </p:stCondLst>
                            <p:childTnLst>
                              <p:par>
                                <p:cTn id="40" presetID="1" presetClass="entr" presetSubtype="0" fill="hold" grpId="0" nodeType="afterEffect">
                                  <p:stCondLst>
                                    <p:cond delay="0"/>
                                  </p:stCondLst>
                                  <p:childTnLst>
                                    <p:set>
                                      <p:cBhvr>
                                        <p:cTn id="41" dur="1" fill="hold">
                                          <p:stCondLst>
                                            <p:cond delay="0"/>
                                          </p:stCondLst>
                                        </p:cTn>
                                        <p:tgtEl>
                                          <p:spTgt spid="16"/>
                                        </p:tgtEl>
                                        <p:attrNameLst>
                                          <p:attrName>style.visibility</p:attrName>
                                        </p:attrNameLst>
                                      </p:cBhvr>
                                      <p:to>
                                        <p:strVal val="visible"/>
                                      </p:to>
                                    </p:set>
                                  </p:childTnLst>
                                </p:cTn>
                              </p:par>
                            </p:childTnLst>
                          </p:cTn>
                        </p:par>
                        <p:par>
                          <p:cTn id="42" fill="hold" nodeType="afterGroup">
                            <p:stCondLst>
                              <p:cond delay="2500"/>
                            </p:stCondLst>
                            <p:childTnLst>
                              <p:par>
                                <p:cTn id="43" presetID="1" presetClass="entr" presetSubtype="0" fill="hold" grpId="0" nodeType="afterEffect">
                                  <p:stCondLst>
                                    <p:cond delay="0"/>
                                  </p:stCondLst>
                                  <p:childTnLst>
                                    <p:set>
                                      <p:cBhvr>
                                        <p:cTn id="44" dur="1" fill="hold">
                                          <p:stCondLst>
                                            <p:cond delay="0"/>
                                          </p:stCondLst>
                                        </p:cTn>
                                        <p:tgtEl>
                                          <p:spTgt spid="23"/>
                                        </p:tgtEl>
                                        <p:attrNameLst>
                                          <p:attrName>style.visibility</p:attrName>
                                        </p:attrNameLst>
                                      </p:cBhvr>
                                      <p:to>
                                        <p:strVal val="visible"/>
                                      </p:to>
                                    </p:set>
                                  </p:childTnLst>
                                </p:cTn>
                              </p:par>
                              <p:par>
                                <p:cTn id="45" presetID="1" presetClass="entr" presetSubtype="0" fill="hold" grpId="0" nodeType="withEffect">
                                  <p:stCondLst>
                                    <p:cond delay="0"/>
                                  </p:stCondLst>
                                  <p:childTnLst>
                                    <p:set>
                                      <p:cBhvr>
                                        <p:cTn id="46" dur="1" fill="hold">
                                          <p:stCondLst>
                                            <p:cond delay="0"/>
                                          </p:stCondLst>
                                        </p:cTn>
                                        <p:tgtEl>
                                          <p:spTgt spid="28"/>
                                        </p:tgtEl>
                                        <p:attrNameLst>
                                          <p:attrName>style.visibility</p:attrName>
                                        </p:attrNameLst>
                                      </p:cBhvr>
                                      <p:to>
                                        <p:strVal val="visible"/>
                                      </p:to>
                                    </p:set>
                                  </p:childTnLst>
                                </p:cTn>
                              </p:par>
                            </p:childTnLst>
                          </p:cTn>
                        </p:par>
                        <p:par>
                          <p:cTn id="47" fill="hold" nodeType="afterGroup">
                            <p:stCondLst>
                              <p:cond delay="2500"/>
                            </p:stCondLst>
                            <p:childTnLst>
                              <p:par>
                                <p:cTn id="48" presetID="22" presetClass="entr" presetSubtype="1" fill="hold" nodeType="afterEffect">
                                  <p:stCondLst>
                                    <p:cond delay="0"/>
                                  </p:stCondLst>
                                  <p:childTnLst>
                                    <p:set>
                                      <p:cBhvr>
                                        <p:cTn id="49" dur="1" fill="hold">
                                          <p:stCondLst>
                                            <p:cond delay="0"/>
                                          </p:stCondLst>
                                        </p:cTn>
                                        <p:tgtEl>
                                          <p:spTgt spid="11"/>
                                        </p:tgtEl>
                                        <p:attrNameLst>
                                          <p:attrName>style.visibility</p:attrName>
                                        </p:attrNameLst>
                                      </p:cBhvr>
                                      <p:to>
                                        <p:strVal val="visible"/>
                                      </p:to>
                                    </p:set>
                                    <p:animEffect transition="in" filter="wipe(up)">
                                      <p:cBhvr>
                                        <p:cTn id="50" dur="500"/>
                                        <p:tgtEl>
                                          <p:spTgt spid="11"/>
                                        </p:tgtEl>
                                      </p:cBhvr>
                                    </p:animEffect>
                                  </p:childTnLst>
                                </p:cTn>
                              </p:par>
                              <p:par>
                                <p:cTn id="51" presetID="22" presetClass="entr" presetSubtype="2" fill="hold" nodeType="withEffect">
                                  <p:stCondLst>
                                    <p:cond delay="0"/>
                                  </p:stCondLst>
                                  <p:childTnLst>
                                    <p:set>
                                      <p:cBhvr>
                                        <p:cTn id="52" dur="1" fill="hold">
                                          <p:stCondLst>
                                            <p:cond delay="0"/>
                                          </p:stCondLst>
                                        </p:cTn>
                                        <p:tgtEl>
                                          <p:spTgt spid="22"/>
                                        </p:tgtEl>
                                        <p:attrNameLst>
                                          <p:attrName>style.visibility</p:attrName>
                                        </p:attrNameLst>
                                      </p:cBhvr>
                                      <p:to>
                                        <p:strVal val="visible"/>
                                      </p:to>
                                    </p:set>
                                    <p:animEffect transition="in" filter="wipe(right)">
                                      <p:cBhvr>
                                        <p:cTn id="53" dur="500"/>
                                        <p:tgtEl>
                                          <p:spTgt spid="22"/>
                                        </p:tgtEl>
                                      </p:cBhvr>
                                    </p:animEffect>
                                  </p:childTnLst>
                                </p:cTn>
                              </p:par>
                            </p:childTnLst>
                          </p:cTn>
                        </p:par>
                        <p:par>
                          <p:cTn id="54" fill="hold" nodeType="afterGroup">
                            <p:stCondLst>
                              <p:cond delay="3000"/>
                            </p:stCondLst>
                            <p:childTnLst>
                              <p:par>
                                <p:cTn id="55" presetID="1" presetClass="entr" presetSubtype="0" fill="hold" grpId="0" nodeType="afterEffect">
                                  <p:stCondLst>
                                    <p:cond delay="0"/>
                                  </p:stCondLst>
                                  <p:childTnLst>
                                    <p:set>
                                      <p:cBhvr>
                                        <p:cTn id="56" dur="1" fill="hold">
                                          <p:stCondLst>
                                            <p:cond delay="0"/>
                                          </p:stCondLst>
                                        </p:cTn>
                                        <p:tgtEl>
                                          <p:spTgt spid="20"/>
                                        </p:tgtEl>
                                        <p:attrNameLst>
                                          <p:attrName>style.visibility</p:attrName>
                                        </p:attrNameLst>
                                      </p:cBhvr>
                                      <p:to>
                                        <p:strVal val="visible"/>
                                      </p:to>
                                    </p:set>
                                  </p:childTnLst>
                                </p:cTn>
                              </p:par>
                              <p:par>
                                <p:cTn id="57" presetID="1" presetClass="entr" presetSubtype="0" fill="hold" grpId="0" nodeType="withEffect">
                                  <p:stCondLst>
                                    <p:cond delay="0"/>
                                  </p:stCondLst>
                                  <p:childTnLst>
                                    <p:set>
                                      <p:cBhvr>
                                        <p:cTn id="58" dur="1" fill="hold">
                                          <p:stCondLst>
                                            <p:cond delay="0"/>
                                          </p:stCondLst>
                                        </p:cTn>
                                        <p:tgtEl>
                                          <p:spTgt spid="17"/>
                                        </p:tgtEl>
                                        <p:attrNameLst>
                                          <p:attrName>style.visibility</p:attrName>
                                        </p:attrNameLst>
                                      </p:cBhvr>
                                      <p:to>
                                        <p:strVal val="visible"/>
                                      </p:to>
                                    </p:set>
                                  </p:childTnLst>
                                </p:cTn>
                              </p:par>
                            </p:childTnLst>
                          </p:cTn>
                        </p:par>
                        <p:par>
                          <p:cTn id="59" fill="hold" nodeType="afterGroup">
                            <p:stCondLst>
                              <p:cond delay="3000"/>
                            </p:stCondLst>
                            <p:childTnLst>
                              <p:par>
                                <p:cTn id="60" presetID="22" presetClass="entr" presetSubtype="2" fill="hold" grpId="0" nodeType="afterEffect">
                                  <p:stCondLst>
                                    <p:cond delay="0"/>
                                  </p:stCondLst>
                                  <p:childTnLst>
                                    <p:set>
                                      <p:cBhvr>
                                        <p:cTn id="61" dur="1" fill="hold">
                                          <p:stCondLst>
                                            <p:cond delay="0"/>
                                          </p:stCondLst>
                                        </p:cTn>
                                        <p:tgtEl>
                                          <p:spTgt spid="21"/>
                                        </p:tgtEl>
                                        <p:attrNameLst>
                                          <p:attrName>style.visibility</p:attrName>
                                        </p:attrNameLst>
                                      </p:cBhvr>
                                      <p:to>
                                        <p:strVal val="visible"/>
                                      </p:to>
                                    </p:set>
                                    <p:animEffect transition="in" filter="wipe(right)">
                                      <p:cBhvr>
                                        <p:cTn id="62" dur="1000"/>
                                        <p:tgtEl>
                                          <p:spTgt spid="21"/>
                                        </p:tgtEl>
                                      </p:cBhvr>
                                    </p:animEffect>
                                  </p:childTnLst>
                                </p:cTn>
                              </p:par>
                            </p:childTnLst>
                          </p:cTn>
                        </p:par>
                        <p:par>
                          <p:cTn id="63" fill="hold" nodeType="afterGroup">
                            <p:stCondLst>
                              <p:cond delay="4000"/>
                            </p:stCondLst>
                            <p:childTnLst>
                              <p:par>
                                <p:cTn id="64" presetID="1" presetClass="entr" presetSubtype="0" fill="hold" nodeType="afterEffect">
                                  <p:stCondLst>
                                    <p:cond delay="0"/>
                                  </p:stCondLst>
                                  <p:childTnLst>
                                    <p:set>
                                      <p:cBhvr>
                                        <p:cTn id="65" dur="1" fill="hold">
                                          <p:stCondLst>
                                            <p:cond delay="0"/>
                                          </p:stCondLst>
                                        </p:cTn>
                                        <p:tgtEl>
                                          <p:spTgt spid="25"/>
                                        </p:tgtEl>
                                        <p:attrNameLst>
                                          <p:attrName>style.visibility</p:attrName>
                                        </p:attrNameLst>
                                      </p:cBhvr>
                                      <p:to>
                                        <p:strVal val="visible"/>
                                      </p:to>
                                    </p:set>
                                  </p:childTnLst>
                                </p:cTn>
                              </p:par>
                            </p:childTnLst>
                          </p:cTn>
                        </p:par>
                        <p:par>
                          <p:cTn id="66" fill="hold" nodeType="afterGroup">
                            <p:stCondLst>
                              <p:cond delay="4000"/>
                            </p:stCondLst>
                            <p:childTnLst>
                              <p:par>
                                <p:cTn id="67" presetID="35" presetClass="path" presetSubtype="0" accel="50000" decel="50000" fill="hold" nodeType="afterEffect">
                                  <p:stCondLst>
                                    <p:cond delay="0"/>
                                  </p:stCondLst>
                                  <p:childTnLst>
                                    <p:animMotion origin="layout" path="M 0.04427 0.05829 L -0.00312 0.00416 " pathEditMode="relative" rAng="0" ptsTypes="AA">
                                      <p:cBhvr>
                                        <p:cTn id="68" dur="2000" fill="hold"/>
                                        <p:tgtEl>
                                          <p:spTgt spid="25"/>
                                        </p:tgtEl>
                                        <p:attrNameLst>
                                          <p:attrName>ppt_x</p:attrName>
                                          <p:attrName>ppt_y</p:attrName>
                                        </p:attrNameLst>
                                      </p:cBhvr>
                                      <p:rCtr x="-240000" y="-270000"/>
                                    </p:animMotion>
                                  </p:childTnLst>
                                </p:cTn>
                              </p:par>
                            </p:childTnLst>
                          </p:cTn>
                        </p:par>
                        <p:par>
                          <p:cTn id="69" fill="hold" nodeType="afterGroup">
                            <p:stCondLst>
                              <p:cond delay="6000"/>
                            </p:stCondLst>
                            <p:childTnLst>
                              <p:par>
                                <p:cTn id="70" presetID="1" presetClass="entr" presetSubtype="0" fill="hold" grpId="1" nodeType="afterEffect">
                                  <p:stCondLst>
                                    <p:cond delay="0"/>
                                  </p:stCondLst>
                                  <p:childTnLst>
                                    <p:set>
                                      <p:cBhvr>
                                        <p:cTn id="71" dur="1" fill="hold">
                                          <p:stCondLst>
                                            <p:cond delay="0"/>
                                          </p:stCondLst>
                                        </p:cTn>
                                        <p:tgtEl>
                                          <p:spTgt spid="27"/>
                                        </p:tgtEl>
                                        <p:attrNameLst>
                                          <p:attrName>style.visibility</p:attrName>
                                        </p:attrNameLst>
                                      </p:cBhvr>
                                      <p:to>
                                        <p:strVal val="visible"/>
                                      </p:to>
                                    </p:set>
                                  </p:childTnLst>
                                </p:cTn>
                              </p:par>
                            </p:childTnLst>
                          </p:cTn>
                        </p:par>
                        <p:par>
                          <p:cTn id="72" fill="hold" nodeType="afterGroup">
                            <p:stCondLst>
                              <p:cond delay="6000"/>
                            </p:stCondLst>
                            <p:childTnLst>
                              <p:par>
                                <p:cTn id="73" presetID="1" presetClass="entr" presetSubtype="0" fill="hold" grpId="0" nodeType="afterEffect">
                                  <p:stCondLst>
                                    <p:cond delay="0"/>
                                  </p:stCondLst>
                                  <p:childTnLst>
                                    <p:set>
                                      <p:cBhvr>
                                        <p:cTn id="74" dur="1" fill="hold">
                                          <p:stCondLst>
                                            <p:cond delay="0"/>
                                          </p:stCondLst>
                                        </p:cTn>
                                        <p:tgtEl>
                                          <p:spTgt spid="26"/>
                                        </p:tgtEl>
                                        <p:attrNameLst>
                                          <p:attrName>style.visibility</p:attrName>
                                        </p:attrNameLst>
                                      </p:cBhvr>
                                      <p:to>
                                        <p:strVal val="visible"/>
                                      </p:to>
                                    </p:set>
                                  </p:childTnLst>
                                </p:cTn>
                              </p:par>
                              <p:par>
                                <p:cTn id="75" presetID="1" presetClass="entr" presetSubtype="0" fill="hold" grpId="0" nodeType="withEffect">
                                  <p:stCondLst>
                                    <p:cond delay="0"/>
                                  </p:stCondLst>
                                  <p:childTnLst>
                                    <p:set>
                                      <p:cBhvr>
                                        <p:cTn id="76" dur="1" fill="hold">
                                          <p:stCondLst>
                                            <p:cond delay="0"/>
                                          </p:stCondLst>
                                        </p:cTn>
                                        <p:tgtEl>
                                          <p:spTgt spid="29"/>
                                        </p:tgtEl>
                                        <p:attrNameLst>
                                          <p:attrName>style.visibility</p:attrName>
                                        </p:attrNameLst>
                                      </p:cBhvr>
                                      <p:to>
                                        <p:strVal val="visible"/>
                                      </p:to>
                                    </p:set>
                                  </p:childTnLst>
                                </p:cTn>
                              </p:par>
                            </p:childTnLst>
                          </p:cTn>
                        </p:par>
                        <p:par>
                          <p:cTn id="77" fill="hold" nodeType="afterGroup">
                            <p:stCondLst>
                              <p:cond delay="6000"/>
                            </p:stCondLst>
                            <p:childTnLst>
                              <p:par>
                                <p:cTn id="78" presetID="22" presetClass="entr" presetSubtype="1" fill="hold" nodeType="afterEffect">
                                  <p:stCondLst>
                                    <p:cond delay="0"/>
                                  </p:stCondLst>
                                  <p:childTnLst>
                                    <p:set>
                                      <p:cBhvr>
                                        <p:cTn id="79" dur="1" fill="hold">
                                          <p:stCondLst>
                                            <p:cond delay="0"/>
                                          </p:stCondLst>
                                        </p:cTn>
                                        <p:tgtEl>
                                          <p:spTgt spid="12"/>
                                        </p:tgtEl>
                                        <p:attrNameLst>
                                          <p:attrName>style.visibility</p:attrName>
                                        </p:attrNameLst>
                                      </p:cBhvr>
                                      <p:to>
                                        <p:strVal val="visible"/>
                                      </p:to>
                                    </p:set>
                                    <p:animEffect transition="in" filter="wipe(up)">
                                      <p:cBhvr>
                                        <p:cTn id="80" dur="500"/>
                                        <p:tgtEl>
                                          <p:spTgt spid="12"/>
                                        </p:tgtEl>
                                      </p:cBhvr>
                                    </p:animEffect>
                                  </p:childTnLst>
                                </p:cTn>
                              </p:par>
                              <p:par>
                                <p:cTn id="81" presetID="22" presetClass="entr" presetSubtype="2" fill="hold" nodeType="withEffect">
                                  <p:stCondLst>
                                    <p:cond delay="0"/>
                                  </p:stCondLst>
                                  <p:childTnLst>
                                    <p:set>
                                      <p:cBhvr>
                                        <p:cTn id="82" dur="1" fill="hold">
                                          <p:stCondLst>
                                            <p:cond delay="0"/>
                                          </p:stCondLst>
                                        </p:cTn>
                                        <p:tgtEl>
                                          <p:spTgt spid="9"/>
                                        </p:tgtEl>
                                        <p:attrNameLst>
                                          <p:attrName>style.visibility</p:attrName>
                                        </p:attrNameLst>
                                      </p:cBhvr>
                                      <p:to>
                                        <p:strVal val="visible"/>
                                      </p:to>
                                    </p:set>
                                    <p:animEffect transition="in" filter="wipe(right)">
                                      <p:cBhvr>
                                        <p:cTn id="83" dur="500"/>
                                        <p:tgtEl>
                                          <p:spTgt spid="9"/>
                                        </p:tgtEl>
                                      </p:cBhvr>
                                    </p:animEffect>
                                  </p:childTnLst>
                                </p:cTn>
                              </p:par>
                              <p:par>
                                <p:cTn id="84" presetID="1" presetClass="entr" presetSubtype="0" fill="hold" grpId="0" nodeType="withEffect">
                                  <p:stCondLst>
                                    <p:cond delay="0"/>
                                  </p:stCondLst>
                                  <p:childTnLst>
                                    <p:set>
                                      <p:cBhvr>
                                        <p:cTn id="85" dur="1" fill="hold">
                                          <p:stCondLst>
                                            <p:cond delay="0"/>
                                          </p:stCondLst>
                                        </p:cTn>
                                        <p:tgtEl>
                                          <p:spTgt spid="19"/>
                                        </p:tgtEl>
                                        <p:attrNameLst>
                                          <p:attrName>style.visibility</p:attrName>
                                        </p:attrNameLst>
                                      </p:cBhvr>
                                      <p:to>
                                        <p:strVal val="visible"/>
                                      </p:to>
                                    </p:set>
                                  </p:childTnLst>
                                </p:cTn>
                              </p:par>
                              <p:par>
                                <p:cTn id="86" presetID="1" presetClass="entr" presetSubtype="0" fill="hold" grpId="0" nodeType="withEffect">
                                  <p:stCondLst>
                                    <p:cond delay="0"/>
                                  </p:stCondLst>
                                  <p:childTnLst>
                                    <p:set>
                                      <p:cBhvr>
                                        <p:cTn id="87" dur="1" fill="hold">
                                          <p:stCondLst>
                                            <p:cond delay="0"/>
                                          </p:stCondLst>
                                        </p:cTn>
                                        <p:tgtEl>
                                          <p:spTgt spid="18"/>
                                        </p:tgtEl>
                                        <p:attrNameLst>
                                          <p:attrName>style.visibility</p:attrName>
                                        </p:attrNameLst>
                                      </p:cBhvr>
                                      <p:to>
                                        <p:strVal val="visible"/>
                                      </p:to>
                                    </p:set>
                                  </p:childTnLst>
                                </p:cTn>
                              </p:par>
                              <p:par>
                                <p:cTn id="88" presetID="22" presetClass="entr" presetSubtype="2" fill="hold" nodeType="withEffect">
                                  <p:stCondLst>
                                    <p:cond delay="0"/>
                                  </p:stCondLst>
                                  <p:childTnLst>
                                    <p:set>
                                      <p:cBhvr>
                                        <p:cTn id="89" dur="1" fill="hold">
                                          <p:stCondLst>
                                            <p:cond delay="0"/>
                                          </p:stCondLst>
                                        </p:cTn>
                                        <p:tgtEl>
                                          <p:spTgt spid="10"/>
                                        </p:tgtEl>
                                        <p:attrNameLst>
                                          <p:attrName>style.visibility</p:attrName>
                                        </p:attrNameLst>
                                      </p:cBhvr>
                                      <p:to>
                                        <p:strVal val="visible"/>
                                      </p:to>
                                    </p:set>
                                    <p:animEffect transition="in" filter="wipe(right)">
                                      <p:cBhvr>
                                        <p:cTn id="90" dur="500"/>
                                        <p:tgtEl>
                                          <p:spTgt spid="10"/>
                                        </p:tgtEl>
                                      </p:cBhvr>
                                    </p:animEffect>
                                  </p:childTnLst>
                                </p:cTn>
                              </p:par>
                            </p:childTnLst>
                          </p:cTn>
                        </p:par>
                        <p:par>
                          <p:cTn id="91" fill="hold" nodeType="afterGroup">
                            <p:stCondLst>
                              <p:cond delay="6500"/>
                            </p:stCondLst>
                            <p:childTnLst>
                              <p:par>
                                <p:cTn id="92" presetID="1" presetClass="entr" presetSubtype="0" fill="hold" grpId="0" nodeType="afterEffect">
                                  <p:stCondLst>
                                    <p:cond delay="0"/>
                                  </p:stCondLst>
                                  <p:childTnLst>
                                    <p:set>
                                      <p:cBhvr>
                                        <p:cTn id="93" dur="1" fill="hold">
                                          <p:stCondLst>
                                            <p:cond delay="0"/>
                                          </p:stCondLst>
                                        </p:cTn>
                                        <p:tgtEl>
                                          <p:spTgt spid="2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p:bldP spid="8" grpId="0"/>
      <p:bldP spid="15" grpId="0"/>
      <p:bldP spid="16" grpId="0"/>
      <p:bldP spid="17" grpId="0"/>
      <p:bldP spid="18" grpId="0"/>
      <p:bldP spid="19" grpId="0"/>
      <p:bldP spid="20" grpId="0"/>
      <p:bldP spid="21" grpId="0" animBg="1"/>
      <p:bldP spid="23" grpId="0" animBg="1"/>
      <p:bldP spid="26" grpId="0" animBg="1"/>
      <p:bldP spid="27" grpId="0"/>
      <p:bldP spid="27" grpId="1"/>
      <p:bldP spid="28" grpId="0"/>
      <p:bldP spid="29" grpId="0"/>
      <p:bldP spid="30"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8">
            <a:extLst>
              <a:ext uri="{FF2B5EF4-FFF2-40B4-BE49-F238E27FC236}">
                <a16:creationId xmlns:a16="http://schemas.microsoft.com/office/drawing/2014/main" id="{DFCD9E85-5E1A-425F-9128-353AC397338B}"/>
              </a:ext>
            </a:extLst>
          </p:cNvPr>
          <p:cNvSpPr>
            <a:spLocks noChangeArrowheads="1"/>
          </p:cNvSpPr>
          <p:nvPr/>
        </p:nvSpPr>
        <p:spPr bwMode="auto">
          <a:xfrm>
            <a:off x="1031875" y="1544638"/>
            <a:ext cx="2857500" cy="4924425"/>
          </a:xfrm>
          <a:prstGeom prst="rect">
            <a:avLst/>
          </a:prstGeom>
          <a:solidFill>
            <a:srgbClr val="FFEAC1"/>
          </a:solidFill>
          <a:ln w="9525">
            <a:solidFill>
              <a:schemeClr val="tx1"/>
            </a:solidFill>
            <a:miter lim="800000"/>
            <a:headEnd/>
            <a:tailEnd/>
          </a:ln>
        </p:spPr>
        <p:txBody>
          <a:bodyPr wrap="none" anchor="ctr"/>
          <a:lstStyle>
            <a:lvl1pPr eaLnBrk="0" hangingPunct="0">
              <a:defRPr b="1">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b="1">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b="1">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b="1">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b="1">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b="1">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b="1">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b="1">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b="1">
                <a:solidFill>
                  <a:schemeClr val="tx1"/>
                </a:solidFill>
                <a:latin typeface="Arial" panose="020B0604020202020204" pitchFamily="34" charset="0"/>
                <a:ea typeface="ＭＳ Ｐゴシック" panose="020B0600070205080204" pitchFamily="34" charset="-128"/>
              </a:defRPr>
            </a:lvl9pPr>
          </a:lstStyle>
          <a:p>
            <a:pPr algn="ctr" eaLnBrk="1" hangingPunct="1"/>
            <a:endParaRPr lang="cs-CZ" altLang="cs-CZ" b="0"/>
          </a:p>
        </p:txBody>
      </p:sp>
      <p:sp>
        <p:nvSpPr>
          <p:cNvPr id="10243" name="Rectangle 9">
            <a:extLst>
              <a:ext uri="{FF2B5EF4-FFF2-40B4-BE49-F238E27FC236}">
                <a16:creationId xmlns:a16="http://schemas.microsoft.com/office/drawing/2014/main" id="{88FF0157-20AA-408E-BC7B-BA9B3500269C}"/>
              </a:ext>
            </a:extLst>
          </p:cNvPr>
          <p:cNvSpPr>
            <a:spLocks noChangeArrowheads="1"/>
          </p:cNvSpPr>
          <p:nvPr/>
        </p:nvSpPr>
        <p:spPr bwMode="auto">
          <a:xfrm>
            <a:off x="5146675" y="1544638"/>
            <a:ext cx="2857500" cy="4930775"/>
          </a:xfrm>
          <a:prstGeom prst="rect">
            <a:avLst/>
          </a:prstGeom>
          <a:solidFill>
            <a:srgbClr val="D0F0E0"/>
          </a:solidFill>
          <a:ln w="9525">
            <a:solidFill>
              <a:schemeClr val="tx1"/>
            </a:solidFill>
            <a:miter lim="800000"/>
            <a:headEnd/>
            <a:tailEnd/>
          </a:ln>
        </p:spPr>
        <p:txBody>
          <a:bodyPr wrap="none" anchor="ctr"/>
          <a:lstStyle>
            <a:lvl1pPr eaLnBrk="0" hangingPunct="0">
              <a:defRPr b="1">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b="1">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b="1">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b="1">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b="1">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b="1">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b="1">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b="1">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b="1">
                <a:solidFill>
                  <a:schemeClr val="tx1"/>
                </a:solidFill>
                <a:latin typeface="Arial" panose="020B0604020202020204" pitchFamily="34" charset="0"/>
                <a:ea typeface="ＭＳ Ｐゴシック" panose="020B0600070205080204" pitchFamily="34" charset="-128"/>
              </a:defRPr>
            </a:lvl9pPr>
          </a:lstStyle>
          <a:p>
            <a:pPr eaLnBrk="1" hangingPunct="1"/>
            <a:endParaRPr lang="cs-CZ" altLang="cs-CZ" b="0"/>
          </a:p>
        </p:txBody>
      </p:sp>
      <p:sp>
        <p:nvSpPr>
          <p:cNvPr id="10244" name="Text Box 10">
            <a:extLst>
              <a:ext uri="{FF2B5EF4-FFF2-40B4-BE49-F238E27FC236}">
                <a16:creationId xmlns:a16="http://schemas.microsoft.com/office/drawing/2014/main" id="{F87F9DCA-C34F-4C77-BC93-0005F66CAED2}"/>
              </a:ext>
            </a:extLst>
          </p:cNvPr>
          <p:cNvSpPr txBox="1">
            <a:spLocks noChangeArrowheads="1"/>
          </p:cNvSpPr>
          <p:nvPr/>
        </p:nvSpPr>
        <p:spPr bwMode="auto">
          <a:xfrm>
            <a:off x="4286250" y="3116263"/>
            <a:ext cx="579438" cy="1920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b="1">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b="1">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b="1">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b="1">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b="1">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b="1">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b="1">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b="1">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b="1">
                <a:solidFill>
                  <a:schemeClr val="tx1"/>
                </a:solidFill>
                <a:latin typeface="Arial" panose="020B0604020202020204" pitchFamily="34" charset="0"/>
                <a:ea typeface="ＭＳ Ｐゴシック" panose="020B0600070205080204" pitchFamily="34" charset="-128"/>
              </a:defRPr>
            </a:lvl9pPr>
          </a:lstStyle>
          <a:p>
            <a:pPr eaLnBrk="1" hangingPunct="1"/>
            <a:r>
              <a:rPr lang="en-US" altLang="cs-CZ" sz="4000">
                <a:solidFill>
                  <a:srgbClr val="000000"/>
                </a:solidFill>
              </a:rPr>
              <a:t>G</a:t>
            </a:r>
          </a:p>
          <a:p>
            <a:pPr eaLnBrk="1" hangingPunct="1"/>
            <a:r>
              <a:rPr lang="en-US" altLang="cs-CZ" sz="4000">
                <a:solidFill>
                  <a:srgbClr val="000000"/>
                </a:solidFill>
              </a:rPr>
              <a:t>D</a:t>
            </a:r>
          </a:p>
          <a:p>
            <a:pPr eaLnBrk="1" hangingPunct="1"/>
            <a:r>
              <a:rPr lang="en-US" altLang="cs-CZ" sz="4000">
                <a:solidFill>
                  <a:srgbClr val="000000"/>
                </a:solidFill>
              </a:rPr>
              <a:t>P</a:t>
            </a:r>
          </a:p>
        </p:txBody>
      </p:sp>
      <p:sp>
        <p:nvSpPr>
          <p:cNvPr id="10245" name="Text Box 11">
            <a:extLst>
              <a:ext uri="{FF2B5EF4-FFF2-40B4-BE49-F238E27FC236}">
                <a16:creationId xmlns:a16="http://schemas.microsoft.com/office/drawing/2014/main" id="{16433FF4-B73C-40DB-B4E3-528116C683EE}"/>
              </a:ext>
            </a:extLst>
          </p:cNvPr>
          <p:cNvSpPr txBox="1">
            <a:spLocks noChangeArrowheads="1"/>
          </p:cNvSpPr>
          <p:nvPr/>
        </p:nvSpPr>
        <p:spPr bwMode="auto">
          <a:xfrm>
            <a:off x="3868738" y="3725863"/>
            <a:ext cx="481012" cy="701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b="1">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b="1">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b="1">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b="1">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b="1">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b="1">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b="1">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b="1">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b="1">
                <a:solidFill>
                  <a:schemeClr val="tx1"/>
                </a:solidFill>
                <a:latin typeface="Arial" panose="020B0604020202020204" pitchFamily="34" charset="0"/>
                <a:ea typeface="ＭＳ Ｐゴシック" panose="020B0600070205080204" pitchFamily="34" charset="-128"/>
              </a:defRPr>
            </a:lvl9pPr>
          </a:lstStyle>
          <a:p>
            <a:pPr eaLnBrk="1" hangingPunct="1"/>
            <a:r>
              <a:rPr lang="en-US" altLang="cs-CZ" sz="4000"/>
              <a:t>=</a:t>
            </a:r>
          </a:p>
        </p:txBody>
      </p:sp>
      <p:sp>
        <p:nvSpPr>
          <p:cNvPr id="10246" name="Text Box 12">
            <a:extLst>
              <a:ext uri="{FF2B5EF4-FFF2-40B4-BE49-F238E27FC236}">
                <a16:creationId xmlns:a16="http://schemas.microsoft.com/office/drawing/2014/main" id="{134610B9-7555-444E-B584-CEBB4CE091BE}"/>
              </a:ext>
            </a:extLst>
          </p:cNvPr>
          <p:cNvSpPr txBox="1">
            <a:spLocks noChangeArrowheads="1"/>
          </p:cNvSpPr>
          <p:nvPr/>
        </p:nvSpPr>
        <p:spPr bwMode="auto">
          <a:xfrm>
            <a:off x="4719638" y="3725863"/>
            <a:ext cx="481012" cy="701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b="1">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b="1">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b="1">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b="1">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b="1">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b="1">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b="1">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b="1">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b="1">
                <a:solidFill>
                  <a:schemeClr val="tx1"/>
                </a:solidFill>
                <a:latin typeface="Arial" panose="020B0604020202020204" pitchFamily="34" charset="0"/>
                <a:ea typeface="ＭＳ Ｐゴシック" panose="020B0600070205080204" pitchFamily="34" charset="-128"/>
              </a:defRPr>
            </a:lvl9pPr>
          </a:lstStyle>
          <a:p>
            <a:pPr eaLnBrk="1" hangingPunct="1"/>
            <a:r>
              <a:rPr lang="en-US" altLang="cs-CZ" sz="4000"/>
              <a:t>=</a:t>
            </a:r>
          </a:p>
        </p:txBody>
      </p:sp>
      <p:sp>
        <p:nvSpPr>
          <p:cNvPr id="10247" name="Text Box 13">
            <a:extLst>
              <a:ext uri="{FF2B5EF4-FFF2-40B4-BE49-F238E27FC236}">
                <a16:creationId xmlns:a16="http://schemas.microsoft.com/office/drawing/2014/main" id="{70F7B682-634E-4900-876F-04E1AE4C289E}"/>
              </a:ext>
            </a:extLst>
          </p:cNvPr>
          <p:cNvSpPr txBox="1">
            <a:spLocks noChangeArrowheads="1"/>
          </p:cNvSpPr>
          <p:nvPr/>
        </p:nvSpPr>
        <p:spPr bwMode="auto">
          <a:xfrm>
            <a:off x="2079625" y="1976438"/>
            <a:ext cx="704850" cy="1189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eaLnBrk="0" hangingPunct="0">
              <a:defRPr b="1">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b="1">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b="1">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b="1">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b="1">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b="1">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b="1">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b="1">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b="1">
                <a:solidFill>
                  <a:schemeClr val="tx1"/>
                </a:solidFill>
                <a:latin typeface="Arial" panose="020B0604020202020204" pitchFamily="34" charset="0"/>
                <a:ea typeface="ＭＳ Ｐゴシック" panose="020B0600070205080204" pitchFamily="34" charset="-128"/>
              </a:defRPr>
            </a:lvl9pPr>
          </a:lstStyle>
          <a:p>
            <a:pPr eaLnBrk="1" hangingPunct="1"/>
            <a:r>
              <a:rPr lang="en-US" altLang="cs-CZ" sz="7200">
                <a:solidFill>
                  <a:srgbClr val="000000"/>
                </a:solidFill>
                <a:latin typeface="Times New Roman" panose="02020603050405020304" pitchFamily="18" charset="0"/>
              </a:rPr>
              <a:t>+</a:t>
            </a:r>
          </a:p>
        </p:txBody>
      </p:sp>
      <p:sp>
        <p:nvSpPr>
          <p:cNvPr id="10248" name="Text Box 15">
            <a:extLst>
              <a:ext uri="{FF2B5EF4-FFF2-40B4-BE49-F238E27FC236}">
                <a16:creationId xmlns:a16="http://schemas.microsoft.com/office/drawing/2014/main" id="{11BCB0FF-E77F-4343-8EF2-19D0E10BE5F4}"/>
              </a:ext>
            </a:extLst>
          </p:cNvPr>
          <p:cNvSpPr txBox="1">
            <a:spLocks noChangeArrowheads="1"/>
          </p:cNvSpPr>
          <p:nvPr/>
        </p:nvSpPr>
        <p:spPr bwMode="auto">
          <a:xfrm>
            <a:off x="1138238" y="1584325"/>
            <a:ext cx="2586037"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b="1">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b="1">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b="1">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b="1">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b="1">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b="1">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b="1">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b="1">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b="1">
                <a:solidFill>
                  <a:schemeClr val="tx1"/>
                </a:solidFill>
                <a:latin typeface="Arial" panose="020B0604020202020204" pitchFamily="34" charset="0"/>
                <a:ea typeface="ＭＳ Ｐゴシック" panose="020B0600070205080204" pitchFamily="34" charset="-128"/>
              </a:defRPr>
            </a:lvl9pPr>
          </a:lstStyle>
          <a:p>
            <a:pPr algn="ctr" eaLnBrk="1" hangingPunct="1"/>
            <a:r>
              <a:rPr lang="en-US" altLang="cs-CZ" sz="2400"/>
              <a:t>Consumption by</a:t>
            </a:r>
          </a:p>
          <a:p>
            <a:pPr algn="ctr" eaLnBrk="1" hangingPunct="1"/>
            <a:r>
              <a:rPr lang="en-US" altLang="cs-CZ" sz="2400"/>
              <a:t>Households</a:t>
            </a:r>
          </a:p>
        </p:txBody>
      </p:sp>
      <p:sp>
        <p:nvSpPr>
          <p:cNvPr id="10249" name="Text Box 16">
            <a:extLst>
              <a:ext uri="{FF2B5EF4-FFF2-40B4-BE49-F238E27FC236}">
                <a16:creationId xmlns:a16="http://schemas.microsoft.com/office/drawing/2014/main" id="{8108F6E4-1707-47C1-AF47-25EBA8AD488A}"/>
              </a:ext>
            </a:extLst>
          </p:cNvPr>
          <p:cNvSpPr txBox="1">
            <a:spLocks noChangeArrowheads="1"/>
          </p:cNvSpPr>
          <p:nvPr/>
        </p:nvSpPr>
        <p:spPr bwMode="auto">
          <a:xfrm>
            <a:off x="1314450" y="2870200"/>
            <a:ext cx="2233613"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b="1">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b="1">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b="1">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b="1">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b="1">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b="1">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b="1">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b="1">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b="1">
                <a:solidFill>
                  <a:schemeClr val="tx1"/>
                </a:solidFill>
                <a:latin typeface="Arial" panose="020B0604020202020204" pitchFamily="34" charset="0"/>
                <a:ea typeface="ＭＳ Ｐゴシック" panose="020B0600070205080204" pitchFamily="34" charset="-128"/>
              </a:defRPr>
            </a:lvl9pPr>
          </a:lstStyle>
          <a:p>
            <a:pPr algn="ctr" eaLnBrk="1" hangingPunct="1"/>
            <a:r>
              <a:rPr lang="en-US" altLang="cs-CZ" sz="2400"/>
              <a:t>Investment by</a:t>
            </a:r>
          </a:p>
          <a:p>
            <a:pPr algn="ctr" eaLnBrk="1" hangingPunct="1"/>
            <a:r>
              <a:rPr lang="en-US" altLang="cs-CZ" sz="2400"/>
              <a:t>Businesses</a:t>
            </a:r>
          </a:p>
        </p:txBody>
      </p:sp>
      <p:sp>
        <p:nvSpPr>
          <p:cNvPr id="10250" name="Text Box 17">
            <a:extLst>
              <a:ext uri="{FF2B5EF4-FFF2-40B4-BE49-F238E27FC236}">
                <a16:creationId xmlns:a16="http://schemas.microsoft.com/office/drawing/2014/main" id="{83CCABF4-7754-4B0D-A12D-276054C905F2}"/>
              </a:ext>
            </a:extLst>
          </p:cNvPr>
          <p:cNvSpPr txBox="1">
            <a:spLocks noChangeArrowheads="1"/>
          </p:cNvSpPr>
          <p:nvPr/>
        </p:nvSpPr>
        <p:spPr bwMode="auto">
          <a:xfrm>
            <a:off x="1441450" y="4279900"/>
            <a:ext cx="1979613"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b="1">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b="1">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b="1">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b="1">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b="1">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b="1">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b="1">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b="1">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b="1">
                <a:solidFill>
                  <a:schemeClr val="tx1"/>
                </a:solidFill>
                <a:latin typeface="Arial" panose="020B0604020202020204" pitchFamily="34" charset="0"/>
                <a:ea typeface="ＭＳ Ｐゴシック" panose="020B0600070205080204" pitchFamily="34" charset="-128"/>
              </a:defRPr>
            </a:lvl9pPr>
          </a:lstStyle>
          <a:p>
            <a:pPr algn="ctr" eaLnBrk="1" hangingPunct="1"/>
            <a:r>
              <a:rPr lang="en-US" altLang="cs-CZ" sz="2400"/>
              <a:t>Government</a:t>
            </a:r>
          </a:p>
          <a:p>
            <a:pPr algn="ctr" eaLnBrk="1" hangingPunct="1"/>
            <a:r>
              <a:rPr lang="en-US" altLang="cs-CZ" sz="2400"/>
              <a:t>Purchases</a:t>
            </a:r>
          </a:p>
        </p:txBody>
      </p:sp>
      <p:sp>
        <p:nvSpPr>
          <p:cNvPr id="10251" name="Text Box 18">
            <a:extLst>
              <a:ext uri="{FF2B5EF4-FFF2-40B4-BE49-F238E27FC236}">
                <a16:creationId xmlns:a16="http://schemas.microsoft.com/office/drawing/2014/main" id="{D16FF41A-22D9-4E8D-8C7B-3A1CBEED3061}"/>
              </a:ext>
            </a:extLst>
          </p:cNvPr>
          <p:cNvSpPr txBox="1">
            <a:spLocks noChangeArrowheads="1"/>
          </p:cNvSpPr>
          <p:nvPr/>
        </p:nvSpPr>
        <p:spPr bwMode="auto">
          <a:xfrm>
            <a:off x="1314450" y="5632450"/>
            <a:ext cx="2233613"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b="1">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b="1">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b="1">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b="1">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b="1">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b="1">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b="1">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b="1">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b="1">
                <a:solidFill>
                  <a:schemeClr val="tx1"/>
                </a:solidFill>
                <a:latin typeface="Arial" panose="020B0604020202020204" pitchFamily="34" charset="0"/>
                <a:ea typeface="ＭＳ Ｐゴシック" panose="020B0600070205080204" pitchFamily="34" charset="-128"/>
              </a:defRPr>
            </a:lvl9pPr>
          </a:lstStyle>
          <a:p>
            <a:pPr algn="ctr" eaLnBrk="1" hangingPunct="1"/>
            <a:r>
              <a:rPr lang="en-US" altLang="cs-CZ" sz="2400"/>
              <a:t>Expenditures</a:t>
            </a:r>
          </a:p>
          <a:p>
            <a:pPr algn="ctr" eaLnBrk="1" hangingPunct="1"/>
            <a:r>
              <a:rPr lang="en-US" altLang="cs-CZ" sz="2400"/>
              <a:t>By Foreigners</a:t>
            </a:r>
          </a:p>
        </p:txBody>
      </p:sp>
      <p:sp>
        <p:nvSpPr>
          <p:cNvPr id="10252" name="Text Box 19">
            <a:extLst>
              <a:ext uri="{FF2B5EF4-FFF2-40B4-BE49-F238E27FC236}">
                <a16:creationId xmlns:a16="http://schemas.microsoft.com/office/drawing/2014/main" id="{900EAA4A-4280-4AC1-954D-59DD3004E596}"/>
              </a:ext>
            </a:extLst>
          </p:cNvPr>
          <p:cNvSpPr txBox="1">
            <a:spLocks noChangeArrowheads="1"/>
          </p:cNvSpPr>
          <p:nvPr/>
        </p:nvSpPr>
        <p:spPr bwMode="auto">
          <a:xfrm>
            <a:off x="2079625" y="3376613"/>
            <a:ext cx="704850" cy="1189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eaLnBrk="0" hangingPunct="0">
              <a:defRPr b="1">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b="1">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b="1">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b="1">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b="1">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b="1">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b="1">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b="1">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b="1">
                <a:solidFill>
                  <a:schemeClr val="tx1"/>
                </a:solidFill>
                <a:latin typeface="Arial" panose="020B0604020202020204" pitchFamily="34" charset="0"/>
                <a:ea typeface="ＭＳ Ｐゴシック" panose="020B0600070205080204" pitchFamily="34" charset="-128"/>
              </a:defRPr>
            </a:lvl9pPr>
          </a:lstStyle>
          <a:p>
            <a:pPr eaLnBrk="1" hangingPunct="1"/>
            <a:r>
              <a:rPr lang="en-US" altLang="cs-CZ" sz="7200">
                <a:solidFill>
                  <a:srgbClr val="000000"/>
                </a:solidFill>
                <a:latin typeface="Times New Roman" panose="02020603050405020304" pitchFamily="18" charset="0"/>
              </a:rPr>
              <a:t>+</a:t>
            </a:r>
          </a:p>
        </p:txBody>
      </p:sp>
      <p:sp>
        <p:nvSpPr>
          <p:cNvPr id="10253" name="Text Box 20">
            <a:extLst>
              <a:ext uri="{FF2B5EF4-FFF2-40B4-BE49-F238E27FC236}">
                <a16:creationId xmlns:a16="http://schemas.microsoft.com/office/drawing/2014/main" id="{A0101459-52A4-4A4D-9EAC-94B967A025F6}"/>
              </a:ext>
            </a:extLst>
          </p:cNvPr>
          <p:cNvSpPr txBox="1">
            <a:spLocks noChangeArrowheads="1"/>
          </p:cNvSpPr>
          <p:nvPr/>
        </p:nvSpPr>
        <p:spPr bwMode="auto">
          <a:xfrm>
            <a:off x="2079625" y="4776788"/>
            <a:ext cx="704850" cy="1189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eaLnBrk="0" hangingPunct="0">
              <a:defRPr b="1">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b="1">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b="1">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b="1">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b="1">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b="1">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b="1">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b="1">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b="1">
                <a:solidFill>
                  <a:schemeClr val="tx1"/>
                </a:solidFill>
                <a:latin typeface="Arial" panose="020B0604020202020204" pitchFamily="34" charset="0"/>
                <a:ea typeface="ＭＳ Ｐゴシック" panose="020B0600070205080204" pitchFamily="34" charset="-128"/>
              </a:defRPr>
            </a:lvl9pPr>
          </a:lstStyle>
          <a:p>
            <a:pPr eaLnBrk="1" hangingPunct="1"/>
            <a:r>
              <a:rPr lang="en-US" altLang="cs-CZ" sz="7200">
                <a:solidFill>
                  <a:srgbClr val="000000"/>
                </a:solidFill>
                <a:latin typeface="Times New Roman" panose="02020603050405020304" pitchFamily="18" charset="0"/>
              </a:rPr>
              <a:t>+</a:t>
            </a:r>
          </a:p>
        </p:txBody>
      </p:sp>
      <p:sp>
        <p:nvSpPr>
          <p:cNvPr id="10254" name="Text Box 21">
            <a:extLst>
              <a:ext uri="{FF2B5EF4-FFF2-40B4-BE49-F238E27FC236}">
                <a16:creationId xmlns:a16="http://schemas.microsoft.com/office/drawing/2014/main" id="{BC7B7311-7499-43F7-8D11-D7A452BAE308}"/>
              </a:ext>
            </a:extLst>
          </p:cNvPr>
          <p:cNvSpPr txBox="1">
            <a:spLocks noChangeArrowheads="1"/>
          </p:cNvSpPr>
          <p:nvPr/>
        </p:nvSpPr>
        <p:spPr bwMode="auto">
          <a:xfrm>
            <a:off x="6224588" y="1862138"/>
            <a:ext cx="704850" cy="1189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eaLnBrk="0" hangingPunct="0">
              <a:defRPr b="1">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b="1">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b="1">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b="1">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b="1">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b="1">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b="1">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b="1">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b="1">
                <a:solidFill>
                  <a:schemeClr val="tx1"/>
                </a:solidFill>
                <a:latin typeface="Arial" panose="020B0604020202020204" pitchFamily="34" charset="0"/>
                <a:ea typeface="ＭＳ Ｐゴシック" panose="020B0600070205080204" pitchFamily="34" charset="-128"/>
              </a:defRPr>
            </a:lvl9pPr>
          </a:lstStyle>
          <a:p>
            <a:pPr eaLnBrk="1" hangingPunct="1"/>
            <a:r>
              <a:rPr lang="en-US" altLang="cs-CZ" sz="7200">
                <a:solidFill>
                  <a:srgbClr val="000000"/>
                </a:solidFill>
                <a:latin typeface="Times New Roman" panose="02020603050405020304" pitchFamily="18" charset="0"/>
              </a:rPr>
              <a:t>+</a:t>
            </a:r>
          </a:p>
        </p:txBody>
      </p:sp>
      <p:sp>
        <p:nvSpPr>
          <p:cNvPr id="10255" name="Text Box 22">
            <a:extLst>
              <a:ext uri="{FF2B5EF4-FFF2-40B4-BE49-F238E27FC236}">
                <a16:creationId xmlns:a16="http://schemas.microsoft.com/office/drawing/2014/main" id="{2090A39B-12F7-4466-AA6F-263394501A9E}"/>
              </a:ext>
            </a:extLst>
          </p:cNvPr>
          <p:cNvSpPr txBox="1">
            <a:spLocks noChangeArrowheads="1"/>
          </p:cNvSpPr>
          <p:nvPr/>
        </p:nvSpPr>
        <p:spPr bwMode="auto">
          <a:xfrm>
            <a:off x="6224588" y="2881313"/>
            <a:ext cx="704850" cy="1189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eaLnBrk="0" hangingPunct="0">
              <a:defRPr b="1">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b="1">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b="1">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b="1">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b="1">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b="1">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b="1">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b="1">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b="1">
                <a:solidFill>
                  <a:schemeClr val="tx1"/>
                </a:solidFill>
                <a:latin typeface="Arial" panose="020B0604020202020204" pitchFamily="34" charset="0"/>
                <a:ea typeface="ＭＳ Ｐゴシック" panose="020B0600070205080204" pitchFamily="34" charset="-128"/>
              </a:defRPr>
            </a:lvl9pPr>
          </a:lstStyle>
          <a:p>
            <a:pPr eaLnBrk="1" hangingPunct="1"/>
            <a:r>
              <a:rPr lang="en-US" altLang="cs-CZ" sz="7200">
                <a:solidFill>
                  <a:srgbClr val="000000"/>
                </a:solidFill>
                <a:latin typeface="Times New Roman" panose="02020603050405020304" pitchFamily="18" charset="0"/>
              </a:rPr>
              <a:t>+</a:t>
            </a:r>
          </a:p>
        </p:txBody>
      </p:sp>
      <p:sp>
        <p:nvSpPr>
          <p:cNvPr id="10256" name="Text Box 23">
            <a:extLst>
              <a:ext uri="{FF2B5EF4-FFF2-40B4-BE49-F238E27FC236}">
                <a16:creationId xmlns:a16="http://schemas.microsoft.com/office/drawing/2014/main" id="{484B7BAB-0288-4EFA-926C-4E22AB07E0FB}"/>
              </a:ext>
            </a:extLst>
          </p:cNvPr>
          <p:cNvSpPr txBox="1">
            <a:spLocks noChangeArrowheads="1"/>
          </p:cNvSpPr>
          <p:nvPr/>
        </p:nvSpPr>
        <p:spPr bwMode="auto">
          <a:xfrm>
            <a:off x="6224588" y="3843338"/>
            <a:ext cx="704850" cy="1189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eaLnBrk="0" hangingPunct="0">
              <a:defRPr b="1">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b="1">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b="1">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b="1">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b="1">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b="1">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b="1">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b="1">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b="1">
                <a:solidFill>
                  <a:schemeClr val="tx1"/>
                </a:solidFill>
                <a:latin typeface="Arial" panose="020B0604020202020204" pitchFamily="34" charset="0"/>
                <a:ea typeface="ＭＳ Ｐゴシック" panose="020B0600070205080204" pitchFamily="34" charset="-128"/>
              </a:defRPr>
            </a:lvl9pPr>
          </a:lstStyle>
          <a:p>
            <a:pPr eaLnBrk="1" hangingPunct="1"/>
            <a:r>
              <a:rPr lang="en-US" altLang="cs-CZ" sz="7200">
                <a:solidFill>
                  <a:srgbClr val="000000"/>
                </a:solidFill>
                <a:latin typeface="Times New Roman" panose="02020603050405020304" pitchFamily="18" charset="0"/>
              </a:rPr>
              <a:t>+</a:t>
            </a:r>
          </a:p>
        </p:txBody>
      </p:sp>
      <p:sp>
        <p:nvSpPr>
          <p:cNvPr id="10257" name="Text Box 24">
            <a:extLst>
              <a:ext uri="{FF2B5EF4-FFF2-40B4-BE49-F238E27FC236}">
                <a16:creationId xmlns:a16="http://schemas.microsoft.com/office/drawing/2014/main" id="{612D943F-DFDC-4DDD-A76C-08EED9DD0748}"/>
              </a:ext>
            </a:extLst>
          </p:cNvPr>
          <p:cNvSpPr txBox="1">
            <a:spLocks noChangeArrowheads="1"/>
          </p:cNvSpPr>
          <p:nvPr/>
        </p:nvSpPr>
        <p:spPr bwMode="auto">
          <a:xfrm>
            <a:off x="5994400" y="1736725"/>
            <a:ext cx="116681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b="1">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b="1">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b="1">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b="1">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b="1">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b="1">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b="1">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b="1">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b="1">
                <a:solidFill>
                  <a:schemeClr val="tx1"/>
                </a:solidFill>
                <a:latin typeface="Arial" panose="020B0604020202020204" pitchFamily="34" charset="0"/>
                <a:ea typeface="ＭＳ Ｐゴシック" panose="020B0600070205080204" pitchFamily="34" charset="-128"/>
              </a:defRPr>
            </a:lvl9pPr>
          </a:lstStyle>
          <a:p>
            <a:pPr algn="ctr" eaLnBrk="1" hangingPunct="1"/>
            <a:r>
              <a:rPr lang="en-US" altLang="cs-CZ" sz="2400"/>
              <a:t>Wages</a:t>
            </a:r>
          </a:p>
        </p:txBody>
      </p:sp>
      <p:sp>
        <p:nvSpPr>
          <p:cNvPr id="10258" name="Text Box 25">
            <a:extLst>
              <a:ext uri="{FF2B5EF4-FFF2-40B4-BE49-F238E27FC236}">
                <a16:creationId xmlns:a16="http://schemas.microsoft.com/office/drawing/2014/main" id="{612B6665-2193-471F-8EF9-4FF7BDA24082}"/>
              </a:ext>
            </a:extLst>
          </p:cNvPr>
          <p:cNvSpPr txBox="1">
            <a:spLocks noChangeArrowheads="1"/>
          </p:cNvSpPr>
          <p:nvPr/>
        </p:nvSpPr>
        <p:spPr bwMode="auto">
          <a:xfrm>
            <a:off x="6061075" y="2803525"/>
            <a:ext cx="103187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b="1">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b="1">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b="1">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b="1">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b="1">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b="1">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b="1">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b="1">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b="1">
                <a:solidFill>
                  <a:schemeClr val="tx1"/>
                </a:solidFill>
                <a:latin typeface="Arial" panose="020B0604020202020204" pitchFamily="34" charset="0"/>
                <a:ea typeface="ＭＳ Ｐゴシック" panose="020B0600070205080204" pitchFamily="34" charset="-128"/>
              </a:defRPr>
            </a:lvl9pPr>
          </a:lstStyle>
          <a:p>
            <a:pPr algn="ctr" eaLnBrk="1" hangingPunct="1"/>
            <a:r>
              <a:rPr lang="en-US" altLang="cs-CZ" sz="2400"/>
              <a:t>Rents</a:t>
            </a:r>
          </a:p>
        </p:txBody>
      </p:sp>
      <p:sp>
        <p:nvSpPr>
          <p:cNvPr id="10259" name="Text Box 26">
            <a:extLst>
              <a:ext uri="{FF2B5EF4-FFF2-40B4-BE49-F238E27FC236}">
                <a16:creationId xmlns:a16="http://schemas.microsoft.com/office/drawing/2014/main" id="{0D96E0F6-5644-48DB-9B0B-37174EE32EA7}"/>
              </a:ext>
            </a:extLst>
          </p:cNvPr>
          <p:cNvSpPr txBox="1">
            <a:spLocks noChangeArrowheads="1"/>
          </p:cNvSpPr>
          <p:nvPr/>
        </p:nvSpPr>
        <p:spPr bwMode="auto">
          <a:xfrm>
            <a:off x="5934075" y="3775075"/>
            <a:ext cx="128587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b="1">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b="1">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b="1">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b="1">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b="1">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b="1">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b="1">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b="1">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b="1">
                <a:solidFill>
                  <a:schemeClr val="tx1"/>
                </a:solidFill>
                <a:latin typeface="Arial" panose="020B0604020202020204" pitchFamily="34" charset="0"/>
                <a:ea typeface="ＭＳ Ｐゴシック" panose="020B0600070205080204" pitchFamily="34" charset="-128"/>
              </a:defRPr>
            </a:lvl9pPr>
          </a:lstStyle>
          <a:p>
            <a:pPr algn="ctr" eaLnBrk="1" hangingPunct="1"/>
            <a:r>
              <a:rPr lang="en-US" altLang="cs-CZ" sz="2400"/>
              <a:t>Interest</a:t>
            </a:r>
          </a:p>
        </p:txBody>
      </p:sp>
      <p:sp>
        <p:nvSpPr>
          <p:cNvPr id="10260" name="Text Box 27">
            <a:extLst>
              <a:ext uri="{FF2B5EF4-FFF2-40B4-BE49-F238E27FC236}">
                <a16:creationId xmlns:a16="http://schemas.microsoft.com/office/drawing/2014/main" id="{FC25123A-8F33-4A93-8C32-6C7D436730CD}"/>
              </a:ext>
            </a:extLst>
          </p:cNvPr>
          <p:cNvSpPr txBox="1">
            <a:spLocks noChangeArrowheads="1"/>
          </p:cNvSpPr>
          <p:nvPr/>
        </p:nvSpPr>
        <p:spPr bwMode="auto">
          <a:xfrm>
            <a:off x="6002338" y="4718050"/>
            <a:ext cx="11493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b="1">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b="1">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b="1">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b="1">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b="1">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b="1">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b="1">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b="1">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b="1">
                <a:solidFill>
                  <a:schemeClr val="tx1"/>
                </a:solidFill>
                <a:latin typeface="Arial" panose="020B0604020202020204" pitchFamily="34" charset="0"/>
                <a:ea typeface="ＭＳ Ｐゴシック" panose="020B0600070205080204" pitchFamily="34" charset="-128"/>
              </a:defRPr>
            </a:lvl9pPr>
          </a:lstStyle>
          <a:p>
            <a:pPr algn="ctr" eaLnBrk="1" hangingPunct="1"/>
            <a:r>
              <a:rPr lang="en-US" altLang="cs-CZ" sz="2400"/>
              <a:t>Profits</a:t>
            </a:r>
          </a:p>
        </p:txBody>
      </p:sp>
      <p:sp>
        <p:nvSpPr>
          <p:cNvPr id="10261" name="Text Box 28">
            <a:extLst>
              <a:ext uri="{FF2B5EF4-FFF2-40B4-BE49-F238E27FC236}">
                <a16:creationId xmlns:a16="http://schemas.microsoft.com/office/drawing/2014/main" id="{A266DF2B-BDF6-4438-8BCA-36976D8ABA04}"/>
              </a:ext>
            </a:extLst>
          </p:cNvPr>
          <p:cNvSpPr txBox="1">
            <a:spLocks noChangeArrowheads="1"/>
          </p:cNvSpPr>
          <p:nvPr/>
        </p:nvSpPr>
        <p:spPr bwMode="auto">
          <a:xfrm>
            <a:off x="5562600" y="5632450"/>
            <a:ext cx="2030413"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b="1">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b="1">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b="1">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b="1">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b="1">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b="1">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b="1">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b="1">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b="1">
                <a:solidFill>
                  <a:schemeClr val="tx1"/>
                </a:solidFill>
                <a:latin typeface="Arial" panose="020B0604020202020204" pitchFamily="34" charset="0"/>
                <a:ea typeface="ＭＳ Ｐゴシック" panose="020B0600070205080204" pitchFamily="34" charset="-128"/>
              </a:defRPr>
            </a:lvl9pPr>
          </a:lstStyle>
          <a:p>
            <a:pPr algn="ctr" eaLnBrk="1" hangingPunct="1"/>
            <a:r>
              <a:rPr lang="en-US" altLang="cs-CZ" sz="2400"/>
              <a:t>Statistical</a:t>
            </a:r>
          </a:p>
          <a:p>
            <a:pPr algn="ctr" eaLnBrk="1" hangingPunct="1"/>
            <a:r>
              <a:rPr lang="en-US" altLang="cs-CZ" sz="2400"/>
              <a:t>Adjustments</a:t>
            </a:r>
          </a:p>
        </p:txBody>
      </p:sp>
      <p:sp>
        <p:nvSpPr>
          <p:cNvPr id="10262" name="Text Box 29">
            <a:extLst>
              <a:ext uri="{FF2B5EF4-FFF2-40B4-BE49-F238E27FC236}">
                <a16:creationId xmlns:a16="http://schemas.microsoft.com/office/drawing/2014/main" id="{395D150C-EEC7-4238-AEAE-BD529126E6DA}"/>
              </a:ext>
            </a:extLst>
          </p:cNvPr>
          <p:cNvSpPr txBox="1">
            <a:spLocks noChangeArrowheads="1"/>
          </p:cNvSpPr>
          <p:nvPr/>
        </p:nvSpPr>
        <p:spPr bwMode="auto">
          <a:xfrm>
            <a:off x="6224588" y="4814888"/>
            <a:ext cx="704850" cy="1189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eaLnBrk="0" hangingPunct="0">
              <a:defRPr b="1">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b="1">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b="1">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b="1">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b="1">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b="1">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b="1">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b="1">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b="1">
                <a:solidFill>
                  <a:schemeClr val="tx1"/>
                </a:solidFill>
                <a:latin typeface="Arial" panose="020B0604020202020204" pitchFamily="34" charset="0"/>
                <a:ea typeface="ＭＳ Ｐゴシック" panose="020B0600070205080204" pitchFamily="34" charset="-128"/>
              </a:defRPr>
            </a:lvl9pPr>
          </a:lstStyle>
          <a:p>
            <a:pPr eaLnBrk="1" hangingPunct="1"/>
            <a:r>
              <a:rPr lang="en-US" altLang="cs-CZ" sz="7200">
                <a:solidFill>
                  <a:srgbClr val="000000"/>
                </a:solidFill>
                <a:latin typeface="Times New Roman" panose="02020603050405020304" pitchFamily="18" charset="0"/>
              </a:rPr>
              <a:t>+</a:t>
            </a:r>
          </a:p>
        </p:txBody>
      </p:sp>
      <p:sp>
        <p:nvSpPr>
          <p:cNvPr id="10263" name="Rectangle 24">
            <a:extLst>
              <a:ext uri="{FF2B5EF4-FFF2-40B4-BE49-F238E27FC236}">
                <a16:creationId xmlns:a16="http://schemas.microsoft.com/office/drawing/2014/main" id="{A5965AEC-FBDC-43B7-A576-6A758D870607}"/>
              </a:ext>
            </a:extLst>
          </p:cNvPr>
          <p:cNvSpPr>
            <a:spLocks noGrp="1" noChangeArrowheads="1"/>
          </p:cNvSpPr>
          <p:nvPr>
            <p:ph type="title" idx="4294967295"/>
          </p:nvPr>
        </p:nvSpPr>
        <p:spPr/>
        <p:txBody>
          <a:bodyPr/>
          <a:lstStyle/>
          <a:p>
            <a:r>
              <a:rPr lang="en-US" altLang="cs-CZ" sz="3600" b="1"/>
              <a:t>Two Approaches to GDP</a:t>
            </a:r>
          </a:p>
        </p:txBody>
      </p:sp>
      <p:sp>
        <p:nvSpPr>
          <p:cNvPr id="10265" name="Text Box 28">
            <a:extLst>
              <a:ext uri="{FF2B5EF4-FFF2-40B4-BE49-F238E27FC236}">
                <a16:creationId xmlns:a16="http://schemas.microsoft.com/office/drawing/2014/main" id="{28E6F490-09CD-452C-8D78-FF1F8B7BF770}"/>
              </a:ext>
            </a:extLst>
          </p:cNvPr>
          <p:cNvSpPr txBox="1">
            <a:spLocks noChangeArrowheads="1"/>
          </p:cNvSpPr>
          <p:nvPr/>
        </p:nvSpPr>
        <p:spPr bwMode="auto">
          <a:xfrm>
            <a:off x="1012825" y="882650"/>
            <a:ext cx="2882900" cy="701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b="1">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b="1">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b="1">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b="1">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b="1">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b="1">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b="1">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b="1">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b="1">
                <a:solidFill>
                  <a:schemeClr val="tx1"/>
                </a:solidFill>
                <a:latin typeface="Arial" panose="020B0604020202020204" pitchFamily="34" charset="0"/>
                <a:ea typeface="ＭＳ Ｐゴシック" panose="020B0600070205080204" pitchFamily="34" charset="-128"/>
              </a:defRPr>
            </a:lvl9pPr>
          </a:lstStyle>
          <a:p>
            <a:pPr algn="ctr" eaLnBrk="1" hangingPunct="1">
              <a:spcBef>
                <a:spcPct val="50000"/>
              </a:spcBef>
            </a:pPr>
            <a:r>
              <a:rPr lang="en-US" altLang="cs-CZ" sz="2000"/>
              <a:t>Expenditures or Output Approach</a:t>
            </a:r>
          </a:p>
        </p:txBody>
      </p:sp>
      <p:sp>
        <p:nvSpPr>
          <p:cNvPr id="10266" name="Text Box 29">
            <a:extLst>
              <a:ext uri="{FF2B5EF4-FFF2-40B4-BE49-F238E27FC236}">
                <a16:creationId xmlns:a16="http://schemas.microsoft.com/office/drawing/2014/main" id="{6D0BE0EC-5500-4B30-BF13-D48DAF43B5C0}"/>
              </a:ext>
            </a:extLst>
          </p:cNvPr>
          <p:cNvSpPr txBox="1">
            <a:spLocks noChangeArrowheads="1"/>
          </p:cNvSpPr>
          <p:nvPr/>
        </p:nvSpPr>
        <p:spPr bwMode="auto">
          <a:xfrm>
            <a:off x="5035550" y="882650"/>
            <a:ext cx="3048000" cy="701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b="1">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b="1">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b="1">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b="1">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b="1">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b="1">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b="1">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b="1">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b="1">
                <a:solidFill>
                  <a:schemeClr val="tx1"/>
                </a:solidFill>
                <a:latin typeface="Arial" panose="020B0604020202020204" pitchFamily="34" charset="0"/>
                <a:ea typeface="ＭＳ Ｐゴシック" panose="020B0600070205080204" pitchFamily="34" charset="-128"/>
              </a:defRPr>
            </a:lvl9pPr>
          </a:lstStyle>
          <a:p>
            <a:pPr algn="ctr" eaLnBrk="1" hangingPunct="1"/>
            <a:r>
              <a:rPr lang="en-US" altLang="cs-CZ" sz="2000"/>
              <a:t>Income or </a:t>
            </a:r>
          </a:p>
          <a:p>
            <a:pPr algn="ctr" eaLnBrk="1" hangingPunct="1"/>
            <a:r>
              <a:rPr lang="en-US" altLang="cs-CZ" sz="2000"/>
              <a:t>Allocations Approach</a:t>
            </a:r>
          </a:p>
        </p:txBody>
      </p:sp>
      <p:sp>
        <p:nvSpPr>
          <p:cNvPr id="10268" name="Text Box 167">
            <a:extLst>
              <a:ext uri="{FF2B5EF4-FFF2-40B4-BE49-F238E27FC236}">
                <a16:creationId xmlns:a16="http://schemas.microsoft.com/office/drawing/2014/main" id="{4A022F08-CD83-4C9C-A169-E36352C4C8EC}"/>
              </a:ext>
            </a:extLst>
          </p:cNvPr>
          <p:cNvSpPr txBox="1">
            <a:spLocks noChangeArrowheads="1"/>
          </p:cNvSpPr>
          <p:nvPr/>
        </p:nvSpPr>
        <p:spPr bwMode="auto">
          <a:xfrm>
            <a:off x="0" y="6600825"/>
            <a:ext cx="89535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b="1">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b="1">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b="1">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b="1">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b="1">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b="1">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b="1">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b="1">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b="1">
                <a:solidFill>
                  <a:schemeClr val="tx1"/>
                </a:solidFill>
                <a:latin typeface="Arial" panose="020B0604020202020204" pitchFamily="34" charset="0"/>
                <a:ea typeface="ＭＳ Ｐゴシック" panose="020B0600070205080204" pitchFamily="34" charset="-128"/>
              </a:defRPr>
            </a:lvl9pPr>
          </a:lstStyle>
          <a:p>
            <a:pPr eaLnBrk="1" hangingPunct="1">
              <a:spcBef>
                <a:spcPct val="50000"/>
              </a:spcBef>
            </a:pPr>
            <a:r>
              <a:rPr lang="en-US" altLang="cs-CZ" sz="1200">
                <a:solidFill>
                  <a:schemeClr val="bg1"/>
                </a:solidFill>
              </a:rPr>
              <a:t>LO2</a:t>
            </a:r>
          </a:p>
        </p:txBody>
      </p:sp>
      <p:sp>
        <p:nvSpPr>
          <p:cNvPr id="1035" name="Text Box 11">
            <a:extLst>
              <a:ext uri="{FF2B5EF4-FFF2-40B4-BE49-F238E27FC236}">
                <a16:creationId xmlns:a16="http://schemas.microsoft.com/office/drawing/2014/main" id="{999B9740-DA73-41A6-BB2A-BD93540888DD}"/>
              </a:ext>
            </a:extLst>
          </p:cNvPr>
          <p:cNvSpPr txBox="1">
            <a:spLocks noChangeArrowheads="1"/>
          </p:cNvSpPr>
          <p:nvPr/>
        </p:nvSpPr>
        <p:spPr bwMode="auto">
          <a:xfrm>
            <a:off x="8382000" y="6572250"/>
            <a:ext cx="538163" cy="304800"/>
          </a:xfrm>
          <a:prstGeom prst="rect">
            <a:avLst/>
          </a:prstGeom>
          <a:noFill/>
          <a:ln w="9525">
            <a:noFill/>
            <a:miter lim="800000"/>
            <a:headEnd/>
            <a:tailEnd/>
          </a:ln>
          <a:effectLst/>
        </p:spPr>
        <p:txBody>
          <a:bodyPr wrap="none">
            <a:spAutoFit/>
          </a:bodyPr>
          <a:lstStyle>
            <a:lvl1pPr eaLnBrk="0" hangingPunct="0">
              <a:defRPr b="1">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b="1">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b="1">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b="1">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b="1">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b="1">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b="1">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b="1">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b="1">
                <a:solidFill>
                  <a:schemeClr val="tx1"/>
                </a:solidFill>
                <a:latin typeface="Arial" panose="020B0604020202020204" pitchFamily="34" charset="0"/>
                <a:ea typeface="ＭＳ Ｐゴシック" panose="020B0600070205080204" pitchFamily="34" charset="-128"/>
              </a:defRPr>
            </a:lvl9pPr>
          </a:lstStyle>
          <a:p>
            <a:pPr eaLnBrk="1" hangingPunct="1"/>
            <a:r>
              <a:rPr lang="en-US" altLang="cs-CZ" sz="1400" b="0">
                <a:solidFill>
                  <a:schemeClr val="bg1"/>
                </a:solidFill>
                <a:cs typeface="Arial" panose="020B0604020202020204" pitchFamily="34" charset="0"/>
              </a:rPr>
              <a:t>24-</a:t>
            </a:r>
            <a:fld id="{15A3EFD5-F6C4-4F40-AAE8-FB1BC0BFF03F}" type="slidenum">
              <a:rPr lang="en-US" altLang="cs-CZ" sz="1400" b="0">
                <a:solidFill>
                  <a:schemeClr val="bg1"/>
                </a:solidFill>
                <a:cs typeface="Arial" panose="020B0604020202020204" pitchFamily="34" charset="0"/>
              </a:rPr>
              <a:pPr eaLnBrk="1" hangingPunct="1"/>
              <a:t>4</a:t>
            </a:fld>
            <a:endParaRPr lang="en-US" altLang="cs-CZ" sz="1400" b="0">
              <a:solidFill>
                <a:schemeClr val="bg1"/>
              </a:solidFill>
              <a:cs typeface="Arial" panose="020B0604020202020204" pitchFamily="34"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10248"/>
                                        </p:tgtEl>
                                        <p:attrNameLst>
                                          <p:attrName>style.visibility</p:attrName>
                                        </p:attrNameLst>
                                      </p:cBhvr>
                                      <p:to>
                                        <p:strVal val="visible"/>
                                      </p:to>
                                    </p:set>
                                    <p:animEffect transition="in" filter="wipe(up)">
                                      <p:cBhvr>
                                        <p:cTn id="7" dur="500"/>
                                        <p:tgtEl>
                                          <p:spTgt spid="10248"/>
                                        </p:tgtEl>
                                      </p:cBhvr>
                                    </p:animEffect>
                                  </p:childTnLst>
                                </p:cTn>
                              </p:par>
                            </p:childTnLst>
                          </p:cTn>
                        </p:par>
                        <p:par>
                          <p:cTn id="8" fill="hold" nodeType="afterGroup">
                            <p:stCondLst>
                              <p:cond delay="500"/>
                            </p:stCondLst>
                            <p:childTnLst>
                              <p:par>
                                <p:cTn id="9" presetID="22" presetClass="entr" presetSubtype="1" fill="hold" grpId="0" nodeType="afterEffect">
                                  <p:stCondLst>
                                    <p:cond delay="0"/>
                                  </p:stCondLst>
                                  <p:childTnLst>
                                    <p:set>
                                      <p:cBhvr>
                                        <p:cTn id="10" dur="1" fill="hold">
                                          <p:stCondLst>
                                            <p:cond delay="0"/>
                                          </p:stCondLst>
                                        </p:cTn>
                                        <p:tgtEl>
                                          <p:spTgt spid="10247"/>
                                        </p:tgtEl>
                                        <p:attrNameLst>
                                          <p:attrName>style.visibility</p:attrName>
                                        </p:attrNameLst>
                                      </p:cBhvr>
                                      <p:to>
                                        <p:strVal val="visible"/>
                                      </p:to>
                                    </p:set>
                                    <p:animEffect transition="in" filter="wipe(up)">
                                      <p:cBhvr>
                                        <p:cTn id="11" dur="500"/>
                                        <p:tgtEl>
                                          <p:spTgt spid="10247"/>
                                        </p:tgtEl>
                                      </p:cBhvr>
                                    </p:animEffect>
                                  </p:childTnLst>
                                </p:cTn>
                              </p:par>
                            </p:childTnLst>
                          </p:cTn>
                        </p:par>
                        <p:par>
                          <p:cTn id="12" fill="hold" nodeType="afterGroup">
                            <p:stCondLst>
                              <p:cond delay="1000"/>
                            </p:stCondLst>
                            <p:childTnLst>
                              <p:par>
                                <p:cTn id="13" presetID="22" presetClass="entr" presetSubtype="1" fill="hold" grpId="0" nodeType="afterEffect">
                                  <p:stCondLst>
                                    <p:cond delay="0"/>
                                  </p:stCondLst>
                                  <p:childTnLst>
                                    <p:set>
                                      <p:cBhvr>
                                        <p:cTn id="14" dur="1" fill="hold">
                                          <p:stCondLst>
                                            <p:cond delay="0"/>
                                          </p:stCondLst>
                                        </p:cTn>
                                        <p:tgtEl>
                                          <p:spTgt spid="10249"/>
                                        </p:tgtEl>
                                        <p:attrNameLst>
                                          <p:attrName>style.visibility</p:attrName>
                                        </p:attrNameLst>
                                      </p:cBhvr>
                                      <p:to>
                                        <p:strVal val="visible"/>
                                      </p:to>
                                    </p:set>
                                    <p:animEffect transition="in" filter="wipe(up)">
                                      <p:cBhvr>
                                        <p:cTn id="15" dur="500"/>
                                        <p:tgtEl>
                                          <p:spTgt spid="10249"/>
                                        </p:tgtEl>
                                      </p:cBhvr>
                                    </p:animEffect>
                                  </p:childTnLst>
                                </p:cTn>
                              </p:par>
                            </p:childTnLst>
                          </p:cTn>
                        </p:par>
                        <p:par>
                          <p:cTn id="16" fill="hold" nodeType="afterGroup">
                            <p:stCondLst>
                              <p:cond delay="1500"/>
                            </p:stCondLst>
                            <p:childTnLst>
                              <p:par>
                                <p:cTn id="17" presetID="22" presetClass="entr" presetSubtype="1" fill="hold" grpId="0" nodeType="afterEffect">
                                  <p:stCondLst>
                                    <p:cond delay="0"/>
                                  </p:stCondLst>
                                  <p:childTnLst>
                                    <p:set>
                                      <p:cBhvr>
                                        <p:cTn id="18" dur="1" fill="hold">
                                          <p:stCondLst>
                                            <p:cond delay="0"/>
                                          </p:stCondLst>
                                        </p:cTn>
                                        <p:tgtEl>
                                          <p:spTgt spid="10252"/>
                                        </p:tgtEl>
                                        <p:attrNameLst>
                                          <p:attrName>style.visibility</p:attrName>
                                        </p:attrNameLst>
                                      </p:cBhvr>
                                      <p:to>
                                        <p:strVal val="visible"/>
                                      </p:to>
                                    </p:set>
                                    <p:animEffect transition="in" filter="wipe(up)">
                                      <p:cBhvr>
                                        <p:cTn id="19" dur="500"/>
                                        <p:tgtEl>
                                          <p:spTgt spid="10252"/>
                                        </p:tgtEl>
                                      </p:cBhvr>
                                    </p:animEffect>
                                  </p:childTnLst>
                                </p:cTn>
                              </p:par>
                            </p:childTnLst>
                          </p:cTn>
                        </p:par>
                        <p:par>
                          <p:cTn id="20" fill="hold" nodeType="afterGroup">
                            <p:stCondLst>
                              <p:cond delay="2000"/>
                            </p:stCondLst>
                            <p:childTnLst>
                              <p:par>
                                <p:cTn id="21" presetID="22" presetClass="entr" presetSubtype="1" fill="hold" grpId="0" nodeType="afterEffect">
                                  <p:stCondLst>
                                    <p:cond delay="0"/>
                                  </p:stCondLst>
                                  <p:childTnLst>
                                    <p:set>
                                      <p:cBhvr>
                                        <p:cTn id="22" dur="1" fill="hold">
                                          <p:stCondLst>
                                            <p:cond delay="0"/>
                                          </p:stCondLst>
                                        </p:cTn>
                                        <p:tgtEl>
                                          <p:spTgt spid="10250"/>
                                        </p:tgtEl>
                                        <p:attrNameLst>
                                          <p:attrName>style.visibility</p:attrName>
                                        </p:attrNameLst>
                                      </p:cBhvr>
                                      <p:to>
                                        <p:strVal val="visible"/>
                                      </p:to>
                                    </p:set>
                                    <p:animEffect transition="in" filter="wipe(up)">
                                      <p:cBhvr>
                                        <p:cTn id="23" dur="500"/>
                                        <p:tgtEl>
                                          <p:spTgt spid="10250"/>
                                        </p:tgtEl>
                                      </p:cBhvr>
                                    </p:animEffect>
                                  </p:childTnLst>
                                </p:cTn>
                              </p:par>
                            </p:childTnLst>
                          </p:cTn>
                        </p:par>
                        <p:par>
                          <p:cTn id="24" fill="hold" nodeType="afterGroup">
                            <p:stCondLst>
                              <p:cond delay="2500"/>
                            </p:stCondLst>
                            <p:childTnLst>
                              <p:par>
                                <p:cTn id="25" presetID="22" presetClass="entr" presetSubtype="1" fill="hold" grpId="0" nodeType="afterEffect">
                                  <p:stCondLst>
                                    <p:cond delay="0"/>
                                  </p:stCondLst>
                                  <p:childTnLst>
                                    <p:set>
                                      <p:cBhvr>
                                        <p:cTn id="26" dur="1" fill="hold">
                                          <p:stCondLst>
                                            <p:cond delay="0"/>
                                          </p:stCondLst>
                                        </p:cTn>
                                        <p:tgtEl>
                                          <p:spTgt spid="10253"/>
                                        </p:tgtEl>
                                        <p:attrNameLst>
                                          <p:attrName>style.visibility</p:attrName>
                                        </p:attrNameLst>
                                      </p:cBhvr>
                                      <p:to>
                                        <p:strVal val="visible"/>
                                      </p:to>
                                    </p:set>
                                    <p:animEffect transition="in" filter="wipe(up)">
                                      <p:cBhvr>
                                        <p:cTn id="27" dur="500"/>
                                        <p:tgtEl>
                                          <p:spTgt spid="10253"/>
                                        </p:tgtEl>
                                      </p:cBhvr>
                                    </p:animEffect>
                                  </p:childTnLst>
                                </p:cTn>
                              </p:par>
                            </p:childTnLst>
                          </p:cTn>
                        </p:par>
                        <p:par>
                          <p:cTn id="28" fill="hold" nodeType="afterGroup">
                            <p:stCondLst>
                              <p:cond delay="3000"/>
                            </p:stCondLst>
                            <p:childTnLst>
                              <p:par>
                                <p:cTn id="29" presetID="22" presetClass="entr" presetSubtype="1" fill="hold" grpId="0" nodeType="afterEffect">
                                  <p:stCondLst>
                                    <p:cond delay="0"/>
                                  </p:stCondLst>
                                  <p:childTnLst>
                                    <p:set>
                                      <p:cBhvr>
                                        <p:cTn id="30" dur="1" fill="hold">
                                          <p:stCondLst>
                                            <p:cond delay="0"/>
                                          </p:stCondLst>
                                        </p:cTn>
                                        <p:tgtEl>
                                          <p:spTgt spid="10251"/>
                                        </p:tgtEl>
                                        <p:attrNameLst>
                                          <p:attrName>style.visibility</p:attrName>
                                        </p:attrNameLst>
                                      </p:cBhvr>
                                      <p:to>
                                        <p:strVal val="visible"/>
                                      </p:to>
                                    </p:set>
                                    <p:animEffect transition="in" filter="wipe(up)">
                                      <p:cBhvr>
                                        <p:cTn id="31" dur="500"/>
                                        <p:tgtEl>
                                          <p:spTgt spid="10251"/>
                                        </p:tgtEl>
                                      </p:cBhvr>
                                    </p:animEffect>
                                  </p:childTnLst>
                                </p:cTn>
                              </p:par>
                            </p:childTnLst>
                          </p:cTn>
                        </p:par>
                      </p:childTnLst>
                    </p:cTn>
                  </p:par>
                  <p:par>
                    <p:cTn id="32" fill="hold" nodeType="clickPar">
                      <p:stCondLst>
                        <p:cond delay="indefinite"/>
                      </p:stCondLst>
                      <p:childTnLst>
                        <p:par>
                          <p:cTn id="33" fill="hold" nodeType="withGroup">
                            <p:stCondLst>
                              <p:cond delay="0"/>
                            </p:stCondLst>
                            <p:childTnLst>
                              <p:par>
                                <p:cTn id="34" presetID="22" presetClass="entr" presetSubtype="1" fill="hold" grpId="0" nodeType="clickEffect">
                                  <p:stCondLst>
                                    <p:cond delay="0"/>
                                  </p:stCondLst>
                                  <p:childTnLst>
                                    <p:set>
                                      <p:cBhvr>
                                        <p:cTn id="35" dur="1" fill="hold">
                                          <p:stCondLst>
                                            <p:cond delay="0"/>
                                          </p:stCondLst>
                                        </p:cTn>
                                        <p:tgtEl>
                                          <p:spTgt spid="10257"/>
                                        </p:tgtEl>
                                        <p:attrNameLst>
                                          <p:attrName>style.visibility</p:attrName>
                                        </p:attrNameLst>
                                      </p:cBhvr>
                                      <p:to>
                                        <p:strVal val="visible"/>
                                      </p:to>
                                    </p:set>
                                    <p:animEffect transition="in" filter="wipe(up)">
                                      <p:cBhvr>
                                        <p:cTn id="36" dur="500"/>
                                        <p:tgtEl>
                                          <p:spTgt spid="10257"/>
                                        </p:tgtEl>
                                      </p:cBhvr>
                                    </p:animEffect>
                                  </p:childTnLst>
                                </p:cTn>
                              </p:par>
                            </p:childTnLst>
                          </p:cTn>
                        </p:par>
                        <p:par>
                          <p:cTn id="37" fill="hold" nodeType="afterGroup">
                            <p:stCondLst>
                              <p:cond delay="500"/>
                            </p:stCondLst>
                            <p:childTnLst>
                              <p:par>
                                <p:cTn id="38" presetID="22" presetClass="entr" presetSubtype="1" fill="hold" grpId="0" nodeType="afterEffect">
                                  <p:stCondLst>
                                    <p:cond delay="0"/>
                                  </p:stCondLst>
                                  <p:childTnLst>
                                    <p:set>
                                      <p:cBhvr>
                                        <p:cTn id="39" dur="1" fill="hold">
                                          <p:stCondLst>
                                            <p:cond delay="0"/>
                                          </p:stCondLst>
                                        </p:cTn>
                                        <p:tgtEl>
                                          <p:spTgt spid="10254"/>
                                        </p:tgtEl>
                                        <p:attrNameLst>
                                          <p:attrName>style.visibility</p:attrName>
                                        </p:attrNameLst>
                                      </p:cBhvr>
                                      <p:to>
                                        <p:strVal val="visible"/>
                                      </p:to>
                                    </p:set>
                                    <p:animEffect transition="in" filter="wipe(up)">
                                      <p:cBhvr>
                                        <p:cTn id="40" dur="500"/>
                                        <p:tgtEl>
                                          <p:spTgt spid="10254"/>
                                        </p:tgtEl>
                                      </p:cBhvr>
                                    </p:animEffect>
                                  </p:childTnLst>
                                </p:cTn>
                              </p:par>
                            </p:childTnLst>
                          </p:cTn>
                        </p:par>
                        <p:par>
                          <p:cTn id="41" fill="hold" nodeType="afterGroup">
                            <p:stCondLst>
                              <p:cond delay="1000"/>
                            </p:stCondLst>
                            <p:childTnLst>
                              <p:par>
                                <p:cTn id="42" presetID="22" presetClass="entr" presetSubtype="1" fill="hold" grpId="0" nodeType="afterEffect">
                                  <p:stCondLst>
                                    <p:cond delay="0"/>
                                  </p:stCondLst>
                                  <p:childTnLst>
                                    <p:set>
                                      <p:cBhvr>
                                        <p:cTn id="43" dur="1" fill="hold">
                                          <p:stCondLst>
                                            <p:cond delay="0"/>
                                          </p:stCondLst>
                                        </p:cTn>
                                        <p:tgtEl>
                                          <p:spTgt spid="10258"/>
                                        </p:tgtEl>
                                        <p:attrNameLst>
                                          <p:attrName>style.visibility</p:attrName>
                                        </p:attrNameLst>
                                      </p:cBhvr>
                                      <p:to>
                                        <p:strVal val="visible"/>
                                      </p:to>
                                    </p:set>
                                    <p:animEffect transition="in" filter="wipe(up)">
                                      <p:cBhvr>
                                        <p:cTn id="44" dur="500"/>
                                        <p:tgtEl>
                                          <p:spTgt spid="10258"/>
                                        </p:tgtEl>
                                      </p:cBhvr>
                                    </p:animEffect>
                                  </p:childTnLst>
                                </p:cTn>
                              </p:par>
                            </p:childTnLst>
                          </p:cTn>
                        </p:par>
                        <p:par>
                          <p:cTn id="45" fill="hold" nodeType="afterGroup">
                            <p:stCondLst>
                              <p:cond delay="1500"/>
                            </p:stCondLst>
                            <p:childTnLst>
                              <p:par>
                                <p:cTn id="46" presetID="22" presetClass="entr" presetSubtype="1" fill="hold" grpId="0" nodeType="afterEffect">
                                  <p:stCondLst>
                                    <p:cond delay="0"/>
                                  </p:stCondLst>
                                  <p:childTnLst>
                                    <p:set>
                                      <p:cBhvr>
                                        <p:cTn id="47" dur="1" fill="hold">
                                          <p:stCondLst>
                                            <p:cond delay="0"/>
                                          </p:stCondLst>
                                        </p:cTn>
                                        <p:tgtEl>
                                          <p:spTgt spid="10255"/>
                                        </p:tgtEl>
                                        <p:attrNameLst>
                                          <p:attrName>style.visibility</p:attrName>
                                        </p:attrNameLst>
                                      </p:cBhvr>
                                      <p:to>
                                        <p:strVal val="visible"/>
                                      </p:to>
                                    </p:set>
                                    <p:animEffect transition="in" filter="wipe(up)">
                                      <p:cBhvr>
                                        <p:cTn id="48" dur="500"/>
                                        <p:tgtEl>
                                          <p:spTgt spid="10255"/>
                                        </p:tgtEl>
                                      </p:cBhvr>
                                    </p:animEffect>
                                  </p:childTnLst>
                                </p:cTn>
                              </p:par>
                            </p:childTnLst>
                          </p:cTn>
                        </p:par>
                        <p:par>
                          <p:cTn id="49" fill="hold" nodeType="afterGroup">
                            <p:stCondLst>
                              <p:cond delay="2000"/>
                            </p:stCondLst>
                            <p:childTnLst>
                              <p:par>
                                <p:cTn id="50" presetID="22" presetClass="entr" presetSubtype="1" fill="hold" grpId="0" nodeType="afterEffect">
                                  <p:stCondLst>
                                    <p:cond delay="0"/>
                                  </p:stCondLst>
                                  <p:childTnLst>
                                    <p:set>
                                      <p:cBhvr>
                                        <p:cTn id="51" dur="1" fill="hold">
                                          <p:stCondLst>
                                            <p:cond delay="0"/>
                                          </p:stCondLst>
                                        </p:cTn>
                                        <p:tgtEl>
                                          <p:spTgt spid="10259"/>
                                        </p:tgtEl>
                                        <p:attrNameLst>
                                          <p:attrName>style.visibility</p:attrName>
                                        </p:attrNameLst>
                                      </p:cBhvr>
                                      <p:to>
                                        <p:strVal val="visible"/>
                                      </p:to>
                                    </p:set>
                                    <p:animEffect transition="in" filter="wipe(up)">
                                      <p:cBhvr>
                                        <p:cTn id="52" dur="500"/>
                                        <p:tgtEl>
                                          <p:spTgt spid="10259"/>
                                        </p:tgtEl>
                                      </p:cBhvr>
                                    </p:animEffect>
                                  </p:childTnLst>
                                </p:cTn>
                              </p:par>
                            </p:childTnLst>
                          </p:cTn>
                        </p:par>
                        <p:par>
                          <p:cTn id="53" fill="hold" nodeType="afterGroup">
                            <p:stCondLst>
                              <p:cond delay="2500"/>
                            </p:stCondLst>
                            <p:childTnLst>
                              <p:par>
                                <p:cTn id="54" presetID="22" presetClass="entr" presetSubtype="1" fill="hold" grpId="0" nodeType="afterEffect">
                                  <p:stCondLst>
                                    <p:cond delay="0"/>
                                  </p:stCondLst>
                                  <p:childTnLst>
                                    <p:set>
                                      <p:cBhvr>
                                        <p:cTn id="55" dur="1" fill="hold">
                                          <p:stCondLst>
                                            <p:cond delay="0"/>
                                          </p:stCondLst>
                                        </p:cTn>
                                        <p:tgtEl>
                                          <p:spTgt spid="10256"/>
                                        </p:tgtEl>
                                        <p:attrNameLst>
                                          <p:attrName>style.visibility</p:attrName>
                                        </p:attrNameLst>
                                      </p:cBhvr>
                                      <p:to>
                                        <p:strVal val="visible"/>
                                      </p:to>
                                    </p:set>
                                    <p:animEffect transition="in" filter="wipe(up)">
                                      <p:cBhvr>
                                        <p:cTn id="56" dur="500"/>
                                        <p:tgtEl>
                                          <p:spTgt spid="10256"/>
                                        </p:tgtEl>
                                      </p:cBhvr>
                                    </p:animEffect>
                                  </p:childTnLst>
                                </p:cTn>
                              </p:par>
                            </p:childTnLst>
                          </p:cTn>
                        </p:par>
                        <p:par>
                          <p:cTn id="57" fill="hold" nodeType="afterGroup">
                            <p:stCondLst>
                              <p:cond delay="3000"/>
                            </p:stCondLst>
                            <p:childTnLst>
                              <p:par>
                                <p:cTn id="58" presetID="22" presetClass="entr" presetSubtype="1" fill="hold" grpId="0" nodeType="afterEffect">
                                  <p:stCondLst>
                                    <p:cond delay="0"/>
                                  </p:stCondLst>
                                  <p:childTnLst>
                                    <p:set>
                                      <p:cBhvr>
                                        <p:cTn id="59" dur="1" fill="hold">
                                          <p:stCondLst>
                                            <p:cond delay="0"/>
                                          </p:stCondLst>
                                        </p:cTn>
                                        <p:tgtEl>
                                          <p:spTgt spid="10260"/>
                                        </p:tgtEl>
                                        <p:attrNameLst>
                                          <p:attrName>style.visibility</p:attrName>
                                        </p:attrNameLst>
                                      </p:cBhvr>
                                      <p:to>
                                        <p:strVal val="visible"/>
                                      </p:to>
                                    </p:set>
                                    <p:animEffect transition="in" filter="wipe(up)">
                                      <p:cBhvr>
                                        <p:cTn id="60" dur="500"/>
                                        <p:tgtEl>
                                          <p:spTgt spid="10260"/>
                                        </p:tgtEl>
                                      </p:cBhvr>
                                    </p:animEffect>
                                  </p:childTnLst>
                                </p:cTn>
                              </p:par>
                            </p:childTnLst>
                          </p:cTn>
                        </p:par>
                        <p:par>
                          <p:cTn id="61" fill="hold" nodeType="afterGroup">
                            <p:stCondLst>
                              <p:cond delay="3500"/>
                            </p:stCondLst>
                            <p:childTnLst>
                              <p:par>
                                <p:cTn id="62" presetID="22" presetClass="entr" presetSubtype="1" fill="hold" grpId="0" nodeType="afterEffect">
                                  <p:stCondLst>
                                    <p:cond delay="0"/>
                                  </p:stCondLst>
                                  <p:childTnLst>
                                    <p:set>
                                      <p:cBhvr>
                                        <p:cTn id="63" dur="1" fill="hold">
                                          <p:stCondLst>
                                            <p:cond delay="0"/>
                                          </p:stCondLst>
                                        </p:cTn>
                                        <p:tgtEl>
                                          <p:spTgt spid="10262"/>
                                        </p:tgtEl>
                                        <p:attrNameLst>
                                          <p:attrName>style.visibility</p:attrName>
                                        </p:attrNameLst>
                                      </p:cBhvr>
                                      <p:to>
                                        <p:strVal val="visible"/>
                                      </p:to>
                                    </p:set>
                                    <p:animEffect transition="in" filter="wipe(up)">
                                      <p:cBhvr>
                                        <p:cTn id="64" dur="500"/>
                                        <p:tgtEl>
                                          <p:spTgt spid="10262"/>
                                        </p:tgtEl>
                                      </p:cBhvr>
                                    </p:animEffect>
                                  </p:childTnLst>
                                </p:cTn>
                              </p:par>
                            </p:childTnLst>
                          </p:cTn>
                        </p:par>
                        <p:par>
                          <p:cTn id="65" fill="hold" nodeType="afterGroup">
                            <p:stCondLst>
                              <p:cond delay="4000"/>
                            </p:stCondLst>
                            <p:childTnLst>
                              <p:par>
                                <p:cTn id="66" presetID="22" presetClass="entr" presetSubtype="1" fill="hold" grpId="0" nodeType="afterEffect">
                                  <p:stCondLst>
                                    <p:cond delay="0"/>
                                  </p:stCondLst>
                                  <p:childTnLst>
                                    <p:set>
                                      <p:cBhvr>
                                        <p:cTn id="67" dur="1" fill="hold">
                                          <p:stCondLst>
                                            <p:cond delay="0"/>
                                          </p:stCondLst>
                                        </p:cTn>
                                        <p:tgtEl>
                                          <p:spTgt spid="10261"/>
                                        </p:tgtEl>
                                        <p:attrNameLst>
                                          <p:attrName>style.visibility</p:attrName>
                                        </p:attrNameLst>
                                      </p:cBhvr>
                                      <p:to>
                                        <p:strVal val="visible"/>
                                      </p:to>
                                    </p:set>
                                    <p:animEffect transition="in" filter="wipe(up)">
                                      <p:cBhvr>
                                        <p:cTn id="68" dur="500"/>
                                        <p:tgtEl>
                                          <p:spTgt spid="10261"/>
                                        </p:tgtEl>
                                      </p:cBhvr>
                                    </p:animEffect>
                                  </p:childTnLst>
                                </p:cTn>
                              </p:par>
                            </p:childTnLst>
                          </p:cTn>
                        </p:par>
                      </p:childTnLst>
                    </p:cTn>
                  </p:par>
                  <p:par>
                    <p:cTn id="69" fill="hold" nodeType="clickPar">
                      <p:stCondLst>
                        <p:cond delay="indefinite"/>
                      </p:stCondLst>
                      <p:childTnLst>
                        <p:par>
                          <p:cTn id="70" fill="hold" nodeType="withGroup">
                            <p:stCondLst>
                              <p:cond delay="0"/>
                            </p:stCondLst>
                            <p:childTnLst>
                              <p:par>
                                <p:cTn id="71" presetID="23" presetClass="entr" presetSubtype="16" fill="hold" grpId="0" nodeType="clickEffect">
                                  <p:stCondLst>
                                    <p:cond delay="0"/>
                                  </p:stCondLst>
                                  <p:childTnLst>
                                    <p:set>
                                      <p:cBhvr>
                                        <p:cTn id="72" dur="1" fill="hold">
                                          <p:stCondLst>
                                            <p:cond delay="0"/>
                                          </p:stCondLst>
                                        </p:cTn>
                                        <p:tgtEl>
                                          <p:spTgt spid="10245"/>
                                        </p:tgtEl>
                                        <p:attrNameLst>
                                          <p:attrName>style.visibility</p:attrName>
                                        </p:attrNameLst>
                                      </p:cBhvr>
                                      <p:to>
                                        <p:strVal val="visible"/>
                                      </p:to>
                                    </p:set>
                                    <p:anim calcmode="lin" valueType="num">
                                      <p:cBhvr>
                                        <p:cTn id="73" dur="500" fill="hold"/>
                                        <p:tgtEl>
                                          <p:spTgt spid="10245"/>
                                        </p:tgtEl>
                                        <p:attrNameLst>
                                          <p:attrName>ppt_w</p:attrName>
                                        </p:attrNameLst>
                                      </p:cBhvr>
                                      <p:tavLst>
                                        <p:tav tm="0">
                                          <p:val>
                                            <p:fltVal val="0"/>
                                          </p:val>
                                        </p:tav>
                                        <p:tav tm="100000">
                                          <p:val>
                                            <p:strVal val="#ppt_w"/>
                                          </p:val>
                                        </p:tav>
                                      </p:tavLst>
                                    </p:anim>
                                    <p:anim calcmode="lin" valueType="num">
                                      <p:cBhvr>
                                        <p:cTn id="74" dur="500" fill="hold"/>
                                        <p:tgtEl>
                                          <p:spTgt spid="10245"/>
                                        </p:tgtEl>
                                        <p:attrNameLst>
                                          <p:attrName>ppt_h</p:attrName>
                                        </p:attrNameLst>
                                      </p:cBhvr>
                                      <p:tavLst>
                                        <p:tav tm="0">
                                          <p:val>
                                            <p:fltVal val="0"/>
                                          </p:val>
                                        </p:tav>
                                        <p:tav tm="100000">
                                          <p:val>
                                            <p:strVal val="#ppt_h"/>
                                          </p:val>
                                        </p:tav>
                                      </p:tavLst>
                                    </p:anim>
                                  </p:childTnLst>
                                </p:cTn>
                              </p:par>
                              <p:par>
                                <p:cTn id="75" presetID="23" presetClass="entr" presetSubtype="16" fill="hold" grpId="0" nodeType="withEffect">
                                  <p:stCondLst>
                                    <p:cond delay="0"/>
                                  </p:stCondLst>
                                  <p:childTnLst>
                                    <p:set>
                                      <p:cBhvr>
                                        <p:cTn id="76" dur="1" fill="hold">
                                          <p:stCondLst>
                                            <p:cond delay="0"/>
                                          </p:stCondLst>
                                        </p:cTn>
                                        <p:tgtEl>
                                          <p:spTgt spid="10246"/>
                                        </p:tgtEl>
                                        <p:attrNameLst>
                                          <p:attrName>style.visibility</p:attrName>
                                        </p:attrNameLst>
                                      </p:cBhvr>
                                      <p:to>
                                        <p:strVal val="visible"/>
                                      </p:to>
                                    </p:set>
                                    <p:anim calcmode="lin" valueType="num">
                                      <p:cBhvr>
                                        <p:cTn id="77" dur="500" fill="hold"/>
                                        <p:tgtEl>
                                          <p:spTgt spid="10246"/>
                                        </p:tgtEl>
                                        <p:attrNameLst>
                                          <p:attrName>ppt_w</p:attrName>
                                        </p:attrNameLst>
                                      </p:cBhvr>
                                      <p:tavLst>
                                        <p:tav tm="0">
                                          <p:val>
                                            <p:fltVal val="0"/>
                                          </p:val>
                                        </p:tav>
                                        <p:tav tm="100000">
                                          <p:val>
                                            <p:strVal val="#ppt_w"/>
                                          </p:val>
                                        </p:tav>
                                      </p:tavLst>
                                    </p:anim>
                                    <p:anim calcmode="lin" valueType="num">
                                      <p:cBhvr>
                                        <p:cTn id="78" dur="500" fill="hold"/>
                                        <p:tgtEl>
                                          <p:spTgt spid="10246"/>
                                        </p:tgtEl>
                                        <p:attrNameLst>
                                          <p:attrName>ppt_h</p:attrName>
                                        </p:attrNameLst>
                                      </p:cBhvr>
                                      <p:tavLst>
                                        <p:tav tm="0">
                                          <p:val>
                                            <p:fltVal val="0"/>
                                          </p:val>
                                        </p:tav>
                                        <p:tav tm="100000">
                                          <p:val>
                                            <p:strVal val="#ppt_h"/>
                                          </p:val>
                                        </p:tav>
                                      </p:tavLst>
                                    </p:anim>
                                  </p:childTnLst>
                                </p:cTn>
                              </p:par>
                              <p:par>
                                <p:cTn id="79" presetID="23" presetClass="entr" presetSubtype="16" fill="hold" grpId="0" nodeType="withEffect">
                                  <p:stCondLst>
                                    <p:cond delay="0"/>
                                  </p:stCondLst>
                                  <p:childTnLst>
                                    <p:set>
                                      <p:cBhvr>
                                        <p:cTn id="80" dur="1" fill="hold">
                                          <p:stCondLst>
                                            <p:cond delay="0"/>
                                          </p:stCondLst>
                                        </p:cTn>
                                        <p:tgtEl>
                                          <p:spTgt spid="10244"/>
                                        </p:tgtEl>
                                        <p:attrNameLst>
                                          <p:attrName>style.visibility</p:attrName>
                                        </p:attrNameLst>
                                      </p:cBhvr>
                                      <p:to>
                                        <p:strVal val="visible"/>
                                      </p:to>
                                    </p:set>
                                    <p:anim calcmode="lin" valueType="num">
                                      <p:cBhvr>
                                        <p:cTn id="81" dur="500" fill="hold"/>
                                        <p:tgtEl>
                                          <p:spTgt spid="10244"/>
                                        </p:tgtEl>
                                        <p:attrNameLst>
                                          <p:attrName>ppt_w</p:attrName>
                                        </p:attrNameLst>
                                      </p:cBhvr>
                                      <p:tavLst>
                                        <p:tav tm="0">
                                          <p:val>
                                            <p:fltVal val="0"/>
                                          </p:val>
                                        </p:tav>
                                        <p:tav tm="100000">
                                          <p:val>
                                            <p:strVal val="#ppt_w"/>
                                          </p:val>
                                        </p:tav>
                                      </p:tavLst>
                                    </p:anim>
                                    <p:anim calcmode="lin" valueType="num">
                                      <p:cBhvr>
                                        <p:cTn id="82" dur="500" fill="hold"/>
                                        <p:tgtEl>
                                          <p:spTgt spid="10244"/>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4" grpId="0"/>
      <p:bldP spid="10245" grpId="0"/>
      <p:bldP spid="10246" grpId="0"/>
      <p:bldP spid="10247" grpId="0"/>
      <p:bldP spid="10248" grpId="0"/>
      <p:bldP spid="10249" grpId="0"/>
      <p:bldP spid="10250" grpId="0"/>
      <p:bldP spid="10251" grpId="0"/>
      <p:bldP spid="10252" grpId="0"/>
      <p:bldP spid="10253" grpId="0"/>
      <p:bldP spid="10254" grpId="0"/>
      <p:bldP spid="10255" grpId="0"/>
      <p:bldP spid="10256" grpId="0"/>
      <p:bldP spid="10257" grpId="0"/>
      <p:bldP spid="10258" grpId="0"/>
      <p:bldP spid="10259" grpId="0"/>
      <p:bldP spid="10260" grpId="0"/>
      <p:bldP spid="10261" grpId="0"/>
      <p:bldP spid="1026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a:extLst>
              <a:ext uri="{FF2B5EF4-FFF2-40B4-BE49-F238E27FC236}">
                <a16:creationId xmlns:a16="http://schemas.microsoft.com/office/drawing/2014/main" id="{C75D0BBD-D812-4840-AF09-8115086BF172}"/>
              </a:ext>
            </a:extLst>
          </p:cNvPr>
          <p:cNvSpPr>
            <a:spLocks noGrp="1" noChangeArrowheads="1"/>
          </p:cNvSpPr>
          <p:nvPr>
            <p:ph type="title" idx="4294967295"/>
          </p:nvPr>
        </p:nvSpPr>
        <p:spPr/>
        <p:txBody>
          <a:bodyPr/>
          <a:lstStyle/>
          <a:p>
            <a:pPr eaLnBrk="1" hangingPunct="1"/>
            <a:r>
              <a:rPr lang="en-US" altLang="cs-CZ" sz="3600" b="1"/>
              <a:t>Expenditures Approach</a:t>
            </a:r>
          </a:p>
        </p:txBody>
      </p:sp>
      <p:sp>
        <p:nvSpPr>
          <p:cNvPr id="11267" name="Rectangle 3">
            <a:extLst>
              <a:ext uri="{FF2B5EF4-FFF2-40B4-BE49-F238E27FC236}">
                <a16:creationId xmlns:a16="http://schemas.microsoft.com/office/drawing/2014/main" id="{6E11A405-036E-422C-9B60-97DCB4682BF8}"/>
              </a:ext>
            </a:extLst>
          </p:cNvPr>
          <p:cNvSpPr>
            <a:spLocks noGrp="1" noChangeArrowheads="1"/>
          </p:cNvSpPr>
          <p:nvPr>
            <p:ph idx="4294967295"/>
          </p:nvPr>
        </p:nvSpPr>
        <p:spPr>
          <a:xfrm>
            <a:off x="538163" y="1139825"/>
            <a:ext cx="7712075" cy="4630738"/>
          </a:xfrm>
        </p:spPr>
        <p:txBody>
          <a:bodyPr/>
          <a:lstStyle/>
          <a:p>
            <a:pPr eaLnBrk="1" hangingPunct="1">
              <a:spcBef>
                <a:spcPct val="15000"/>
              </a:spcBef>
              <a:buSzPct val="125000"/>
            </a:pPr>
            <a:r>
              <a:rPr lang="en-US" altLang="cs-CZ" sz="3600"/>
              <a:t>Personal consumption expenditures (</a:t>
            </a:r>
            <a:r>
              <a:rPr lang="en-US" altLang="cs-CZ" sz="3600" i="1"/>
              <a:t>C</a:t>
            </a:r>
            <a:r>
              <a:rPr lang="en-US" altLang="cs-CZ" sz="3600"/>
              <a:t>)</a:t>
            </a:r>
          </a:p>
          <a:p>
            <a:pPr lvl="1" eaLnBrk="1" hangingPunct="1">
              <a:spcBef>
                <a:spcPct val="15000"/>
              </a:spcBef>
              <a:buSzPct val="125000"/>
            </a:pPr>
            <a:r>
              <a:rPr lang="en-US" altLang="cs-CZ" sz="3600"/>
              <a:t>Durable consumer goods</a:t>
            </a:r>
          </a:p>
          <a:p>
            <a:pPr lvl="1" eaLnBrk="1" hangingPunct="1">
              <a:spcBef>
                <a:spcPct val="15000"/>
              </a:spcBef>
              <a:buSzPct val="125000"/>
            </a:pPr>
            <a:r>
              <a:rPr lang="en-US" altLang="cs-CZ" sz="3600"/>
              <a:t>Nondurable consumer goods</a:t>
            </a:r>
          </a:p>
          <a:p>
            <a:pPr lvl="1" eaLnBrk="1" hangingPunct="1">
              <a:spcBef>
                <a:spcPct val="15000"/>
              </a:spcBef>
              <a:buSzPct val="125000"/>
            </a:pPr>
            <a:r>
              <a:rPr lang="en-US" altLang="cs-CZ" sz="3600"/>
              <a:t>Consumer expenditures for services</a:t>
            </a:r>
          </a:p>
          <a:p>
            <a:pPr lvl="1" eaLnBrk="1" hangingPunct="1">
              <a:spcBef>
                <a:spcPct val="15000"/>
              </a:spcBef>
              <a:buSzPct val="125000"/>
            </a:pPr>
            <a:r>
              <a:rPr lang="en-US" altLang="cs-CZ" sz="3600"/>
              <a:t>Domestic plus foreign goods produced</a:t>
            </a:r>
          </a:p>
        </p:txBody>
      </p:sp>
      <p:sp>
        <p:nvSpPr>
          <p:cNvPr id="11268" name="Text Box 5">
            <a:extLst>
              <a:ext uri="{FF2B5EF4-FFF2-40B4-BE49-F238E27FC236}">
                <a16:creationId xmlns:a16="http://schemas.microsoft.com/office/drawing/2014/main" id="{2A8C624E-D614-4483-AB83-6C9FE068D5F6}"/>
              </a:ext>
            </a:extLst>
          </p:cNvPr>
          <p:cNvSpPr txBox="1">
            <a:spLocks noChangeArrowheads="1"/>
          </p:cNvSpPr>
          <p:nvPr/>
        </p:nvSpPr>
        <p:spPr bwMode="auto">
          <a:xfrm>
            <a:off x="0" y="6600825"/>
            <a:ext cx="93345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b="1">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b="1">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b="1">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b="1">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b="1">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b="1">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b="1">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b="1">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b="1">
                <a:solidFill>
                  <a:schemeClr val="tx1"/>
                </a:solidFill>
                <a:latin typeface="Arial" panose="020B0604020202020204" pitchFamily="34" charset="0"/>
                <a:ea typeface="ＭＳ Ｐゴシック" panose="020B0600070205080204" pitchFamily="34" charset="-128"/>
              </a:defRPr>
            </a:lvl9pPr>
          </a:lstStyle>
          <a:p>
            <a:pPr eaLnBrk="1" hangingPunct="1">
              <a:spcBef>
                <a:spcPct val="50000"/>
              </a:spcBef>
            </a:pPr>
            <a:r>
              <a:rPr lang="en-US" altLang="cs-CZ" sz="1200">
                <a:solidFill>
                  <a:schemeClr val="bg1"/>
                </a:solidFill>
              </a:rPr>
              <a:t>LO2</a:t>
            </a:r>
          </a:p>
        </p:txBody>
      </p:sp>
      <p:sp>
        <p:nvSpPr>
          <p:cNvPr id="1035" name="Text Box 11">
            <a:extLst>
              <a:ext uri="{FF2B5EF4-FFF2-40B4-BE49-F238E27FC236}">
                <a16:creationId xmlns:a16="http://schemas.microsoft.com/office/drawing/2014/main" id="{EE6FF2D3-D4BD-4A2F-A789-EE7A7ABACB98}"/>
              </a:ext>
            </a:extLst>
          </p:cNvPr>
          <p:cNvSpPr txBox="1">
            <a:spLocks noChangeArrowheads="1"/>
          </p:cNvSpPr>
          <p:nvPr/>
        </p:nvSpPr>
        <p:spPr bwMode="auto">
          <a:xfrm>
            <a:off x="8382000" y="6572250"/>
            <a:ext cx="538163" cy="304800"/>
          </a:xfrm>
          <a:prstGeom prst="rect">
            <a:avLst/>
          </a:prstGeom>
          <a:noFill/>
          <a:ln w="9525">
            <a:noFill/>
            <a:miter lim="800000"/>
            <a:headEnd/>
            <a:tailEnd/>
          </a:ln>
          <a:effectLst/>
        </p:spPr>
        <p:txBody>
          <a:bodyPr wrap="none">
            <a:spAutoFit/>
          </a:bodyPr>
          <a:lstStyle>
            <a:lvl1pPr eaLnBrk="0" hangingPunct="0">
              <a:defRPr b="1">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b="1">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b="1">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b="1">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b="1">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b="1">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b="1">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b="1">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b="1">
                <a:solidFill>
                  <a:schemeClr val="tx1"/>
                </a:solidFill>
                <a:latin typeface="Arial" panose="020B0604020202020204" pitchFamily="34" charset="0"/>
                <a:ea typeface="ＭＳ Ｐゴシック" panose="020B0600070205080204" pitchFamily="34" charset="-128"/>
              </a:defRPr>
            </a:lvl9pPr>
          </a:lstStyle>
          <a:p>
            <a:pPr eaLnBrk="1" hangingPunct="1"/>
            <a:r>
              <a:rPr lang="en-US" altLang="cs-CZ" sz="1400" b="0">
                <a:solidFill>
                  <a:schemeClr val="bg1"/>
                </a:solidFill>
                <a:cs typeface="Arial" panose="020B0604020202020204" pitchFamily="34" charset="0"/>
              </a:rPr>
              <a:t>24-</a:t>
            </a:r>
            <a:fld id="{FBBF50C4-A65F-4AEF-8D09-1251AAD650E3}" type="slidenum">
              <a:rPr lang="en-US" altLang="cs-CZ" sz="1400" b="0">
                <a:solidFill>
                  <a:schemeClr val="bg1"/>
                </a:solidFill>
                <a:cs typeface="Arial" panose="020B0604020202020204" pitchFamily="34" charset="0"/>
              </a:rPr>
              <a:pPr eaLnBrk="1" hangingPunct="1"/>
              <a:t>5</a:t>
            </a:fld>
            <a:endParaRPr lang="en-US" altLang="cs-CZ" sz="1400" b="0">
              <a:solidFill>
                <a:schemeClr val="bg1"/>
              </a:solidFill>
              <a:cs typeface="Arial" panose="020B0604020202020204" pitchFamily="34" charset="0"/>
            </a:endParaRPr>
          </a:p>
        </p:txBody>
      </p:sp>
    </p:spTree>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a:extLst>
              <a:ext uri="{FF2B5EF4-FFF2-40B4-BE49-F238E27FC236}">
                <a16:creationId xmlns:a16="http://schemas.microsoft.com/office/drawing/2014/main" id="{C31F4F24-D6C5-4D73-80AF-4AC05236D64C}"/>
              </a:ext>
            </a:extLst>
          </p:cNvPr>
          <p:cNvSpPr>
            <a:spLocks noGrp="1" noChangeArrowheads="1"/>
          </p:cNvSpPr>
          <p:nvPr>
            <p:ph type="title" idx="4294967295"/>
          </p:nvPr>
        </p:nvSpPr>
        <p:spPr/>
        <p:txBody>
          <a:bodyPr/>
          <a:lstStyle/>
          <a:p>
            <a:pPr eaLnBrk="1" hangingPunct="1"/>
            <a:r>
              <a:rPr lang="en-US" altLang="cs-CZ" sz="3600" b="1"/>
              <a:t>Expenditures Approach</a:t>
            </a:r>
          </a:p>
        </p:txBody>
      </p:sp>
      <p:sp>
        <p:nvSpPr>
          <p:cNvPr id="12291" name="Rectangle 3">
            <a:extLst>
              <a:ext uri="{FF2B5EF4-FFF2-40B4-BE49-F238E27FC236}">
                <a16:creationId xmlns:a16="http://schemas.microsoft.com/office/drawing/2014/main" id="{A8781BD4-E802-44F5-9651-963D89533E3E}"/>
              </a:ext>
            </a:extLst>
          </p:cNvPr>
          <p:cNvSpPr>
            <a:spLocks noGrp="1" noChangeArrowheads="1"/>
          </p:cNvSpPr>
          <p:nvPr>
            <p:ph idx="4294967295"/>
          </p:nvPr>
        </p:nvSpPr>
        <p:spPr>
          <a:xfrm>
            <a:off x="433388" y="1150938"/>
            <a:ext cx="8278812" cy="4173537"/>
          </a:xfrm>
        </p:spPr>
        <p:txBody>
          <a:bodyPr/>
          <a:lstStyle/>
          <a:p>
            <a:pPr eaLnBrk="1" hangingPunct="1">
              <a:spcBef>
                <a:spcPct val="15000"/>
              </a:spcBef>
              <a:buSzPct val="125000"/>
            </a:pPr>
            <a:r>
              <a:rPr lang="en-US" altLang="cs-CZ" sz="3600"/>
              <a:t>Gross private domestic investment (</a:t>
            </a:r>
            <a:r>
              <a:rPr lang="en-US" altLang="cs-CZ" sz="3600" i="1"/>
              <a:t>I</a:t>
            </a:r>
            <a:r>
              <a:rPr lang="en-US" altLang="cs-CZ" sz="3600" i="1" baseline="-25000"/>
              <a:t>g</a:t>
            </a:r>
            <a:r>
              <a:rPr lang="en-US" altLang="cs-CZ" sz="3600"/>
              <a:t>)</a:t>
            </a:r>
          </a:p>
          <a:p>
            <a:pPr lvl="1" eaLnBrk="1" hangingPunct="1">
              <a:spcBef>
                <a:spcPct val="15000"/>
              </a:spcBef>
              <a:buSzPct val="125000"/>
            </a:pPr>
            <a:r>
              <a:rPr lang="en-US" altLang="cs-CZ" sz="3600"/>
              <a:t>Machinery, equipment, and tools</a:t>
            </a:r>
          </a:p>
          <a:p>
            <a:pPr lvl="1" eaLnBrk="1" hangingPunct="1">
              <a:spcBef>
                <a:spcPct val="15000"/>
              </a:spcBef>
              <a:buSzPct val="125000"/>
            </a:pPr>
            <a:r>
              <a:rPr lang="en-US" altLang="cs-CZ" sz="3600"/>
              <a:t>All construction</a:t>
            </a:r>
          </a:p>
          <a:p>
            <a:pPr lvl="1" eaLnBrk="1" hangingPunct="1">
              <a:spcBef>
                <a:spcPct val="15000"/>
              </a:spcBef>
              <a:buSzPct val="125000"/>
            </a:pPr>
            <a:r>
              <a:rPr lang="en-US" altLang="cs-CZ" sz="3600"/>
              <a:t>Changes in inventories</a:t>
            </a:r>
          </a:p>
          <a:p>
            <a:pPr eaLnBrk="1" hangingPunct="1">
              <a:spcBef>
                <a:spcPct val="15000"/>
              </a:spcBef>
              <a:buSzPct val="125000"/>
            </a:pPr>
            <a:r>
              <a:rPr lang="en-US" altLang="cs-CZ" sz="3600"/>
              <a:t>Creation of new capital assets</a:t>
            </a:r>
          </a:p>
          <a:p>
            <a:pPr eaLnBrk="1" hangingPunct="1">
              <a:spcBef>
                <a:spcPct val="15000"/>
              </a:spcBef>
              <a:buSzPct val="125000"/>
            </a:pPr>
            <a:r>
              <a:rPr lang="en-US" altLang="cs-CZ" sz="3600"/>
              <a:t>Noninvestment transactions excluded</a:t>
            </a:r>
          </a:p>
        </p:txBody>
      </p:sp>
      <p:sp>
        <p:nvSpPr>
          <p:cNvPr id="12294" name="Text Box 167">
            <a:extLst>
              <a:ext uri="{FF2B5EF4-FFF2-40B4-BE49-F238E27FC236}">
                <a16:creationId xmlns:a16="http://schemas.microsoft.com/office/drawing/2014/main" id="{2BCE2C0B-FA72-4298-8A1B-91E69166019B}"/>
              </a:ext>
            </a:extLst>
          </p:cNvPr>
          <p:cNvSpPr txBox="1">
            <a:spLocks noChangeArrowheads="1"/>
          </p:cNvSpPr>
          <p:nvPr/>
        </p:nvSpPr>
        <p:spPr bwMode="auto">
          <a:xfrm>
            <a:off x="0" y="6600825"/>
            <a:ext cx="89535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b="1">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b="1">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b="1">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b="1">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b="1">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b="1">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b="1">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b="1">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b="1">
                <a:solidFill>
                  <a:schemeClr val="tx1"/>
                </a:solidFill>
                <a:latin typeface="Arial" panose="020B0604020202020204" pitchFamily="34" charset="0"/>
                <a:ea typeface="ＭＳ Ｐゴシック" panose="020B0600070205080204" pitchFamily="34" charset="-128"/>
              </a:defRPr>
            </a:lvl9pPr>
          </a:lstStyle>
          <a:p>
            <a:pPr eaLnBrk="1" hangingPunct="1">
              <a:spcBef>
                <a:spcPct val="50000"/>
              </a:spcBef>
            </a:pPr>
            <a:r>
              <a:rPr lang="en-US" altLang="cs-CZ" sz="1200">
                <a:solidFill>
                  <a:schemeClr val="bg1"/>
                </a:solidFill>
              </a:rPr>
              <a:t>LO2</a:t>
            </a:r>
          </a:p>
        </p:txBody>
      </p:sp>
      <p:sp>
        <p:nvSpPr>
          <p:cNvPr id="1035" name="Text Box 11">
            <a:extLst>
              <a:ext uri="{FF2B5EF4-FFF2-40B4-BE49-F238E27FC236}">
                <a16:creationId xmlns:a16="http://schemas.microsoft.com/office/drawing/2014/main" id="{82B8D48A-8D39-4ABA-BB2A-3F74C341FBB4}"/>
              </a:ext>
            </a:extLst>
          </p:cNvPr>
          <p:cNvSpPr txBox="1">
            <a:spLocks noChangeArrowheads="1"/>
          </p:cNvSpPr>
          <p:nvPr/>
        </p:nvSpPr>
        <p:spPr bwMode="auto">
          <a:xfrm>
            <a:off x="8382000" y="6572250"/>
            <a:ext cx="538163" cy="304800"/>
          </a:xfrm>
          <a:prstGeom prst="rect">
            <a:avLst/>
          </a:prstGeom>
          <a:noFill/>
          <a:ln w="9525">
            <a:noFill/>
            <a:miter lim="800000"/>
            <a:headEnd/>
            <a:tailEnd/>
          </a:ln>
          <a:effectLst/>
        </p:spPr>
        <p:txBody>
          <a:bodyPr wrap="none">
            <a:spAutoFit/>
          </a:bodyPr>
          <a:lstStyle>
            <a:lvl1pPr eaLnBrk="0" hangingPunct="0">
              <a:defRPr b="1">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b="1">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b="1">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b="1">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b="1">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b="1">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b="1">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b="1">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b="1">
                <a:solidFill>
                  <a:schemeClr val="tx1"/>
                </a:solidFill>
                <a:latin typeface="Arial" panose="020B0604020202020204" pitchFamily="34" charset="0"/>
                <a:ea typeface="ＭＳ Ｐゴシック" panose="020B0600070205080204" pitchFamily="34" charset="-128"/>
              </a:defRPr>
            </a:lvl9pPr>
          </a:lstStyle>
          <a:p>
            <a:pPr eaLnBrk="1" hangingPunct="1"/>
            <a:r>
              <a:rPr lang="en-US" altLang="cs-CZ" sz="1400" b="0">
                <a:solidFill>
                  <a:schemeClr val="bg1"/>
                </a:solidFill>
                <a:cs typeface="Arial" panose="020B0604020202020204" pitchFamily="34" charset="0"/>
              </a:rPr>
              <a:t>24-</a:t>
            </a:r>
            <a:fld id="{04465E8C-222F-43FF-9E81-79F7C4804FFE}" type="slidenum">
              <a:rPr lang="en-US" altLang="cs-CZ" sz="1400" b="0">
                <a:solidFill>
                  <a:schemeClr val="bg1"/>
                </a:solidFill>
                <a:cs typeface="Arial" panose="020B0604020202020204" pitchFamily="34" charset="0"/>
              </a:rPr>
              <a:pPr eaLnBrk="1" hangingPunct="1"/>
              <a:t>6</a:t>
            </a:fld>
            <a:endParaRPr lang="en-US" altLang="cs-CZ" sz="1400" b="0">
              <a:solidFill>
                <a:schemeClr val="bg1"/>
              </a:solidFill>
              <a:cs typeface="Arial" panose="020B0604020202020204" pitchFamily="34" charset="0"/>
            </a:endParaRPr>
          </a:p>
        </p:txBody>
      </p:sp>
    </p:spTree>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a:extLst>
              <a:ext uri="{FF2B5EF4-FFF2-40B4-BE49-F238E27FC236}">
                <a16:creationId xmlns:a16="http://schemas.microsoft.com/office/drawing/2014/main" id="{AF79703A-081F-4F4F-B13D-E6BC82CA18DA}"/>
              </a:ext>
            </a:extLst>
          </p:cNvPr>
          <p:cNvSpPr>
            <a:spLocks noGrp="1" noChangeArrowheads="1"/>
          </p:cNvSpPr>
          <p:nvPr>
            <p:ph type="title" idx="4294967295"/>
          </p:nvPr>
        </p:nvSpPr>
        <p:spPr/>
        <p:txBody>
          <a:bodyPr/>
          <a:lstStyle/>
          <a:p>
            <a:pPr eaLnBrk="1" hangingPunct="1"/>
            <a:r>
              <a:rPr lang="en-US" altLang="cs-CZ" sz="3600" b="1"/>
              <a:t>Expenditures Approach</a:t>
            </a:r>
          </a:p>
        </p:txBody>
      </p:sp>
      <p:sp>
        <p:nvSpPr>
          <p:cNvPr id="14339" name="Rectangle 3">
            <a:extLst>
              <a:ext uri="{FF2B5EF4-FFF2-40B4-BE49-F238E27FC236}">
                <a16:creationId xmlns:a16="http://schemas.microsoft.com/office/drawing/2014/main" id="{757AA315-1FBA-4209-9118-D701D7A9BFEB}"/>
              </a:ext>
            </a:extLst>
          </p:cNvPr>
          <p:cNvSpPr>
            <a:spLocks noGrp="1" noChangeArrowheads="1"/>
          </p:cNvSpPr>
          <p:nvPr>
            <p:ph idx="4294967295"/>
          </p:nvPr>
        </p:nvSpPr>
        <p:spPr>
          <a:xfrm>
            <a:off x="436563" y="996950"/>
            <a:ext cx="8326437" cy="5492750"/>
          </a:xfrm>
        </p:spPr>
        <p:txBody>
          <a:bodyPr/>
          <a:lstStyle/>
          <a:p>
            <a:pPr eaLnBrk="1" hangingPunct="1">
              <a:spcBef>
                <a:spcPct val="5000"/>
              </a:spcBef>
              <a:spcAft>
                <a:spcPts val="600"/>
              </a:spcAft>
              <a:buSzPct val="125000"/>
            </a:pPr>
            <a:r>
              <a:rPr lang="en-US" altLang="cs-CZ" sz="3600"/>
              <a:t>Government purchases (</a:t>
            </a:r>
            <a:r>
              <a:rPr lang="en-US" altLang="cs-CZ" sz="3600" i="1"/>
              <a:t>G</a:t>
            </a:r>
            <a:r>
              <a:rPr lang="en-US" altLang="cs-CZ" sz="3600"/>
              <a:t>)</a:t>
            </a:r>
          </a:p>
          <a:p>
            <a:pPr lvl="1" eaLnBrk="1" hangingPunct="1">
              <a:spcBef>
                <a:spcPct val="5000"/>
              </a:spcBef>
              <a:spcAft>
                <a:spcPts val="600"/>
              </a:spcAft>
              <a:buSzPct val="125000"/>
            </a:pPr>
            <a:r>
              <a:rPr lang="en-US" altLang="cs-CZ" sz="3200"/>
              <a:t>Expenditures for goods and services</a:t>
            </a:r>
          </a:p>
          <a:p>
            <a:pPr lvl="1" eaLnBrk="1" hangingPunct="1">
              <a:spcBef>
                <a:spcPct val="5000"/>
              </a:spcBef>
              <a:spcAft>
                <a:spcPts val="600"/>
              </a:spcAft>
              <a:buSzPct val="125000"/>
            </a:pPr>
            <a:r>
              <a:rPr lang="en-US" altLang="cs-CZ" sz="3200"/>
              <a:t>Expenditures for publicly owned capital</a:t>
            </a:r>
          </a:p>
          <a:p>
            <a:pPr lvl="1" eaLnBrk="1" hangingPunct="1">
              <a:spcBef>
                <a:spcPct val="5000"/>
              </a:spcBef>
              <a:spcAft>
                <a:spcPts val="600"/>
              </a:spcAft>
              <a:buSzPct val="125000"/>
            </a:pPr>
            <a:r>
              <a:rPr lang="en-US" altLang="cs-CZ" sz="3200"/>
              <a:t>Excludes transfer payments</a:t>
            </a:r>
          </a:p>
          <a:p>
            <a:pPr eaLnBrk="1" hangingPunct="1">
              <a:spcBef>
                <a:spcPct val="5000"/>
              </a:spcBef>
              <a:spcAft>
                <a:spcPts val="600"/>
              </a:spcAft>
              <a:buSzPct val="125000"/>
            </a:pPr>
            <a:r>
              <a:rPr lang="en-US" altLang="cs-CZ" sz="3600"/>
              <a:t>Net exports (</a:t>
            </a:r>
            <a:r>
              <a:rPr lang="en-US" altLang="cs-CZ" sz="3600" i="1"/>
              <a:t>X</a:t>
            </a:r>
            <a:r>
              <a:rPr lang="en-US" altLang="cs-CZ" sz="3600" i="1" baseline="-25000"/>
              <a:t>n</a:t>
            </a:r>
            <a:r>
              <a:rPr lang="en-US" altLang="cs-CZ" sz="3600"/>
              <a:t>)</a:t>
            </a:r>
          </a:p>
          <a:p>
            <a:pPr lvl="1" eaLnBrk="1" hangingPunct="1">
              <a:spcBef>
                <a:spcPct val="5000"/>
              </a:spcBef>
              <a:spcAft>
                <a:spcPts val="600"/>
              </a:spcAft>
              <a:buSzPct val="125000"/>
            </a:pPr>
            <a:r>
              <a:rPr lang="en-US" altLang="cs-CZ" sz="3200"/>
              <a:t>Add exported goods</a:t>
            </a:r>
          </a:p>
          <a:p>
            <a:pPr lvl="1" eaLnBrk="1" hangingPunct="1">
              <a:spcBef>
                <a:spcPct val="5000"/>
              </a:spcBef>
              <a:spcAft>
                <a:spcPts val="600"/>
              </a:spcAft>
              <a:buSzPct val="125000"/>
            </a:pPr>
            <a:r>
              <a:rPr lang="en-US" altLang="cs-CZ" sz="3200"/>
              <a:t>Subtract imported goods</a:t>
            </a:r>
          </a:p>
          <a:p>
            <a:pPr lvl="1" eaLnBrk="1" hangingPunct="1">
              <a:spcBef>
                <a:spcPct val="5000"/>
              </a:spcBef>
              <a:spcAft>
                <a:spcPts val="600"/>
              </a:spcAft>
              <a:buSzPct val="125000"/>
            </a:pPr>
            <a:r>
              <a:rPr lang="en-US" altLang="cs-CZ" sz="3200"/>
              <a:t>X</a:t>
            </a:r>
            <a:r>
              <a:rPr lang="en-US" altLang="cs-CZ" sz="3200" baseline="-25000"/>
              <a:t>n</a:t>
            </a:r>
            <a:r>
              <a:rPr lang="en-US" altLang="cs-CZ" sz="3200"/>
              <a:t> = exports – imports</a:t>
            </a:r>
          </a:p>
          <a:p>
            <a:pPr eaLnBrk="1" hangingPunct="1">
              <a:spcBef>
                <a:spcPct val="5000"/>
              </a:spcBef>
              <a:spcAft>
                <a:spcPts val="600"/>
              </a:spcAft>
              <a:buSzPct val="125000"/>
            </a:pPr>
            <a:r>
              <a:rPr lang="en-US" altLang="cs-CZ" sz="3600" b="1"/>
              <a:t>GDP = </a:t>
            </a:r>
            <a:r>
              <a:rPr lang="en-US" altLang="cs-CZ" sz="3600" b="1" i="1"/>
              <a:t>C</a:t>
            </a:r>
            <a:r>
              <a:rPr lang="en-US" altLang="cs-CZ" sz="3600" b="1"/>
              <a:t> + </a:t>
            </a:r>
            <a:r>
              <a:rPr lang="en-US" altLang="cs-CZ" sz="3600" b="1" i="1"/>
              <a:t>I</a:t>
            </a:r>
            <a:r>
              <a:rPr lang="en-US" altLang="cs-CZ" sz="2000" b="1" i="1"/>
              <a:t>g</a:t>
            </a:r>
            <a:r>
              <a:rPr lang="en-US" altLang="cs-CZ" sz="3600" b="1"/>
              <a:t> + </a:t>
            </a:r>
            <a:r>
              <a:rPr lang="en-US" altLang="cs-CZ" sz="3600" b="1" i="1"/>
              <a:t>G</a:t>
            </a:r>
            <a:r>
              <a:rPr lang="en-US" altLang="cs-CZ" sz="3600" b="1"/>
              <a:t> + </a:t>
            </a:r>
            <a:r>
              <a:rPr lang="en-US" altLang="cs-CZ" sz="3600" b="1" i="1"/>
              <a:t>X</a:t>
            </a:r>
            <a:r>
              <a:rPr lang="en-US" altLang="cs-CZ" sz="2000" b="1" i="1"/>
              <a:t>n</a:t>
            </a:r>
            <a:endParaRPr lang="en-US" altLang="cs-CZ" sz="4000" b="1"/>
          </a:p>
        </p:txBody>
      </p:sp>
      <p:sp>
        <p:nvSpPr>
          <p:cNvPr id="14340" name="Text Box 5">
            <a:extLst>
              <a:ext uri="{FF2B5EF4-FFF2-40B4-BE49-F238E27FC236}">
                <a16:creationId xmlns:a16="http://schemas.microsoft.com/office/drawing/2014/main" id="{5D1097FF-0A2C-44EA-AFD8-8F968352CA5A}"/>
              </a:ext>
            </a:extLst>
          </p:cNvPr>
          <p:cNvSpPr txBox="1">
            <a:spLocks noChangeArrowheads="1"/>
          </p:cNvSpPr>
          <p:nvPr/>
        </p:nvSpPr>
        <p:spPr bwMode="auto">
          <a:xfrm>
            <a:off x="0" y="6599238"/>
            <a:ext cx="74295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b="1">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b="1">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b="1">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b="1">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b="1">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b="1">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b="1">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b="1">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b="1">
                <a:solidFill>
                  <a:schemeClr val="tx1"/>
                </a:solidFill>
                <a:latin typeface="Arial" panose="020B0604020202020204" pitchFamily="34" charset="0"/>
                <a:ea typeface="ＭＳ Ｐゴシック" panose="020B0600070205080204" pitchFamily="34" charset="-128"/>
              </a:defRPr>
            </a:lvl9pPr>
          </a:lstStyle>
          <a:p>
            <a:pPr eaLnBrk="1" hangingPunct="1">
              <a:spcBef>
                <a:spcPct val="50000"/>
              </a:spcBef>
            </a:pPr>
            <a:r>
              <a:rPr lang="en-US" altLang="cs-CZ" sz="1200">
                <a:solidFill>
                  <a:schemeClr val="bg1"/>
                </a:solidFill>
              </a:rPr>
              <a:t>LO2</a:t>
            </a:r>
          </a:p>
        </p:txBody>
      </p:sp>
      <p:sp>
        <p:nvSpPr>
          <p:cNvPr id="1035" name="Text Box 11">
            <a:extLst>
              <a:ext uri="{FF2B5EF4-FFF2-40B4-BE49-F238E27FC236}">
                <a16:creationId xmlns:a16="http://schemas.microsoft.com/office/drawing/2014/main" id="{B41A560D-F480-4073-A852-53463ABBED52}"/>
              </a:ext>
            </a:extLst>
          </p:cNvPr>
          <p:cNvSpPr txBox="1">
            <a:spLocks noChangeArrowheads="1"/>
          </p:cNvSpPr>
          <p:nvPr/>
        </p:nvSpPr>
        <p:spPr bwMode="auto">
          <a:xfrm>
            <a:off x="8382000" y="6572250"/>
            <a:ext cx="636588" cy="304800"/>
          </a:xfrm>
          <a:prstGeom prst="rect">
            <a:avLst/>
          </a:prstGeom>
          <a:noFill/>
          <a:ln w="9525">
            <a:noFill/>
            <a:miter lim="800000"/>
            <a:headEnd/>
            <a:tailEnd/>
          </a:ln>
          <a:effectLst/>
        </p:spPr>
        <p:txBody>
          <a:bodyPr wrap="none">
            <a:spAutoFit/>
          </a:bodyPr>
          <a:lstStyle>
            <a:lvl1pPr eaLnBrk="0" hangingPunct="0">
              <a:defRPr b="1">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b="1">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b="1">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b="1">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b="1">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b="1">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b="1">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b="1">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b="1">
                <a:solidFill>
                  <a:schemeClr val="tx1"/>
                </a:solidFill>
                <a:latin typeface="Arial" panose="020B0604020202020204" pitchFamily="34" charset="0"/>
                <a:ea typeface="ＭＳ Ｐゴシック" panose="020B0600070205080204" pitchFamily="34" charset="-128"/>
              </a:defRPr>
            </a:lvl9pPr>
          </a:lstStyle>
          <a:p>
            <a:pPr eaLnBrk="1" hangingPunct="1"/>
            <a:r>
              <a:rPr lang="en-US" altLang="cs-CZ" sz="1400" b="0">
                <a:solidFill>
                  <a:schemeClr val="bg1"/>
                </a:solidFill>
                <a:cs typeface="Arial" panose="020B0604020202020204" pitchFamily="34" charset="0"/>
              </a:rPr>
              <a:t>24-</a:t>
            </a:r>
            <a:fld id="{59923B05-4534-4829-8A6B-E74A0440D7FD}" type="slidenum">
              <a:rPr lang="en-US" altLang="cs-CZ" sz="1400" b="0">
                <a:solidFill>
                  <a:schemeClr val="bg1"/>
                </a:solidFill>
                <a:cs typeface="Arial" panose="020B0604020202020204" pitchFamily="34" charset="0"/>
              </a:rPr>
              <a:pPr eaLnBrk="1" hangingPunct="1"/>
              <a:t>7</a:t>
            </a:fld>
            <a:endParaRPr lang="en-US" altLang="cs-CZ" sz="1400" b="0">
              <a:solidFill>
                <a:schemeClr val="bg1"/>
              </a:solidFill>
              <a:cs typeface="Arial" panose="020B0604020202020204" pitchFamily="34" charset="0"/>
            </a:endParaRPr>
          </a:p>
        </p:txBody>
      </p:sp>
    </p:spTree>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a:extLst>
              <a:ext uri="{FF2B5EF4-FFF2-40B4-BE49-F238E27FC236}">
                <a16:creationId xmlns:a16="http://schemas.microsoft.com/office/drawing/2014/main" id="{B4316E8D-3C59-4C1D-8AE3-46BCB7D8BD8C}"/>
              </a:ext>
            </a:extLst>
          </p:cNvPr>
          <p:cNvSpPr>
            <a:spLocks noGrp="1" noChangeArrowheads="1"/>
          </p:cNvSpPr>
          <p:nvPr>
            <p:ph type="title" idx="4294967295"/>
          </p:nvPr>
        </p:nvSpPr>
        <p:spPr/>
        <p:txBody>
          <a:bodyPr/>
          <a:lstStyle/>
          <a:p>
            <a:pPr eaLnBrk="1" hangingPunct="1"/>
            <a:r>
              <a:rPr lang="en-US" altLang="cs-CZ" sz="3600" b="1"/>
              <a:t>Shortcomings of GDP</a:t>
            </a:r>
          </a:p>
        </p:txBody>
      </p:sp>
      <p:sp>
        <p:nvSpPr>
          <p:cNvPr id="9219" name="Rectangle 3">
            <a:extLst>
              <a:ext uri="{FF2B5EF4-FFF2-40B4-BE49-F238E27FC236}">
                <a16:creationId xmlns:a16="http://schemas.microsoft.com/office/drawing/2014/main" id="{565E39C0-B5B4-4DAC-9DEC-F5DB6E4DA137}"/>
              </a:ext>
            </a:extLst>
          </p:cNvPr>
          <p:cNvSpPr>
            <a:spLocks noGrp="1" noChangeArrowheads="1"/>
          </p:cNvSpPr>
          <p:nvPr>
            <p:ph idx="4294967295"/>
          </p:nvPr>
        </p:nvSpPr>
        <p:spPr>
          <a:xfrm>
            <a:off x="469900" y="1041400"/>
            <a:ext cx="8229600" cy="5287963"/>
          </a:xfrm>
        </p:spPr>
        <p:txBody>
          <a:bodyPr/>
          <a:lstStyle/>
          <a:p>
            <a:pPr eaLnBrk="1" hangingPunct="1">
              <a:spcBef>
                <a:spcPct val="15000"/>
              </a:spcBef>
              <a:buSzPct val="125000"/>
            </a:pPr>
            <a:r>
              <a:rPr lang="en-US" altLang="cs-CZ" sz="3600"/>
              <a:t>Nonmarket activities</a:t>
            </a:r>
          </a:p>
          <a:p>
            <a:pPr eaLnBrk="1" hangingPunct="1">
              <a:spcBef>
                <a:spcPct val="15000"/>
              </a:spcBef>
              <a:buSzPct val="125000"/>
            </a:pPr>
            <a:r>
              <a:rPr lang="en-US" altLang="cs-CZ" sz="3600"/>
              <a:t>Leisure</a:t>
            </a:r>
          </a:p>
          <a:p>
            <a:pPr eaLnBrk="1" hangingPunct="1">
              <a:spcBef>
                <a:spcPct val="15000"/>
              </a:spcBef>
              <a:buSzPct val="125000"/>
            </a:pPr>
            <a:r>
              <a:rPr lang="en-US" altLang="cs-CZ" sz="3600"/>
              <a:t>Improved product quality</a:t>
            </a:r>
          </a:p>
          <a:p>
            <a:pPr eaLnBrk="1" hangingPunct="1">
              <a:spcBef>
                <a:spcPct val="15000"/>
              </a:spcBef>
              <a:buSzPct val="125000"/>
            </a:pPr>
            <a:r>
              <a:rPr lang="en-US" altLang="cs-CZ" sz="3600"/>
              <a:t>The underground economy</a:t>
            </a:r>
          </a:p>
          <a:p>
            <a:pPr eaLnBrk="1" hangingPunct="1">
              <a:spcBef>
                <a:spcPct val="15000"/>
              </a:spcBef>
              <a:buSzPct val="125000"/>
            </a:pPr>
            <a:r>
              <a:rPr lang="en-US" altLang="cs-CZ" sz="3600"/>
              <a:t>GDP and the environment</a:t>
            </a:r>
          </a:p>
          <a:p>
            <a:pPr eaLnBrk="1" hangingPunct="1">
              <a:spcBef>
                <a:spcPct val="15000"/>
              </a:spcBef>
              <a:buSzPct val="125000"/>
            </a:pPr>
            <a:r>
              <a:rPr lang="en-US" altLang="cs-CZ" sz="3600"/>
              <a:t>Composition and distribution of the output</a:t>
            </a:r>
          </a:p>
          <a:p>
            <a:pPr eaLnBrk="1" hangingPunct="1">
              <a:spcBef>
                <a:spcPct val="15000"/>
              </a:spcBef>
              <a:buSzPct val="125000"/>
            </a:pPr>
            <a:r>
              <a:rPr lang="en-US" altLang="cs-CZ" sz="3600"/>
              <a:t>Noneconomic sources of well-being</a:t>
            </a:r>
            <a:endParaRPr lang="cs-CZ" altLang="cs-CZ" sz="3600"/>
          </a:p>
          <a:p>
            <a:pPr eaLnBrk="1" hangingPunct="1">
              <a:spcBef>
                <a:spcPct val="15000"/>
              </a:spcBef>
              <a:buSzPct val="125000"/>
            </a:pPr>
            <a:r>
              <a:rPr lang="en-US" altLang="cs-CZ" sz="1400"/>
              <a:t>GDP, Unemployment, Inflation- EconMovies #6: Back to the Future</a:t>
            </a:r>
            <a:r>
              <a:rPr lang="cs-CZ" altLang="cs-CZ" sz="1400"/>
              <a:t> https://www.youtube.com/watch?v=3GTgniuxA50</a:t>
            </a:r>
            <a:endParaRPr lang="en-US" altLang="cs-CZ" sz="1400"/>
          </a:p>
          <a:p>
            <a:pPr eaLnBrk="1" hangingPunct="1">
              <a:spcBef>
                <a:spcPct val="15000"/>
              </a:spcBef>
              <a:buSzPct val="125000"/>
            </a:pPr>
            <a:endParaRPr lang="en-US" altLang="cs-CZ" sz="3600"/>
          </a:p>
        </p:txBody>
      </p:sp>
      <p:sp>
        <p:nvSpPr>
          <p:cNvPr id="9220" name="Text Box 5">
            <a:extLst>
              <a:ext uri="{FF2B5EF4-FFF2-40B4-BE49-F238E27FC236}">
                <a16:creationId xmlns:a16="http://schemas.microsoft.com/office/drawing/2014/main" id="{A4DC328E-98AA-488A-8572-91E0A289B78D}"/>
              </a:ext>
            </a:extLst>
          </p:cNvPr>
          <p:cNvSpPr txBox="1">
            <a:spLocks noChangeArrowheads="1"/>
          </p:cNvSpPr>
          <p:nvPr/>
        </p:nvSpPr>
        <p:spPr bwMode="auto">
          <a:xfrm>
            <a:off x="0" y="6597650"/>
            <a:ext cx="72390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rgbClr val="3399FF"/>
              </a:buClr>
              <a:buChar char="•"/>
              <a:defRPr sz="2800">
                <a:solidFill>
                  <a:schemeClr val="tx1"/>
                </a:solidFill>
                <a:latin typeface="Arial" panose="020B0604020202020204" pitchFamily="34" charset="0"/>
              </a:defRPr>
            </a:lvl1pPr>
            <a:lvl2pPr marL="742950" indent="-285750">
              <a:spcBef>
                <a:spcPct val="20000"/>
              </a:spcBef>
              <a:buClr>
                <a:srgbClr val="3399FF"/>
              </a:buClr>
              <a:buChar char="•"/>
              <a:defRPr sz="2400">
                <a:solidFill>
                  <a:schemeClr val="tx1"/>
                </a:solidFill>
                <a:latin typeface="Arial" panose="020B0604020202020204" pitchFamily="34" charset="0"/>
              </a:defRPr>
            </a:lvl2pPr>
            <a:lvl3pPr marL="1143000" indent="-228600">
              <a:spcBef>
                <a:spcPct val="20000"/>
              </a:spcBef>
              <a:buClr>
                <a:srgbClr val="3399FF"/>
              </a:buClr>
              <a:buChar char="•"/>
              <a:defRPr sz="2400">
                <a:solidFill>
                  <a:schemeClr val="tx1"/>
                </a:solidFill>
                <a:latin typeface="Arial" panose="020B0604020202020204" pitchFamily="34" charset="0"/>
              </a:defRPr>
            </a:lvl3pPr>
            <a:lvl4pPr marL="1600200" indent="-228600">
              <a:spcBef>
                <a:spcPct val="20000"/>
              </a:spcBef>
              <a:buClr>
                <a:srgbClr val="3399FF"/>
              </a:buClr>
              <a:buChar char="•"/>
              <a:defRPr sz="2000">
                <a:solidFill>
                  <a:schemeClr val="tx1"/>
                </a:solidFill>
                <a:latin typeface="Arial" panose="020B0604020202020204" pitchFamily="34" charset="0"/>
              </a:defRPr>
            </a:lvl4pPr>
            <a:lvl5pPr marL="2057400" indent="-228600">
              <a:spcBef>
                <a:spcPct val="20000"/>
              </a:spcBef>
              <a:buClr>
                <a:srgbClr val="3399FF"/>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9pPr>
          </a:lstStyle>
          <a:p>
            <a:pPr eaLnBrk="1" hangingPunct="1">
              <a:spcBef>
                <a:spcPct val="50000"/>
              </a:spcBef>
              <a:buClrTx/>
              <a:buFontTx/>
              <a:buNone/>
            </a:pPr>
            <a:r>
              <a:rPr lang="en-US" altLang="cs-CZ" sz="1200" b="1">
                <a:solidFill>
                  <a:schemeClr val="bg1"/>
                </a:solidFill>
              </a:rPr>
              <a:t>LO4</a:t>
            </a:r>
          </a:p>
        </p:txBody>
      </p:sp>
      <p:sp>
        <p:nvSpPr>
          <p:cNvPr id="9221" name="Text Box 11">
            <a:extLst>
              <a:ext uri="{FF2B5EF4-FFF2-40B4-BE49-F238E27FC236}">
                <a16:creationId xmlns:a16="http://schemas.microsoft.com/office/drawing/2014/main" id="{B78FA47C-3268-4C7C-848E-B190CBDE5574}"/>
              </a:ext>
            </a:extLst>
          </p:cNvPr>
          <p:cNvSpPr txBox="1">
            <a:spLocks noChangeArrowheads="1"/>
          </p:cNvSpPr>
          <p:nvPr/>
        </p:nvSpPr>
        <p:spPr bwMode="auto">
          <a:xfrm>
            <a:off x="8382000" y="6553200"/>
            <a:ext cx="636588"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rgbClr val="3399FF"/>
              </a:buClr>
              <a:buChar char="•"/>
              <a:defRPr sz="2800">
                <a:solidFill>
                  <a:schemeClr val="tx1"/>
                </a:solidFill>
                <a:latin typeface="Arial" panose="020B0604020202020204" pitchFamily="34" charset="0"/>
              </a:defRPr>
            </a:lvl1pPr>
            <a:lvl2pPr marL="742950" indent="-285750">
              <a:spcBef>
                <a:spcPct val="20000"/>
              </a:spcBef>
              <a:buClr>
                <a:srgbClr val="3399FF"/>
              </a:buClr>
              <a:buChar char="•"/>
              <a:defRPr sz="2400">
                <a:solidFill>
                  <a:schemeClr val="tx1"/>
                </a:solidFill>
                <a:latin typeface="Arial" panose="020B0604020202020204" pitchFamily="34" charset="0"/>
              </a:defRPr>
            </a:lvl2pPr>
            <a:lvl3pPr marL="1143000" indent="-228600">
              <a:spcBef>
                <a:spcPct val="20000"/>
              </a:spcBef>
              <a:buClr>
                <a:srgbClr val="3399FF"/>
              </a:buClr>
              <a:buChar char="•"/>
              <a:defRPr sz="2400">
                <a:solidFill>
                  <a:schemeClr val="tx1"/>
                </a:solidFill>
                <a:latin typeface="Arial" panose="020B0604020202020204" pitchFamily="34" charset="0"/>
              </a:defRPr>
            </a:lvl3pPr>
            <a:lvl4pPr marL="1600200" indent="-228600">
              <a:spcBef>
                <a:spcPct val="20000"/>
              </a:spcBef>
              <a:buClr>
                <a:srgbClr val="3399FF"/>
              </a:buClr>
              <a:buChar char="•"/>
              <a:defRPr sz="2000">
                <a:solidFill>
                  <a:schemeClr val="tx1"/>
                </a:solidFill>
                <a:latin typeface="Arial" panose="020B0604020202020204" pitchFamily="34" charset="0"/>
              </a:defRPr>
            </a:lvl4pPr>
            <a:lvl5pPr marL="2057400" indent="-228600">
              <a:spcBef>
                <a:spcPct val="20000"/>
              </a:spcBef>
              <a:buClr>
                <a:srgbClr val="3399FF"/>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9pPr>
          </a:lstStyle>
          <a:p>
            <a:pPr eaLnBrk="1" hangingPunct="1">
              <a:spcBef>
                <a:spcPct val="0"/>
              </a:spcBef>
              <a:buClrTx/>
              <a:buFontTx/>
              <a:buNone/>
            </a:pPr>
            <a:r>
              <a:rPr lang="en-US" altLang="cs-CZ" sz="1400">
                <a:solidFill>
                  <a:schemeClr val="bg1"/>
                </a:solidFill>
                <a:cs typeface="Arial" panose="020B0604020202020204" pitchFamily="34" charset="0"/>
              </a:rPr>
              <a:t>24-</a:t>
            </a:r>
            <a:fld id="{DBA379EF-49B5-4C94-BCCE-BF7E478696BE}" type="slidenum">
              <a:rPr lang="en-US" altLang="cs-CZ" sz="1400">
                <a:solidFill>
                  <a:schemeClr val="bg1"/>
                </a:solidFill>
                <a:cs typeface="Arial" panose="020B0604020202020204" pitchFamily="34" charset="0"/>
              </a:rPr>
              <a:pPr eaLnBrk="1" hangingPunct="1">
                <a:spcBef>
                  <a:spcPct val="0"/>
                </a:spcBef>
                <a:buClrTx/>
                <a:buFontTx/>
                <a:buNone/>
              </a:pPr>
              <a:t>8</a:t>
            </a:fld>
            <a:endParaRPr lang="en-US" altLang="cs-CZ" sz="1400">
              <a:solidFill>
                <a:schemeClr val="bg1"/>
              </a:solidFill>
              <a:cs typeface="Arial" panose="020B0604020202020204" pitchFamily="34" charset="0"/>
            </a:endParaRPr>
          </a:p>
        </p:txBody>
      </p:sp>
    </p:spTree>
    <p:extLst>
      <p:ext uri="{BB962C8B-B14F-4D97-AF65-F5344CB8AC3E}">
        <p14:creationId xmlns:p14="http://schemas.microsoft.com/office/powerpoint/2010/main" val="1672290612"/>
      </p:ext>
    </p:extLst>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5">
            <a:extLst>
              <a:ext uri="{FF2B5EF4-FFF2-40B4-BE49-F238E27FC236}">
                <a16:creationId xmlns:a16="http://schemas.microsoft.com/office/drawing/2014/main" id="{0973F4CE-5F26-4BA2-BD5E-1CBBB7F81B2F}"/>
              </a:ext>
            </a:extLst>
          </p:cNvPr>
          <p:cNvSpPr>
            <a:spLocks noChangeArrowheads="1"/>
          </p:cNvSpPr>
          <p:nvPr/>
        </p:nvSpPr>
        <p:spPr bwMode="auto">
          <a:xfrm>
            <a:off x="0" y="0"/>
            <a:ext cx="9144000" cy="838200"/>
          </a:xfrm>
          <a:prstGeom prst="rect">
            <a:avLst/>
          </a:prstGeom>
          <a:solidFill>
            <a:srgbClr val="20589C"/>
          </a:solidFill>
          <a:ln w="9525">
            <a:solidFill>
              <a:srgbClr val="20589C"/>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endParaRPr lang="cs-CZ" altLang="cs-CZ" sz="1800" b="1">
              <a:latin typeface="Dotum" panose="020B0600000101010101" pitchFamily="34" charset="-127"/>
            </a:endParaRPr>
          </a:p>
        </p:txBody>
      </p:sp>
      <p:sp>
        <p:nvSpPr>
          <p:cNvPr id="6147" name="Rectangle 2">
            <a:extLst>
              <a:ext uri="{FF2B5EF4-FFF2-40B4-BE49-F238E27FC236}">
                <a16:creationId xmlns:a16="http://schemas.microsoft.com/office/drawing/2014/main" id="{302E8FAE-565B-426D-BB1B-335A305160C9}"/>
              </a:ext>
            </a:extLst>
          </p:cNvPr>
          <p:cNvSpPr>
            <a:spLocks noGrp="1" noChangeArrowheads="1"/>
          </p:cNvSpPr>
          <p:nvPr>
            <p:ph type="title"/>
          </p:nvPr>
        </p:nvSpPr>
        <p:spPr>
          <a:xfrm>
            <a:off x="0" y="0"/>
            <a:ext cx="9144000" cy="838200"/>
          </a:xfrm>
        </p:spPr>
        <p:txBody>
          <a:bodyPr/>
          <a:lstStyle/>
          <a:p>
            <a:pPr eaLnBrk="1" hangingPunct="1"/>
            <a:r>
              <a:rPr lang="en-US" altLang="cs-CZ">
                <a:solidFill>
                  <a:schemeClr val="bg1"/>
                </a:solidFill>
              </a:rPr>
              <a:t>The Business Cycle</a:t>
            </a:r>
          </a:p>
        </p:txBody>
      </p:sp>
      <p:sp>
        <p:nvSpPr>
          <p:cNvPr id="6148" name="Rectangle 3">
            <a:extLst>
              <a:ext uri="{FF2B5EF4-FFF2-40B4-BE49-F238E27FC236}">
                <a16:creationId xmlns:a16="http://schemas.microsoft.com/office/drawing/2014/main" id="{97C55E3E-5910-4251-85C1-143EB9F5057C}"/>
              </a:ext>
            </a:extLst>
          </p:cNvPr>
          <p:cNvSpPr>
            <a:spLocks noGrp="1" noChangeArrowheads="1"/>
          </p:cNvSpPr>
          <p:nvPr>
            <p:ph type="body" idx="1"/>
          </p:nvPr>
        </p:nvSpPr>
        <p:spPr>
          <a:xfrm>
            <a:off x="457200" y="1295400"/>
            <a:ext cx="8229600" cy="4525963"/>
          </a:xfrm>
        </p:spPr>
        <p:txBody>
          <a:bodyPr/>
          <a:lstStyle/>
          <a:p>
            <a:pPr eaLnBrk="1" hangingPunct="1">
              <a:buClr>
                <a:srgbClr val="3399FF"/>
              </a:buClr>
              <a:buSzPct val="125000"/>
            </a:pPr>
            <a:r>
              <a:rPr lang="en-US" altLang="cs-CZ"/>
              <a:t>Alternating increases and decreases in economic activity over time</a:t>
            </a:r>
          </a:p>
          <a:p>
            <a:pPr eaLnBrk="1" hangingPunct="1">
              <a:buClr>
                <a:srgbClr val="3399FF"/>
              </a:buClr>
              <a:buSzPct val="125000"/>
            </a:pPr>
            <a:r>
              <a:rPr lang="en-US" altLang="cs-CZ"/>
              <a:t>Phases of the business cycle</a:t>
            </a:r>
          </a:p>
          <a:p>
            <a:pPr lvl="1" eaLnBrk="1" hangingPunct="1">
              <a:buClr>
                <a:srgbClr val="3399FF"/>
              </a:buClr>
              <a:buSzPct val="125000"/>
              <a:buFont typeface="Arial" panose="020B0604020202020204" pitchFamily="34" charset="0"/>
              <a:buChar char="•"/>
            </a:pPr>
            <a:r>
              <a:rPr lang="en-US" altLang="cs-CZ"/>
              <a:t>Peak</a:t>
            </a:r>
          </a:p>
          <a:p>
            <a:pPr lvl="1" eaLnBrk="1" hangingPunct="1">
              <a:buClr>
                <a:srgbClr val="3399FF"/>
              </a:buClr>
              <a:buSzPct val="125000"/>
              <a:buFont typeface="Arial" panose="020B0604020202020204" pitchFamily="34" charset="0"/>
              <a:buChar char="•"/>
            </a:pPr>
            <a:r>
              <a:rPr lang="en-US" altLang="cs-CZ"/>
              <a:t>Recession</a:t>
            </a:r>
          </a:p>
          <a:p>
            <a:pPr lvl="1" eaLnBrk="1" hangingPunct="1">
              <a:buClr>
                <a:srgbClr val="3399FF"/>
              </a:buClr>
              <a:buSzPct val="125000"/>
              <a:buFont typeface="Arial" panose="020B0604020202020204" pitchFamily="34" charset="0"/>
              <a:buChar char="•"/>
            </a:pPr>
            <a:r>
              <a:rPr lang="en-US" altLang="cs-CZ"/>
              <a:t>Trough</a:t>
            </a:r>
          </a:p>
          <a:p>
            <a:pPr lvl="1" eaLnBrk="1" hangingPunct="1">
              <a:buClr>
                <a:srgbClr val="3399FF"/>
              </a:buClr>
              <a:buSzPct val="125000"/>
              <a:buFont typeface="Arial" panose="020B0604020202020204" pitchFamily="34" charset="0"/>
              <a:buChar char="•"/>
            </a:pPr>
            <a:r>
              <a:rPr lang="en-US" altLang="cs-CZ"/>
              <a:t>Expansion</a:t>
            </a:r>
          </a:p>
        </p:txBody>
      </p:sp>
      <p:sp>
        <p:nvSpPr>
          <p:cNvPr id="6149" name="Rectangle 4">
            <a:extLst>
              <a:ext uri="{FF2B5EF4-FFF2-40B4-BE49-F238E27FC236}">
                <a16:creationId xmlns:a16="http://schemas.microsoft.com/office/drawing/2014/main" id="{2912B190-97A8-48C1-93CE-5A611CA20F89}"/>
              </a:ext>
            </a:extLst>
          </p:cNvPr>
          <p:cNvSpPr>
            <a:spLocks noChangeArrowheads="1"/>
          </p:cNvSpPr>
          <p:nvPr/>
        </p:nvSpPr>
        <p:spPr bwMode="auto">
          <a:xfrm rot="5400000">
            <a:off x="4457700" y="2171700"/>
            <a:ext cx="228600" cy="9144000"/>
          </a:xfrm>
          <a:prstGeom prst="rect">
            <a:avLst/>
          </a:prstGeom>
          <a:solidFill>
            <a:srgbClr val="522890"/>
          </a:solidFill>
          <a:ln w="9525">
            <a:solidFill>
              <a:srgbClr val="522890"/>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cs-CZ" altLang="cs-CZ" sz="1800"/>
          </a:p>
        </p:txBody>
      </p:sp>
      <p:sp>
        <p:nvSpPr>
          <p:cNvPr id="6150" name="Text Box 7">
            <a:extLst>
              <a:ext uri="{FF2B5EF4-FFF2-40B4-BE49-F238E27FC236}">
                <a16:creationId xmlns:a16="http://schemas.microsoft.com/office/drawing/2014/main" id="{B6869919-BC01-4E97-947F-A16415BBB03A}"/>
              </a:ext>
            </a:extLst>
          </p:cNvPr>
          <p:cNvSpPr txBox="1">
            <a:spLocks noChangeArrowheads="1"/>
          </p:cNvSpPr>
          <p:nvPr/>
        </p:nvSpPr>
        <p:spPr bwMode="auto">
          <a:xfrm>
            <a:off x="0" y="6583363"/>
            <a:ext cx="533400"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cs-CZ" sz="1200" b="1">
                <a:solidFill>
                  <a:schemeClr val="bg1"/>
                </a:solidFill>
              </a:rPr>
              <a:t>LO1</a:t>
            </a:r>
          </a:p>
        </p:txBody>
      </p:sp>
      <p:sp>
        <p:nvSpPr>
          <p:cNvPr id="6151" name="Text Box 11">
            <a:extLst>
              <a:ext uri="{FF2B5EF4-FFF2-40B4-BE49-F238E27FC236}">
                <a16:creationId xmlns:a16="http://schemas.microsoft.com/office/drawing/2014/main" id="{84A5BDD6-91DF-4687-B897-7D2DB5D823BC}"/>
              </a:ext>
            </a:extLst>
          </p:cNvPr>
          <p:cNvSpPr txBox="1">
            <a:spLocks noChangeArrowheads="1"/>
          </p:cNvSpPr>
          <p:nvPr/>
        </p:nvSpPr>
        <p:spPr bwMode="auto">
          <a:xfrm>
            <a:off x="8382000" y="6553200"/>
            <a:ext cx="538163"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cs-CZ" sz="1400">
                <a:solidFill>
                  <a:schemeClr val="bg1"/>
                </a:solidFill>
                <a:ea typeface="ＭＳ Ｐゴシック" panose="020B0600070205080204" pitchFamily="34" charset="-128"/>
                <a:cs typeface="Arial" panose="020B0604020202020204" pitchFamily="34" charset="0"/>
              </a:rPr>
              <a:t>26-</a:t>
            </a:r>
            <a:fld id="{7F0BDF26-8AAB-4CF4-8F4C-F2C9BFCA96F6}" type="slidenum">
              <a:rPr lang="en-US" altLang="cs-CZ" sz="1400">
                <a:solidFill>
                  <a:schemeClr val="bg1"/>
                </a:solidFill>
                <a:ea typeface="ＭＳ Ｐゴシック" panose="020B0600070205080204" pitchFamily="34" charset="-128"/>
                <a:cs typeface="Arial" panose="020B0604020202020204" pitchFamily="34" charset="0"/>
              </a:rPr>
              <a:pPr eaLnBrk="1" hangingPunct="1">
                <a:spcBef>
                  <a:spcPct val="0"/>
                </a:spcBef>
                <a:buFontTx/>
                <a:buNone/>
              </a:pPr>
              <a:t>9</a:t>
            </a:fld>
            <a:endParaRPr lang="en-US" altLang="cs-CZ" sz="1400">
              <a:solidFill>
                <a:schemeClr val="bg1"/>
              </a:solidFill>
              <a:ea typeface="ＭＳ Ｐゴシック" panose="020B0600070205080204" pitchFamily="34" charset="-128"/>
              <a:cs typeface="Arial" panose="020B0604020202020204" pitchFamily="34" charset="0"/>
            </a:endParaRPr>
          </a:p>
        </p:txBody>
      </p:sp>
    </p:spTree>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MMPROD_NEXTUNIQUEID" val="10026"/>
  <p:tag name="MMPROD_UIDATA" val="&lt;database version=&quot;7.0&quot;&gt;&lt;object type=&quot;1&quot; unique_id=&quot;10001&quot;&gt;&lt;object type=&quot;2&quot; unique_id=&quot;11006&quot;&gt;&lt;object type=&quot;3&quot; unique_id=&quot;11007&quot;&gt;&lt;property id=&quot;20148&quot; value=&quot;5&quot;/&gt;&lt;property id=&quot;20300&quot; value=&quot;Slide 1 - &amp;quot;An Introduction to Macroeconomics&amp;quot;&quot;/&gt;&lt;property id=&quot;20307&quot; value=&quot;257&quot;/&gt;&lt;/object&gt;&lt;object type=&quot;3&quot; unique_id=&quot;11008&quot;&gt;&lt;property id=&quot;20148&quot; value=&quot;5&quot;/&gt;&lt;property id=&quot;20300&quot; value=&quot;Slide 2 - &amp;quot;Performance and Policy&amp;quot;&quot;/&gt;&lt;property id=&quot;20307&quot; value=&quot;259&quot;/&gt;&lt;/object&gt;&lt;object type=&quot;3&quot; unique_id=&quot;11009&quot;&gt;&lt;property id=&quot;20148&quot; value=&quot;5&quot;/&gt;&lt;property id=&quot;20300&quot; value=&quot;Slide 3 - &amp;quot;Performance and Policy&amp;quot;&quot;/&gt;&lt;property id=&quot;20307&quot; value=&quot;261&quot;/&gt;&lt;/object&gt;&lt;object type=&quot;3&quot; unique_id=&quot;11010&quot;&gt;&lt;property id=&quot;20148&quot; value=&quot;5&quot;/&gt;&lt;property id=&quot;20300&quot; value=&quot;Slide 4 - &amp;quot;Performance and Policy&amp;quot;&quot;/&gt;&lt;property id=&quot;20307&quot; value=&quot;262&quot;/&gt;&lt;/object&gt;&lt;object type=&quot;3&quot; unique_id=&quot;11011&quot;&gt;&lt;property id=&quot;20148&quot; value=&quot;5&quot;/&gt;&lt;property id=&quot;20300&quot; value=&quot;Slide 5 - &amp;quot;Modern Economic Growth&amp;quot;&quot;/&gt;&lt;property id=&quot;20307&quot; value=&quot;263&quot;/&gt;&lt;/object&gt;&lt;object type=&quot;3&quot; unique_id=&quot;11012&quot;&gt;&lt;property id=&quot;20148&quot; value=&quot;5&quot;/&gt;&lt;property id=&quot;20300&quot; value=&quot;Slide 6 - &amp;quot;Global Perspective&amp;quot;&quot;/&gt;&lt;property id=&quot;20307&quot; value=&quot;264&quot;/&gt;&lt;/object&gt;&lt;object type=&quot;3&quot; unique_id=&quot;11013&quot;&gt;&lt;property id=&quot;20148&quot; value=&quot;5&quot;/&gt;&lt;property id=&quot;20300&quot; value=&quot;Slide 7 - &amp;quot;Savings and Investment&amp;quot;&quot;/&gt;&lt;property id=&quot;20307&quot; value=&quot;265&quot;/&gt;&lt;/object&gt;&lt;object type=&quot;3&quot; unique_id=&quot;11014&quot;&gt;&lt;property id=&quot;20148&quot; value=&quot;5&quot;/&gt;&lt;property id=&quot;20300&quot; value=&quot;Slide 8 - &amp;quot;Uncertainty, Expectations, and Shocks&amp;quot;&quot;/&gt;&lt;property id=&quot;20307&quot; value=&quot;266&quot;/&gt;&lt;/object&gt;&lt;object type=&quot;3&quot; unique_id=&quot;11015&quot;&gt;&lt;property id=&quot;20148&quot; value=&quot;5&quot;/&gt;&lt;property id=&quot;20300&quot; value=&quot;Slide 9 - &amp;quot;Uncertainty, Expectations and Shocks&amp;quot;&quot;/&gt;&lt;property id=&quot;20307&quot; value=&quot;267&quot;/&gt;&lt;/object&gt;&lt;object type=&quot;3&quot; unique_id=&quot;11016&quot;&gt;&lt;property id=&quot;20148&quot; value=&quot;5&quot;/&gt;&lt;property id=&quot;20300&quot; value=&quot;Slide 10 - &amp;quot;Demand Shocks&amp;quot;&quot;/&gt;&lt;property id=&quot;20307&quot; value=&quot;272&quot;/&gt;&lt;/object&gt;&lt;object type=&quot;3&quot; unique_id=&quot;11017&quot;&gt;&lt;property id=&quot;20148&quot; value=&quot;5&quot;/&gt;&lt;property id=&quot;20300&quot; value=&quot;Slide 11 - &amp;quot;Demand Shocks&amp;quot;&quot;/&gt;&lt;property id=&quot;20307&quot; value=&quot;273&quot;/&gt;&lt;/object&gt;&lt;object type=&quot;3&quot; unique_id=&quot;11018&quot;&gt;&lt;property id=&quot;20148&quot; value=&quot;5&quot;/&gt;&lt;property id=&quot;20300&quot; value=&quot;Slide 12 - &amp;quot;Sticky Prices&amp;quot;&quot;/&gt;&lt;property id=&quot;20307&quot; value=&quot;269&quot;/&gt;&lt;/object&gt;&lt;object type=&quot;3&quot; unique_id=&quot;11019&quot;&gt;&lt;property id=&quot;20148&quot; value=&quot;5&quot;/&gt;&lt;property id=&quot;20300&quot; value=&quot;Slide 13 - &amp;quot;Sticky Prices&amp;quot;&quot;/&gt;&lt;property id=&quot;20307&quot; value=&quot;271&quot;/&gt;&lt;/object&gt;&lt;object type=&quot;3&quot; unique_id=&quot;11020&quot;&gt;&lt;property id=&quot;20148&quot; value=&quot;5&quot;/&gt;&lt;property id=&quot;20300&quot; value=&quot;Slide 14 - &amp;quot;Inventory Management &amp;quot;&quot;/&gt;&lt;property id=&quot;20307&quot; value=&quot;270&quot;/&gt;&lt;/object&gt;&lt;/object&gt;&lt;object type=&quot;8&quot; unique_id=&quot;11036&quot;&gt;&lt;/object&gt;&lt;/object&gt;&lt;/database&gt;"/>
  <p:tag name="SECTOMILLISECCONVERTED" val="1"/>
</p:tagLst>
</file>

<file path=ppt/theme/theme1.xml><?xml version="1.0" encoding="utf-8"?>
<a:theme xmlns:a="http://schemas.openxmlformats.org/drawingml/2006/main" name="19e PPT template">
  <a:themeElements>
    <a:clrScheme name="19e PPT templat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9e PPT template">
      <a:majorFont>
        <a:latin typeface="Tahoma"/>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9e PPT templat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9e PPT templat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9e PPT templat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9e PPT templat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9e PPT templat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9e PPT templat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9e PPT templat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9e PPT templat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9e PPT templat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9e PPT templat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9e PPT templat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9e PPT templat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9e%20PPT%20template[1]">
  <a:themeElements>
    <a:clrScheme name="Office Them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Them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Office Them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Office Them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Office Them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Office Them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Office Them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Office Them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Office Them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Office Them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Office Them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5409</TotalTime>
  <Words>5113</Words>
  <Application>Microsoft Office PowerPoint</Application>
  <PresentationFormat>Předvádění na obrazovce (4:3)</PresentationFormat>
  <Paragraphs>553</Paragraphs>
  <Slides>36</Slides>
  <Notes>36</Notes>
  <HiddenSlides>0</HiddenSlides>
  <MMClips>0</MMClips>
  <ScaleCrop>false</ScaleCrop>
  <HeadingPairs>
    <vt:vector size="6" baseType="variant">
      <vt:variant>
        <vt:lpstr>Použitá písma</vt:lpstr>
      </vt:variant>
      <vt:variant>
        <vt:i4>7</vt:i4>
      </vt:variant>
      <vt:variant>
        <vt:lpstr>Motiv</vt:lpstr>
      </vt:variant>
      <vt:variant>
        <vt:i4>2</vt:i4>
      </vt:variant>
      <vt:variant>
        <vt:lpstr>Nadpisy snímků</vt:lpstr>
      </vt:variant>
      <vt:variant>
        <vt:i4>36</vt:i4>
      </vt:variant>
    </vt:vector>
  </HeadingPairs>
  <TitlesOfParts>
    <vt:vector size="45" baseType="lpstr">
      <vt:lpstr>Arial</vt:lpstr>
      <vt:lpstr>ＭＳ Ｐゴシック</vt:lpstr>
      <vt:lpstr>Tahoma</vt:lpstr>
      <vt:lpstr>Tw Cen MT</vt:lpstr>
      <vt:lpstr>Book Antiqua</vt:lpstr>
      <vt:lpstr>Times New Roman</vt:lpstr>
      <vt:lpstr>Calibri</vt:lpstr>
      <vt:lpstr>19e PPT template</vt:lpstr>
      <vt:lpstr>19e%20PPT%20template[1]</vt:lpstr>
      <vt:lpstr>An Introduction to Macroeconomics</vt:lpstr>
      <vt:lpstr>Gross Domestic Product</vt:lpstr>
      <vt:lpstr>Two Approaches to GDP</vt:lpstr>
      <vt:lpstr>Two Approaches to GDP</vt:lpstr>
      <vt:lpstr>Expenditures Approach</vt:lpstr>
      <vt:lpstr>Expenditures Approach</vt:lpstr>
      <vt:lpstr>Expenditures Approach</vt:lpstr>
      <vt:lpstr>Shortcomings of GDP</vt:lpstr>
      <vt:lpstr>The Business Cycle</vt:lpstr>
      <vt:lpstr>The Business Cycle</vt:lpstr>
      <vt:lpstr>The Business Cycle</vt:lpstr>
      <vt:lpstr>Causation: A First Glance</vt:lpstr>
      <vt:lpstr>Causation: A First Glance</vt:lpstr>
      <vt:lpstr>Cyclical Impact</vt:lpstr>
      <vt:lpstr>Performance and Policy</vt:lpstr>
      <vt:lpstr>Performance and Policy</vt:lpstr>
      <vt:lpstr>Savings and Investment</vt:lpstr>
      <vt:lpstr>Uncertainty, Expectations, and Shocks</vt:lpstr>
      <vt:lpstr>Uncertainty, Expectations and Shocks</vt:lpstr>
      <vt:lpstr>Demand Shocks</vt:lpstr>
      <vt:lpstr>Demand Shocks</vt:lpstr>
      <vt:lpstr>Sticky Prices</vt:lpstr>
      <vt:lpstr>Sticky Prices</vt:lpstr>
      <vt:lpstr>Aggregate Demand</vt:lpstr>
      <vt:lpstr>Changes in Aggregate Demand</vt:lpstr>
      <vt:lpstr>Aggregate Supply</vt:lpstr>
      <vt:lpstr>AS: Immediate Short Run</vt:lpstr>
      <vt:lpstr>Aggregate Supply: Short Run</vt:lpstr>
      <vt:lpstr>Aggregate Supply: Long Run</vt:lpstr>
      <vt:lpstr>Changes in Aggregate Supply</vt:lpstr>
      <vt:lpstr>Changes in Aggregate Supply</vt:lpstr>
      <vt:lpstr>Equilibrium</vt:lpstr>
      <vt:lpstr>AD Increases: Demand-Pull Inflation</vt:lpstr>
      <vt:lpstr>Decreases in AD: Recession</vt:lpstr>
      <vt:lpstr>Decreases in AD: Recession</vt:lpstr>
      <vt:lpstr>Decreases in AS: Cost-Push Inflation</vt:lpstr>
    </vt:vector>
  </TitlesOfParts>
  <Company>The McGraw-Hill Companies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lynn_bluhm</dc:creator>
  <cp:lastModifiedBy>Čábelková Inna</cp:lastModifiedBy>
  <cp:revision>84</cp:revision>
  <dcterms:created xsi:type="dcterms:W3CDTF">2008-07-07T20:38:32Z</dcterms:created>
  <dcterms:modified xsi:type="dcterms:W3CDTF">2020-11-16T15:13:53Z</dcterms:modified>
</cp:coreProperties>
</file>