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34" r:id="rId3"/>
    <p:sldId id="343" r:id="rId4"/>
    <p:sldId id="398" r:id="rId5"/>
    <p:sldId id="394" r:id="rId6"/>
    <p:sldId id="395" r:id="rId7"/>
    <p:sldId id="396" r:id="rId8"/>
    <p:sldId id="341" r:id="rId9"/>
    <p:sldId id="400" r:id="rId10"/>
    <p:sldId id="338" r:id="rId11"/>
    <p:sldId id="397" r:id="rId12"/>
    <p:sldId id="304" r:id="rId13"/>
    <p:sldId id="399" r:id="rId14"/>
    <p:sldId id="401" r:id="rId15"/>
    <p:sldId id="402" r:id="rId16"/>
    <p:sldId id="403" r:id="rId17"/>
    <p:sldId id="404" r:id="rId18"/>
    <p:sldId id="405" r:id="rId19"/>
    <p:sldId id="406" r:id="rId20"/>
    <p:sldId id="302" r:id="rId21"/>
    <p:sldId id="339" r:id="rId22"/>
    <p:sldId id="344" r:id="rId23"/>
    <p:sldId id="353" r:id="rId24"/>
    <p:sldId id="354" r:id="rId25"/>
    <p:sldId id="340" r:id="rId26"/>
    <p:sldId id="321" r:id="rId27"/>
    <p:sldId id="283" r:id="rId28"/>
    <p:sldId id="380" r:id="rId29"/>
    <p:sldId id="352" r:id="rId30"/>
    <p:sldId id="392" r:id="rId31"/>
    <p:sldId id="316" r:id="rId32"/>
    <p:sldId id="301" r:id="rId33"/>
    <p:sldId id="277" r:id="rId34"/>
    <p:sldId id="390" r:id="rId35"/>
    <p:sldId id="310" r:id="rId36"/>
    <p:sldId id="373" r:id="rId37"/>
    <p:sldId id="326" r:id="rId38"/>
    <p:sldId id="325" r:id="rId39"/>
    <p:sldId id="408" r:id="rId40"/>
    <p:sldId id="407" r:id="rId41"/>
    <p:sldId id="378" r:id="rId42"/>
    <p:sldId id="377" r:id="rId43"/>
    <p:sldId id="383" r:id="rId44"/>
    <p:sldId id="387" r:id="rId45"/>
    <p:sldId id="386" r:id="rId46"/>
    <p:sldId id="388" r:id="rId4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60DFEBCA-5B81-4B22-B736-9CC308543587}">
          <p14:sldIdLst>
            <p14:sldId id="256"/>
            <p14:sldId id="334"/>
            <p14:sldId id="343"/>
            <p14:sldId id="398"/>
            <p14:sldId id="394"/>
            <p14:sldId id="395"/>
            <p14:sldId id="396"/>
            <p14:sldId id="341"/>
            <p14:sldId id="400"/>
            <p14:sldId id="338"/>
            <p14:sldId id="397"/>
            <p14:sldId id="304"/>
            <p14:sldId id="399"/>
            <p14:sldId id="401"/>
            <p14:sldId id="402"/>
            <p14:sldId id="403"/>
            <p14:sldId id="404"/>
            <p14:sldId id="405"/>
            <p14:sldId id="406"/>
            <p14:sldId id="302"/>
            <p14:sldId id="339"/>
            <p14:sldId id="344"/>
            <p14:sldId id="353"/>
            <p14:sldId id="354"/>
            <p14:sldId id="340"/>
            <p14:sldId id="321"/>
            <p14:sldId id="283"/>
            <p14:sldId id="380"/>
            <p14:sldId id="352"/>
          </p14:sldIdLst>
        </p14:section>
        <p14:section name="Oddíl bez názvu" id="{0816E72E-E12E-4354-A0F7-4B6E87B841AC}">
          <p14:sldIdLst>
            <p14:sldId id="392"/>
            <p14:sldId id="316"/>
            <p14:sldId id="301"/>
            <p14:sldId id="277"/>
            <p14:sldId id="390"/>
            <p14:sldId id="310"/>
            <p14:sldId id="373"/>
            <p14:sldId id="326"/>
            <p14:sldId id="325"/>
            <p14:sldId id="408"/>
            <p14:sldId id="407"/>
            <p14:sldId id="378"/>
            <p14:sldId id="377"/>
            <p14:sldId id="383"/>
            <p14:sldId id="387"/>
            <p14:sldId id="386"/>
            <p14:sldId id="3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ivatel" initials="u" lastIdx="10" clrIdx="0"/>
  <p:cmAuthor id="2" name="Smetackova" initials="S" lastIdx="1" clrIdx="1">
    <p:extLst>
      <p:ext uri="{19B8F6BF-5375-455C-9EA6-DF929625EA0E}">
        <p15:presenceInfo xmlns:p15="http://schemas.microsoft.com/office/powerpoint/2012/main" userId="Smetack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85765" autoAdjust="0"/>
  </p:normalViewPr>
  <p:slideViewPr>
    <p:cSldViewPr>
      <p:cViewPr varScale="1">
        <p:scale>
          <a:sx n="73" d="100"/>
          <a:sy n="73" d="100"/>
        </p:scale>
        <p:origin x="118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Petr\Desktop\Irena\VYHO&#344;EN&#205;\Vyho&#345;en&#237;%20M&#352;\Dotazn&#237;k%20u&#269;itelsk&#233;ho%20vyho&#345;en&#237;%20-%20DAT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metackova\Documents\V&#221;ZKUMY%20moje\Vyho&#345;en&#237;\Dotazn&#237;k\vysledky1_JV_05082017.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Smetackova\Documents\V&#221;ZKUMY%20moje\Vyho&#345;en&#237;\Dotazn&#237;k\vysledky1_JV_05082017.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79217014338605"/>
          <c:y val="2.9418658252270576E-2"/>
          <c:w val="0.52427465702632547"/>
          <c:h val="0.85394510103529675"/>
        </c:manualLayout>
      </c:layout>
      <c:barChart>
        <c:barDir val="bar"/>
        <c:grouping val="clustered"/>
        <c:varyColors val="0"/>
        <c:ser>
          <c:idx val="0"/>
          <c:order val="0"/>
          <c:tx>
            <c:strRef>
              <c:f>List1!$B$1</c:f>
              <c:strCache>
                <c:ptCount val="1"/>
                <c:pt idx="0">
                  <c:v>Řada 1</c:v>
                </c:pt>
              </c:strCache>
            </c:strRef>
          </c:tx>
          <c:spPr>
            <a:solidFill>
              <a:schemeClr val="bg1">
                <a:lumMod val="75000"/>
              </a:schemeClr>
            </a:solidFill>
            <a:ln>
              <a:solidFill>
                <a:schemeClr val="tx1">
                  <a:lumMod val="65000"/>
                  <a:lumOff val="35000"/>
                </a:schemeClr>
              </a:solidFill>
            </a:ln>
          </c:spPr>
          <c:invertIfNegative val="0"/>
          <c:cat>
            <c:strRef>
              <c:f>List1!$A$2:$A$7</c:f>
              <c:strCache>
                <c:ptCount val="6"/>
                <c:pt idx="0">
                  <c:v>Norma (bez projevů)</c:v>
                </c:pt>
                <c:pt idx="1">
                  <c:v>Velmi mírné projevy</c:v>
                </c:pt>
                <c:pt idx="2">
                  <c:v>Mírné projevy</c:v>
                </c:pt>
                <c:pt idx="3">
                  <c:v>Projevy přítomné</c:v>
                </c:pt>
                <c:pt idx="4">
                  <c:v>Závažné projevy</c:v>
                </c:pt>
                <c:pt idx="5">
                  <c:v>Velmi závažné projevy</c:v>
                </c:pt>
              </c:strCache>
            </c:strRef>
          </c:cat>
          <c:val>
            <c:numRef>
              <c:f>List1!$B$2:$B$7</c:f>
              <c:numCache>
                <c:formatCode>0%</c:formatCode>
                <c:ptCount val="6"/>
                <c:pt idx="0">
                  <c:v>0.16</c:v>
                </c:pt>
                <c:pt idx="1">
                  <c:v>0.32</c:v>
                </c:pt>
                <c:pt idx="2">
                  <c:v>0.32700000000000001</c:v>
                </c:pt>
                <c:pt idx="3">
                  <c:v>0.151</c:v>
                </c:pt>
                <c:pt idx="4">
                  <c:v>3.5999999999999997E-2</c:v>
                </c:pt>
                <c:pt idx="5">
                  <c:v>7.0000000000000001E-3</c:v>
                </c:pt>
              </c:numCache>
            </c:numRef>
          </c:val>
          <c:extLst>
            <c:ext xmlns:c16="http://schemas.microsoft.com/office/drawing/2014/chart" uri="{C3380CC4-5D6E-409C-BE32-E72D297353CC}">
              <c16:uniqueId val="{00000000-A2A0-4176-B7FE-86511BD123F8}"/>
            </c:ext>
          </c:extLst>
        </c:ser>
        <c:dLbls>
          <c:showLegendKey val="0"/>
          <c:showVal val="0"/>
          <c:showCatName val="0"/>
          <c:showSerName val="0"/>
          <c:showPercent val="0"/>
          <c:showBubbleSize val="0"/>
        </c:dLbls>
        <c:gapWidth val="150"/>
        <c:axId val="461464432"/>
        <c:axId val="461466000"/>
      </c:barChart>
      <c:catAx>
        <c:axId val="461464432"/>
        <c:scaling>
          <c:orientation val="minMax"/>
        </c:scaling>
        <c:delete val="0"/>
        <c:axPos val="l"/>
        <c:numFmt formatCode="General" sourceLinked="0"/>
        <c:majorTickMark val="out"/>
        <c:minorTickMark val="none"/>
        <c:tickLblPos val="nextTo"/>
        <c:txPr>
          <a:bodyPr/>
          <a:lstStyle/>
          <a:p>
            <a:pPr>
              <a:defRPr sz="1800" baseline="0">
                <a:solidFill>
                  <a:schemeClr val="tx1">
                    <a:lumMod val="65000"/>
                    <a:lumOff val="35000"/>
                  </a:schemeClr>
                </a:solidFill>
                <a:latin typeface="Arial" panose="020B0604020202020204" pitchFamily="34" charset="0"/>
                <a:cs typeface="Arial" panose="020B0604020202020204" pitchFamily="34" charset="0"/>
              </a:defRPr>
            </a:pPr>
            <a:endParaRPr lang="cs-CZ"/>
          </a:p>
        </c:txPr>
        <c:crossAx val="461466000"/>
        <c:crosses val="autoZero"/>
        <c:auto val="1"/>
        <c:lblAlgn val="ctr"/>
        <c:lblOffset val="100"/>
        <c:noMultiLvlLbl val="0"/>
      </c:catAx>
      <c:valAx>
        <c:axId val="461466000"/>
        <c:scaling>
          <c:orientation val="minMax"/>
        </c:scaling>
        <c:delete val="0"/>
        <c:axPos val="b"/>
        <c:majorGridlines/>
        <c:numFmt formatCode="0%" sourceLinked="0"/>
        <c:majorTickMark val="out"/>
        <c:minorTickMark val="none"/>
        <c:tickLblPos val="nextTo"/>
        <c:txPr>
          <a:bodyPr/>
          <a:lstStyle/>
          <a:p>
            <a:pPr>
              <a:defRPr sz="1600">
                <a:solidFill>
                  <a:schemeClr val="tx1">
                    <a:lumMod val="65000"/>
                    <a:lumOff val="35000"/>
                  </a:schemeClr>
                </a:solidFill>
                <a:latin typeface="Arial" panose="020B0604020202020204" pitchFamily="34" charset="0"/>
                <a:cs typeface="Arial" panose="020B0604020202020204" pitchFamily="34" charset="0"/>
              </a:defRPr>
            </a:pPr>
            <a:endParaRPr lang="cs-CZ"/>
          </a:p>
        </c:txPr>
        <c:crossAx val="461464432"/>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solidFill>
                <a:schemeClr val="tx1"/>
              </a:solidFill>
            </a:ln>
            <a:effectLst/>
          </c:spPr>
          <c:invertIfNegative val="0"/>
          <c:dPt>
            <c:idx val="3"/>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1-1E16-4D7F-A06E-AECA6A9738A1}"/>
              </c:ext>
            </c:extLst>
          </c:dPt>
          <c:cat>
            <c:strRef>
              <c:f>List1!$B$51:$B$56</c:f>
              <c:strCache>
                <c:ptCount val="6"/>
                <c:pt idx="0">
                  <c:v>norma (bez projevů)</c:v>
                </c:pt>
                <c:pt idx="1">
                  <c:v>velmi mírné projevy</c:v>
                </c:pt>
                <c:pt idx="2">
                  <c:v>mírné projevy přítomné</c:v>
                </c:pt>
                <c:pt idx="3">
                  <c:v>projevy přítomné</c:v>
                </c:pt>
                <c:pt idx="4">
                  <c:v>závažné projevy</c:v>
                </c:pt>
                <c:pt idx="5">
                  <c:v>velmi závažné projevy</c:v>
                </c:pt>
              </c:strCache>
            </c:strRef>
          </c:cat>
          <c:val>
            <c:numRef>
              <c:f>List1!$C$51:$C$56</c:f>
              <c:numCache>
                <c:formatCode>General</c:formatCode>
                <c:ptCount val="6"/>
                <c:pt idx="0">
                  <c:v>21.4</c:v>
                </c:pt>
                <c:pt idx="1">
                  <c:v>29.1</c:v>
                </c:pt>
                <c:pt idx="2">
                  <c:v>31.9</c:v>
                </c:pt>
                <c:pt idx="3">
                  <c:v>13.9</c:v>
                </c:pt>
                <c:pt idx="4">
                  <c:v>3.1</c:v>
                </c:pt>
                <c:pt idx="5">
                  <c:v>0.6</c:v>
                </c:pt>
              </c:numCache>
            </c:numRef>
          </c:val>
          <c:extLst>
            <c:ext xmlns:c16="http://schemas.microsoft.com/office/drawing/2014/chart" uri="{C3380CC4-5D6E-409C-BE32-E72D297353CC}">
              <c16:uniqueId val="{00000000-B5B7-43C7-BAFC-69C9A3E3B023}"/>
            </c:ext>
          </c:extLst>
        </c:ser>
        <c:dLbls>
          <c:showLegendKey val="0"/>
          <c:showVal val="0"/>
          <c:showCatName val="0"/>
          <c:showSerName val="0"/>
          <c:showPercent val="0"/>
          <c:showBubbleSize val="0"/>
        </c:dLbls>
        <c:gapWidth val="182"/>
        <c:axId val="391129056"/>
        <c:axId val="392149800"/>
      </c:barChart>
      <c:catAx>
        <c:axId val="391129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92149800"/>
        <c:crosses val="autoZero"/>
        <c:auto val="1"/>
        <c:lblAlgn val="ctr"/>
        <c:lblOffset val="100"/>
        <c:noMultiLvlLbl val="0"/>
      </c:catAx>
      <c:valAx>
        <c:axId val="392149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9112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Vyhoření a základní strategie SVF78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15115028488186877"/>
          <c:y val="0.14695636722182387"/>
          <c:w val="0.74499173261115381"/>
          <c:h val="0.53903890729312909"/>
        </c:manualLayout>
      </c:layout>
      <c:barChart>
        <c:barDir val="col"/>
        <c:grouping val="percentStacked"/>
        <c:varyColors val="0"/>
        <c:ser>
          <c:idx val="0"/>
          <c:order val="0"/>
          <c:tx>
            <c:strRef>
              <c:f>'kategoriální osobnostní'!$B$60:$C$60</c:f>
              <c:strCache>
                <c:ptCount val="2"/>
                <c:pt idx="0">
                  <c:v>Projevy syndromu vyhoření</c:v>
                </c:pt>
                <c:pt idx="1">
                  <c:v>nepřítomny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'kategoriální osobnostní'!$BD$57:$BI$58</c:f>
              <c:multiLvlStrCache>
                <c:ptCount val="6"/>
                <c:lvl>
                  <c:pt idx="0">
                    <c:v>pod normou</c:v>
                  </c:pt>
                  <c:pt idx="1">
                    <c:v>v normě</c:v>
                  </c:pt>
                  <c:pt idx="2">
                    <c:v>nad normou</c:v>
                  </c:pt>
                  <c:pt idx="3">
                    <c:v>pod normou</c:v>
                  </c:pt>
                  <c:pt idx="4">
                    <c:v>v normě</c:v>
                  </c:pt>
                  <c:pt idx="5">
                    <c:v>nad normou</c:v>
                  </c:pt>
                </c:lvl>
                <c:lvl>
                  <c:pt idx="0">
                    <c:v>SVF78 POZ</c:v>
                  </c:pt>
                  <c:pt idx="3">
                    <c:v>SVF78 NEG</c:v>
                  </c:pt>
                </c:lvl>
              </c:multiLvlStrCache>
            </c:multiLvlStrRef>
          </c:cat>
          <c:val>
            <c:numRef>
              <c:f>'kategoriální osobnostní'!$BD$60:$BI$60</c:f>
              <c:numCache>
                <c:formatCode>0.0%</c:formatCode>
                <c:ptCount val="6"/>
                <c:pt idx="0">
                  <c:v>0.1111111111111111</c:v>
                </c:pt>
                <c:pt idx="1">
                  <c:v>0.11860465116279069</c:v>
                </c:pt>
                <c:pt idx="2">
                  <c:v>0.22090517241379309</c:v>
                </c:pt>
                <c:pt idx="3">
                  <c:v>0.49003984063745021</c:v>
                </c:pt>
                <c:pt idx="4">
                  <c:v>0.14252061248527681</c:v>
                </c:pt>
                <c:pt idx="5">
                  <c:v>2.3696682464454978E-2</c:v>
                </c:pt>
              </c:numCache>
            </c:numRef>
          </c:val>
          <c:extLst>
            <c:ext xmlns:c16="http://schemas.microsoft.com/office/drawing/2014/chart" uri="{C3380CC4-5D6E-409C-BE32-E72D297353CC}">
              <c16:uniqueId val="{00000000-25D5-4AC7-933C-FDB547385E30}"/>
            </c:ext>
          </c:extLst>
        </c:ser>
        <c:ser>
          <c:idx val="1"/>
          <c:order val="1"/>
          <c:tx>
            <c:strRef>
              <c:f>'kategoriální osobnostní'!$B$61:$C$61</c:f>
              <c:strCache>
                <c:ptCount val="2"/>
                <c:pt idx="0">
                  <c:v>Projevy syndromu vyhoření</c:v>
                </c:pt>
                <c:pt idx="1">
                  <c:v>mírné</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'kategoriální osobnostní'!$BD$57:$BI$58</c:f>
              <c:multiLvlStrCache>
                <c:ptCount val="6"/>
                <c:lvl>
                  <c:pt idx="0">
                    <c:v>pod normou</c:v>
                  </c:pt>
                  <c:pt idx="1">
                    <c:v>v normě</c:v>
                  </c:pt>
                  <c:pt idx="2">
                    <c:v>nad normou</c:v>
                  </c:pt>
                  <c:pt idx="3">
                    <c:v>pod normou</c:v>
                  </c:pt>
                  <c:pt idx="4">
                    <c:v>v normě</c:v>
                  </c:pt>
                  <c:pt idx="5">
                    <c:v>nad normou</c:v>
                  </c:pt>
                </c:lvl>
                <c:lvl>
                  <c:pt idx="0">
                    <c:v>SVF78 POZ</c:v>
                  </c:pt>
                  <c:pt idx="3">
                    <c:v>SVF78 NEG</c:v>
                  </c:pt>
                </c:lvl>
              </c:multiLvlStrCache>
            </c:multiLvlStrRef>
          </c:cat>
          <c:val>
            <c:numRef>
              <c:f>'kategoriální osobnostní'!$BD$61:$BI$61</c:f>
              <c:numCache>
                <c:formatCode>0.0%</c:formatCode>
                <c:ptCount val="6"/>
                <c:pt idx="0">
                  <c:v>0.5163398692810458</c:v>
                </c:pt>
                <c:pt idx="1">
                  <c:v>0.66046511627906979</c:v>
                </c:pt>
                <c:pt idx="2">
                  <c:v>0.64978448275862066</c:v>
                </c:pt>
                <c:pt idx="3">
                  <c:v>0.49402390438247012</c:v>
                </c:pt>
                <c:pt idx="4">
                  <c:v>0.70848056537102477</c:v>
                </c:pt>
                <c:pt idx="5">
                  <c:v>0.49052132701421802</c:v>
                </c:pt>
              </c:numCache>
            </c:numRef>
          </c:val>
          <c:extLst>
            <c:ext xmlns:c16="http://schemas.microsoft.com/office/drawing/2014/chart" uri="{C3380CC4-5D6E-409C-BE32-E72D297353CC}">
              <c16:uniqueId val="{00000001-25D5-4AC7-933C-FDB547385E30}"/>
            </c:ext>
          </c:extLst>
        </c:ser>
        <c:ser>
          <c:idx val="2"/>
          <c:order val="2"/>
          <c:tx>
            <c:strRef>
              <c:f>'kategoriální osobnostní'!$B$62:$C$62</c:f>
              <c:strCache>
                <c:ptCount val="2"/>
                <c:pt idx="0">
                  <c:v>Projevy syndromu vyhoření</c:v>
                </c:pt>
                <c:pt idx="1">
                  <c:v>střední až závažné</c:v>
                </c:pt>
              </c:strCache>
            </c:strRef>
          </c:tx>
          <c:spPr>
            <a:solidFill>
              <a:srgbClr val="E561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'kategoriální osobnostní'!$BD$57:$BI$58</c:f>
              <c:multiLvlStrCache>
                <c:ptCount val="6"/>
                <c:lvl>
                  <c:pt idx="0">
                    <c:v>pod normou</c:v>
                  </c:pt>
                  <c:pt idx="1">
                    <c:v>v normě</c:v>
                  </c:pt>
                  <c:pt idx="2">
                    <c:v>nad normou</c:v>
                  </c:pt>
                  <c:pt idx="3">
                    <c:v>pod normou</c:v>
                  </c:pt>
                  <c:pt idx="4">
                    <c:v>v normě</c:v>
                  </c:pt>
                  <c:pt idx="5">
                    <c:v>nad normou</c:v>
                  </c:pt>
                </c:lvl>
                <c:lvl>
                  <c:pt idx="0">
                    <c:v>SVF78 POZ</c:v>
                  </c:pt>
                  <c:pt idx="3">
                    <c:v>SVF78 NEG</c:v>
                  </c:pt>
                </c:lvl>
              </c:multiLvlStrCache>
            </c:multiLvlStrRef>
          </c:cat>
          <c:val>
            <c:numRef>
              <c:f>'kategoriální osobnostní'!$BD$62:$BI$62</c:f>
              <c:numCache>
                <c:formatCode>0.0%</c:formatCode>
                <c:ptCount val="6"/>
                <c:pt idx="0">
                  <c:v>0.37254901960784315</c:v>
                </c:pt>
                <c:pt idx="1">
                  <c:v>0.22093023255813954</c:v>
                </c:pt>
                <c:pt idx="2">
                  <c:v>0.12931034482758622</c:v>
                </c:pt>
                <c:pt idx="3">
                  <c:v>1.5936254980079681E-2</c:v>
                </c:pt>
                <c:pt idx="4">
                  <c:v>0.14899882214369847</c:v>
                </c:pt>
                <c:pt idx="5">
                  <c:v>0.48578199052132703</c:v>
                </c:pt>
              </c:numCache>
            </c:numRef>
          </c:val>
          <c:extLst>
            <c:ext xmlns:c16="http://schemas.microsoft.com/office/drawing/2014/chart" uri="{C3380CC4-5D6E-409C-BE32-E72D297353CC}">
              <c16:uniqueId val="{00000002-25D5-4AC7-933C-FDB547385E30}"/>
            </c:ext>
          </c:extLst>
        </c:ser>
        <c:dLbls>
          <c:dLblPos val="ctr"/>
          <c:showLegendKey val="0"/>
          <c:showVal val="1"/>
          <c:showCatName val="0"/>
          <c:showSerName val="0"/>
          <c:showPercent val="0"/>
          <c:showBubbleSize val="0"/>
        </c:dLbls>
        <c:gapWidth val="150"/>
        <c:overlap val="100"/>
        <c:axId val="392150976"/>
        <c:axId val="392151760"/>
      </c:barChart>
      <c:catAx>
        <c:axId val="39215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92151760"/>
        <c:crosses val="autoZero"/>
        <c:auto val="1"/>
        <c:lblAlgn val="ctr"/>
        <c:lblOffset val="100"/>
        <c:noMultiLvlLbl val="0"/>
      </c:catAx>
      <c:valAx>
        <c:axId val="392151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crossAx val="392150976"/>
        <c:crosses val="autoZero"/>
        <c:crossBetween val="between"/>
      </c:valAx>
      <c:spPr>
        <a:noFill/>
        <a:ln>
          <a:noFill/>
        </a:ln>
        <a:effectLst/>
      </c:spPr>
    </c:plotArea>
    <c:legend>
      <c:legendPos val="b"/>
      <c:layout>
        <c:manualLayout>
          <c:xMode val="edge"/>
          <c:yMode val="edge"/>
          <c:x val="0"/>
          <c:y val="0.83068784655240324"/>
          <c:w val="0.58985922288589299"/>
          <c:h val="0.168587721944503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85454943132105E-2"/>
          <c:y val="5.0925934272205674E-2"/>
          <c:w val="0.90047900262467184"/>
          <c:h val="0.60583179385770913"/>
        </c:manualLayout>
      </c:layout>
      <c:barChart>
        <c:barDir val="col"/>
        <c:grouping val="clustered"/>
        <c:varyColors val="0"/>
        <c:ser>
          <c:idx val="0"/>
          <c:order val="0"/>
          <c:tx>
            <c:strRef>
              <c:f>List2!$B$1</c:f>
              <c:strCache>
                <c:ptCount val="1"/>
                <c:pt idx="0">
                  <c:v>muži</c:v>
                </c:pt>
              </c:strCache>
            </c:strRef>
          </c:tx>
          <c:spPr>
            <a:solidFill>
              <a:schemeClr val="tx1">
                <a:lumMod val="75000"/>
                <a:lumOff val="25000"/>
              </a:schemeClr>
            </a:solidFill>
            <a:ln>
              <a:noFill/>
            </a:ln>
            <a:effectLst/>
          </c:spPr>
          <c:invertIfNegative val="0"/>
          <c:cat>
            <c:strRef>
              <c:f>List2!$A$2:$A$18</c:f>
              <c:strCache>
                <c:ptCount val="17"/>
                <c:pt idx="0">
                  <c:v>Koleg. vztahy</c:v>
                </c:pt>
                <c:pt idx="1">
                  <c:v>Odbornost ve sboru</c:v>
                </c:pt>
                <c:pt idx="2">
                  <c:v>Vedení ZŠ</c:v>
                </c:pt>
                <c:pt idx="3">
                  <c:v>Technika</c:v>
                </c:pt>
                <c:pt idx="4">
                  <c:v>Učeb. materiály</c:v>
                </c:pt>
                <c:pt idx="5">
                  <c:v>Další vzdělávání</c:v>
                </c:pt>
                <c:pt idx="6">
                  <c:v>Spolupráce s rodiči</c:v>
                </c:pt>
                <c:pt idx="7">
                  <c:v>Příprava na VŠ</c:v>
                </c:pt>
                <c:pt idx="8">
                  <c:v>PPP a další instituce</c:v>
                </c:pt>
                <c:pt idx="9">
                  <c:v>Žák.schopnosti</c:v>
                </c:pt>
                <c:pt idx="10">
                  <c:v>Finance</c:v>
                </c:pt>
                <c:pt idx="11">
                  <c:v>ČŠI</c:v>
                </c:pt>
                <c:pt idx="12">
                  <c:v>RVP</c:v>
                </c:pt>
                <c:pt idx="13">
                  <c:v>Metod. podpora</c:v>
                </c:pt>
                <c:pt idx="14">
                  <c:v>Prestiž</c:v>
                </c:pt>
                <c:pt idx="15">
                  <c:v>MŠMT</c:v>
                </c:pt>
                <c:pt idx="16">
                  <c:v>průměr</c:v>
                </c:pt>
              </c:strCache>
            </c:strRef>
          </c:cat>
          <c:val>
            <c:numRef>
              <c:f>List2!$B$2:$B$18</c:f>
              <c:numCache>
                <c:formatCode>###0.00</c:formatCode>
                <c:ptCount val="17"/>
                <c:pt idx="0">
                  <c:v>1.6845070422535207</c:v>
                </c:pt>
                <c:pt idx="1">
                  <c:v>1.8169014084507034</c:v>
                </c:pt>
                <c:pt idx="2">
                  <c:v>1.9101449275362319</c:v>
                </c:pt>
                <c:pt idx="3">
                  <c:v>1.9717514124293776</c:v>
                </c:pt>
                <c:pt idx="4">
                  <c:v>1.983098591549296</c:v>
                </c:pt>
                <c:pt idx="5">
                  <c:v>2.3042253521126743</c:v>
                </c:pt>
                <c:pt idx="6">
                  <c:v>2.3098591549295771</c:v>
                </c:pt>
                <c:pt idx="7">
                  <c:v>2.4107648725212485</c:v>
                </c:pt>
                <c:pt idx="8">
                  <c:v>2.6210826210826208</c:v>
                </c:pt>
                <c:pt idx="9">
                  <c:v>2.7146892655367227</c:v>
                </c:pt>
                <c:pt idx="10">
                  <c:v>2.7226890756302549</c:v>
                </c:pt>
                <c:pt idx="11">
                  <c:v>2.7943661971830993</c:v>
                </c:pt>
                <c:pt idx="12">
                  <c:v>2.8050847457627111</c:v>
                </c:pt>
                <c:pt idx="13">
                  <c:v>2.8785310734463283</c:v>
                </c:pt>
                <c:pt idx="14">
                  <c:v>3.0509915014164317</c:v>
                </c:pt>
                <c:pt idx="15">
                  <c:v>3.0985915492957741</c:v>
                </c:pt>
                <c:pt idx="16" formatCode="###0.0000">
                  <c:v>2.4359615384615387</c:v>
                </c:pt>
              </c:numCache>
            </c:numRef>
          </c:val>
          <c:extLst>
            <c:ext xmlns:c16="http://schemas.microsoft.com/office/drawing/2014/chart" uri="{C3380CC4-5D6E-409C-BE32-E72D297353CC}">
              <c16:uniqueId val="{00000000-DFE8-4077-8B34-406B1E3BF9E9}"/>
            </c:ext>
          </c:extLst>
        </c:ser>
        <c:ser>
          <c:idx val="1"/>
          <c:order val="1"/>
          <c:tx>
            <c:strRef>
              <c:f>List2!$C$1</c:f>
              <c:strCache>
                <c:ptCount val="1"/>
                <c:pt idx="0">
                  <c:v>ženy</c:v>
                </c:pt>
              </c:strCache>
            </c:strRef>
          </c:tx>
          <c:spPr>
            <a:solidFill>
              <a:schemeClr val="bg1">
                <a:lumMod val="65000"/>
              </a:schemeClr>
            </a:solidFill>
            <a:ln>
              <a:noFill/>
            </a:ln>
            <a:effectLst/>
          </c:spPr>
          <c:invertIfNegative val="0"/>
          <c:cat>
            <c:strRef>
              <c:f>List2!$A$2:$A$18</c:f>
              <c:strCache>
                <c:ptCount val="17"/>
                <c:pt idx="0">
                  <c:v>Koleg. vztahy</c:v>
                </c:pt>
                <c:pt idx="1">
                  <c:v>Odbornost ve sboru</c:v>
                </c:pt>
                <c:pt idx="2">
                  <c:v>Vedení ZŠ</c:v>
                </c:pt>
                <c:pt idx="3">
                  <c:v>Technika</c:v>
                </c:pt>
                <c:pt idx="4">
                  <c:v>Učeb. materiály</c:v>
                </c:pt>
                <c:pt idx="5">
                  <c:v>Další vzdělávání</c:v>
                </c:pt>
                <c:pt idx="6">
                  <c:v>Spolupráce s rodiči</c:v>
                </c:pt>
                <c:pt idx="7">
                  <c:v>Příprava na VŠ</c:v>
                </c:pt>
                <c:pt idx="8">
                  <c:v>PPP a další instituce</c:v>
                </c:pt>
                <c:pt idx="9">
                  <c:v>Žák.schopnosti</c:v>
                </c:pt>
                <c:pt idx="10">
                  <c:v>Finance</c:v>
                </c:pt>
                <c:pt idx="11">
                  <c:v>ČŠI</c:v>
                </c:pt>
                <c:pt idx="12">
                  <c:v>RVP</c:v>
                </c:pt>
                <c:pt idx="13">
                  <c:v>Metod. podpora</c:v>
                </c:pt>
                <c:pt idx="14">
                  <c:v>Prestiž</c:v>
                </c:pt>
                <c:pt idx="15">
                  <c:v>MŠMT</c:v>
                </c:pt>
                <c:pt idx="16">
                  <c:v>průměr</c:v>
                </c:pt>
              </c:strCache>
            </c:strRef>
          </c:cat>
          <c:val>
            <c:numRef>
              <c:f>List2!$C$2:$C$18</c:f>
              <c:numCache>
                <c:formatCode>###0.00</c:formatCode>
                <c:ptCount val="17"/>
                <c:pt idx="0">
                  <c:v>1.6959526159921037</c:v>
                </c:pt>
                <c:pt idx="1">
                  <c:v>1.7729970326409488</c:v>
                </c:pt>
                <c:pt idx="2">
                  <c:v>1.9688755020080295</c:v>
                </c:pt>
                <c:pt idx="3">
                  <c:v>2.0064102564102484</c:v>
                </c:pt>
                <c:pt idx="4">
                  <c:v>2.0241975308641953</c:v>
                </c:pt>
                <c:pt idx="5">
                  <c:v>2.2033646709549704</c:v>
                </c:pt>
                <c:pt idx="6">
                  <c:v>2.2391304347826146</c:v>
                </c:pt>
                <c:pt idx="7">
                  <c:v>2.3907584128578634</c:v>
                </c:pt>
                <c:pt idx="8">
                  <c:v>2.5719999999999965</c:v>
                </c:pt>
                <c:pt idx="9">
                  <c:v>2.579940417080441</c:v>
                </c:pt>
                <c:pt idx="10">
                  <c:v>2.6401776900296157</c:v>
                </c:pt>
                <c:pt idx="11">
                  <c:v>2.7725000000000044</c:v>
                </c:pt>
                <c:pt idx="12">
                  <c:v>2.6661713719663189</c:v>
                </c:pt>
                <c:pt idx="13">
                  <c:v>2.7057654075546744</c:v>
                </c:pt>
                <c:pt idx="14">
                  <c:v>3.2088293650793696</c:v>
                </c:pt>
                <c:pt idx="15">
                  <c:v>3.0645481628599773</c:v>
                </c:pt>
                <c:pt idx="16" formatCode="###0.0000">
                  <c:v>2.4112250404749003</c:v>
                </c:pt>
              </c:numCache>
            </c:numRef>
          </c:val>
          <c:extLst>
            <c:ext xmlns:c16="http://schemas.microsoft.com/office/drawing/2014/chart" uri="{C3380CC4-5D6E-409C-BE32-E72D297353CC}">
              <c16:uniqueId val="{00000001-DFE8-4077-8B34-406B1E3BF9E9}"/>
            </c:ext>
          </c:extLst>
        </c:ser>
        <c:dLbls>
          <c:showLegendKey val="0"/>
          <c:showVal val="0"/>
          <c:showCatName val="0"/>
          <c:showSerName val="0"/>
          <c:showPercent val="0"/>
          <c:showBubbleSize val="0"/>
        </c:dLbls>
        <c:gapWidth val="219"/>
        <c:overlap val="-27"/>
        <c:axId val="392149408"/>
        <c:axId val="392154112"/>
      </c:barChart>
      <c:catAx>
        <c:axId val="3921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cs-CZ"/>
          </a:p>
        </c:txPr>
        <c:crossAx val="392154112"/>
        <c:crosses val="autoZero"/>
        <c:auto val="1"/>
        <c:lblAlgn val="ctr"/>
        <c:lblOffset val="100"/>
        <c:noMultiLvlLbl val="0"/>
      </c:catAx>
      <c:valAx>
        <c:axId val="392154112"/>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crossAx val="392149408"/>
        <c:crosses val="autoZero"/>
        <c:crossBetween val="between"/>
        <c:majorUnit val="1"/>
      </c:valAx>
      <c:spPr>
        <a:noFill/>
        <a:ln>
          <a:noFill/>
        </a:ln>
        <a:effectLst/>
      </c:spPr>
    </c:plotArea>
    <c:legend>
      <c:legendPos val="b"/>
      <c:layout>
        <c:manualLayout>
          <c:xMode val="edge"/>
          <c:yMode val="edge"/>
          <c:x val="0.81668897637795279"/>
          <c:y val="4.2446841843193479E-2"/>
          <c:w val="0.18051071741032371"/>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AA4DF-CF75-4498-B53F-60AAD4F1A3B7}" type="datetimeFigureOut">
              <a:rPr lang="cs-CZ" smtClean="0"/>
              <a:t>10.11.2021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EAF79-6A92-40DC-B994-F26F778C7221}" type="slidenum">
              <a:rPr lang="cs-CZ" smtClean="0"/>
              <a:t>‹#›</a:t>
            </a:fld>
            <a:endParaRPr lang="cs-CZ"/>
          </a:p>
        </p:txBody>
      </p:sp>
    </p:spTree>
    <p:extLst>
      <p:ext uri="{BB962C8B-B14F-4D97-AF65-F5344CB8AC3E}">
        <p14:creationId xmlns:p14="http://schemas.microsoft.com/office/powerpoint/2010/main" val="412185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1</a:t>
            </a:fld>
            <a:endParaRPr lang="cs-CZ"/>
          </a:p>
        </p:txBody>
      </p:sp>
    </p:spTree>
    <p:extLst>
      <p:ext uri="{BB962C8B-B14F-4D97-AF65-F5344CB8AC3E}">
        <p14:creationId xmlns:p14="http://schemas.microsoft.com/office/powerpoint/2010/main" val="318697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dirty="0">
                <a:solidFill>
                  <a:schemeClr val="tx1">
                    <a:lumMod val="65000"/>
                    <a:lumOff val="35000"/>
                  </a:schemeClr>
                </a:solidFill>
              </a:rPr>
              <a:t>USE - nejsilnější s emoční dimenzí</a:t>
            </a:r>
            <a:r>
              <a:rPr lang="cs-CZ" sz="1200" dirty="0"/>
              <a:t> 	</a:t>
            </a:r>
            <a:r>
              <a:rPr lang="cs-CZ" sz="1200" b="1" dirty="0">
                <a:solidFill>
                  <a:schemeClr val="accent6">
                    <a:lumMod val="75000"/>
                  </a:schemeClr>
                </a:solidFill>
              </a:rPr>
              <a:t>-0,375</a:t>
            </a:r>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32</a:t>
            </a:fld>
            <a:endParaRPr lang="cs-CZ"/>
          </a:p>
        </p:txBody>
      </p:sp>
    </p:spTree>
    <p:extLst>
      <p:ext uri="{BB962C8B-B14F-4D97-AF65-F5344CB8AC3E}">
        <p14:creationId xmlns:p14="http://schemas.microsoft.com/office/powerpoint/2010/main" val="191760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33</a:t>
            </a:fld>
            <a:endParaRPr lang="cs-CZ"/>
          </a:p>
        </p:txBody>
      </p:sp>
    </p:spTree>
    <p:extLst>
      <p:ext uri="{BB962C8B-B14F-4D97-AF65-F5344CB8AC3E}">
        <p14:creationId xmlns:p14="http://schemas.microsoft.com/office/powerpoint/2010/main" val="243522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02EAF79-6A92-40DC-B994-F26F778C7221}" type="slidenum">
              <a:rPr lang="cs-CZ" smtClean="0"/>
              <a:t>37</a:t>
            </a:fld>
            <a:endParaRPr lang="cs-CZ"/>
          </a:p>
        </p:txBody>
      </p:sp>
    </p:spTree>
    <p:extLst>
      <p:ext uri="{BB962C8B-B14F-4D97-AF65-F5344CB8AC3E}">
        <p14:creationId xmlns:p14="http://schemas.microsoft.com/office/powerpoint/2010/main" val="161620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02EAF79-6A92-40DC-B994-F26F778C7221}" type="slidenum">
              <a:rPr lang="cs-CZ" smtClean="0"/>
              <a:t>38</a:t>
            </a:fld>
            <a:endParaRPr lang="cs-CZ"/>
          </a:p>
        </p:txBody>
      </p:sp>
    </p:spTree>
    <p:extLst>
      <p:ext uri="{BB962C8B-B14F-4D97-AF65-F5344CB8AC3E}">
        <p14:creationId xmlns:p14="http://schemas.microsoft.com/office/powerpoint/2010/main" val="270754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7</a:t>
            </a:fld>
            <a:endParaRPr lang="cs-CZ"/>
          </a:p>
        </p:txBody>
      </p:sp>
    </p:spTree>
    <p:extLst>
      <p:ext uri="{BB962C8B-B14F-4D97-AF65-F5344CB8AC3E}">
        <p14:creationId xmlns:p14="http://schemas.microsoft.com/office/powerpoint/2010/main" val="352846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10</a:t>
            </a:fld>
            <a:endParaRPr lang="cs-CZ"/>
          </a:p>
        </p:txBody>
      </p:sp>
    </p:spTree>
    <p:extLst>
      <p:ext uri="{BB962C8B-B14F-4D97-AF65-F5344CB8AC3E}">
        <p14:creationId xmlns:p14="http://schemas.microsoft.com/office/powerpoint/2010/main" val="378807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11</a:t>
            </a:fld>
            <a:endParaRPr lang="cs-CZ"/>
          </a:p>
        </p:txBody>
      </p:sp>
    </p:spTree>
    <p:extLst>
      <p:ext uri="{BB962C8B-B14F-4D97-AF65-F5344CB8AC3E}">
        <p14:creationId xmlns:p14="http://schemas.microsoft.com/office/powerpoint/2010/main" val="390146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16</a:t>
            </a:fld>
            <a:endParaRPr lang="cs-CZ"/>
          </a:p>
        </p:txBody>
      </p:sp>
    </p:spTree>
    <p:extLst>
      <p:ext uri="{BB962C8B-B14F-4D97-AF65-F5344CB8AC3E}">
        <p14:creationId xmlns:p14="http://schemas.microsoft.com/office/powerpoint/2010/main" val="6166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21</a:t>
            </a:fld>
            <a:endParaRPr lang="cs-CZ"/>
          </a:p>
        </p:txBody>
      </p:sp>
    </p:spTree>
    <p:extLst>
      <p:ext uri="{BB962C8B-B14F-4D97-AF65-F5344CB8AC3E}">
        <p14:creationId xmlns:p14="http://schemas.microsoft.com/office/powerpoint/2010/main" val="45906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jen u několika vyučujících závažnější projevy vyhoření</a:t>
            </a:r>
          </a:p>
        </p:txBody>
      </p:sp>
      <p:sp>
        <p:nvSpPr>
          <p:cNvPr id="4" name="Slide Number Placeholder 3"/>
          <p:cNvSpPr>
            <a:spLocks noGrp="1"/>
          </p:cNvSpPr>
          <p:nvPr>
            <p:ph type="sldNum" sz="quarter" idx="10"/>
          </p:nvPr>
        </p:nvSpPr>
        <p:spPr/>
        <p:txBody>
          <a:bodyPr/>
          <a:lstStyle/>
          <a:p>
            <a:fld id="{602EAF79-6A92-40DC-B994-F26F778C7221}" type="slidenum">
              <a:rPr lang="cs-CZ" smtClean="0"/>
              <a:t>23</a:t>
            </a:fld>
            <a:endParaRPr lang="cs-CZ"/>
          </a:p>
        </p:txBody>
      </p:sp>
    </p:spTree>
    <p:extLst>
      <p:ext uri="{BB962C8B-B14F-4D97-AF65-F5344CB8AC3E}">
        <p14:creationId xmlns:p14="http://schemas.microsoft.com/office/powerpoint/2010/main" val="377139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02EAF79-6A92-40DC-B994-F26F778C7221}" type="slidenum">
              <a:rPr lang="cs-CZ" smtClean="0"/>
              <a:t>27</a:t>
            </a:fld>
            <a:endParaRPr lang="cs-CZ"/>
          </a:p>
        </p:txBody>
      </p:sp>
    </p:spTree>
    <p:extLst>
      <p:ext uri="{BB962C8B-B14F-4D97-AF65-F5344CB8AC3E}">
        <p14:creationId xmlns:p14="http://schemas.microsoft.com/office/powerpoint/2010/main" val="172310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ABFF363-1F4F-EE4F-BF63-A256EC856896}" type="slidenum">
              <a:rPr lang="cs-CZ" smtClean="0"/>
              <a:t>29</a:t>
            </a:fld>
            <a:endParaRPr lang="cs-CZ"/>
          </a:p>
        </p:txBody>
      </p:sp>
    </p:spTree>
    <p:extLst>
      <p:ext uri="{BB962C8B-B14F-4D97-AF65-F5344CB8AC3E}">
        <p14:creationId xmlns:p14="http://schemas.microsoft.com/office/powerpoint/2010/main" val="121374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8C4C198A-96D8-4C68-AE9D-CDE9C93ACFC0}"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C4C198A-96D8-4C68-AE9D-CDE9C93ACFC0}"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C4C198A-96D8-4C68-AE9D-CDE9C93ACFC0}"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ADPIS">
    <p:spTree>
      <p:nvGrpSpPr>
        <p:cNvPr id="1" name=""/>
        <p:cNvGrpSpPr/>
        <p:nvPr/>
      </p:nvGrpSpPr>
      <p:grpSpPr>
        <a:xfrm>
          <a:off x="0" y="0"/>
          <a:ext cx="0" cy="0"/>
          <a:chOff x="0" y="0"/>
          <a:chExt cx="0" cy="0"/>
        </a:xfrm>
      </p:grpSpPr>
      <p:cxnSp>
        <p:nvCxnSpPr>
          <p:cNvPr id="2" name="Straight Connector 1"/>
          <p:cNvCxnSpPr/>
          <p:nvPr userDrawn="1"/>
        </p:nvCxnSpPr>
        <p:spPr>
          <a:xfrm>
            <a:off x="352425" y="431800"/>
            <a:ext cx="0" cy="685800"/>
          </a:xfrm>
          <a:prstGeom prst="line">
            <a:avLst/>
          </a:prstGeom>
          <a:ln w="63500">
            <a:solidFill>
              <a:srgbClr val="2BC3E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52425" y="6286500"/>
            <a:ext cx="0" cy="393700"/>
          </a:xfrm>
          <a:prstGeom prst="line">
            <a:avLst/>
          </a:prstGeom>
          <a:ln w="63500">
            <a:solidFill>
              <a:schemeClr val="bg2">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471561" y="551561"/>
            <a:ext cx="8253339" cy="400110"/>
          </a:xfrm>
          <a:prstGeom prst="rect">
            <a:avLst/>
          </a:prstGeom>
          <a:noFill/>
        </p:spPr>
        <p:txBody>
          <a:bodyPr wrap="square" rtlCol="0">
            <a:spAutoFit/>
          </a:bodyPr>
          <a:lstStyle>
            <a:lvl1pPr>
              <a:defRPr lang="uk-UA" sz="2000" b="1">
                <a:solidFill>
                  <a:srgbClr val="2BC3E1"/>
                </a:solidFill>
                <a:latin typeface="Arial" panose="020B0604020202020204" pitchFamily="34" charset="0"/>
                <a:ea typeface="Roboto Condensed" panose="02000000000000000000" pitchFamily="2" charset="0"/>
                <a:cs typeface="Arial" panose="020B0604020202020204" pitchFamily="34" charset="0"/>
              </a:defRPr>
            </a:lvl1pPr>
          </a:lstStyle>
          <a:p>
            <a:pPr marL="0" lvl="0"/>
            <a:r>
              <a:rPr lang="en-US" dirty="0"/>
              <a:t>click to edit master title style</a:t>
            </a:r>
            <a:endParaRPr lang="uk-UA" dirty="0"/>
          </a:p>
        </p:txBody>
      </p:sp>
    </p:spTree>
    <p:extLst>
      <p:ext uri="{BB962C8B-B14F-4D97-AF65-F5344CB8AC3E}">
        <p14:creationId xmlns:p14="http://schemas.microsoft.com/office/powerpoint/2010/main" val="175213649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C4C198A-96D8-4C68-AE9D-CDE9C93ACFC0}"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8C4C198A-96D8-4C68-AE9D-CDE9C93ACFC0}" type="datetimeFigureOut">
              <a:rPr lang="cs-CZ" smtClean="0"/>
              <a:t>10.11.2021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C4C198A-96D8-4C68-AE9D-CDE9C93ACFC0}"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C4C198A-96D8-4C68-AE9D-CDE9C93ACFC0}" type="datetimeFigureOut">
              <a:rPr lang="cs-CZ" smtClean="0"/>
              <a:t>10.11.2021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8C4C198A-96D8-4C68-AE9D-CDE9C93ACFC0}" type="datetimeFigureOut">
              <a:rPr lang="cs-CZ" smtClean="0"/>
              <a:t>10.11.2021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C4C198A-96D8-4C68-AE9D-CDE9C93ACFC0}" type="datetimeFigureOut">
              <a:rPr lang="cs-CZ" smtClean="0"/>
              <a:t>10.11.2021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C4C198A-96D8-4C68-AE9D-CDE9C93ACFC0}"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8C4C198A-96D8-4C68-AE9D-CDE9C93ACFC0}" type="datetimeFigureOut">
              <a:rPr lang="cs-CZ" smtClean="0"/>
              <a:t>10.11.2021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7DB3E4-6D4F-4871-B15C-0F7A25AE7C31}"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C198A-96D8-4C68-AE9D-CDE9C93ACFC0}" type="datetimeFigureOut">
              <a:rPr lang="cs-CZ" smtClean="0"/>
              <a:t>10.11.2021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DB3E4-6D4F-4871-B15C-0F7A25AE7C31}"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www.bozpinfo.cz/"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9188" y="1952836"/>
            <a:ext cx="8784975" cy="2952328"/>
          </a:xfrm>
        </p:spPr>
        <p:txBody>
          <a:bodyPr>
            <a:noAutofit/>
          </a:bodyPr>
          <a:lstStyle/>
          <a:p>
            <a:r>
              <a:rPr lang="cs-CZ" sz="4800" b="1" dirty="0">
                <a:solidFill>
                  <a:schemeClr val="tx1">
                    <a:lumMod val="85000"/>
                    <a:lumOff val="15000"/>
                  </a:schemeClr>
                </a:solidFill>
                <a:latin typeface="Arial" panose="020B0604020202020204" pitchFamily="34" charset="0"/>
                <a:ea typeface="Roboto Condensed" panose="02000000000000000000" pitchFamily="2" charset="0"/>
                <a:cs typeface="Arial" panose="020B0604020202020204" pitchFamily="34" charset="0"/>
              </a:rPr>
              <a:t>Náročnost učitelství </a:t>
            </a:r>
            <a:br>
              <a:rPr lang="cs-CZ" sz="4800" b="1" dirty="0">
                <a:solidFill>
                  <a:srgbClr val="2BC3E1"/>
                </a:solidFill>
                <a:latin typeface="Arial" panose="020B0604020202020204" pitchFamily="34" charset="0"/>
                <a:ea typeface="Roboto Condensed" panose="02000000000000000000" pitchFamily="2" charset="0"/>
                <a:cs typeface="Arial" panose="020B0604020202020204" pitchFamily="34" charset="0"/>
              </a:rPr>
            </a:br>
            <a:r>
              <a:rPr lang="cs-CZ" sz="4800" b="1" dirty="0">
                <a:solidFill>
                  <a:srgbClr val="2BC3E1"/>
                </a:solidFill>
                <a:latin typeface="Arial" panose="020B0604020202020204" pitchFamily="34" charset="0"/>
                <a:ea typeface="Roboto Condensed" panose="02000000000000000000" pitchFamily="2" charset="0"/>
                <a:cs typeface="Arial" panose="020B0604020202020204" pitchFamily="34" charset="0"/>
              </a:rPr>
              <a:t>Pracovní stres</a:t>
            </a:r>
            <a:br>
              <a:rPr lang="cs-CZ" sz="4800" b="1" dirty="0">
                <a:solidFill>
                  <a:srgbClr val="2BC3E1"/>
                </a:solidFill>
                <a:latin typeface="Arial" panose="020B0604020202020204" pitchFamily="34" charset="0"/>
                <a:ea typeface="Roboto Condensed" panose="02000000000000000000" pitchFamily="2" charset="0"/>
                <a:cs typeface="Arial" panose="020B0604020202020204" pitchFamily="34" charset="0"/>
              </a:rPr>
            </a:br>
            <a:r>
              <a:rPr lang="cs-CZ" sz="4800" b="1" dirty="0">
                <a:solidFill>
                  <a:srgbClr val="2BC3E1"/>
                </a:solidFill>
                <a:latin typeface="Arial" panose="020B0604020202020204" pitchFamily="34" charset="0"/>
                <a:ea typeface="Roboto Condensed" panose="02000000000000000000" pitchFamily="2" charset="0"/>
                <a:cs typeface="Arial" panose="020B0604020202020204" pitchFamily="34" charset="0"/>
              </a:rPr>
              <a:t>Strategie zvládání stresu </a:t>
            </a:r>
            <a:br>
              <a:rPr lang="cs-CZ" sz="4800" b="1" dirty="0">
                <a:solidFill>
                  <a:srgbClr val="2BC3E1"/>
                </a:solidFill>
                <a:latin typeface="Arial" panose="020B0604020202020204" pitchFamily="34" charset="0"/>
                <a:ea typeface="Roboto Condensed" panose="02000000000000000000" pitchFamily="2" charset="0"/>
                <a:cs typeface="Arial" panose="020B0604020202020204" pitchFamily="34" charset="0"/>
              </a:rPr>
            </a:br>
            <a:r>
              <a:rPr lang="cs-CZ" sz="4800" b="1" dirty="0">
                <a:solidFill>
                  <a:srgbClr val="2BC3E1"/>
                </a:solidFill>
                <a:latin typeface="Arial" panose="020B0604020202020204" pitchFamily="34" charset="0"/>
                <a:ea typeface="Roboto Condensed" panose="02000000000000000000" pitchFamily="2" charset="0"/>
                <a:cs typeface="Arial" panose="020B0604020202020204" pitchFamily="34" charset="0"/>
              </a:rPr>
              <a:t>Syndrom vyhoření</a:t>
            </a:r>
            <a:br>
              <a:rPr lang="cs-CZ" sz="4800" b="1" dirty="0">
                <a:solidFill>
                  <a:srgbClr val="2BC3E1"/>
                </a:solidFill>
                <a:latin typeface="Arial" panose="020B0604020202020204" pitchFamily="34" charset="0"/>
                <a:ea typeface="Roboto Condensed" panose="02000000000000000000" pitchFamily="2" charset="0"/>
                <a:cs typeface="Arial" panose="020B0604020202020204" pitchFamily="34" charset="0"/>
              </a:rPr>
            </a:br>
            <a:endParaRPr lang="cs-CZ" sz="5400" b="1" dirty="0">
              <a:solidFill>
                <a:srgbClr val="2BC3E1"/>
              </a:solidFill>
              <a:latin typeface="Arial" panose="020B0604020202020204" pitchFamily="34" charset="0"/>
              <a:ea typeface="Roboto Condensed" panose="02000000000000000000" pitchFamily="2" charset="0"/>
              <a:cs typeface="Arial" panose="020B0604020202020204" pitchFamily="34" charset="0"/>
            </a:endParaRPr>
          </a:p>
        </p:txBody>
      </p:sp>
      <p:pic>
        <p:nvPicPr>
          <p:cNvPr id="4" name="Obrázek 3"/>
          <p:cNvPicPr>
            <a:picLocks noChangeAspect="1"/>
          </p:cNvPicPr>
          <p:nvPr/>
        </p:nvPicPr>
        <p:blipFill>
          <a:blip r:embed="rId3"/>
          <a:stretch>
            <a:fillRect/>
          </a:stretch>
        </p:blipFill>
        <p:spPr>
          <a:xfrm>
            <a:off x="251521" y="5342210"/>
            <a:ext cx="1368152" cy="13681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22806" y="138944"/>
            <a:ext cx="8820472" cy="6719056"/>
          </a:xfrm>
        </p:spPr>
        <p:txBody>
          <a:bodyPr>
            <a:noAutofit/>
          </a:bodyPr>
          <a:lstStyle/>
          <a:p>
            <a:pPr algn="l">
              <a:spcBef>
                <a:spcPct val="0"/>
              </a:spcBef>
              <a:buClr>
                <a:schemeClr val="accent6">
                  <a:lumMod val="75000"/>
                </a:schemeClr>
              </a:buClr>
              <a:buSzPct val="150000"/>
            </a:pPr>
            <a:r>
              <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rPr>
              <a:t>Stres v učitelství </a:t>
            </a:r>
            <a:br>
              <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rPr>
            </a:br>
            <a:endPar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endParaRPr>
          </a:p>
          <a:p>
            <a:pPr marL="342900" indent="-342900" algn="l">
              <a:spcBef>
                <a:spcPts val="600"/>
              </a:spcBef>
              <a:buClr>
                <a:schemeClr val="accent6">
                  <a:lumMod val="75000"/>
                </a:schemeClr>
              </a:buClr>
              <a:buSzPct val="150000"/>
              <a:buFont typeface="Arial" panose="020B0604020202020204" pitchFamily="34" charset="0"/>
              <a:buChar char="•"/>
            </a:pPr>
            <a:r>
              <a:rPr lang="cs-CZ" sz="3000" dirty="0">
                <a:solidFill>
                  <a:schemeClr val="tx1">
                    <a:lumMod val="65000"/>
                    <a:lumOff val="35000"/>
                  </a:schemeClr>
                </a:solidFill>
              </a:rPr>
              <a:t>pomáhající profese</a:t>
            </a:r>
          </a:p>
          <a:p>
            <a:pPr marL="342900" indent="-342900" algn="l">
              <a:spcBef>
                <a:spcPts val="600"/>
              </a:spcBef>
              <a:buClr>
                <a:schemeClr val="accent6">
                  <a:lumMod val="75000"/>
                </a:schemeClr>
              </a:buClr>
              <a:buSzPct val="150000"/>
              <a:buFont typeface="Arial" panose="020B0604020202020204" pitchFamily="34" charset="0"/>
              <a:buChar char="•"/>
            </a:pPr>
            <a:endParaRPr lang="cs-CZ" sz="3000" dirty="0">
              <a:solidFill>
                <a:schemeClr val="tx1">
                  <a:lumMod val="65000"/>
                  <a:lumOff val="35000"/>
                </a:schemeClr>
              </a:solidFill>
            </a:endParaRPr>
          </a:p>
          <a:p>
            <a:pPr marL="342900" indent="-342900" algn="l">
              <a:spcBef>
                <a:spcPts val="600"/>
              </a:spcBef>
              <a:buClr>
                <a:schemeClr val="accent6">
                  <a:lumMod val="75000"/>
                </a:schemeClr>
              </a:buClr>
              <a:buSzPct val="150000"/>
              <a:buFont typeface="Arial" panose="020B0604020202020204" pitchFamily="34" charset="0"/>
              <a:buChar char="•"/>
            </a:pPr>
            <a:r>
              <a:rPr lang="cs-CZ" sz="3000" dirty="0">
                <a:solidFill>
                  <a:schemeClr val="tx1">
                    <a:lumMod val="65000"/>
                    <a:lumOff val="35000"/>
                  </a:schemeClr>
                </a:solidFill>
              </a:rPr>
              <a:t>„nemožné povolání“ </a:t>
            </a:r>
          </a:p>
          <a:p>
            <a:pPr marL="342900" indent="-342900" algn="l">
              <a:spcBef>
                <a:spcPts val="600"/>
              </a:spcBef>
              <a:buClr>
                <a:schemeClr val="accent6">
                  <a:lumMod val="75000"/>
                </a:schemeClr>
              </a:buClr>
              <a:buSzPct val="150000"/>
              <a:buFont typeface="Arial" panose="020B0604020202020204" pitchFamily="34" charset="0"/>
              <a:buChar char="•"/>
            </a:pPr>
            <a:endParaRPr lang="cs-CZ" sz="3000" dirty="0">
              <a:solidFill>
                <a:schemeClr val="tx1">
                  <a:lumMod val="65000"/>
                  <a:lumOff val="35000"/>
                </a:schemeClr>
              </a:solidFill>
            </a:endParaRPr>
          </a:p>
          <a:p>
            <a:pPr marL="342900" indent="-342900" algn="l">
              <a:spcBef>
                <a:spcPts val="600"/>
              </a:spcBef>
              <a:buClr>
                <a:schemeClr val="accent6">
                  <a:lumMod val="75000"/>
                </a:schemeClr>
              </a:buClr>
              <a:buSzPct val="150000"/>
              <a:buFont typeface="Arial" panose="020B0604020202020204" pitchFamily="34" charset="0"/>
              <a:buChar char="•"/>
            </a:pPr>
            <a:r>
              <a:rPr lang="cs-CZ" sz="3000" dirty="0">
                <a:solidFill>
                  <a:schemeClr val="tx1">
                    <a:lumMod val="65000"/>
                    <a:lumOff val="35000"/>
                  </a:schemeClr>
                </a:solidFill>
              </a:rPr>
              <a:t>vysoká míra stresu</a:t>
            </a:r>
          </a:p>
          <a:p>
            <a:pPr marL="800100" lvl="1" indent="-342900" algn="l">
              <a:spcBef>
                <a:spcPts val="600"/>
              </a:spcBef>
              <a:buClr>
                <a:schemeClr val="accent6">
                  <a:lumMod val="75000"/>
                </a:schemeClr>
              </a:buClr>
              <a:buSzPct val="150000"/>
              <a:buFont typeface="Arial" panose="020B0604020202020204" pitchFamily="34" charset="0"/>
              <a:buChar char="•"/>
            </a:pPr>
            <a:r>
              <a:rPr lang="cs-CZ" sz="2400" dirty="0"/>
              <a:t>učitelství 2. nejhorší ve fyzickém zdraví i </a:t>
            </a:r>
            <a:r>
              <a:rPr lang="cs-CZ" sz="2400" dirty="0" err="1"/>
              <a:t>well-beingu</a:t>
            </a:r>
            <a:r>
              <a:rPr lang="cs-CZ" sz="2400" dirty="0"/>
              <a:t> </a:t>
            </a:r>
            <a:br>
              <a:rPr lang="cs-CZ" sz="2400" dirty="0"/>
            </a:br>
            <a:r>
              <a:rPr lang="cs-CZ" sz="2400" dirty="0"/>
              <a:t>a 6. v pracovní spokojenosti z 26 povolání </a:t>
            </a:r>
            <a:r>
              <a:rPr lang="cs-CZ" sz="1800" dirty="0"/>
              <a:t>(Johnson et al. 2005)</a:t>
            </a:r>
          </a:p>
          <a:p>
            <a:pPr marL="800100" lvl="1" indent="-342900" algn="l">
              <a:spcBef>
                <a:spcPts val="600"/>
              </a:spcBef>
              <a:buClr>
                <a:schemeClr val="accent6">
                  <a:lumMod val="75000"/>
                </a:schemeClr>
              </a:buClr>
              <a:buSzPct val="150000"/>
              <a:buFont typeface="Arial" panose="020B0604020202020204" pitchFamily="34" charset="0"/>
              <a:buChar char="•"/>
            </a:pPr>
            <a:r>
              <a:rPr lang="cs-CZ" sz="2400" dirty="0"/>
              <a:t>72 % vyučujících zažívá mírný a 23 % silný stres </a:t>
            </a:r>
            <a:r>
              <a:rPr lang="cs-CZ" sz="1800" dirty="0"/>
              <a:t>(</a:t>
            </a:r>
            <a:r>
              <a:rPr lang="cs-CZ" sz="1800" dirty="0" err="1"/>
              <a:t>Fontana</a:t>
            </a:r>
            <a:r>
              <a:rPr lang="cs-CZ" sz="1800" dirty="0"/>
              <a:t>, 1993) </a:t>
            </a:r>
          </a:p>
          <a:p>
            <a:pPr marL="800100" lvl="1" indent="-342900" algn="l">
              <a:spcBef>
                <a:spcPts val="600"/>
              </a:spcBef>
              <a:buClr>
                <a:schemeClr val="accent6">
                  <a:lumMod val="75000"/>
                </a:schemeClr>
              </a:buClr>
              <a:buSzPct val="150000"/>
              <a:buFont typeface="Arial" panose="020B0604020202020204" pitchFamily="34" charset="0"/>
              <a:buChar char="•"/>
            </a:pPr>
            <a:r>
              <a:rPr lang="cs-CZ" sz="2400" dirty="0"/>
              <a:t>42 % vyučujících se cítí pravidelně stresováno </a:t>
            </a:r>
            <a:r>
              <a:rPr lang="cs-CZ" sz="1800" dirty="0"/>
              <a:t>(</a:t>
            </a:r>
            <a:r>
              <a:rPr lang="cs-CZ" sz="1800" dirty="0" err="1"/>
              <a:t>Lens</a:t>
            </a:r>
            <a:r>
              <a:rPr lang="cs-CZ" sz="1800" dirty="0"/>
              <a:t>, 1991)</a:t>
            </a:r>
          </a:p>
          <a:p>
            <a:pPr marL="800100" lvl="1" indent="-342900" algn="l">
              <a:spcBef>
                <a:spcPts val="600"/>
              </a:spcBef>
              <a:buClr>
                <a:schemeClr val="accent6">
                  <a:lumMod val="75000"/>
                </a:schemeClr>
              </a:buClr>
              <a:buSzPct val="150000"/>
              <a:buFont typeface="Arial" panose="020B0604020202020204" pitchFamily="34" charset="0"/>
              <a:buChar char="•"/>
            </a:pPr>
            <a:r>
              <a:rPr lang="cs-CZ" sz="2400" dirty="0"/>
              <a:t>60 % vyučujících pociťuje nadměrný stres </a:t>
            </a:r>
            <a:r>
              <a:rPr lang="cs-CZ" sz="1800" dirty="0"/>
              <a:t>(SZÚ, 2002)</a:t>
            </a:r>
          </a:p>
          <a:p>
            <a:pPr marL="800100" lvl="1" indent="-342900" algn="l">
              <a:spcBef>
                <a:spcPts val="600"/>
              </a:spcBef>
              <a:buClr>
                <a:schemeClr val="accent6">
                  <a:lumMod val="75000"/>
                </a:schemeClr>
              </a:buClr>
              <a:buSzPct val="150000"/>
              <a:buFont typeface="Arial" panose="020B0604020202020204" pitchFamily="34" charset="0"/>
              <a:buChar char="•"/>
            </a:pPr>
            <a:r>
              <a:rPr lang="cs-CZ" sz="2400" dirty="0"/>
              <a:t>65 % vyučujících prožívá vážný stres ze žáků </a:t>
            </a:r>
            <a:r>
              <a:rPr lang="cs-CZ" sz="1800" dirty="0"/>
              <a:t>(Kohoutek, 2009)</a:t>
            </a:r>
            <a:endParaRPr lang="cs-CZ" sz="1800" dirty="0">
              <a:solidFill>
                <a:schemeClr val="bg1">
                  <a:lumMod val="50000"/>
                </a:schemeClr>
              </a:solidFill>
            </a:endParaRPr>
          </a:p>
          <a:p>
            <a:pPr algn="l">
              <a:buClr>
                <a:schemeClr val="accent6">
                  <a:lumMod val="75000"/>
                </a:schemeClr>
              </a:buClr>
              <a:buSzPct val="150000"/>
            </a:pPr>
            <a:endParaRPr lang="cs-CZ" sz="2400" dirty="0">
              <a:solidFill>
                <a:schemeClr val="tx1">
                  <a:lumMod val="65000"/>
                  <a:lumOff val="35000"/>
                </a:schemeClr>
              </a:solidFill>
            </a:endParaRPr>
          </a:p>
          <a:p>
            <a:pPr marL="342900" indent="-342900" algn="l">
              <a:buFontTx/>
              <a:buChar char="-"/>
            </a:pPr>
            <a:endParaRPr lang="cs-CZ" sz="2400" dirty="0"/>
          </a:p>
          <a:p>
            <a:pPr marL="342900" indent="-342900" algn="l">
              <a:buFontTx/>
              <a:buChar char="-"/>
            </a:pPr>
            <a:endParaRPr lang="cs-CZ" sz="2400" dirty="0">
              <a:solidFill>
                <a:schemeClr val="tx1">
                  <a:lumMod val="65000"/>
                  <a:lumOff val="35000"/>
                </a:schemeClr>
              </a:solidFill>
            </a:endParaRPr>
          </a:p>
        </p:txBody>
      </p:sp>
      <p:pic>
        <p:nvPicPr>
          <p:cNvPr id="4" name="Obrázek 3">
            <a:extLst>
              <a:ext uri="{FF2B5EF4-FFF2-40B4-BE49-F238E27FC236}">
                <a16:creationId xmlns:a16="http://schemas.microsoft.com/office/drawing/2014/main" id="{3AC7D0D6-EDE0-4D21-A3E9-8078D8AD8EED}"/>
              </a:ext>
            </a:extLst>
          </p:cNvPr>
          <p:cNvPicPr>
            <a:picLocks noChangeAspect="1"/>
          </p:cNvPicPr>
          <p:nvPr/>
        </p:nvPicPr>
        <p:blipFill>
          <a:blip r:embed="rId3"/>
          <a:stretch>
            <a:fillRect/>
          </a:stretch>
        </p:blipFill>
        <p:spPr>
          <a:xfrm>
            <a:off x="4733042" y="332656"/>
            <a:ext cx="3959750" cy="2965990"/>
          </a:xfrm>
          <a:prstGeom prst="rect">
            <a:avLst/>
          </a:prstGeom>
          <a:effectLst>
            <a:softEdge rad="31750"/>
          </a:effectLst>
        </p:spPr>
      </p:pic>
    </p:spTree>
    <p:extLst>
      <p:ext uri="{BB962C8B-B14F-4D97-AF65-F5344CB8AC3E}">
        <p14:creationId xmlns:p14="http://schemas.microsoft.com/office/powerpoint/2010/main" val="41344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22806" y="138944"/>
            <a:ext cx="8820472" cy="6719056"/>
          </a:xfrm>
        </p:spPr>
        <p:txBody>
          <a:bodyPr>
            <a:noAutofit/>
          </a:bodyPr>
          <a:lstStyle/>
          <a:p>
            <a:pPr algn="l">
              <a:spcBef>
                <a:spcPct val="0"/>
              </a:spcBef>
              <a:buClr>
                <a:schemeClr val="accent6">
                  <a:lumMod val="75000"/>
                </a:schemeClr>
              </a:buClr>
              <a:buSzPct val="150000"/>
            </a:pPr>
            <a:r>
              <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rPr>
              <a:t>Stresory v učitelství </a:t>
            </a:r>
            <a:br>
              <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rPr>
            </a:br>
            <a:endPar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endParaRPr>
          </a:p>
          <a:p>
            <a:pPr algn="l">
              <a:spcBef>
                <a:spcPts val="600"/>
              </a:spcBef>
              <a:buClr>
                <a:schemeClr val="accent6">
                  <a:lumMod val="75000"/>
                </a:schemeClr>
              </a:buClr>
              <a:buSzPct val="150000"/>
            </a:pPr>
            <a:r>
              <a:rPr lang="cs-CZ" sz="2800" dirty="0"/>
              <a:t>Holeček (2001) </a:t>
            </a:r>
          </a:p>
          <a:p>
            <a:pPr algn="l">
              <a:spcBef>
                <a:spcPts val="600"/>
              </a:spcBef>
              <a:buClr>
                <a:schemeClr val="accent6">
                  <a:lumMod val="75000"/>
                </a:schemeClr>
              </a:buClr>
              <a:buSzPct val="150000"/>
            </a:pPr>
            <a:endParaRPr lang="cs-CZ" sz="2800" dirty="0"/>
          </a:p>
          <a:p>
            <a:pPr marL="514350" indent="-514350" algn="l">
              <a:spcBef>
                <a:spcPts val="600"/>
              </a:spcBef>
              <a:buClr>
                <a:schemeClr val="accent6">
                  <a:lumMod val="75000"/>
                </a:schemeClr>
              </a:buClr>
              <a:buSzPct val="100000"/>
              <a:buAutoNum type="arabicPeriod"/>
            </a:pPr>
            <a:r>
              <a:rPr lang="cs-CZ" sz="2800" dirty="0"/>
              <a:t>pracovní přetížení učitelů a učitelek</a:t>
            </a:r>
          </a:p>
          <a:p>
            <a:pPr marL="514350" indent="-514350" algn="l">
              <a:spcBef>
                <a:spcPts val="600"/>
              </a:spcBef>
              <a:buClr>
                <a:schemeClr val="accent6">
                  <a:lumMod val="75000"/>
                </a:schemeClr>
              </a:buClr>
              <a:buSzPct val="100000"/>
              <a:buAutoNum type="arabicPeriod"/>
            </a:pPr>
            <a:r>
              <a:rPr lang="cs-CZ" sz="2800" dirty="0"/>
              <a:t>vedení školy nadřízenými orgány </a:t>
            </a:r>
          </a:p>
          <a:p>
            <a:pPr marL="514350" indent="-514350" algn="l">
              <a:spcBef>
                <a:spcPts val="600"/>
              </a:spcBef>
              <a:buClr>
                <a:schemeClr val="accent6">
                  <a:lumMod val="75000"/>
                </a:schemeClr>
              </a:buClr>
              <a:buSzPct val="100000"/>
              <a:buAutoNum type="arabicPeriod"/>
            </a:pPr>
            <a:r>
              <a:rPr lang="cs-CZ" sz="2800" dirty="0"/>
              <a:t>problémoví žáci</a:t>
            </a:r>
          </a:p>
          <a:p>
            <a:pPr marL="514350" indent="-514350" algn="l">
              <a:spcBef>
                <a:spcPts val="600"/>
              </a:spcBef>
              <a:buClr>
                <a:schemeClr val="accent6">
                  <a:lumMod val="75000"/>
                </a:schemeClr>
              </a:buClr>
              <a:buSzPct val="100000"/>
              <a:buAutoNum type="arabicPeriod"/>
            </a:pPr>
            <a:r>
              <a:rPr lang="cs-CZ" sz="2800" dirty="0"/>
              <a:t>neuspokojená potřeba seberealizace – „frustrace“</a:t>
            </a:r>
          </a:p>
          <a:p>
            <a:pPr marL="514350" indent="-514350" algn="l">
              <a:spcBef>
                <a:spcPts val="600"/>
              </a:spcBef>
              <a:buClr>
                <a:schemeClr val="accent6">
                  <a:lumMod val="75000"/>
                </a:schemeClr>
              </a:buClr>
              <a:buSzPct val="100000"/>
              <a:buAutoNum type="arabicPeriod"/>
            </a:pPr>
            <a:r>
              <a:rPr lang="cs-CZ" sz="2800" dirty="0"/>
              <a:t>problémoví rodiče</a:t>
            </a:r>
          </a:p>
          <a:p>
            <a:pPr marL="514350" indent="-514350" algn="l">
              <a:spcBef>
                <a:spcPts val="600"/>
              </a:spcBef>
              <a:buClr>
                <a:schemeClr val="accent6">
                  <a:lumMod val="75000"/>
                </a:schemeClr>
              </a:buClr>
              <a:buSzPct val="100000"/>
              <a:buAutoNum type="arabicPeriod"/>
            </a:pPr>
            <a:r>
              <a:rPr lang="cs-CZ" sz="2800" dirty="0"/>
              <a:t>nevyhovující pracovní prostředí školy</a:t>
            </a:r>
          </a:p>
          <a:p>
            <a:pPr marL="514350" indent="-514350" algn="l">
              <a:spcBef>
                <a:spcPts val="600"/>
              </a:spcBef>
              <a:buClr>
                <a:schemeClr val="accent6">
                  <a:lumMod val="75000"/>
                </a:schemeClr>
              </a:buClr>
              <a:buSzPct val="100000"/>
              <a:buAutoNum type="arabicPeriod"/>
            </a:pPr>
            <a:r>
              <a:rPr lang="cs-CZ" sz="2800" dirty="0"/>
              <a:t>problémoví kolegové</a:t>
            </a:r>
            <a:endParaRPr lang="cs-CZ" sz="2800" dirty="0">
              <a:solidFill>
                <a:schemeClr val="tx1">
                  <a:lumMod val="65000"/>
                  <a:lumOff val="35000"/>
                </a:schemeClr>
              </a:solidFill>
            </a:endParaRPr>
          </a:p>
          <a:p>
            <a:pPr marL="342900" indent="-342900" algn="l">
              <a:buFontTx/>
              <a:buChar char="-"/>
            </a:pPr>
            <a:endParaRPr lang="cs-CZ" sz="2400" dirty="0"/>
          </a:p>
          <a:p>
            <a:pPr marL="342900" indent="-342900" algn="l">
              <a:buFontTx/>
              <a:buChar char="-"/>
            </a:pPr>
            <a:endParaRPr lang="cs-CZ" sz="2400" dirty="0">
              <a:solidFill>
                <a:schemeClr val="tx1">
                  <a:lumMod val="65000"/>
                  <a:lumOff val="35000"/>
                </a:schemeClr>
              </a:solidFill>
            </a:endParaRPr>
          </a:p>
        </p:txBody>
      </p:sp>
    </p:spTree>
    <p:extLst>
      <p:ext uri="{BB962C8B-B14F-4D97-AF65-F5344CB8AC3E}">
        <p14:creationId xmlns:p14="http://schemas.microsoft.com/office/powerpoint/2010/main" val="382836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706090"/>
          </a:xfrm>
        </p:spPr>
        <p:txBody>
          <a:bodyPr>
            <a:normAutofit fontScale="90000"/>
          </a:bodyPr>
          <a:lstStyle/>
          <a:p>
            <a:pPr algn="l"/>
            <a:r>
              <a:rPr lang="cs-CZ" b="1" dirty="0">
                <a:solidFill>
                  <a:schemeClr val="accent6">
                    <a:lumMod val="75000"/>
                  </a:schemeClr>
                </a:solidFill>
              </a:rPr>
              <a:t>Stresory v učitelství </a:t>
            </a:r>
            <a:endParaRPr lang="cs-CZ" dirty="0"/>
          </a:p>
        </p:txBody>
      </p:sp>
      <p:sp>
        <p:nvSpPr>
          <p:cNvPr id="3" name="Zástupný symbol pro obsah 2"/>
          <p:cNvSpPr>
            <a:spLocks noGrp="1"/>
          </p:cNvSpPr>
          <p:nvPr>
            <p:ph idx="1"/>
          </p:nvPr>
        </p:nvSpPr>
        <p:spPr>
          <a:xfrm>
            <a:off x="7053204" y="6150038"/>
            <a:ext cx="8229600" cy="1224136"/>
          </a:xfrm>
        </p:spPr>
        <p:txBody>
          <a:bodyPr>
            <a:normAutofit/>
          </a:bodyPr>
          <a:lstStyle/>
          <a:p>
            <a:pPr marL="0" indent="0">
              <a:spcBef>
                <a:spcPts val="600"/>
              </a:spcBef>
              <a:buClr>
                <a:schemeClr val="accent6">
                  <a:lumMod val="75000"/>
                </a:schemeClr>
              </a:buClr>
              <a:buSzPct val="150000"/>
              <a:buNone/>
            </a:pPr>
            <a:r>
              <a:rPr lang="cs-CZ" sz="1800" dirty="0" err="1">
                <a:solidFill>
                  <a:schemeClr val="tx1">
                    <a:lumMod val="65000"/>
                    <a:lumOff val="35000"/>
                  </a:schemeClr>
                </a:solidFill>
              </a:rPr>
              <a:t>Brackett</a:t>
            </a:r>
            <a:r>
              <a:rPr lang="cs-CZ" sz="1800" dirty="0">
                <a:solidFill>
                  <a:schemeClr val="tx1">
                    <a:lumMod val="65000"/>
                    <a:lumOff val="35000"/>
                  </a:schemeClr>
                </a:solidFill>
              </a:rPr>
              <a:t> et al. (2010)</a:t>
            </a:r>
          </a:p>
          <a:p>
            <a:pPr marL="0" indent="0">
              <a:spcBef>
                <a:spcPts val="600"/>
              </a:spcBef>
              <a:buClr>
                <a:schemeClr val="accent6">
                  <a:lumMod val="75000"/>
                </a:schemeClr>
              </a:buClr>
              <a:buSzPct val="150000"/>
              <a:buNone/>
            </a:pPr>
            <a:r>
              <a:rPr lang="cs-CZ" sz="1800" dirty="0">
                <a:solidFill>
                  <a:schemeClr val="tx1">
                    <a:lumMod val="65000"/>
                    <a:lumOff val="35000"/>
                  </a:schemeClr>
                </a:solidFill>
              </a:rPr>
              <a:t>Holeček (2001)</a:t>
            </a:r>
          </a:p>
        </p:txBody>
      </p:sp>
      <p:sp>
        <p:nvSpPr>
          <p:cNvPr id="4" name="TextovéPole 3">
            <a:extLst>
              <a:ext uri="{FF2B5EF4-FFF2-40B4-BE49-F238E27FC236}">
                <a16:creationId xmlns:a16="http://schemas.microsoft.com/office/drawing/2014/main" id="{6DC8FC98-0D52-42CB-98F0-6674AB6DF4E4}"/>
              </a:ext>
            </a:extLst>
          </p:cNvPr>
          <p:cNvSpPr txBox="1"/>
          <p:nvPr/>
        </p:nvSpPr>
        <p:spPr>
          <a:xfrm>
            <a:off x="683568" y="1270782"/>
            <a:ext cx="3744416" cy="2369880"/>
          </a:xfrm>
          <a:prstGeom prst="rect">
            <a:avLst/>
          </a:prstGeom>
          <a:noFill/>
        </p:spPr>
        <p:txBody>
          <a:bodyPr wrap="square" rtlCol="0">
            <a:spAutoFit/>
          </a:bodyPr>
          <a:lstStyle/>
          <a:p>
            <a:r>
              <a:rPr lang="cs-CZ" sz="3600" b="1" dirty="0">
                <a:solidFill>
                  <a:schemeClr val="tx1">
                    <a:lumMod val="65000"/>
                    <a:lumOff val="35000"/>
                  </a:schemeClr>
                </a:solidFill>
              </a:rPr>
              <a:t>Vztahy</a:t>
            </a:r>
          </a:p>
          <a:p>
            <a:pPr marL="285750" indent="-285750">
              <a:buFontTx/>
              <a:buChar char="-"/>
            </a:pPr>
            <a:r>
              <a:rPr lang="cs-CZ" sz="2800" b="1" dirty="0">
                <a:solidFill>
                  <a:schemeClr val="tx1">
                    <a:lumMod val="65000"/>
                    <a:lumOff val="35000"/>
                  </a:schemeClr>
                </a:solidFill>
              </a:rPr>
              <a:t>se studujícími</a:t>
            </a:r>
          </a:p>
          <a:p>
            <a:pPr marL="285750" indent="-285750">
              <a:buFontTx/>
              <a:buChar char="-"/>
            </a:pPr>
            <a:r>
              <a:rPr lang="cs-CZ" sz="2800" b="1" dirty="0">
                <a:solidFill>
                  <a:schemeClr val="tx1">
                    <a:lumMod val="65000"/>
                    <a:lumOff val="35000"/>
                  </a:schemeClr>
                </a:solidFill>
              </a:rPr>
              <a:t>s rodiči</a:t>
            </a:r>
          </a:p>
          <a:p>
            <a:pPr marL="285750" indent="-285750">
              <a:buFontTx/>
              <a:buChar char="-"/>
            </a:pPr>
            <a:r>
              <a:rPr lang="cs-CZ" sz="2800" b="1" dirty="0">
                <a:solidFill>
                  <a:schemeClr val="tx1">
                    <a:lumMod val="65000"/>
                    <a:lumOff val="35000"/>
                  </a:schemeClr>
                </a:solidFill>
              </a:rPr>
              <a:t>v učitelském sboru</a:t>
            </a:r>
          </a:p>
          <a:p>
            <a:pPr marL="285750" indent="-285750">
              <a:buFontTx/>
              <a:buChar char="-"/>
            </a:pPr>
            <a:r>
              <a:rPr lang="cs-CZ" sz="2800" b="1" dirty="0">
                <a:solidFill>
                  <a:schemeClr val="tx1">
                    <a:lumMod val="65000"/>
                    <a:lumOff val="35000"/>
                  </a:schemeClr>
                </a:solidFill>
              </a:rPr>
              <a:t>s vedením školy </a:t>
            </a:r>
          </a:p>
        </p:txBody>
      </p:sp>
      <p:sp>
        <p:nvSpPr>
          <p:cNvPr id="5" name="TextovéPole 4">
            <a:extLst>
              <a:ext uri="{FF2B5EF4-FFF2-40B4-BE49-F238E27FC236}">
                <a16:creationId xmlns:a16="http://schemas.microsoft.com/office/drawing/2014/main" id="{B0C3905A-9402-48EC-8B68-7743624A0E84}"/>
              </a:ext>
            </a:extLst>
          </p:cNvPr>
          <p:cNvSpPr txBox="1"/>
          <p:nvPr/>
        </p:nvSpPr>
        <p:spPr>
          <a:xfrm>
            <a:off x="4891005" y="1198165"/>
            <a:ext cx="3960440" cy="2369880"/>
          </a:xfrm>
          <a:prstGeom prst="rect">
            <a:avLst/>
          </a:prstGeom>
          <a:noFill/>
        </p:spPr>
        <p:txBody>
          <a:bodyPr wrap="square" rtlCol="0">
            <a:spAutoFit/>
          </a:bodyPr>
          <a:lstStyle/>
          <a:p>
            <a:r>
              <a:rPr lang="cs-CZ" sz="3600" b="1" dirty="0">
                <a:solidFill>
                  <a:schemeClr val="tx1">
                    <a:lumMod val="65000"/>
                    <a:lumOff val="35000"/>
                  </a:schemeClr>
                </a:solidFill>
              </a:rPr>
              <a:t>Pracovní podmínky</a:t>
            </a:r>
          </a:p>
          <a:p>
            <a:pPr marL="285750" indent="-285750">
              <a:buFontTx/>
              <a:buChar char="-"/>
            </a:pPr>
            <a:r>
              <a:rPr lang="cs-CZ" sz="2800" b="1" dirty="0">
                <a:solidFill>
                  <a:schemeClr val="tx1">
                    <a:lumMod val="65000"/>
                    <a:lumOff val="35000"/>
                  </a:schemeClr>
                </a:solidFill>
              </a:rPr>
              <a:t>heterogenita</a:t>
            </a:r>
          </a:p>
          <a:p>
            <a:pPr marL="285750" indent="-285750">
              <a:buFontTx/>
              <a:buChar char="-"/>
            </a:pPr>
            <a:r>
              <a:rPr lang="cs-CZ" sz="2800" b="1" dirty="0">
                <a:solidFill>
                  <a:schemeClr val="tx1">
                    <a:lumMod val="65000"/>
                    <a:lumOff val="35000"/>
                  </a:schemeClr>
                </a:solidFill>
              </a:rPr>
              <a:t>čas</a:t>
            </a:r>
          </a:p>
          <a:p>
            <a:pPr marL="285750" indent="-285750">
              <a:buFontTx/>
              <a:buChar char="-"/>
            </a:pPr>
            <a:r>
              <a:rPr lang="cs-CZ" sz="2800" b="1" dirty="0">
                <a:solidFill>
                  <a:schemeClr val="tx1">
                    <a:lumMod val="65000"/>
                    <a:lumOff val="35000"/>
                  </a:schemeClr>
                </a:solidFill>
              </a:rPr>
              <a:t>hluk</a:t>
            </a:r>
          </a:p>
          <a:p>
            <a:pPr marL="285750" indent="-285750">
              <a:buFontTx/>
              <a:buChar char="-"/>
            </a:pPr>
            <a:r>
              <a:rPr lang="cs-CZ" sz="2800" b="1" dirty="0">
                <a:solidFill>
                  <a:schemeClr val="tx1">
                    <a:lumMod val="65000"/>
                    <a:lumOff val="35000"/>
                  </a:schemeClr>
                </a:solidFill>
              </a:rPr>
              <a:t>zodpovědnost</a:t>
            </a:r>
            <a:endParaRPr lang="cs-CZ" sz="3200" b="1" dirty="0">
              <a:solidFill>
                <a:schemeClr val="tx1">
                  <a:lumMod val="65000"/>
                  <a:lumOff val="35000"/>
                </a:schemeClr>
              </a:solidFill>
            </a:endParaRPr>
          </a:p>
        </p:txBody>
      </p:sp>
      <p:sp>
        <p:nvSpPr>
          <p:cNvPr id="6" name="TextovéPole 5">
            <a:extLst>
              <a:ext uri="{FF2B5EF4-FFF2-40B4-BE49-F238E27FC236}">
                <a16:creationId xmlns:a16="http://schemas.microsoft.com/office/drawing/2014/main" id="{F8CAD17E-73FD-4D15-8B3A-AD4F8D3118F1}"/>
              </a:ext>
            </a:extLst>
          </p:cNvPr>
          <p:cNvSpPr txBox="1"/>
          <p:nvPr/>
        </p:nvSpPr>
        <p:spPr>
          <a:xfrm>
            <a:off x="2288708" y="4377323"/>
            <a:ext cx="4997858" cy="1938992"/>
          </a:xfrm>
          <a:prstGeom prst="rect">
            <a:avLst/>
          </a:prstGeom>
          <a:noFill/>
        </p:spPr>
        <p:txBody>
          <a:bodyPr wrap="square" rtlCol="0">
            <a:spAutoFit/>
          </a:bodyPr>
          <a:lstStyle/>
          <a:p>
            <a:r>
              <a:rPr lang="cs-CZ" sz="3600" b="1" dirty="0">
                <a:solidFill>
                  <a:schemeClr val="tx1">
                    <a:lumMod val="65000"/>
                    <a:lumOff val="35000"/>
                  </a:schemeClr>
                </a:solidFill>
              </a:rPr>
              <a:t>Postavení ve společnosti </a:t>
            </a:r>
          </a:p>
          <a:p>
            <a:pPr marL="285750" indent="-285750">
              <a:buFontTx/>
              <a:buChar char="-"/>
            </a:pPr>
            <a:r>
              <a:rPr lang="cs-CZ" sz="2800" b="1" dirty="0">
                <a:solidFill>
                  <a:schemeClr val="tx1">
                    <a:lumMod val="65000"/>
                    <a:lumOff val="35000"/>
                  </a:schemeClr>
                </a:solidFill>
              </a:rPr>
              <a:t>prestiž</a:t>
            </a:r>
          </a:p>
          <a:p>
            <a:pPr marL="285750" indent="-285750">
              <a:buFontTx/>
              <a:buChar char="-"/>
            </a:pPr>
            <a:r>
              <a:rPr lang="cs-CZ" sz="2800" b="1" dirty="0">
                <a:solidFill>
                  <a:schemeClr val="tx1">
                    <a:lumMod val="65000"/>
                    <a:lumOff val="35000"/>
                  </a:schemeClr>
                </a:solidFill>
              </a:rPr>
              <a:t>finance</a:t>
            </a:r>
          </a:p>
          <a:p>
            <a:pPr marL="285750" indent="-285750">
              <a:buFontTx/>
              <a:buChar char="-"/>
            </a:pPr>
            <a:r>
              <a:rPr lang="cs-CZ" sz="2800" b="1" dirty="0">
                <a:solidFill>
                  <a:schemeClr val="tx1">
                    <a:lumMod val="65000"/>
                    <a:lumOff val="35000"/>
                  </a:schemeClr>
                </a:solidFill>
              </a:rPr>
              <a:t>politická podpora</a:t>
            </a:r>
            <a:endParaRPr lang="cs-CZ" sz="3200" b="1" dirty="0">
              <a:solidFill>
                <a:schemeClr val="tx1">
                  <a:lumMod val="65000"/>
                  <a:lumOff val="35000"/>
                </a:schemeClr>
              </a:solidFill>
            </a:endParaRPr>
          </a:p>
        </p:txBody>
      </p:sp>
      <p:sp>
        <p:nvSpPr>
          <p:cNvPr id="7" name="Ovál 6">
            <a:extLst>
              <a:ext uri="{FF2B5EF4-FFF2-40B4-BE49-F238E27FC236}">
                <a16:creationId xmlns:a16="http://schemas.microsoft.com/office/drawing/2014/main" id="{1F539E19-9172-4C79-BB81-CEE6D79AD3D9}"/>
              </a:ext>
            </a:extLst>
          </p:cNvPr>
          <p:cNvSpPr/>
          <p:nvPr/>
        </p:nvSpPr>
        <p:spPr>
          <a:xfrm>
            <a:off x="0" y="1024748"/>
            <a:ext cx="4427983" cy="301868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BDA3CAFD-AA32-46CC-BB64-D5E018DB8784}"/>
              </a:ext>
            </a:extLst>
          </p:cNvPr>
          <p:cNvSpPr/>
          <p:nvPr/>
        </p:nvSpPr>
        <p:spPr>
          <a:xfrm>
            <a:off x="4401036" y="597449"/>
            <a:ext cx="4662407" cy="344232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52FAFA2D-AAC7-4F83-8183-A6C6BACCF762}"/>
              </a:ext>
            </a:extLst>
          </p:cNvPr>
          <p:cNvSpPr/>
          <p:nvPr/>
        </p:nvSpPr>
        <p:spPr>
          <a:xfrm>
            <a:off x="1619672" y="3770679"/>
            <a:ext cx="5904656" cy="2995091"/>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642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490066"/>
          </a:xfrm>
        </p:spPr>
        <p:txBody>
          <a:bodyPr>
            <a:noAutofit/>
          </a:bodyPr>
          <a:lstStyle/>
          <a:p>
            <a:pPr algn="l"/>
            <a:r>
              <a:rPr lang="cs-CZ" sz="4000" b="1" dirty="0">
                <a:solidFill>
                  <a:srgbClr val="2BC3E1"/>
                </a:solidFill>
                <a:latin typeface="Arial" panose="020B0604020202020204" pitchFamily="34" charset="0"/>
                <a:ea typeface="Roboto Condensed" panose="02000000000000000000" pitchFamily="2" charset="0"/>
                <a:cs typeface="Arial" panose="020B0604020202020204" pitchFamily="34" charset="0"/>
              </a:rPr>
              <a:t>Stres v učitelských výpovědích</a:t>
            </a:r>
          </a:p>
        </p:txBody>
      </p:sp>
      <p:sp>
        <p:nvSpPr>
          <p:cNvPr id="3" name="Zástupný symbol pro obsah 2"/>
          <p:cNvSpPr>
            <a:spLocks noGrp="1"/>
          </p:cNvSpPr>
          <p:nvPr>
            <p:ph idx="1"/>
          </p:nvPr>
        </p:nvSpPr>
        <p:spPr>
          <a:xfrm>
            <a:off x="179512" y="692696"/>
            <a:ext cx="8784976" cy="6165304"/>
          </a:xfrm>
        </p:spPr>
        <p:txBody>
          <a:bodyPr>
            <a:noAutofit/>
          </a:bodyPr>
          <a:lstStyle/>
          <a:p>
            <a:r>
              <a:rPr lang="cs-CZ" sz="1800" i="1" dirty="0">
                <a:solidFill>
                  <a:schemeClr val="tx1">
                    <a:lumMod val="65000"/>
                    <a:lumOff val="35000"/>
                  </a:schemeClr>
                </a:solidFill>
              </a:rPr>
              <a:t>Myslím, že to je opravdu v důsledku toho, že člověk se rozdává větší skupině lidí, který na něm nějakým způsobem, dá se říct, až visí. Interagují s ním velice úzce, takže člověk si tu energii hodně těžko uhlídá. Často se může stát, že opravdu jako rozdá víc, než potom je schopný doplnit. </a:t>
            </a:r>
          </a:p>
          <a:p>
            <a:endParaRPr lang="cs-CZ" sz="1800" i="1" dirty="0">
              <a:solidFill>
                <a:schemeClr val="tx1">
                  <a:lumMod val="65000"/>
                  <a:lumOff val="35000"/>
                </a:schemeClr>
              </a:solidFill>
            </a:endParaRPr>
          </a:p>
          <a:p>
            <a:r>
              <a:rPr lang="cs-CZ" sz="1800" i="1" dirty="0">
                <a:solidFill>
                  <a:schemeClr val="tx1">
                    <a:lumMod val="65000"/>
                    <a:lumOff val="35000"/>
                  </a:schemeClr>
                </a:solidFill>
              </a:rPr>
              <a:t>Kolegyně, která vloni vypadala na to, že se zhroutí, měla vyloženě problémovou třídu, se kterou se táhly výchovné problémy už od prvního stupně. </a:t>
            </a:r>
          </a:p>
          <a:p>
            <a:endParaRPr lang="cs-CZ" sz="1800" i="1" dirty="0">
              <a:solidFill>
                <a:schemeClr val="tx1">
                  <a:lumMod val="65000"/>
                  <a:lumOff val="35000"/>
                </a:schemeClr>
              </a:solidFill>
            </a:endParaRPr>
          </a:p>
          <a:p>
            <a:r>
              <a:rPr lang="cs-CZ" sz="1800" i="1" dirty="0">
                <a:solidFill>
                  <a:schemeClr val="tx1">
                    <a:lumMod val="65000"/>
                    <a:lumOff val="35000"/>
                  </a:schemeClr>
                </a:solidFill>
              </a:rPr>
              <a:t>Loni jsme tady měli kolegyňku. Ta skončila na lécích a odešla na jinou školu a je tam naprosto v pohodě…. Tady dostala prostě neřešitelnou třídu, neřešitelnou situaci a prostě po ní byly vedením chtěny takové výkony, který by prostě nezvládnul nikdo.</a:t>
            </a:r>
          </a:p>
          <a:p>
            <a:endParaRPr lang="cs-CZ" sz="1800" i="1" dirty="0">
              <a:solidFill>
                <a:schemeClr val="tx1">
                  <a:lumMod val="65000"/>
                  <a:lumOff val="35000"/>
                </a:schemeClr>
              </a:solidFill>
            </a:endParaRPr>
          </a:p>
          <a:p>
            <a:r>
              <a:rPr lang="cs-CZ" sz="1800" i="1" dirty="0">
                <a:solidFill>
                  <a:schemeClr val="tx1">
                    <a:lumMod val="65000"/>
                    <a:lumOff val="35000"/>
                  </a:schemeClr>
                </a:solidFill>
              </a:rPr>
              <a:t>Když si to chcete takhle plnit, tak jste ve stresu. Pak jsou úžasné povahy, které si prostě řeknou „ne“ a ty potom možná tak rychle nevyhoří… Kdo to dokáže jako stopnout... A co si budeme povídat, někdy je to věc povahy, že se to nestopne s ohledem třeba na své duševní zdraví, ale prostě to má tak nastavené, že se tím vůbec nějak nestresuje.</a:t>
            </a:r>
          </a:p>
          <a:p>
            <a:endParaRPr lang="cs-CZ" sz="1800" dirty="0">
              <a:solidFill>
                <a:schemeClr val="tx1">
                  <a:lumMod val="65000"/>
                  <a:lumOff val="35000"/>
                </a:schemeClr>
              </a:solidFill>
            </a:endParaRPr>
          </a:p>
          <a:p>
            <a:r>
              <a:rPr lang="cs-CZ" sz="1800" i="1" dirty="0">
                <a:solidFill>
                  <a:schemeClr val="tx1">
                    <a:lumMod val="65000"/>
                    <a:lumOff val="35000"/>
                  </a:schemeClr>
                </a:solidFill>
              </a:rPr>
              <a:t>Já si myslím, že to je, jako z mého pohledu, že je důležité, aby člověk, když dělá ve školství nebo v </a:t>
            </a:r>
            <a:r>
              <a:rPr lang="cs-CZ" sz="1800" i="1" dirty="0" err="1">
                <a:solidFill>
                  <a:schemeClr val="tx1">
                    <a:lumMod val="65000"/>
                    <a:lumOff val="35000"/>
                  </a:schemeClr>
                </a:solidFill>
              </a:rPr>
              <a:t>těhle</a:t>
            </a:r>
            <a:r>
              <a:rPr lang="cs-CZ" sz="1800" i="1" dirty="0">
                <a:solidFill>
                  <a:schemeClr val="tx1">
                    <a:lumMod val="65000"/>
                    <a:lumOff val="35000"/>
                  </a:schemeClr>
                </a:solidFill>
              </a:rPr>
              <a:t> </a:t>
            </a:r>
            <a:r>
              <a:rPr lang="cs-CZ" sz="1800" i="1" dirty="0" err="1">
                <a:solidFill>
                  <a:schemeClr val="tx1">
                    <a:lumMod val="65000"/>
                    <a:lumOff val="35000"/>
                  </a:schemeClr>
                </a:solidFill>
              </a:rPr>
              <a:t>pracech</a:t>
            </a:r>
            <a:r>
              <a:rPr lang="cs-CZ" sz="1800" i="1" dirty="0">
                <a:solidFill>
                  <a:schemeClr val="tx1">
                    <a:lumMod val="65000"/>
                    <a:lumOff val="35000"/>
                  </a:schemeClr>
                </a:solidFill>
              </a:rPr>
              <a:t> náročných po téhle stránce, tak aby měl dobrý rodinný zázemí, prostě od toho se to odvíjí. Že mám spokojený osobní život, který funguje normálně.</a:t>
            </a:r>
          </a:p>
          <a:p>
            <a:endParaRPr lang="cs-CZ" sz="1400" dirty="0"/>
          </a:p>
        </p:txBody>
      </p:sp>
    </p:spTree>
    <p:extLst>
      <p:ext uri="{BB962C8B-B14F-4D97-AF65-F5344CB8AC3E}">
        <p14:creationId xmlns:p14="http://schemas.microsoft.com/office/powerpoint/2010/main" val="228220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476672"/>
            <a:ext cx="8253339" cy="3170099"/>
          </a:xfrm>
        </p:spPr>
        <p:txBody>
          <a:bodyPr/>
          <a:lstStyle/>
          <a:p>
            <a:pPr algn="l"/>
            <a:r>
              <a:rPr lang="cs-CZ" sz="4000" dirty="0"/>
              <a:t>Co děláte, když jste ve stresu?</a:t>
            </a:r>
            <a:br>
              <a:rPr lang="cs-CZ" sz="4000" dirty="0"/>
            </a:br>
            <a:r>
              <a:rPr lang="cs-CZ" sz="4000" dirty="0"/>
              <a:t> </a:t>
            </a:r>
            <a:br>
              <a:rPr lang="cs-CZ" sz="4000" dirty="0"/>
            </a:br>
            <a:r>
              <a:rPr lang="cs-CZ" sz="4000" b="0" dirty="0"/>
              <a:t>- okamžitě</a:t>
            </a:r>
            <a:br>
              <a:rPr lang="cs-CZ" sz="4000" b="0" dirty="0"/>
            </a:br>
            <a:r>
              <a:rPr lang="cs-CZ" sz="4000" b="0" dirty="0"/>
              <a:t>- posléze</a:t>
            </a:r>
            <a:br>
              <a:rPr lang="cs-CZ" sz="4000" dirty="0"/>
            </a:br>
            <a:endParaRPr lang="cs-CZ" sz="4000" b="0" dirty="0">
              <a:solidFill>
                <a:schemeClr val="tx1">
                  <a:lumMod val="65000"/>
                  <a:lumOff val="35000"/>
                </a:schemeClr>
              </a:solidFill>
            </a:endParaRPr>
          </a:p>
        </p:txBody>
      </p:sp>
    </p:spTree>
    <p:extLst>
      <p:ext uri="{BB962C8B-B14F-4D97-AF65-F5344CB8AC3E}">
        <p14:creationId xmlns:p14="http://schemas.microsoft.com/office/powerpoint/2010/main" val="2572953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213317"/>
            <a:ext cx="8253339" cy="6312027"/>
          </a:xfrm>
        </p:spPr>
        <p:txBody>
          <a:bodyPr/>
          <a:lstStyle/>
          <a:p>
            <a:pPr algn="l"/>
            <a:r>
              <a:rPr lang="cs-CZ" sz="4000" b="0" dirty="0"/>
              <a:t>Kdy je nám dobře? </a:t>
            </a:r>
            <a:br>
              <a:rPr lang="cs-CZ" sz="4000" dirty="0"/>
            </a:br>
            <a:r>
              <a:rPr lang="cs-CZ" sz="4000" b="0" dirty="0">
                <a:solidFill>
                  <a:schemeClr val="tx1">
                    <a:lumMod val="65000"/>
                    <a:lumOff val="35000"/>
                  </a:schemeClr>
                </a:solidFill>
              </a:rPr>
              <a:t>Když zvládáme úkoly, které před námi stojí. </a:t>
            </a:r>
            <a:br>
              <a:rPr lang="cs-CZ" sz="4000" b="0" dirty="0">
                <a:solidFill>
                  <a:schemeClr val="tx1">
                    <a:lumMod val="65000"/>
                    <a:lumOff val="35000"/>
                  </a:schemeClr>
                </a:solidFill>
              </a:rPr>
            </a:br>
            <a:r>
              <a:rPr lang="cs-CZ" sz="4000" b="0" dirty="0">
                <a:solidFill>
                  <a:schemeClr val="tx1">
                    <a:lumMod val="65000"/>
                    <a:lumOff val="35000"/>
                  </a:schemeClr>
                </a:solidFill>
              </a:rPr>
              <a:t>			</a:t>
            </a:r>
            <a:r>
              <a:rPr lang="cs-CZ" sz="4000" dirty="0">
                <a:solidFill>
                  <a:schemeClr val="tx1">
                    <a:lumMod val="65000"/>
                    <a:lumOff val="35000"/>
                  </a:schemeClr>
                </a:solidFill>
              </a:rPr>
              <a:t>rovnováha</a:t>
            </a:r>
            <a:r>
              <a:rPr lang="cs-CZ" sz="4000" b="0" dirty="0">
                <a:solidFill>
                  <a:schemeClr val="tx1">
                    <a:lumMod val="65000"/>
                    <a:lumOff val="35000"/>
                  </a:schemeClr>
                </a:solidFill>
              </a:rPr>
              <a:t> </a:t>
            </a:r>
            <a:br>
              <a:rPr lang="cs-CZ" sz="4000" b="0" dirty="0">
                <a:solidFill>
                  <a:schemeClr val="tx1">
                    <a:lumMod val="65000"/>
                    <a:lumOff val="35000"/>
                  </a:schemeClr>
                </a:solidFill>
              </a:rPr>
            </a:br>
            <a:br>
              <a:rPr lang="cs-CZ" sz="4000" b="0" dirty="0">
                <a:solidFill>
                  <a:schemeClr val="tx1">
                    <a:lumMod val="65000"/>
                    <a:lumOff val="35000"/>
                  </a:schemeClr>
                </a:solidFill>
              </a:rPr>
            </a:br>
            <a:r>
              <a:rPr lang="cs-CZ" sz="4000" b="0" dirty="0"/>
              <a:t>Kdy jsme ve stresu? </a:t>
            </a:r>
            <a:br>
              <a:rPr lang="cs-CZ" sz="4000" b="0" dirty="0"/>
            </a:br>
            <a:r>
              <a:rPr lang="cs-CZ" sz="4000" b="0" dirty="0">
                <a:solidFill>
                  <a:schemeClr val="tx1">
                    <a:lumMod val="65000"/>
                    <a:lumOff val="35000"/>
                  </a:schemeClr>
                </a:solidFill>
              </a:rPr>
              <a:t>Když jsou pro nás situace moc náročné…</a:t>
            </a:r>
            <a:br>
              <a:rPr lang="cs-CZ" sz="4000" b="0" dirty="0">
                <a:solidFill>
                  <a:schemeClr val="tx1">
                    <a:lumMod val="65000"/>
                    <a:lumOff val="35000"/>
                  </a:schemeClr>
                </a:solidFill>
              </a:rPr>
            </a:br>
            <a:r>
              <a:rPr lang="cs-CZ" sz="4000" b="0" dirty="0">
                <a:solidFill>
                  <a:schemeClr val="tx1">
                    <a:lumMod val="65000"/>
                    <a:lumOff val="35000"/>
                  </a:schemeClr>
                </a:solidFill>
              </a:rPr>
              <a:t>			</a:t>
            </a:r>
            <a:r>
              <a:rPr lang="cs-CZ" sz="4000" dirty="0">
                <a:solidFill>
                  <a:schemeClr val="tx1">
                    <a:lumMod val="65000"/>
                    <a:lumOff val="35000"/>
                  </a:schemeClr>
                </a:solidFill>
              </a:rPr>
              <a:t>nerovnováha</a:t>
            </a:r>
          </a:p>
        </p:txBody>
      </p:sp>
    </p:spTree>
    <p:extLst>
      <p:ext uri="{BB962C8B-B14F-4D97-AF65-F5344CB8AC3E}">
        <p14:creationId xmlns:p14="http://schemas.microsoft.com/office/powerpoint/2010/main" val="219519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0"/>
            <a:ext cx="8276456" cy="936104"/>
          </a:xfrm>
        </p:spPr>
        <p:txBody>
          <a:bodyPr>
            <a:normAutofit fontScale="90000"/>
          </a:bodyPr>
          <a:lstStyle/>
          <a:p>
            <a:pPr algn="l"/>
            <a:r>
              <a:rPr lang="cs-CZ" sz="3600" b="1" dirty="0">
                <a:solidFill>
                  <a:srgbClr val="2BC3E1"/>
                </a:solidFill>
                <a:latin typeface="Arial" panose="020B0604020202020204" pitchFamily="34" charset="0"/>
                <a:ea typeface="Roboto Condensed" panose="02000000000000000000" pitchFamily="2" charset="0"/>
                <a:cs typeface="Arial" panose="020B0604020202020204" pitchFamily="34" charset="0"/>
              </a:rPr>
              <a:t>Strategie zvládání stresu </a:t>
            </a:r>
            <a:br>
              <a:rPr lang="cs-CZ" sz="3600" b="1" dirty="0">
                <a:solidFill>
                  <a:srgbClr val="2BC3E1"/>
                </a:solidFill>
                <a:latin typeface="Arial" panose="020B0604020202020204" pitchFamily="34" charset="0"/>
                <a:ea typeface="Roboto Condensed" panose="02000000000000000000" pitchFamily="2" charset="0"/>
                <a:cs typeface="Arial" panose="020B0604020202020204" pitchFamily="34" charset="0"/>
              </a:rPr>
            </a:br>
            <a:r>
              <a:rPr lang="cs-CZ" sz="3600" b="1" dirty="0">
                <a:solidFill>
                  <a:srgbClr val="2BC3E1"/>
                </a:solidFill>
                <a:latin typeface="Arial" panose="020B0604020202020204" pitchFamily="34" charset="0"/>
                <a:ea typeface="Roboto Condensed" panose="02000000000000000000" pitchFamily="2" charset="0"/>
                <a:cs typeface="Arial" panose="020B0604020202020204" pitchFamily="34" charset="0"/>
              </a:rPr>
              <a:t>(</a:t>
            </a:r>
            <a:r>
              <a:rPr lang="cs-CZ" sz="3600" b="1" dirty="0" err="1">
                <a:solidFill>
                  <a:srgbClr val="2BC3E1"/>
                </a:solidFill>
                <a:latin typeface="Arial" panose="020B0604020202020204" pitchFamily="34" charset="0"/>
                <a:ea typeface="Roboto Condensed" panose="02000000000000000000" pitchFamily="2" charset="0"/>
                <a:cs typeface="Arial" panose="020B0604020202020204" pitchFamily="34" charset="0"/>
              </a:rPr>
              <a:t>copingové</a:t>
            </a:r>
            <a:r>
              <a:rPr lang="cs-CZ" sz="3600" b="1" dirty="0">
                <a:solidFill>
                  <a:srgbClr val="2BC3E1"/>
                </a:solidFill>
                <a:latin typeface="Arial" panose="020B0604020202020204" pitchFamily="34" charset="0"/>
                <a:ea typeface="Roboto Condensed" panose="02000000000000000000" pitchFamily="2" charset="0"/>
                <a:cs typeface="Arial" panose="020B0604020202020204" pitchFamily="34" charset="0"/>
              </a:rPr>
              <a:t> strategie)</a:t>
            </a:r>
          </a:p>
        </p:txBody>
      </p:sp>
      <p:sp>
        <p:nvSpPr>
          <p:cNvPr id="3" name="Podnadpis 2"/>
          <p:cNvSpPr>
            <a:spLocks noGrp="1"/>
          </p:cNvSpPr>
          <p:nvPr>
            <p:ph type="subTitle" idx="1"/>
          </p:nvPr>
        </p:nvSpPr>
        <p:spPr>
          <a:xfrm>
            <a:off x="251520" y="936104"/>
            <a:ext cx="8712968" cy="5921896"/>
          </a:xfrm>
        </p:spPr>
        <p:txBody>
          <a:bodyPr>
            <a:noAutofit/>
          </a:bodyPr>
          <a:lstStyle/>
          <a:p>
            <a:pPr algn="l">
              <a:spcBef>
                <a:spcPts val="0"/>
              </a:spcBef>
            </a:pPr>
            <a:r>
              <a:rPr lang="cs-CZ" sz="2800" dirty="0">
                <a:solidFill>
                  <a:schemeClr val="tx1">
                    <a:lumMod val="65000"/>
                    <a:lumOff val="35000"/>
                  </a:schemeClr>
                </a:solidFill>
              </a:rPr>
              <a:t>= vyrovnávací faktory, které pomáhají uchovat či znovu nastolit psychické a fyzické zdraví		</a:t>
            </a:r>
          </a:p>
          <a:p>
            <a:pPr algn="l">
              <a:spcBef>
                <a:spcPts val="0"/>
              </a:spcBef>
            </a:pPr>
            <a:r>
              <a:rPr lang="cs-CZ" sz="2800" dirty="0">
                <a:solidFill>
                  <a:schemeClr val="tx1">
                    <a:lumMod val="65000"/>
                    <a:lumOff val="35000"/>
                  </a:schemeClr>
                </a:solidFill>
              </a:rPr>
              <a:t>= individuálně specifický styl, kterým jedinci reagují na stres napříč časem a/nebo napříč různými situacemi</a:t>
            </a:r>
          </a:p>
          <a:p>
            <a:pPr algn="l">
              <a:spcBef>
                <a:spcPts val="0"/>
              </a:spcBef>
            </a:pPr>
            <a:r>
              <a:rPr lang="cs-CZ" sz="1800" dirty="0">
                <a:solidFill>
                  <a:schemeClr val="bg1">
                    <a:lumMod val="65000"/>
                  </a:schemeClr>
                </a:solidFill>
              </a:rPr>
              <a:t>							      (</a:t>
            </a:r>
            <a:r>
              <a:rPr lang="cs-CZ" sz="1800" dirty="0" err="1">
                <a:solidFill>
                  <a:schemeClr val="bg1">
                    <a:lumMod val="65000"/>
                  </a:schemeClr>
                </a:solidFill>
              </a:rPr>
              <a:t>Frydenberg</a:t>
            </a:r>
            <a:r>
              <a:rPr lang="cs-CZ" sz="1800" dirty="0">
                <a:solidFill>
                  <a:schemeClr val="bg1">
                    <a:lumMod val="65000"/>
                  </a:schemeClr>
                </a:solidFill>
              </a:rPr>
              <a:t>, 2008)</a:t>
            </a:r>
          </a:p>
          <a:p>
            <a:pPr algn="l">
              <a:spcBef>
                <a:spcPts val="0"/>
              </a:spcBef>
            </a:pPr>
            <a:endParaRPr lang="cs-CZ" sz="2800" dirty="0">
              <a:solidFill>
                <a:schemeClr val="tx1">
                  <a:lumMod val="65000"/>
                  <a:lumOff val="35000"/>
                </a:schemeClr>
              </a:solidFill>
            </a:endParaRPr>
          </a:p>
          <a:p>
            <a:pPr algn="l">
              <a:spcBef>
                <a:spcPts val="0"/>
              </a:spcBef>
            </a:pPr>
            <a:r>
              <a:rPr lang="cs-CZ" sz="2800" b="1" dirty="0">
                <a:solidFill>
                  <a:schemeClr val="accent6">
                    <a:lumMod val="75000"/>
                  </a:schemeClr>
                </a:solidFill>
                <a:latin typeface="+mj-lt"/>
                <a:ea typeface="+mj-ea"/>
                <a:cs typeface="+mj-cs"/>
              </a:rPr>
              <a:t>Pozitivní </a:t>
            </a:r>
            <a:r>
              <a:rPr lang="cs-CZ" sz="2800" b="1" dirty="0" err="1">
                <a:solidFill>
                  <a:schemeClr val="accent6">
                    <a:lumMod val="75000"/>
                  </a:schemeClr>
                </a:solidFill>
                <a:latin typeface="+mj-lt"/>
                <a:ea typeface="+mj-ea"/>
                <a:cs typeface="+mj-cs"/>
              </a:rPr>
              <a:t>coping</a:t>
            </a:r>
            <a:r>
              <a:rPr lang="cs-CZ" sz="2800" b="1" dirty="0">
                <a:solidFill>
                  <a:schemeClr val="accent6">
                    <a:lumMod val="75000"/>
                  </a:schemeClr>
                </a:solidFill>
                <a:latin typeface="+mj-lt"/>
                <a:ea typeface="+mj-ea"/>
                <a:cs typeface="+mj-cs"/>
              </a:rPr>
              <a:t> </a:t>
            </a:r>
          </a:p>
          <a:p>
            <a:pPr marL="457200" indent="-457200" algn="l">
              <a:spcBef>
                <a:spcPts val="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rPr>
              <a:t>aktivní, zaměřený na vyřešení problému, který vyvolává stres, úspěšně snižuje dlouhodobý stres </a:t>
            </a:r>
          </a:p>
          <a:p>
            <a:pPr algn="l">
              <a:spcBef>
                <a:spcPts val="0"/>
              </a:spcBef>
            </a:pPr>
            <a:endParaRPr lang="cs-CZ" sz="2800" b="1" dirty="0">
              <a:solidFill>
                <a:schemeClr val="accent6">
                  <a:lumMod val="75000"/>
                </a:schemeClr>
              </a:solidFill>
              <a:latin typeface="+mj-lt"/>
              <a:ea typeface="+mj-ea"/>
              <a:cs typeface="+mj-cs"/>
            </a:endParaRPr>
          </a:p>
          <a:p>
            <a:pPr algn="l">
              <a:spcBef>
                <a:spcPts val="0"/>
              </a:spcBef>
            </a:pPr>
            <a:r>
              <a:rPr lang="cs-CZ" sz="2800" b="1" dirty="0">
                <a:solidFill>
                  <a:schemeClr val="accent6">
                    <a:lumMod val="75000"/>
                  </a:schemeClr>
                </a:solidFill>
                <a:latin typeface="+mj-lt"/>
                <a:ea typeface="+mj-ea"/>
                <a:cs typeface="+mj-cs"/>
              </a:rPr>
              <a:t>Negativní </a:t>
            </a:r>
            <a:r>
              <a:rPr lang="cs-CZ" sz="2800" b="1" dirty="0" err="1">
                <a:solidFill>
                  <a:schemeClr val="accent6">
                    <a:lumMod val="75000"/>
                  </a:schemeClr>
                </a:solidFill>
                <a:latin typeface="+mj-lt"/>
                <a:ea typeface="+mj-ea"/>
                <a:cs typeface="+mj-cs"/>
              </a:rPr>
              <a:t>coping</a:t>
            </a:r>
            <a:r>
              <a:rPr lang="cs-CZ" sz="2800" b="1" dirty="0">
                <a:solidFill>
                  <a:schemeClr val="accent6">
                    <a:lumMod val="75000"/>
                  </a:schemeClr>
                </a:solidFill>
                <a:latin typeface="+mj-lt"/>
                <a:ea typeface="+mj-ea"/>
                <a:cs typeface="+mj-cs"/>
              </a:rPr>
              <a:t> </a:t>
            </a:r>
          </a:p>
          <a:p>
            <a:pPr marL="457200" indent="-457200" algn="l">
              <a:spcBef>
                <a:spcPts val="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rPr>
              <a:t>pasivní, zaměřený na snížení nepříjemných emocí, neúspěšný, přináší jen krátkou úlevu</a:t>
            </a:r>
          </a:p>
          <a:p>
            <a:r>
              <a:rPr lang="cs-CZ" sz="1600" dirty="0">
                <a:solidFill>
                  <a:schemeClr val="bg1">
                    <a:lumMod val="65000"/>
                  </a:schemeClr>
                </a:solidFill>
              </a:rPr>
              <a:t>                                                              </a:t>
            </a:r>
            <a:endParaRPr lang="cs-CZ" sz="2000" dirty="0">
              <a:solidFill>
                <a:schemeClr val="tx1">
                  <a:lumMod val="65000"/>
                  <a:lumOff val="35000"/>
                </a:schemeClr>
              </a:solidFill>
            </a:endParaRPr>
          </a:p>
          <a:p>
            <a:pPr algn="l">
              <a:spcBef>
                <a:spcPts val="0"/>
              </a:spcBef>
            </a:pPr>
            <a:endParaRPr lang="cs-CZ" sz="1800" dirty="0">
              <a:solidFill>
                <a:schemeClr val="tx1">
                  <a:lumMod val="65000"/>
                  <a:lumOff val="35000"/>
                </a:schemeClr>
              </a:solidFill>
            </a:endParaRPr>
          </a:p>
        </p:txBody>
      </p:sp>
    </p:spTree>
    <p:extLst>
      <p:ext uri="{BB962C8B-B14F-4D97-AF65-F5344CB8AC3E}">
        <p14:creationId xmlns:p14="http://schemas.microsoft.com/office/powerpoint/2010/main" val="251792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471560" y="1484784"/>
            <a:ext cx="8672439" cy="6186309"/>
          </a:xfrm>
          <a:prstGeom prst="rect">
            <a:avLst/>
          </a:prstGeom>
          <a:noFill/>
        </p:spPr>
        <p:txBody>
          <a:bodyPr wrap="square" rtlCol="0">
            <a:spAutoFit/>
          </a:bodyPr>
          <a:lstStyle/>
          <a:p>
            <a:r>
              <a:rPr lang="cs-CZ" sz="1750" b="1" dirty="0">
                <a:solidFill>
                  <a:schemeClr val="accent6">
                    <a:lumMod val="75000"/>
                  </a:schemeClr>
                </a:solidFill>
                <a:latin typeface="Arial" panose="020B0604020202020204" pitchFamily="34" charset="0"/>
                <a:cs typeface="Arial" panose="020B0604020202020204" pitchFamily="34" charset="0"/>
              </a:rPr>
              <a:t>Pozitivní strategie</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Podhodnocení </a:t>
            </a:r>
            <a:r>
              <a:rPr lang="cs-CZ" sz="1750" dirty="0">
                <a:solidFill>
                  <a:schemeClr val="tx1">
                    <a:lumMod val="65000"/>
                    <a:lumOff val="35000"/>
                  </a:schemeClr>
                </a:solidFill>
                <a:latin typeface="Arial" panose="020B0604020202020204" pitchFamily="34" charset="0"/>
                <a:cs typeface="Arial" panose="020B0604020202020204" pitchFamily="34" charset="0"/>
              </a:rPr>
              <a:t>(Ve srovnání s ostatními si přisuzovat menší míru stresu) </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Odmítání viny </a:t>
            </a:r>
            <a:r>
              <a:rPr lang="cs-CZ" sz="1750" dirty="0">
                <a:solidFill>
                  <a:schemeClr val="tx1">
                    <a:lumMod val="65000"/>
                    <a:lumOff val="35000"/>
                  </a:schemeClr>
                </a:solidFill>
                <a:latin typeface="Arial" panose="020B0604020202020204" pitchFamily="34" charset="0"/>
                <a:cs typeface="Arial" panose="020B0604020202020204" pitchFamily="34" charset="0"/>
              </a:rPr>
              <a:t>(Zdůraznit, že nejde o vlastní odpovědnost)</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Odklon </a:t>
            </a:r>
            <a:r>
              <a:rPr lang="cs-CZ" sz="1750" dirty="0">
                <a:solidFill>
                  <a:schemeClr val="tx1">
                    <a:lumMod val="65000"/>
                    <a:lumOff val="35000"/>
                  </a:schemeClr>
                </a:solidFill>
                <a:latin typeface="Arial" panose="020B0604020202020204" pitchFamily="34" charset="0"/>
                <a:cs typeface="Arial" panose="020B0604020202020204" pitchFamily="34" charset="0"/>
              </a:rPr>
              <a:t>(Odklon od zátěžových aktivit/situací, případně příklon k situacím inkompatibilním se stresem)</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Náhradní uspokojení </a:t>
            </a:r>
            <a:r>
              <a:rPr lang="cs-CZ" sz="1750" dirty="0">
                <a:solidFill>
                  <a:schemeClr val="tx1">
                    <a:lumMod val="65000"/>
                    <a:lumOff val="35000"/>
                  </a:schemeClr>
                </a:solidFill>
                <a:latin typeface="Arial" panose="020B0604020202020204" pitchFamily="34" charset="0"/>
                <a:cs typeface="Arial" panose="020B0604020202020204" pitchFamily="34" charset="0"/>
              </a:rPr>
              <a:t>(Obrátit se k pozitivním aktivitám/situacím)</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Kontrola situace </a:t>
            </a:r>
            <a:r>
              <a:rPr lang="cs-CZ" sz="1750" dirty="0">
                <a:solidFill>
                  <a:schemeClr val="tx1">
                    <a:lumMod val="65000"/>
                    <a:lumOff val="35000"/>
                  </a:schemeClr>
                </a:solidFill>
                <a:latin typeface="Arial" panose="020B0604020202020204" pitchFamily="34" charset="0"/>
                <a:cs typeface="Arial" panose="020B0604020202020204" pitchFamily="34" charset="0"/>
              </a:rPr>
              <a:t>(Analyzovat situaci, plánovat a uskutečnit jednání za účelem kontroly a řešení problému)</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Kontrola reakce </a:t>
            </a:r>
            <a:r>
              <a:rPr lang="cs-CZ" sz="1750" dirty="0">
                <a:solidFill>
                  <a:schemeClr val="tx1">
                    <a:lumMod val="65000"/>
                    <a:lumOff val="35000"/>
                  </a:schemeClr>
                </a:solidFill>
                <a:latin typeface="Arial" panose="020B0604020202020204" pitchFamily="34" charset="0"/>
                <a:cs typeface="Arial" panose="020B0604020202020204" pitchFamily="34" charset="0"/>
              </a:rPr>
              <a:t>(Zajistit nebo udržet kontrolu vlastních reakcí) </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Pozitivní </a:t>
            </a:r>
            <a:r>
              <a:rPr lang="cs-CZ" sz="1750" b="1" dirty="0" err="1">
                <a:solidFill>
                  <a:schemeClr val="tx1">
                    <a:lumMod val="65000"/>
                    <a:lumOff val="35000"/>
                  </a:schemeClr>
                </a:solidFill>
                <a:latin typeface="Arial" panose="020B0604020202020204" pitchFamily="34" charset="0"/>
                <a:cs typeface="Arial" panose="020B0604020202020204" pitchFamily="34" charset="0"/>
              </a:rPr>
              <a:t>sebeinstrukce</a:t>
            </a:r>
            <a:r>
              <a:rPr lang="cs-CZ" sz="1750" b="1" dirty="0">
                <a:solidFill>
                  <a:schemeClr val="tx1">
                    <a:lumMod val="65000"/>
                    <a:lumOff val="35000"/>
                  </a:schemeClr>
                </a:solidFill>
                <a:latin typeface="Arial" panose="020B0604020202020204" pitchFamily="34" charset="0"/>
                <a:cs typeface="Arial" panose="020B0604020202020204" pitchFamily="34" charset="0"/>
              </a:rPr>
              <a:t> </a:t>
            </a:r>
            <a:r>
              <a:rPr lang="cs-CZ" sz="1750" dirty="0">
                <a:solidFill>
                  <a:schemeClr val="tx1">
                    <a:lumMod val="65000"/>
                    <a:lumOff val="35000"/>
                  </a:schemeClr>
                </a:solidFill>
                <a:latin typeface="Arial" panose="020B0604020202020204" pitchFamily="34" charset="0"/>
                <a:cs typeface="Arial" panose="020B0604020202020204" pitchFamily="34" charset="0"/>
              </a:rPr>
              <a:t>(Přisuzovat sobě kompetenci a schopnost kontroly)</a:t>
            </a:r>
          </a:p>
          <a:p>
            <a:endParaRPr lang="cs-CZ" sz="1750" dirty="0">
              <a:solidFill>
                <a:schemeClr val="tx1">
                  <a:lumMod val="65000"/>
                  <a:lumOff val="35000"/>
                </a:schemeClr>
              </a:solidFill>
              <a:latin typeface="Arial" panose="020B0604020202020204" pitchFamily="34" charset="0"/>
              <a:cs typeface="Arial" panose="020B0604020202020204" pitchFamily="34" charset="0"/>
            </a:endParaRPr>
          </a:p>
          <a:p>
            <a:r>
              <a:rPr lang="cs-CZ" sz="1750" b="1" dirty="0">
                <a:solidFill>
                  <a:schemeClr val="accent6">
                    <a:lumMod val="75000"/>
                  </a:schemeClr>
                </a:solidFill>
                <a:latin typeface="Arial" panose="020B0604020202020204" pitchFamily="34" charset="0"/>
                <a:cs typeface="Arial" panose="020B0604020202020204" pitchFamily="34" charset="0"/>
              </a:rPr>
              <a:t>Negativní strategie</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Únikovou tendenci</a:t>
            </a:r>
            <a:r>
              <a:rPr lang="cs-CZ" sz="1750" dirty="0">
                <a:solidFill>
                  <a:schemeClr val="tx1">
                    <a:lumMod val="65000"/>
                    <a:lumOff val="35000"/>
                  </a:schemeClr>
                </a:solidFill>
                <a:latin typeface="Arial" panose="020B0604020202020204" pitchFamily="34" charset="0"/>
                <a:cs typeface="Arial" panose="020B0604020202020204" pitchFamily="34" charset="0"/>
              </a:rPr>
              <a:t> (Rezignační tendence vyváznout ze zátěžové situace)</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Perseveraci</a:t>
            </a:r>
            <a:r>
              <a:rPr lang="cs-CZ" sz="1750" dirty="0">
                <a:solidFill>
                  <a:schemeClr val="tx1">
                    <a:lumMod val="65000"/>
                    <a:lumOff val="35000"/>
                  </a:schemeClr>
                </a:solidFill>
                <a:latin typeface="Arial" panose="020B0604020202020204" pitchFamily="34" charset="0"/>
                <a:cs typeface="Arial" panose="020B0604020202020204" pitchFamily="34" charset="0"/>
              </a:rPr>
              <a:t> (Nedokázat se myšlenkově odpoutat, dlouho přemítat)</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Rezignaci</a:t>
            </a:r>
            <a:r>
              <a:rPr lang="cs-CZ" sz="1750" dirty="0">
                <a:solidFill>
                  <a:schemeClr val="tx1">
                    <a:lumMod val="65000"/>
                    <a:lumOff val="35000"/>
                  </a:schemeClr>
                </a:solidFill>
                <a:latin typeface="Arial" panose="020B0604020202020204" pitchFamily="34" charset="0"/>
                <a:cs typeface="Arial" panose="020B0604020202020204" pitchFamily="34" charset="0"/>
              </a:rPr>
              <a:t> (Vzdávat se s pocitem bezmocnosti, beznaděje)</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Sebeobviňování</a:t>
            </a:r>
            <a:r>
              <a:rPr lang="cs-CZ" sz="1750" dirty="0">
                <a:solidFill>
                  <a:schemeClr val="tx1">
                    <a:lumMod val="65000"/>
                    <a:lumOff val="35000"/>
                  </a:schemeClr>
                </a:solidFill>
                <a:latin typeface="Arial" panose="020B0604020202020204" pitchFamily="34" charset="0"/>
                <a:cs typeface="Arial" panose="020B0604020202020204" pitchFamily="34" charset="0"/>
              </a:rPr>
              <a:t> (Připisovat zátěže vlastnímu chybnému jednání)</a:t>
            </a:r>
          </a:p>
          <a:p>
            <a:endParaRPr lang="cs-CZ" sz="1750" dirty="0">
              <a:solidFill>
                <a:schemeClr val="tx1">
                  <a:lumMod val="65000"/>
                  <a:lumOff val="35000"/>
                </a:schemeClr>
              </a:solidFill>
              <a:latin typeface="Arial" panose="020B0604020202020204" pitchFamily="34" charset="0"/>
              <a:cs typeface="Arial" panose="020B0604020202020204" pitchFamily="34" charset="0"/>
            </a:endParaRPr>
          </a:p>
          <a:p>
            <a:r>
              <a:rPr lang="cs-CZ" sz="1750" b="1" dirty="0">
                <a:solidFill>
                  <a:schemeClr val="accent6">
                    <a:lumMod val="75000"/>
                  </a:schemeClr>
                </a:solidFill>
                <a:latin typeface="Arial" panose="020B0604020202020204" pitchFamily="34" charset="0"/>
                <a:cs typeface="Arial" panose="020B0604020202020204" pitchFamily="34" charset="0"/>
              </a:rPr>
              <a:t>Nezávislé strategie</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Potřeba sociální opory </a:t>
            </a:r>
            <a:r>
              <a:rPr lang="cs-CZ" sz="1750" dirty="0">
                <a:solidFill>
                  <a:schemeClr val="tx1">
                    <a:lumMod val="65000"/>
                    <a:lumOff val="35000"/>
                  </a:schemeClr>
                </a:solidFill>
                <a:latin typeface="Arial" panose="020B0604020202020204" pitchFamily="34" charset="0"/>
                <a:cs typeface="Arial" panose="020B0604020202020204" pitchFamily="34" charset="0"/>
              </a:rPr>
              <a:t>(Přání zajistit si pohovor, sociální oporu a pomoc) </a:t>
            </a:r>
          </a:p>
          <a:p>
            <a:pPr marL="228600" indent="-228600">
              <a:buFont typeface="Arial" panose="020B0604020202020204" pitchFamily="34" charset="0"/>
              <a:buChar char="•"/>
            </a:pPr>
            <a:r>
              <a:rPr lang="cs-CZ" sz="1750" b="1" dirty="0">
                <a:solidFill>
                  <a:schemeClr val="tx1">
                    <a:lumMod val="65000"/>
                    <a:lumOff val="35000"/>
                  </a:schemeClr>
                </a:solidFill>
                <a:latin typeface="Arial" panose="020B0604020202020204" pitchFamily="34" charset="0"/>
                <a:cs typeface="Arial" panose="020B0604020202020204" pitchFamily="34" charset="0"/>
              </a:rPr>
              <a:t>Vyhýbání se </a:t>
            </a:r>
            <a:r>
              <a:rPr lang="cs-CZ" sz="1750" dirty="0">
                <a:solidFill>
                  <a:schemeClr val="tx1">
                    <a:lumMod val="65000"/>
                    <a:lumOff val="35000"/>
                  </a:schemeClr>
                </a:solidFill>
                <a:latin typeface="Arial" panose="020B0604020202020204" pitchFamily="34" charset="0"/>
                <a:cs typeface="Arial" panose="020B0604020202020204" pitchFamily="34" charset="0"/>
              </a:rPr>
              <a:t>(Předsevzetí zamezit zátěžím nebo se jim vyhnout)</a:t>
            </a:r>
          </a:p>
          <a:p>
            <a:endParaRPr lang="cs-CZ" sz="1750" dirty="0">
              <a:solidFill>
                <a:schemeClr val="tx1">
                  <a:lumMod val="65000"/>
                  <a:lumOff val="35000"/>
                </a:schemeClr>
              </a:solidFill>
              <a:latin typeface="Arial" panose="020B0604020202020204" pitchFamily="34" charset="0"/>
              <a:cs typeface="Arial" panose="020B0604020202020204" pitchFamily="34" charset="0"/>
            </a:endParaRPr>
          </a:p>
          <a:p>
            <a:endParaRPr lang="cs-CZ" sz="1750" dirty="0">
              <a:solidFill>
                <a:schemeClr val="tx1">
                  <a:lumMod val="65000"/>
                  <a:lumOff val="35000"/>
                </a:schemeClr>
              </a:solidFill>
              <a:latin typeface="Calibri" panose="020F0502020204030204" pitchFamily="34" charset="0"/>
            </a:endParaRPr>
          </a:p>
        </p:txBody>
      </p:sp>
      <p:sp>
        <p:nvSpPr>
          <p:cNvPr id="3" name="Nadpis 2"/>
          <p:cNvSpPr>
            <a:spLocks noGrp="1"/>
          </p:cNvSpPr>
          <p:nvPr>
            <p:ph type="title"/>
          </p:nvPr>
        </p:nvSpPr>
        <p:spPr>
          <a:xfrm>
            <a:off x="471560" y="200932"/>
            <a:ext cx="8253339" cy="1254333"/>
          </a:xfrm>
        </p:spPr>
        <p:txBody>
          <a:bodyPr/>
          <a:lstStyle/>
          <a:p>
            <a:pPr algn="l"/>
            <a:r>
              <a:rPr lang="cs-CZ" sz="3200" dirty="0"/>
              <a:t>13 dílčích </a:t>
            </a:r>
            <a:r>
              <a:rPr lang="cs-CZ" sz="3200" dirty="0" err="1"/>
              <a:t>copingových</a:t>
            </a:r>
            <a:r>
              <a:rPr lang="cs-CZ" sz="3200" dirty="0"/>
              <a:t> strategií 	</a:t>
            </a:r>
            <a:br>
              <a:rPr lang="cs-CZ" sz="3200" dirty="0"/>
            </a:br>
            <a:r>
              <a:rPr lang="cs-CZ" b="0" dirty="0" err="1">
                <a:solidFill>
                  <a:schemeClr val="tx1">
                    <a:lumMod val="65000"/>
                    <a:lumOff val="35000"/>
                  </a:schemeClr>
                </a:solidFill>
              </a:rPr>
              <a:t>Janke</a:t>
            </a:r>
            <a:r>
              <a:rPr lang="cs-CZ" b="0" dirty="0">
                <a:solidFill>
                  <a:schemeClr val="tx1">
                    <a:lumMod val="65000"/>
                    <a:lumOff val="35000"/>
                  </a:schemeClr>
                </a:solidFill>
              </a:rPr>
              <a:t> &amp; </a:t>
            </a:r>
            <a:r>
              <a:rPr lang="cs-CZ" b="0" dirty="0" err="1">
                <a:solidFill>
                  <a:schemeClr val="tx1">
                    <a:lumMod val="65000"/>
                    <a:lumOff val="35000"/>
                  </a:schemeClr>
                </a:solidFill>
              </a:rPr>
              <a:t>Erdmannová</a:t>
            </a:r>
            <a:r>
              <a:rPr lang="cs-CZ" b="0" dirty="0">
                <a:solidFill>
                  <a:schemeClr val="tx1">
                    <a:lumMod val="65000"/>
                    <a:lumOff val="35000"/>
                  </a:schemeClr>
                </a:solidFill>
              </a:rPr>
              <a:t>, 2003</a:t>
            </a:r>
          </a:p>
        </p:txBody>
      </p:sp>
    </p:spTree>
    <p:extLst>
      <p:ext uri="{BB962C8B-B14F-4D97-AF65-F5344CB8AC3E}">
        <p14:creationId xmlns:p14="http://schemas.microsoft.com/office/powerpoint/2010/main" val="3930609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Nadpis 1">
                <a:extLst>
                  <a:ext uri="{FF2B5EF4-FFF2-40B4-BE49-F238E27FC236}">
                    <a16:creationId xmlns:a16="http://schemas.microsoft.com/office/drawing/2014/main" id="{39980E93-0090-4980-97EE-F1E59DBD5ABB}"/>
                  </a:ext>
                </a:extLst>
              </p:cNvPr>
              <p:cNvSpPr>
                <a:spLocks noGrp="1"/>
              </p:cNvSpPr>
              <p:nvPr>
                <p:ph type="title"/>
              </p:nvPr>
            </p:nvSpPr>
            <p:spPr>
              <a:xfrm>
                <a:off x="251520" y="-1"/>
                <a:ext cx="8891496" cy="3429001"/>
              </a:xfrm>
            </p:spPr>
            <p:txBody>
              <a:bodyPr>
                <a:normAutofit fontScale="90000"/>
              </a:bodyPr>
              <a:lstStyle/>
              <a:p>
                <a:pPr>
                  <a:spcBef>
                    <a:spcPts val="0"/>
                  </a:spcBef>
                </a:pPr>
                <a:r>
                  <a:rPr lang="cs-CZ" b="1" dirty="0">
                    <a:solidFill>
                      <a:schemeClr val="accent6">
                        <a:lumMod val="75000"/>
                      </a:schemeClr>
                    </a:solidFill>
                  </a:rPr>
                  <a:t>PREVALENCE </a:t>
                </a:r>
                <a:r>
                  <a:rPr lang="cs-CZ" b="1" dirty="0" err="1">
                    <a:solidFill>
                      <a:schemeClr val="accent6">
                        <a:lumMod val="75000"/>
                      </a:schemeClr>
                    </a:solidFill>
                  </a:rPr>
                  <a:t>COPINGových</a:t>
                </a:r>
                <a:r>
                  <a:rPr lang="cs-CZ" b="1" dirty="0">
                    <a:solidFill>
                      <a:schemeClr val="accent6">
                        <a:lumMod val="75000"/>
                      </a:schemeClr>
                    </a:solidFill>
                  </a:rPr>
                  <a:t> </a:t>
                </a:r>
                <a:r>
                  <a:rPr lang="cs-CZ" b="1" dirty="0" err="1">
                    <a:solidFill>
                      <a:schemeClr val="accent6">
                        <a:lumMod val="75000"/>
                      </a:schemeClr>
                    </a:solidFill>
                  </a:rPr>
                  <a:t>STRATEGIí</a:t>
                </a:r>
                <a:r>
                  <a:rPr lang="cs-CZ" dirty="0">
                    <a:solidFill>
                      <a:schemeClr val="accent6">
                        <a:lumMod val="75000"/>
                      </a:schemeClr>
                    </a:solidFill>
                  </a:rPr>
                  <a:t> </a:t>
                </a:r>
                <a:r>
                  <a:rPr lang="cs-CZ" sz="1600" cap="none" dirty="0">
                    <a:solidFill>
                      <a:schemeClr val="bg1">
                        <a:lumMod val="50000"/>
                      </a:schemeClr>
                    </a:solidFill>
                  </a:rPr>
                  <a:t>(NAD NORMOU)</a:t>
                </a:r>
                <a:br>
                  <a:rPr lang="cs-CZ" b="1" dirty="0">
                    <a:solidFill>
                      <a:schemeClr val="accent6">
                        <a:lumMod val="75000"/>
                      </a:schemeClr>
                    </a:solidFill>
                  </a:rPr>
                </a:br>
                <a:br>
                  <a:rPr lang="cs-CZ" sz="3100" b="1" dirty="0">
                    <a:solidFill>
                      <a:schemeClr val="accent6">
                        <a:lumMod val="75000"/>
                      </a:schemeClr>
                    </a:solidFill>
                  </a:rPr>
                </a:br>
                <a:r>
                  <a:rPr lang="cs-CZ" sz="3000" b="1" dirty="0">
                    <a:solidFill>
                      <a:schemeClr val="accent6">
                        <a:lumMod val="75000"/>
                      </a:schemeClr>
                    </a:solidFill>
                  </a:rPr>
                  <a:t>	</a:t>
                </a:r>
                <a:r>
                  <a:rPr lang="cs-CZ" sz="2700" b="0" dirty="0">
                    <a:solidFill>
                      <a:schemeClr val="tx1">
                        <a:lumMod val="65000"/>
                        <a:lumOff val="35000"/>
                      </a:schemeClr>
                    </a:solidFill>
                    <a:latin typeface="+mn-lt"/>
                  </a:rPr>
                  <a:t>POTŘEBA SOCIÁLNÍ OPORY		 </a:t>
                </a:r>
                <a:r>
                  <a:rPr lang="cs-CZ" sz="2700" b="0" dirty="0">
                    <a:solidFill>
                      <a:schemeClr val="accent6">
                        <a:lumMod val="75000"/>
                      </a:schemeClr>
                    </a:solidFill>
                    <a:latin typeface="+mn-lt"/>
                  </a:rPr>
                  <a:t>30,2%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VYHÝBÁNÍ SE				 </a:t>
                </a:r>
                <a:r>
                  <a:rPr lang="cs-CZ" sz="2700" b="0" dirty="0">
                    <a:solidFill>
                      <a:schemeClr val="accent6">
                        <a:lumMod val="75000"/>
                      </a:schemeClr>
                    </a:solidFill>
                    <a:latin typeface="+mn-lt"/>
                  </a:rPr>
                  <a:t>27,6 %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dirty="0">
                    <a:solidFill>
                      <a:schemeClr val="tx1">
                        <a:lumMod val="65000"/>
                        <a:lumOff val="35000"/>
                      </a:schemeClr>
                    </a:solidFill>
                    <a:latin typeface="+mn-lt"/>
                  </a:rPr>
                </a:br>
                <a:r>
                  <a:rPr lang="cs-CZ" sz="2700" dirty="0">
                    <a:solidFill>
                      <a:schemeClr val="tx1">
                        <a:lumMod val="65000"/>
                        <a:lumOff val="35000"/>
                      </a:schemeClr>
                    </a:solidFill>
                    <a:latin typeface="+mn-lt"/>
                  </a:rPr>
                  <a:t>NEGATIVNÍ COPING				</a:t>
                </a:r>
                <a:r>
                  <a:rPr lang="cs-CZ" sz="2700" b="0" dirty="0">
                    <a:solidFill>
                      <a:schemeClr val="accent6">
                        <a:lumMod val="75000"/>
                      </a:schemeClr>
                    </a:solidFill>
                    <a:latin typeface="+mn-lt"/>
                  </a:rPr>
                  <a:t> </a:t>
                </a:r>
                <a:r>
                  <a:rPr lang="cs-CZ" sz="2700" dirty="0">
                    <a:solidFill>
                      <a:schemeClr val="accent6">
                        <a:lumMod val="75000"/>
                      </a:schemeClr>
                    </a:solidFill>
                    <a:latin typeface="+mn-lt"/>
                  </a:rPr>
                  <a:t>17,8 %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dirty="0">
                    <a:solidFill>
                      <a:schemeClr val="tx1">
                        <a:lumMod val="65000"/>
                        <a:lumOff val="35000"/>
                      </a:schemeClr>
                    </a:solidFill>
                    <a:latin typeface="+mn-lt"/>
                  </a:rPr>
                </a:br>
                <a:r>
                  <a:rPr lang="cs-CZ" sz="2700" dirty="0">
                    <a:solidFill>
                      <a:schemeClr val="tx1">
                        <a:lumMod val="65000"/>
                        <a:lumOff val="35000"/>
                      </a:schemeClr>
                    </a:solidFill>
                    <a:latin typeface="+mn-lt"/>
                  </a:rPr>
                  <a:t>	</a:t>
                </a:r>
                <a:r>
                  <a:rPr lang="cs-CZ" sz="2700" b="0" dirty="0">
                    <a:solidFill>
                      <a:schemeClr val="tx1">
                        <a:lumMod val="65000"/>
                        <a:lumOff val="35000"/>
                      </a:schemeClr>
                    </a:solidFill>
                    <a:latin typeface="+mn-lt"/>
                  </a:rPr>
                  <a:t>ÚNIKOVÁ</a:t>
                </a:r>
                <a:r>
                  <a:rPr lang="en-GB" sz="2700" b="0" dirty="0">
                    <a:solidFill>
                      <a:schemeClr val="tx1">
                        <a:lumMod val="65000"/>
                        <a:lumOff val="35000"/>
                      </a:schemeClr>
                    </a:solidFill>
                    <a:latin typeface="+mn-lt"/>
                  </a:rPr>
                  <a:t> </a:t>
                </a:r>
                <a:r>
                  <a:rPr lang="en-GB" sz="2700" b="0" dirty="0" err="1">
                    <a:solidFill>
                      <a:schemeClr val="tx1">
                        <a:lumMod val="65000"/>
                        <a:lumOff val="35000"/>
                      </a:schemeClr>
                    </a:solidFill>
                    <a:latin typeface="+mn-lt"/>
                  </a:rPr>
                  <a:t>tendenc</a:t>
                </a:r>
                <a:r>
                  <a:rPr lang="cs-CZ" sz="2700" b="0" dirty="0">
                    <a:solidFill>
                      <a:schemeClr val="tx1">
                        <a:lumMod val="65000"/>
                        <a:lumOff val="35000"/>
                      </a:schemeClr>
                    </a:solidFill>
                    <a:latin typeface="+mn-lt"/>
                  </a:rPr>
                  <a:t>E			</a:t>
                </a:r>
                <a:r>
                  <a:rPr lang="cs-CZ" sz="2700" b="0" dirty="0">
                    <a:solidFill>
                      <a:schemeClr val="accent6">
                        <a:lumMod val="75000"/>
                      </a:schemeClr>
                    </a:solidFill>
                    <a:latin typeface="+mn-lt"/>
                  </a:rPr>
                  <a:t> 21,6 %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a:t>
                </a:r>
                <a:r>
                  <a:rPr lang="cs-CZ" sz="2700" b="0" dirty="0" err="1">
                    <a:solidFill>
                      <a:schemeClr val="tx1">
                        <a:lumMod val="65000"/>
                        <a:lumOff val="35000"/>
                      </a:schemeClr>
                    </a:solidFill>
                    <a:latin typeface="+mn-lt"/>
                  </a:rPr>
                  <a:t>pERSEVERACE</a:t>
                </a:r>
                <a:r>
                  <a:rPr lang="cs-CZ" sz="2700" b="0" dirty="0">
                    <a:solidFill>
                      <a:schemeClr val="tx1">
                        <a:lumMod val="65000"/>
                        <a:lumOff val="35000"/>
                      </a:schemeClr>
                    </a:solidFill>
                    <a:latin typeface="+mn-lt"/>
                  </a:rPr>
                  <a:t>				</a:t>
                </a:r>
                <a:r>
                  <a:rPr lang="cs-CZ" sz="2700" b="0" dirty="0">
                    <a:solidFill>
                      <a:schemeClr val="accent6">
                        <a:lumMod val="75000"/>
                      </a:schemeClr>
                    </a:solidFill>
                    <a:latin typeface="+mn-lt"/>
                  </a:rPr>
                  <a:t> 18,3 %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a:t>
                </a:r>
                <a:r>
                  <a:rPr lang="en-GB" sz="2700" b="0" dirty="0">
                    <a:solidFill>
                      <a:schemeClr val="tx1">
                        <a:lumMod val="65000"/>
                        <a:lumOff val="35000"/>
                      </a:schemeClr>
                    </a:solidFill>
                    <a:latin typeface="+mn-lt"/>
                  </a:rPr>
                  <a:t>Re</a:t>
                </a:r>
                <a:r>
                  <a:rPr lang="cs-CZ" sz="2700" b="0" dirty="0">
                    <a:solidFill>
                      <a:schemeClr val="tx1">
                        <a:lumMod val="65000"/>
                        <a:lumOff val="35000"/>
                      </a:schemeClr>
                    </a:solidFill>
                    <a:latin typeface="+mn-lt"/>
                  </a:rPr>
                  <a:t>ZIGNACE				</a:t>
                </a:r>
                <a:r>
                  <a:rPr lang="cs-CZ" sz="2700" b="0" dirty="0">
                    <a:solidFill>
                      <a:schemeClr val="accent6">
                        <a:lumMod val="75000"/>
                      </a:schemeClr>
                    </a:solidFill>
                    <a:latin typeface="+mn-lt"/>
                  </a:rPr>
                  <a:t> 17,3 %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a:t>
                </a:r>
                <a:r>
                  <a:rPr lang="cs-CZ" sz="2700" b="0" dirty="0" err="1">
                    <a:solidFill>
                      <a:schemeClr val="tx1">
                        <a:lumMod val="65000"/>
                        <a:lumOff val="35000"/>
                      </a:schemeClr>
                    </a:solidFill>
                    <a:latin typeface="+mn-lt"/>
                  </a:rPr>
                  <a:t>sEBEOBVIŇOVÁNÍ</a:t>
                </a:r>
                <a:r>
                  <a:rPr lang="cs-CZ" sz="2700" b="0" dirty="0">
                    <a:solidFill>
                      <a:schemeClr val="tx1">
                        <a:lumMod val="65000"/>
                        <a:lumOff val="35000"/>
                      </a:schemeClr>
                    </a:solidFill>
                    <a:latin typeface="+mn-lt"/>
                  </a:rPr>
                  <a:t>			</a:t>
                </a:r>
                <a:r>
                  <a:rPr lang="cs-CZ" sz="2700" b="0" dirty="0">
                    <a:solidFill>
                      <a:schemeClr val="accent6">
                        <a:lumMod val="75000"/>
                      </a:schemeClr>
                    </a:solidFill>
                    <a:latin typeface="+mn-lt"/>
                  </a:rPr>
                  <a:t> 18,1 %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dirty="0">
                    <a:solidFill>
                      <a:schemeClr val="tx1">
                        <a:lumMod val="65000"/>
                        <a:lumOff val="35000"/>
                      </a:schemeClr>
                    </a:solidFill>
                    <a:latin typeface="+mn-lt"/>
                  </a:rPr>
                  <a:t>POZITIVNÍ COPING				</a:t>
                </a:r>
                <a:r>
                  <a:rPr lang="cs-CZ" sz="2700" b="0" dirty="0">
                    <a:solidFill>
                      <a:schemeClr val="accent6">
                        <a:lumMod val="75000"/>
                      </a:schemeClr>
                    </a:solidFill>
                    <a:latin typeface="+mn-lt"/>
                  </a:rPr>
                  <a:t> </a:t>
                </a:r>
                <a:r>
                  <a:rPr lang="cs-CZ" sz="2700" dirty="0">
                    <a:solidFill>
                      <a:schemeClr val="accent6">
                        <a:lumMod val="75000"/>
                      </a:schemeClr>
                    </a:solidFill>
                    <a:latin typeface="+mn-lt"/>
                  </a:rPr>
                  <a:t>38,6 %</a:t>
                </a:r>
                <a:r>
                  <a:rPr lang="cs-CZ" sz="2700" b="0" dirty="0">
                    <a:solidFill>
                      <a:schemeClr val="accent6">
                        <a:lumMod val="75000"/>
                      </a:schemeClr>
                    </a:solidFill>
                    <a:latin typeface="+mn-lt"/>
                  </a:rPr>
                  <a:t>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dirty="0">
                    <a:solidFill>
                      <a:schemeClr val="tx1">
                        <a:lumMod val="65000"/>
                        <a:lumOff val="35000"/>
                      </a:schemeClr>
                    </a:solidFill>
                    <a:latin typeface="+mn-lt"/>
                  </a:rPr>
                </a:br>
                <a:r>
                  <a:rPr lang="cs-CZ" sz="2700" dirty="0">
                    <a:solidFill>
                      <a:schemeClr val="tx1">
                        <a:lumMod val="65000"/>
                        <a:lumOff val="35000"/>
                      </a:schemeClr>
                    </a:solidFill>
                    <a:latin typeface="+mn-lt"/>
                  </a:rPr>
                  <a:t>	</a:t>
                </a:r>
                <a:r>
                  <a:rPr lang="en-GB" sz="2700" b="0" dirty="0">
                    <a:solidFill>
                      <a:schemeClr val="tx1">
                        <a:lumMod val="65000"/>
                        <a:lumOff val="35000"/>
                      </a:schemeClr>
                    </a:solidFill>
                    <a:latin typeface="+mn-lt"/>
                  </a:rPr>
                  <a:t>P</a:t>
                </a:r>
                <a:r>
                  <a:rPr lang="cs-CZ" sz="2700" b="0" dirty="0">
                    <a:solidFill>
                      <a:schemeClr val="tx1">
                        <a:lumMod val="65000"/>
                        <a:lumOff val="35000"/>
                      </a:schemeClr>
                    </a:solidFill>
                    <a:latin typeface="+mn-lt"/>
                  </a:rPr>
                  <a:t>ODHODNOCOVÁNÍ			 </a:t>
                </a:r>
                <a:r>
                  <a:rPr lang="cs-CZ" sz="2700" b="0" dirty="0">
                    <a:solidFill>
                      <a:schemeClr val="accent6">
                        <a:lumMod val="75000"/>
                      </a:schemeClr>
                    </a:solidFill>
                    <a:latin typeface="+mn-lt"/>
                  </a:rPr>
                  <a:t>25,4 %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ODMÍTÁNÍ VINY			 </a:t>
                </a:r>
                <a:r>
                  <a:rPr lang="cs-CZ" sz="2700" b="0" dirty="0">
                    <a:solidFill>
                      <a:schemeClr val="accent6">
                        <a:lumMod val="75000"/>
                      </a:schemeClr>
                    </a:solidFill>
                    <a:latin typeface="+mn-lt"/>
                  </a:rPr>
                  <a:t>26,0 %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ODKLON				 </a:t>
                </a:r>
                <a:r>
                  <a:rPr lang="cs-CZ" sz="2700" b="0" dirty="0">
                    <a:solidFill>
                      <a:schemeClr val="accent6">
                        <a:lumMod val="75000"/>
                      </a:schemeClr>
                    </a:solidFill>
                    <a:latin typeface="+mn-lt"/>
                  </a:rPr>
                  <a:t>27,4 %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NÁHRADNÍ USPOKOJENÍ		 </a:t>
                </a:r>
                <a:r>
                  <a:rPr lang="cs-CZ" sz="2700" b="0" dirty="0">
                    <a:solidFill>
                      <a:schemeClr val="accent6">
                        <a:lumMod val="75000"/>
                      </a:schemeClr>
                    </a:solidFill>
                    <a:latin typeface="+mn-lt"/>
                  </a:rPr>
                  <a:t>37,4 %</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KONTROLA SITUACE			 </a:t>
                </a:r>
                <a:r>
                  <a:rPr lang="cs-CZ" sz="2700" b="0" dirty="0">
                    <a:solidFill>
                      <a:schemeClr val="accent6">
                        <a:lumMod val="75000"/>
                      </a:schemeClr>
                    </a:solidFill>
                    <a:latin typeface="+mn-lt"/>
                  </a:rPr>
                  <a:t>17,7 %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KONTROLA REAKCÍ</a:t>
                </a:r>
                <a:r>
                  <a:rPr lang="en-GB" sz="2700" b="0" dirty="0">
                    <a:solidFill>
                      <a:schemeClr val="tx1">
                        <a:lumMod val="65000"/>
                        <a:lumOff val="35000"/>
                      </a:schemeClr>
                    </a:solidFill>
                    <a:latin typeface="+mn-lt"/>
                  </a:rPr>
                  <a:t> </a:t>
                </a:r>
                <a:r>
                  <a:rPr lang="cs-CZ" sz="2700" b="0" dirty="0">
                    <a:solidFill>
                      <a:schemeClr val="tx1">
                        <a:lumMod val="65000"/>
                        <a:lumOff val="35000"/>
                      </a:schemeClr>
                    </a:solidFill>
                    <a:latin typeface="+mn-lt"/>
                  </a:rPr>
                  <a:t>			 </a:t>
                </a:r>
                <a:r>
                  <a:rPr lang="cs-CZ" sz="2700" b="0" dirty="0">
                    <a:solidFill>
                      <a:schemeClr val="accent6">
                        <a:lumMod val="75000"/>
                      </a:schemeClr>
                    </a:solidFill>
                    <a:latin typeface="+mn-lt"/>
                  </a:rPr>
                  <a:t>12,8 %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r>
                  <a:rPr lang="cs-CZ" sz="2700" b="0" dirty="0">
                    <a:solidFill>
                      <a:schemeClr val="tx1">
                        <a:lumMod val="65000"/>
                        <a:lumOff val="35000"/>
                      </a:schemeClr>
                    </a:solidFill>
                    <a:latin typeface="+mn-lt"/>
                  </a:rPr>
                  <a:t>	</a:t>
                </a:r>
                <a:r>
                  <a:rPr lang="en-GB" sz="2700" b="0" dirty="0">
                    <a:solidFill>
                      <a:schemeClr val="tx1">
                        <a:lumMod val="65000"/>
                        <a:lumOff val="35000"/>
                      </a:schemeClr>
                    </a:solidFill>
                    <a:latin typeface="+mn-lt"/>
                  </a:rPr>
                  <a:t>Po</a:t>
                </a:r>
                <a:r>
                  <a:rPr lang="cs-CZ" sz="2700" b="0" dirty="0">
                    <a:solidFill>
                      <a:schemeClr val="tx1">
                        <a:lumMod val="65000"/>
                        <a:lumOff val="35000"/>
                      </a:schemeClr>
                    </a:solidFill>
                    <a:latin typeface="+mn-lt"/>
                  </a:rPr>
                  <a:t>ZITIVNÍ SEBEINSTRUKCE		  </a:t>
                </a:r>
                <a:r>
                  <a:rPr lang="cs-CZ" sz="2700" b="0" dirty="0">
                    <a:solidFill>
                      <a:schemeClr val="accent6">
                        <a:lumMod val="75000"/>
                      </a:schemeClr>
                    </a:solidFill>
                    <a:latin typeface="+mn-lt"/>
                  </a:rPr>
                  <a:t>9,6 %		</a:t>
                </a:r>
                <a:r>
                  <a:rPr lang="cs-CZ" sz="2700" b="0" cap="none" dirty="0">
                    <a:solidFill>
                      <a:schemeClr val="bg1">
                        <a:lumMod val="50000"/>
                      </a:schemeClr>
                    </a:solidFill>
                    <a:latin typeface="+mn-lt"/>
                  </a:rPr>
                  <a:t>p </a:t>
                </a:r>
                <a14:m>
                  <m:oMath xmlns:m="http://schemas.openxmlformats.org/officeDocument/2006/math">
                    <m:r>
                      <a:rPr lang="cs-CZ" sz="2700" b="0" cap="none">
                        <a:solidFill>
                          <a:schemeClr val="bg1">
                            <a:lumMod val="50000"/>
                          </a:schemeClr>
                        </a:solidFill>
                        <a:latin typeface="Cambria Math" panose="02040503050406030204" pitchFamily="18" charset="0"/>
                      </a:rPr>
                      <m:t>&lt;</m:t>
                    </m:r>
                  </m:oMath>
                </a14:m>
                <a:r>
                  <a:rPr lang="cs-CZ" sz="2700" b="0" cap="none" dirty="0">
                    <a:solidFill>
                      <a:schemeClr val="bg1">
                        <a:lumMod val="50000"/>
                      </a:schemeClr>
                    </a:solidFill>
                    <a:latin typeface="+mn-lt"/>
                  </a:rPr>
                  <a:t>.001</a:t>
                </a:r>
                <a:br>
                  <a:rPr lang="cs-CZ" sz="2700" b="0" dirty="0">
                    <a:solidFill>
                      <a:schemeClr val="tx1">
                        <a:lumMod val="65000"/>
                        <a:lumOff val="35000"/>
                      </a:schemeClr>
                    </a:solidFill>
                    <a:latin typeface="+mn-lt"/>
                  </a:rPr>
                </a:br>
                <a:br>
                  <a:rPr lang="cs-CZ" sz="2700" b="0" dirty="0">
                    <a:solidFill>
                      <a:schemeClr val="tx1">
                        <a:lumMod val="65000"/>
                        <a:lumOff val="35000"/>
                      </a:schemeClr>
                    </a:solidFill>
                    <a:latin typeface="+mn-lt"/>
                  </a:rPr>
                </a:br>
                <a:br>
                  <a:rPr lang="cs-CZ" sz="2700" b="1" dirty="0">
                    <a:solidFill>
                      <a:schemeClr val="accent6">
                        <a:lumMod val="75000"/>
                      </a:schemeClr>
                    </a:solidFill>
                    <a:latin typeface="+mn-lt"/>
                  </a:rPr>
                </a:br>
                <a:endParaRPr lang="cs-CZ" sz="2700" dirty="0">
                  <a:solidFill>
                    <a:schemeClr val="bg1">
                      <a:lumMod val="65000"/>
                    </a:schemeClr>
                  </a:solidFill>
                  <a:latin typeface="+mn-lt"/>
                </a:endParaRPr>
              </a:p>
            </p:txBody>
          </p:sp>
        </mc:Choice>
        <mc:Fallback xmlns="">
          <p:sp>
            <p:nvSpPr>
              <p:cNvPr id="7" name="Nadpis 1">
                <a:extLst>
                  <a:ext uri="{FF2B5EF4-FFF2-40B4-BE49-F238E27FC236}">
                    <a16:creationId xmlns:a16="http://schemas.microsoft.com/office/drawing/2014/main" id="{39980E93-0090-4980-97EE-F1E59DBD5ABB}"/>
                  </a:ext>
                </a:extLst>
              </p:cNvPr>
              <p:cNvSpPr>
                <a:spLocks noGrp="1" noRot="1" noChangeAspect="1" noMove="1" noResize="1" noEditPoints="1" noAdjustHandles="1" noChangeArrowheads="1" noChangeShapeType="1" noTextEdit="1"/>
              </p:cNvSpPr>
              <p:nvPr>
                <p:ph type="title"/>
              </p:nvPr>
            </p:nvSpPr>
            <p:spPr>
              <a:xfrm>
                <a:off x="251520" y="-1"/>
                <a:ext cx="8891496" cy="3429001"/>
              </a:xfrm>
              <a:blipFill>
                <a:blip r:embed="rId2"/>
                <a:stretch>
                  <a:fillRect l="-2056" t="-2664" b="-96270"/>
                </a:stretch>
              </a:blipFill>
            </p:spPr>
            <p:txBody>
              <a:bodyPr/>
              <a:lstStyle/>
              <a:p>
                <a:r>
                  <a:rPr lang="cs-CZ">
                    <a:noFill/>
                  </a:rPr>
                  <a:t> </a:t>
                </a:r>
              </a:p>
            </p:txBody>
          </p:sp>
        </mc:Fallback>
      </mc:AlternateContent>
      <p:cxnSp>
        <p:nvCxnSpPr>
          <p:cNvPr id="11" name="Přímá spojnice 10">
            <a:extLst>
              <a:ext uri="{FF2B5EF4-FFF2-40B4-BE49-F238E27FC236}">
                <a16:creationId xmlns:a16="http://schemas.microsoft.com/office/drawing/2014/main" id="{B3436ADD-E07F-457C-A4F4-8ABA999FD66C}"/>
              </a:ext>
            </a:extLst>
          </p:cNvPr>
          <p:cNvCxnSpPr>
            <a:cxnSpLocks/>
          </p:cNvCxnSpPr>
          <p:nvPr/>
        </p:nvCxnSpPr>
        <p:spPr>
          <a:xfrm>
            <a:off x="2843808" y="3861048"/>
            <a:ext cx="286206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E71BEEE6-F40B-4554-BE8D-DDE7E829404A}"/>
              </a:ext>
            </a:extLst>
          </p:cNvPr>
          <p:cNvCxnSpPr>
            <a:cxnSpLocks/>
          </p:cNvCxnSpPr>
          <p:nvPr/>
        </p:nvCxnSpPr>
        <p:spPr>
          <a:xfrm>
            <a:off x="2843808" y="1988840"/>
            <a:ext cx="286206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83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6795" y="608990"/>
            <a:ext cx="8928016" cy="5570756"/>
          </a:xfrm>
          <a:prstGeom prst="rect">
            <a:avLst/>
          </a:prstGeom>
          <a:noFill/>
        </p:spPr>
        <p:txBody>
          <a:bodyPr wrap="square" rtlCol="0">
            <a:spAutoFit/>
          </a:bodyPr>
          <a:lstStyle/>
          <a:p>
            <a:endParaRPr lang="cs-CZ" sz="28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endParaRPr lang="cs-CZ" sz="2400" dirty="0">
              <a:solidFill>
                <a:schemeClr val="tx1">
                  <a:lumMod val="65000"/>
                  <a:lumOff val="35000"/>
                </a:schemeClr>
              </a:solidFill>
            </a:endParaRPr>
          </a:p>
          <a:p>
            <a:r>
              <a:rPr lang="cs-CZ" sz="2800" dirty="0">
                <a:solidFill>
                  <a:schemeClr val="tx1">
                    <a:lumMod val="65000"/>
                    <a:lumOff val="35000"/>
                  </a:schemeClr>
                </a:solidFill>
              </a:rPr>
              <a:t>Náhradní uspokojení (37 %) </a:t>
            </a:r>
            <a:r>
              <a:rPr lang="cs-CZ" sz="3600" b="1" dirty="0">
                <a:solidFill>
                  <a:schemeClr val="accent6">
                    <a:lumMod val="75000"/>
                  </a:schemeClr>
                </a:solidFill>
              </a:rPr>
              <a:t>x</a:t>
            </a:r>
            <a:r>
              <a:rPr lang="cs-CZ" sz="2800" dirty="0">
                <a:solidFill>
                  <a:schemeClr val="tx1">
                    <a:lumMod val="65000"/>
                    <a:lumOff val="35000"/>
                  </a:schemeClr>
                </a:solidFill>
              </a:rPr>
              <a:t> Úniková tendence (22 %)</a:t>
            </a:r>
          </a:p>
          <a:p>
            <a:endParaRPr lang="cs-CZ" sz="2800" b="1" dirty="0">
              <a:solidFill>
                <a:schemeClr val="accent6">
                  <a:lumMod val="75000"/>
                </a:schemeClr>
              </a:solidFill>
            </a:endParaRPr>
          </a:p>
        </p:txBody>
      </p:sp>
      <p:sp>
        <p:nvSpPr>
          <p:cNvPr id="4" name="TextovéPole 3"/>
          <p:cNvSpPr txBox="1"/>
          <p:nvPr/>
        </p:nvSpPr>
        <p:spPr>
          <a:xfrm>
            <a:off x="550937" y="260648"/>
            <a:ext cx="8485559" cy="646331"/>
          </a:xfrm>
          <a:prstGeom prst="rect">
            <a:avLst/>
          </a:prstGeom>
          <a:noFill/>
        </p:spPr>
        <p:txBody>
          <a:bodyPr wrap="square" rtlCol="0">
            <a:spAutoFit/>
          </a:bodyPr>
          <a:lstStyle/>
          <a:p>
            <a:r>
              <a:rPr lang="cs-CZ" sz="3600" b="1" cap="all" dirty="0">
                <a:solidFill>
                  <a:schemeClr val="accent6">
                    <a:lumMod val="75000"/>
                  </a:schemeClr>
                </a:solidFill>
              </a:rPr>
              <a:t>Co je dobrý </a:t>
            </a:r>
            <a:r>
              <a:rPr lang="cs-CZ" sz="3600" b="1" cap="all" dirty="0" err="1">
                <a:solidFill>
                  <a:schemeClr val="accent6">
                    <a:lumMod val="75000"/>
                  </a:schemeClr>
                </a:solidFill>
              </a:rPr>
              <a:t>Coping</a:t>
            </a:r>
            <a:r>
              <a:rPr lang="cs-CZ" sz="3600" b="1" cap="all" dirty="0">
                <a:solidFill>
                  <a:schemeClr val="accent6">
                    <a:lumMod val="75000"/>
                  </a:schemeClr>
                </a:solidFill>
              </a:rPr>
              <a:t>?</a:t>
            </a:r>
            <a:endParaRPr lang="cs-CZ" sz="3600" b="1" dirty="0">
              <a:solidFill>
                <a:schemeClr val="accent6">
                  <a:lumMod val="75000"/>
                </a:schemeClr>
              </a:solidFill>
            </a:endParaRPr>
          </a:p>
        </p:txBody>
      </p:sp>
      <p:pic>
        <p:nvPicPr>
          <p:cNvPr id="6" name="Obrázek 5">
            <a:extLst>
              <a:ext uri="{FF2B5EF4-FFF2-40B4-BE49-F238E27FC236}">
                <a16:creationId xmlns:a16="http://schemas.microsoft.com/office/drawing/2014/main" id="{69F1CB04-B12E-49A0-A06B-BC37DDCDBCCA}"/>
              </a:ext>
            </a:extLst>
          </p:cNvPr>
          <p:cNvPicPr>
            <a:picLocks noChangeAspect="1"/>
          </p:cNvPicPr>
          <p:nvPr/>
        </p:nvPicPr>
        <p:blipFill rotWithShape="1">
          <a:blip r:embed="rId2"/>
          <a:srcRect l="15436" r="17563"/>
          <a:stretch/>
        </p:blipFill>
        <p:spPr>
          <a:xfrm>
            <a:off x="4572000" y="1217031"/>
            <a:ext cx="3586402" cy="3313819"/>
          </a:xfrm>
          <a:prstGeom prst="rect">
            <a:avLst/>
          </a:prstGeom>
        </p:spPr>
      </p:pic>
      <p:pic>
        <p:nvPicPr>
          <p:cNvPr id="7" name="Obrázek 6">
            <a:extLst>
              <a:ext uri="{FF2B5EF4-FFF2-40B4-BE49-F238E27FC236}">
                <a16:creationId xmlns:a16="http://schemas.microsoft.com/office/drawing/2014/main" id="{F8B11454-FD21-4B79-9E26-B09429712EF5}"/>
              </a:ext>
            </a:extLst>
          </p:cNvPr>
          <p:cNvPicPr>
            <a:picLocks noChangeAspect="1"/>
          </p:cNvPicPr>
          <p:nvPr/>
        </p:nvPicPr>
        <p:blipFill>
          <a:blip r:embed="rId3"/>
          <a:stretch>
            <a:fillRect/>
          </a:stretch>
        </p:blipFill>
        <p:spPr>
          <a:xfrm>
            <a:off x="546795" y="1230104"/>
            <a:ext cx="3233117" cy="3305934"/>
          </a:xfrm>
          <a:prstGeom prst="rect">
            <a:avLst/>
          </a:prstGeom>
        </p:spPr>
      </p:pic>
    </p:spTree>
    <p:extLst>
      <p:ext uri="{BB962C8B-B14F-4D97-AF65-F5344CB8AC3E}">
        <p14:creationId xmlns:p14="http://schemas.microsoft.com/office/powerpoint/2010/main" val="28031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11560" y="692115"/>
            <a:ext cx="8496944" cy="5201424"/>
          </a:xfrm>
        </p:spPr>
        <p:txBody>
          <a:bodyPr/>
          <a:lstStyle/>
          <a:p>
            <a:pPr algn="l"/>
            <a:r>
              <a:rPr lang="cs-CZ" sz="4000" dirty="0"/>
              <a:t>V posledním měsíci…</a:t>
            </a:r>
            <a:br>
              <a:rPr lang="cs-CZ" sz="4000" dirty="0"/>
            </a:br>
            <a:br>
              <a:rPr lang="cs-CZ" sz="4000" dirty="0"/>
            </a:br>
            <a:r>
              <a:rPr lang="cs-CZ" sz="3600" dirty="0"/>
              <a:t>… byl/a jste ve stresu? </a:t>
            </a:r>
            <a:br>
              <a:rPr lang="cs-CZ" sz="3600" dirty="0"/>
            </a:br>
            <a:br>
              <a:rPr lang="cs-CZ" sz="3600" dirty="0"/>
            </a:br>
            <a:r>
              <a:rPr lang="cs-CZ" sz="3600" dirty="0"/>
              <a:t>… jaké situace ve vás vyvolaly stres? </a:t>
            </a:r>
            <a:br>
              <a:rPr lang="cs-CZ" sz="3600" dirty="0"/>
            </a:br>
            <a:br>
              <a:rPr lang="cs-CZ" sz="3600" dirty="0"/>
            </a:br>
            <a:r>
              <a:rPr lang="cs-CZ" sz="3600" dirty="0"/>
              <a:t>… jak jste poznal/a, že jste ve stresu? </a:t>
            </a:r>
            <a:endParaRPr lang="cs-CZ" sz="3600" b="0" dirty="0">
              <a:solidFill>
                <a:schemeClr val="tx1">
                  <a:lumMod val="65000"/>
                  <a:lumOff val="35000"/>
                </a:schemeClr>
              </a:solidFill>
            </a:endParaRPr>
          </a:p>
        </p:txBody>
      </p:sp>
    </p:spTree>
    <p:extLst>
      <p:ext uri="{BB962C8B-B14F-4D97-AF65-F5344CB8AC3E}">
        <p14:creationId xmlns:p14="http://schemas.microsoft.com/office/powerpoint/2010/main" val="392080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Výsledek obrázku pro teacher stress"/>
          <p:cNvSpPr>
            <a:spLocks noChangeAspect="1" noChangeArrowheads="1"/>
          </p:cNvSpPr>
          <p:nvPr/>
        </p:nvSpPr>
        <p:spPr bwMode="auto">
          <a:xfrm>
            <a:off x="6372200" y="49573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Výsledek obrázku pro teacher stress"/>
          <p:cNvSpPr>
            <a:spLocks noChangeAspect="1" noChangeArrowheads="1"/>
          </p:cNvSpPr>
          <p:nvPr/>
        </p:nvSpPr>
        <p:spPr bwMode="auto">
          <a:xfrm>
            <a:off x="2555776" y="48392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Obrázek 6">
            <a:extLst>
              <a:ext uri="{FF2B5EF4-FFF2-40B4-BE49-F238E27FC236}">
                <a16:creationId xmlns:a16="http://schemas.microsoft.com/office/drawing/2014/main" id="{42B9056F-59A1-47E7-BBD7-D26F3609C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84" y="764704"/>
            <a:ext cx="8460432" cy="4758993"/>
          </a:xfrm>
          <a:prstGeom prst="rect">
            <a:avLst/>
          </a:prstGeom>
        </p:spPr>
      </p:pic>
    </p:spTree>
    <p:extLst>
      <p:ext uri="{BB962C8B-B14F-4D97-AF65-F5344CB8AC3E}">
        <p14:creationId xmlns:p14="http://schemas.microsoft.com/office/powerpoint/2010/main" val="30905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87325" y="173335"/>
            <a:ext cx="8952929" cy="6705599"/>
          </a:xfrm>
        </p:spPr>
        <p:txBody>
          <a:bodyPr>
            <a:noAutofit/>
          </a:bodyPr>
          <a:lstStyle/>
          <a:p>
            <a:pPr algn="l">
              <a:spcBef>
                <a:spcPct val="0"/>
              </a:spcBef>
              <a:buClr>
                <a:schemeClr val="accent6">
                  <a:lumMod val="75000"/>
                </a:schemeClr>
              </a:buClr>
              <a:buSzPct val="150000"/>
            </a:pPr>
            <a:r>
              <a:rPr lang="cs-CZ" sz="3600" b="1" dirty="0">
                <a:solidFill>
                  <a:srgbClr val="2BC3E1"/>
                </a:solidFill>
                <a:latin typeface="Arial" panose="020B0604020202020204" pitchFamily="34" charset="0"/>
                <a:ea typeface="Roboto Condensed" panose="02000000000000000000" pitchFamily="2" charset="0"/>
                <a:cs typeface="Arial" panose="020B0604020202020204" pitchFamily="34" charset="0"/>
              </a:rPr>
              <a:t>Syndrom vyhoření u vyučujících</a:t>
            </a:r>
          </a:p>
          <a:p>
            <a:pPr marL="342900" indent="-342900" algn="l">
              <a:spcBef>
                <a:spcPts val="0"/>
              </a:spcBef>
              <a:buFontTx/>
              <a:buChar char="-"/>
            </a:pPr>
            <a:endParaRPr lang="cs-CZ" sz="2400" dirty="0"/>
          </a:p>
          <a:p>
            <a:pPr marL="342900" lvl="1" indent="-342900" algn="l">
              <a:spcBef>
                <a:spcPts val="0"/>
              </a:spcBef>
              <a:buClr>
                <a:schemeClr val="accent6">
                  <a:lumMod val="75000"/>
                </a:schemeClr>
              </a:buClr>
              <a:buSzPct val="150000"/>
              <a:buFont typeface="Arial" panose="020B0604020202020204" pitchFamily="34" charset="0"/>
              <a:buChar char="•"/>
            </a:pPr>
            <a:r>
              <a:rPr lang="cs-CZ" sz="3200" dirty="0">
                <a:solidFill>
                  <a:schemeClr val="tx1">
                    <a:lumMod val="65000"/>
                    <a:lumOff val="35000"/>
                  </a:schemeClr>
                </a:solidFill>
              </a:rPr>
              <a:t>silný dlouhodobý stres        syndrom vyhoření</a:t>
            </a:r>
          </a:p>
          <a:p>
            <a:pPr marL="342900" lvl="1" indent="-342900" algn="l">
              <a:spcBef>
                <a:spcPts val="0"/>
              </a:spcBef>
              <a:buClr>
                <a:schemeClr val="accent6">
                  <a:lumMod val="75000"/>
                </a:schemeClr>
              </a:buClr>
              <a:buSzPct val="150000"/>
              <a:buFont typeface="Arial" panose="020B0604020202020204" pitchFamily="34" charset="0"/>
              <a:buChar char="•"/>
            </a:pPr>
            <a:endParaRPr lang="cs-CZ" sz="3200" dirty="0">
              <a:solidFill>
                <a:schemeClr val="tx1">
                  <a:lumMod val="65000"/>
                  <a:lumOff val="35000"/>
                </a:schemeClr>
              </a:solidFill>
            </a:endParaRPr>
          </a:p>
          <a:p>
            <a:pPr marL="0" lvl="1" algn="l">
              <a:spcBef>
                <a:spcPts val="0"/>
              </a:spcBef>
              <a:buClr>
                <a:schemeClr val="accent6">
                  <a:lumMod val="75000"/>
                </a:schemeClr>
              </a:buClr>
              <a:buSzPct val="150000"/>
            </a:pPr>
            <a:endParaRPr lang="cs-CZ" sz="2000" dirty="0">
              <a:solidFill>
                <a:schemeClr val="tx1">
                  <a:lumMod val="65000"/>
                  <a:lumOff val="35000"/>
                </a:schemeClr>
              </a:solidFill>
            </a:endParaRPr>
          </a:p>
          <a:p>
            <a:pPr marL="342900" lvl="1" indent="-342900" algn="l">
              <a:spcBef>
                <a:spcPts val="0"/>
              </a:spcBef>
              <a:buClr>
                <a:schemeClr val="accent6">
                  <a:lumMod val="75000"/>
                </a:schemeClr>
              </a:buClr>
              <a:buSzPct val="150000"/>
              <a:buFont typeface="Arial" panose="020B0604020202020204" pitchFamily="34" charset="0"/>
              <a:buChar char="•"/>
            </a:pPr>
            <a:r>
              <a:rPr lang="cs-CZ" sz="3200" b="1" cap="all" dirty="0">
                <a:solidFill>
                  <a:schemeClr val="accent6">
                    <a:lumMod val="75000"/>
                  </a:schemeClr>
                </a:solidFill>
              </a:rPr>
              <a:t>Syndrom vyhoření</a:t>
            </a:r>
            <a:r>
              <a:rPr lang="cs-CZ" sz="3200" dirty="0">
                <a:solidFill>
                  <a:schemeClr val="tx1">
                    <a:lumMod val="65000"/>
                    <a:lumOff val="35000"/>
                  </a:schemeClr>
                </a:solidFill>
              </a:rPr>
              <a:t>: </a:t>
            </a:r>
            <a:r>
              <a:rPr lang="cs-CZ" sz="3200" b="1" dirty="0">
                <a:solidFill>
                  <a:schemeClr val="tx1">
                    <a:lumMod val="65000"/>
                    <a:lumOff val="35000"/>
                  </a:schemeClr>
                </a:solidFill>
              </a:rPr>
              <a:t>subjektivní pocit dlouhodobé pracovní nepohody, který se vyznačuje totálním nedostatkem energie a zájmu a přináší negativní dopady do fyzické, kognitivní </a:t>
            </a:r>
            <a:br>
              <a:rPr lang="cs-CZ" sz="3200" b="1" dirty="0">
                <a:solidFill>
                  <a:schemeClr val="tx1">
                    <a:lumMod val="65000"/>
                    <a:lumOff val="35000"/>
                  </a:schemeClr>
                </a:solidFill>
              </a:rPr>
            </a:br>
            <a:r>
              <a:rPr lang="cs-CZ" sz="3200" b="1" dirty="0">
                <a:solidFill>
                  <a:schemeClr val="tx1">
                    <a:lumMod val="65000"/>
                    <a:lumOff val="35000"/>
                  </a:schemeClr>
                </a:solidFill>
              </a:rPr>
              <a:t>a </a:t>
            </a:r>
            <a:r>
              <a:rPr lang="cs-CZ" sz="3200" b="1" dirty="0" err="1">
                <a:solidFill>
                  <a:schemeClr val="tx1">
                    <a:lumMod val="65000"/>
                    <a:lumOff val="35000"/>
                  </a:schemeClr>
                </a:solidFill>
              </a:rPr>
              <a:t>socio</a:t>
            </a:r>
            <a:r>
              <a:rPr lang="cs-CZ" sz="3200" b="1" dirty="0">
                <a:solidFill>
                  <a:schemeClr val="tx1">
                    <a:lumMod val="65000"/>
                    <a:lumOff val="35000"/>
                  </a:schemeClr>
                </a:solidFill>
              </a:rPr>
              <a:t>-emoční oblasti</a:t>
            </a:r>
          </a:p>
          <a:p>
            <a:pPr marL="342900" lvl="1" indent="-342900" algn="l">
              <a:spcBef>
                <a:spcPts val="0"/>
              </a:spcBef>
              <a:buClr>
                <a:schemeClr val="accent6">
                  <a:lumMod val="75000"/>
                </a:schemeClr>
              </a:buClr>
              <a:buSzPct val="150000"/>
              <a:buFont typeface="Arial" panose="020B0604020202020204" pitchFamily="34" charset="0"/>
              <a:buChar char="•"/>
            </a:pPr>
            <a:endParaRPr lang="cs-CZ" sz="3200" b="1" dirty="0">
              <a:solidFill>
                <a:schemeClr val="tx1">
                  <a:lumMod val="65000"/>
                  <a:lumOff val="35000"/>
                </a:schemeClr>
              </a:solidFill>
            </a:endParaRPr>
          </a:p>
          <a:p>
            <a:pPr marL="342900" lvl="1" indent="-342900" algn="l">
              <a:spcBef>
                <a:spcPts val="0"/>
              </a:spcBef>
              <a:buClr>
                <a:schemeClr val="accent6">
                  <a:lumMod val="75000"/>
                </a:schemeClr>
              </a:buClr>
              <a:buSzPct val="150000"/>
              <a:buFont typeface="Arial" panose="020B0604020202020204" pitchFamily="34" charset="0"/>
              <a:buChar char="•"/>
            </a:pPr>
            <a:endParaRPr lang="cs-CZ" sz="3200" b="1" dirty="0">
              <a:solidFill>
                <a:schemeClr val="accent6">
                  <a:lumMod val="75000"/>
                </a:schemeClr>
              </a:solidFill>
            </a:endParaRPr>
          </a:p>
        </p:txBody>
      </p:sp>
      <p:sp>
        <p:nvSpPr>
          <p:cNvPr id="2" name="Šipka: doprava 1">
            <a:extLst>
              <a:ext uri="{FF2B5EF4-FFF2-40B4-BE49-F238E27FC236}">
                <a16:creationId xmlns:a16="http://schemas.microsoft.com/office/drawing/2014/main" id="{2E49AF2B-0B59-472A-8579-05C2D0B040EB}"/>
              </a:ext>
            </a:extLst>
          </p:cNvPr>
          <p:cNvSpPr/>
          <p:nvPr/>
        </p:nvSpPr>
        <p:spPr>
          <a:xfrm>
            <a:off x="4572000" y="1340768"/>
            <a:ext cx="360040" cy="144016"/>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AutoShape 2" descr="Výsledek obrázku pro teacher st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descr="Výsledek obrázku pro teacher stress"/>
          <p:cNvSpPr>
            <a:spLocks noChangeAspect="1" noChangeArrowheads="1"/>
          </p:cNvSpPr>
          <p:nvPr/>
        </p:nvSpPr>
        <p:spPr bwMode="auto">
          <a:xfrm>
            <a:off x="260747" y="209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Výsledek obrázku pro teacher st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a:extLst>
              <a:ext uri="{FF2B5EF4-FFF2-40B4-BE49-F238E27FC236}">
                <a16:creationId xmlns:a16="http://schemas.microsoft.com/office/drawing/2014/main" id="{ACC35EF5-1E8E-45F9-8D9B-FE3DE5914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653136"/>
            <a:ext cx="2764884" cy="1842145"/>
          </a:xfrm>
          <a:prstGeom prst="rect">
            <a:avLst/>
          </a:prstGeom>
        </p:spPr>
      </p:pic>
    </p:spTree>
    <p:extLst>
      <p:ext uri="{BB962C8B-B14F-4D97-AF65-F5344CB8AC3E}">
        <p14:creationId xmlns:p14="http://schemas.microsoft.com/office/powerpoint/2010/main" val="109366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533400" y="1164607"/>
            <a:ext cx="8431088" cy="6001643"/>
          </a:xfrm>
          <a:prstGeom prst="rect">
            <a:avLst/>
          </a:prstGeom>
          <a:noFill/>
        </p:spPr>
        <p:txBody>
          <a:bodyPr wrap="square" rtlCol="0">
            <a:spAutoFit/>
          </a:bodyPr>
          <a:lstStyle/>
          <a:p>
            <a:r>
              <a:rPr lang="cs-CZ" sz="2800" b="1" dirty="0">
                <a:solidFill>
                  <a:schemeClr val="accent6">
                    <a:lumMod val="75000"/>
                  </a:schemeClr>
                </a:solidFill>
                <a:latin typeface="Arial" panose="020B0604020202020204" pitchFamily="34" charset="0"/>
                <a:cs typeface="Arial" panose="020B0604020202020204" pitchFamily="34" charset="0"/>
              </a:rPr>
              <a:t>Tělo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silná únava, nechutenství, bolesti zad a hlavy</a:t>
            </a:r>
          </a:p>
          <a:p>
            <a:pPr marL="228600" indent="-228600">
              <a:buFont typeface="Arial" panose="020B0604020202020204" pitchFamily="34" charset="0"/>
              <a:buChar char="•"/>
            </a:pPr>
            <a:endParaRPr lang="cs-CZ" sz="2400" b="1" dirty="0">
              <a:solidFill>
                <a:schemeClr val="tx1">
                  <a:lumMod val="65000"/>
                  <a:lumOff val="35000"/>
                </a:schemeClr>
              </a:solidFill>
              <a:latin typeface="Arial" panose="020B0604020202020204" pitchFamily="34" charset="0"/>
              <a:cs typeface="Arial" panose="020B0604020202020204" pitchFamily="34" charset="0"/>
            </a:endParaRPr>
          </a:p>
          <a:p>
            <a:r>
              <a:rPr lang="cs-CZ" sz="2800" b="1" dirty="0">
                <a:solidFill>
                  <a:schemeClr val="accent6">
                    <a:lumMod val="75000"/>
                  </a:schemeClr>
                </a:solidFill>
                <a:latin typeface="Arial" panose="020B0604020202020204" pitchFamily="34" charset="0"/>
                <a:cs typeface="Arial" panose="020B0604020202020204" pitchFamily="34" charset="0"/>
              </a:rPr>
              <a:t>Emoce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negativismus, sebelítost, pocity smutku, pocity frustrace a beznaděje, pasivita</a:t>
            </a:r>
            <a:r>
              <a:rPr lang="cs-CZ" sz="2400">
                <a:solidFill>
                  <a:schemeClr val="tx1">
                    <a:lumMod val="65000"/>
                    <a:lumOff val="35000"/>
                  </a:schemeClr>
                </a:solidFill>
                <a:latin typeface="Arial" panose="020B0604020202020204" pitchFamily="34" charset="0"/>
                <a:cs typeface="Arial" panose="020B0604020202020204" pitchFamily="34" charset="0"/>
              </a:rPr>
              <a:t>, apatie</a:t>
            </a:r>
            <a:endParaRPr lang="cs-CZ" sz="2400"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cs-CZ" sz="2400" b="1" dirty="0">
              <a:solidFill>
                <a:schemeClr val="tx1">
                  <a:lumMod val="65000"/>
                  <a:lumOff val="35000"/>
                </a:schemeClr>
              </a:solidFill>
              <a:latin typeface="Arial" panose="020B0604020202020204" pitchFamily="34" charset="0"/>
              <a:cs typeface="Arial" panose="020B0604020202020204" pitchFamily="34" charset="0"/>
            </a:endParaRPr>
          </a:p>
          <a:p>
            <a:r>
              <a:rPr lang="cs-CZ" sz="2800" b="1" dirty="0">
                <a:solidFill>
                  <a:schemeClr val="accent6">
                    <a:lumMod val="75000"/>
                  </a:schemeClr>
                </a:solidFill>
                <a:latin typeface="Arial" panose="020B0604020202020204" pitchFamily="34" charset="0"/>
                <a:cs typeface="Arial" panose="020B0604020202020204" pitchFamily="34" charset="0"/>
              </a:rPr>
              <a:t>Myšlení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zpomalené myšlení, výpadky paměti, nízká kreativita, duševní vyčerpanost, nezájem o nová témata</a:t>
            </a:r>
          </a:p>
          <a:p>
            <a:endParaRPr lang="cs-CZ" sz="2400" dirty="0">
              <a:solidFill>
                <a:schemeClr val="tx1">
                  <a:lumMod val="65000"/>
                  <a:lumOff val="35000"/>
                </a:schemeClr>
              </a:solidFill>
              <a:latin typeface="Arial" panose="020B0604020202020204" pitchFamily="34" charset="0"/>
              <a:cs typeface="Arial" panose="020B0604020202020204" pitchFamily="34" charset="0"/>
            </a:endParaRPr>
          </a:p>
          <a:p>
            <a:r>
              <a:rPr lang="cs-CZ" sz="2800" b="1" dirty="0">
                <a:solidFill>
                  <a:schemeClr val="accent6">
                    <a:lumMod val="75000"/>
                  </a:schemeClr>
                </a:solidFill>
                <a:latin typeface="Arial" panose="020B0604020202020204" pitchFamily="34" charset="0"/>
                <a:cs typeface="Arial" panose="020B0604020202020204" pitchFamily="34" charset="0"/>
              </a:rPr>
              <a:t>Vztahy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cynismus, konflikty, malá trpělivost, nízká empatie, nezájem o druhé </a:t>
            </a:r>
          </a:p>
          <a:p>
            <a:r>
              <a:rPr lang="cs-CZ" sz="1600" dirty="0">
                <a:solidFill>
                  <a:schemeClr val="tx2">
                    <a:lumMod val="75000"/>
                  </a:schemeClr>
                </a:solidFill>
                <a:latin typeface="Arial" panose="020B0604020202020204" pitchFamily="34" charset="0"/>
                <a:cs typeface="Arial" panose="020B0604020202020204" pitchFamily="34" charset="0"/>
              </a:rPr>
              <a:t>							</a:t>
            </a:r>
            <a:r>
              <a:rPr lang="cs-CZ" sz="1400" dirty="0" err="1">
                <a:solidFill>
                  <a:schemeClr val="tx1">
                    <a:lumMod val="65000"/>
                    <a:lumOff val="35000"/>
                  </a:schemeClr>
                </a:solidFill>
                <a:latin typeface="Arial" panose="020B0604020202020204" pitchFamily="34" charset="0"/>
                <a:cs typeface="Arial" panose="020B0604020202020204" pitchFamily="34" charset="0"/>
              </a:rPr>
              <a:t>Kebza</a:t>
            </a:r>
            <a:r>
              <a:rPr lang="cs-CZ" sz="1400" dirty="0">
                <a:solidFill>
                  <a:schemeClr val="tx1">
                    <a:lumMod val="65000"/>
                    <a:lumOff val="35000"/>
                  </a:schemeClr>
                </a:solidFill>
                <a:latin typeface="Arial" panose="020B0604020202020204" pitchFamily="34" charset="0"/>
                <a:cs typeface="Arial" panose="020B0604020202020204" pitchFamily="34" charset="0"/>
              </a:rPr>
              <a:t> a Šolcová, 2003</a:t>
            </a:r>
          </a:p>
          <a:p>
            <a:endParaRPr lang="cs-CZ" sz="1600" dirty="0">
              <a:solidFill>
                <a:schemeClr val="tx2">
                  <a:lumMod val="75000"/>
                </a:schemeClr>
              </a:solidFill>
              <a:latin typeface="Arial" panose="020B0604020202020204" pitchFamily="34" charset="0"/>
              <a:cs typeface="Arial" panose="020B0604020202020204" pitchFamily="34" charset="0"/>
            </a:endParaRPr>
          </a:p>
        </p:txBody>
      </p:sp>
      <p:sp>
        <p:nvSpPr>
          <p:cNvPr id="3" name="Nadpis 2"/>
          <p:cNvSpPr>
            <a:spLocks noGrp="1"/>
          </p:cNvSpPr>
          <p:nvPr>
            <p:ph type="title"/>
          </p:nvPr>
        </p:nvSpPr>
        <p:spPr>
          <a:xfrm>
            <a:off x="533400" y="478413"/>
            <a:ext cx="8305800" cy="646331"/>
          </a:xfrm>
        </p:spPr>
        <p:txBody>
          <a:bodyPr/>
          <a:lstStyle/>
          <a:p>
            <a:pPr algn="l"/>
            <a:r>
              <a:rPr lang="cs-CZ" sz="3600" dirty="0"/>
              <a:t>Jak se vyhoření projevuje? </a:t>
            </a:r>
          </a:p>
        </p:txBody>
      </p:sp>
    </p:spTree>
    <p:extLst>
      <p:ext uri="{BB962C8B-B14F-4D97-AF65-F5344CB8AC3E}">
        <p14:creationId xmlns:p14="http://schemas.microsoft.com/office/powerpoint/2010/main" val="215403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62203"/>
            <a:ext cx="8712968" cy="1617037"/>
          </a:xfrm>
        </p:spPr>
        <p:txBody>
          <a:bodyPr>
            <a:noAutofit/>
          </a:bodyPr>
          <a:lstStyle/>
          <a:p>
            <a:pPr algn="l"/>
            <a:br>
              <a:rPr lang="cs-CZ" sz="2400" b="1" dirty="0">
                <a:solidFill>
                  <a:srgbClr val="2BC3E1"/>
                </a:solidFill>
                <a:latin typeface="Arial" panose="020B0604020202020204" pitchFamily="34" charset="0"/>
                <a:ea typeface="+mn-ea"/>
                <a:cs typeface="+mn-cs"/>
              </a:rPr>
            </a:br>
            <a:r>
              <a:rPr lang="cs-CZ" sz="3600" b="1" dirty="0">
                <a:solidFill>
                  <a:srgbClr val="2BC3E1"/>
                </a:solidFill>
                <a:latin typeface="Arial" panose="020B0604020202020204" pitchFamily="34" charset="0"/>
                <a:ea typeface="+mn-ea"/>
                <a:cs typeface="Arial" panose="020B0604020202020204" pitchFamily="34" charset="0"/>
              </a:rPr>
              <a:t>Míra projevů vyhoření mezi učitelkami a učiteli ZŠ</a:t>
            </a:r>
            <a:br>
              <a:rPr lang="cs-CZ" sz="3200" b="1" dirty="0">
                <a:solidFill>
                  <a:srgbClr val="2BC3E1"/>
                </a:solidFill>
                <a:latin typeface="Arial" panose="020B0604020202020204" pitchFamily="34" charset="0"/>
                <a:ea typeface="+mn-ea"/>
                <a:cs typeface="Arial" panose="020B0604020202020204" pitchFamily="34" charset="0"/>
              </a:rPr>
            </a:br>
            <a:r>
              <a:rPr lang="cs-CZ" sz="1800" b="1" dirty="0">
                <a:solidFill>
                  <a:schemeClr val="tx1">
                    <a:lumMod val="65000"/>
                    <a:lumOff val="35000"/>
                  </a:schemeClr>
                </a:solidFill>
                <a:latin typeface="Arial" panose="020B0604020202020204" pitchFamily="34" charset="0"/>
                <a:cs typeface="Arial" panose="020B0604020202020204" pitchFamily="34" charset="0"/>
              </a:rPr>
              <a:t>Zdroj: Výzkumná studie „Učitelské vyhoření“ </a:t>
            </a:r>
            <a:br>
              <a:rPr lang="cs-CZ" sz="1800" b="1" dirty="0">
                <a:solidFill>
                  <a:schemeClr val="tx1">
                    <a:lumMod val="65000"/>
                    <a:lumOff val="35000"/>
                  </a:schemeClr>
                </a:solidFill>
                <a:latin typeface="Arial" panose="020B0604020202020204" pitchFamily="34" charset="0"/>
                <a:cs typeface="Arial" panose="020B0604020202020204" pitchFamily="34" charset="0"/>
              </a:rPr>
            </a:br>
            <a:r>
              <a:rPr lang="cs-CZ" sz="1800" dirty="0">
                <a:solidFill>
                  <a:schemeClr val="tx1">
                    <a:lumMod val="65000"/>
                    <a:lumOff val="35000"/>
                  </a:schemeClr>
                </a:solidFill>
                <a:latin typeface="Arial" panose="020B0604020202020204" pitchFamily="34" charset="0"/>
                <a:cs typeface="Arial" panose="020B0604020202020204" pitchFamily="34" charset="0"/>
              </a:rPr>
              <a:t>Grantová agentura ČR, GA16-21302S, </a:t>
            </a:r>
            <a:r>
              <a:rPr lang="cs-CZ" sz="1800" dirty="0" err="1">
                <a:solidFill>
                  <a:schemeClr val="tx1">
                    <a:lumMod val="65000"/>
                    <a:lumOff val="35000"/>
                  </a:schemeClr>
                </a:solidFill>
                <a:latin typeface="Arial" panose="020B0604020202020204" pitchFamily="34" charset="0"/>
                <a:cs typeface="Arial" panose="020B0604020202020204" pitchFamily="34" charset="0"/>
              </a:rPr>
              <a:t>PedF</a:t>
            </a:r>
            <a:r>
              <a:rPr lang="cs-CZ" sz="1800" dirty="0">
                <a:solidFill>
                  <a:schemeClr val="tx1">
                    <a:lumMod val="65000"/>
                    <a:lumOff val="35000"/>
                  </a:schemeClr>
                </a:solidFill>
                <a:latin typeface="Arial" panose="020B0604020202020204" pitchFamily="34" charset="0"/>
                <a:cs typeface="Arial" panose="020B0604020202020204" pitchFamily="34" charset="0"/>
              </a:rPr>
              <a:t> UK</a:t>
            </a:r>
            <a:br>
              <a:rPr lang="cs-CZ" sz="1800" dirty="0">
                <a:solidFill>
                  <a:schemeClr val="tx1">
                    <a:lumMod val="65000"/>
                    <a:lumOff val="35000"/>
                  </a:schemeClr>
                </a:solidFill>
                <a:latin typeface="Arial" panose="020B0604020202020204" pitchFamily="34" charset="0"/>
                <a:cs typeface="Arial" panose="020B0604020202020204" pitchFamily="34" charset="0"/>
              </a:rPr>
            </a:br>
            <a:r>
              <a:rPr lang="cs-CZ" sz="1800" dirty="0">
                <a:solidFill>
                  <a:schemeClr val="tx1">
                    <a:lumMod val="65000"/>
                    <a:lumOff val="35000"/>
                  </a:schemeClr>
                </a:solidFill>
                <a:latin typeface="Arial" panose="020B0604020202020204" pitchFamily="34" charset="0"/>
                <a:cs typeface="Arial" panose="020B0604020202020204" pitchFamily="34" charset="0"/>
              </a:rPr>
              <a:t>n=2394</a:t>
            </a:r>
            <a:br>
              <a:rPr lang="cs-CZ" sz="1800" dirty="0">
                <a:latin typeface="Arial" panose="020B0604020202020204" pitchFamily="34" charset="0"/>
                <a:cs typeface="Arial" panose="020B0604020202020204" pitchFamily="34" charset="0"/>
              </a:rPr>
            </a:br>
            <a:endParaRPr lang="cs-CZ" sz="1800" b="1" dirty="0">
              <a:latin typeface="Arial" panose="020B0604020202020204" pitchFamily="34" charset="0"/>
              <a:ea typeface="+mn-ea"/>
              <a:cs typeface="Arial" panose="020B0604020202020204" pitchFamily="34" charset="0"/>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213049303"/>
              </p:ext>
            </p:extLst>
          </p:nvPr>
        </p:nvGraphicFramePr>
        <p:xfrm>
          <a:off x="179512" y="2348880"/>
          <a:ext cx="535065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ovéPole 2">
            <a:extLst>
              <a:ext uri="{FF2B5EF4-FFF2-40B4-BE49-F238E27FC236}">
                <a16:creationId xmlns:a16="http://schemas.microsoft.com/office/drawing/2014/main" id="{0F1504CF-11A4-461D-A9B4-594531652909}"/>
              </a:ext>
            </a:extLst>
          </p:cNvPr>
          <p:cNvSpPr txBox="1"/>
          <p:nvPr/>
        </p:nvSpPr>
        <p:spPr>
          <a:xfrm>
            <a:off x="5183424" y="2780928"/>
            <a:ext cx="3564396" cy="4462760"/>
          </a:xfrm>
          <a:prstGeom prst="rect">
            <a:avLst/>
          </a:prstGeom>
          <a:noFill/>
        </p:spPr>
        <p:txBody>
          <a:bodyPr wrap="square" rtlCol="0">
            <a:spAutoFit/>
          </a:bodyPr>
          <a:lstStyle/>
          <a:p>
            <a:pPr algn="r"/>
            <a:r>
              <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Vyučující s rozvíjejícím a rozvinutým vyhoření = </a:t>
            </a:r>
            <a:r>
              <a:rPr lang="cs-CZ" sz="20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19 %</a:t>
            </a: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r>
              <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Vyučující ohrožení vznikem vyhoření = </a:t>
            </a:r>
            <a:r>
              <a:rPr lang="cs-CZ" sz="20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65 %</a:t>
            </a: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r>
              <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Vyučující bez projevů vyhoření = </a:t>
            </a:r>
            <a:r>
              <a:rPr lang="cs-CZ" sz="20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16 %</a:t>
            </a:r>
          </a:p>
          <a:p>
            <a:endParaRPr lang="cs-CZ" sz="3200" dirty="0">
              <a:solidFill>
                <a:schemeClr val="accent6">
                  <a:lumMod val="75000"/>
                </a:schemeClr>
              </a:solidFill>
              <a:latin typeface="Arial" panose="020B0604020202020204" pitchFamily="34" charset="0"/>
              <a:cs typeface="Arial" panose="020B0604020202020204" pitchFamily="34" charset="0"/>
            </a:endParaRPr>
          </a:p>
          <a:p>
            <a:endParaRPr lang="cs-CZ" sz="3200" dirty="0">
              <a:solidFill>
                <a:schemeClr val="accent6">
                  <a:lumMod val="75000"/>
                </a:schemeClr>
              </a:solidFill>
            </a:endParaRPr>
          </a:p>
        </p:txBody>
      </p:sp>
      <p:cxnSp>
        <p:nvCxnSpPr>
          <p:cNvPr id="7" name="Přímá spojnice 6">
            <a:extLst>
              <a:ext uri="{FF2B5EF4-FFF2-40B4-BE49-F238E27FC236}">
                <a16:creationId xmlns:a16="http://schemas.microsoft.com/office/drawing/2014/main" id="{A64ADEE2-162A-4232-B603-255387634A36}"/>
              </a:ext>
            </a:extLst>
          </p:cNvPr>
          <p:cNvCxnSpPr>
            <a:cxnSpLocks/>
          </p:cNvCxnSpPr>
          <p:nvPr/>
        </p:nvCxnSpPr>
        <p:spPr>
          <a:xfrm>
            <a:off x="4085946" y="5157192"/>
            <a:ext cx="391505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159B8DFE-805D-43BD-8717-5237513CC92E}"/>
              </a:ext>
            </a:extLst>
          </p:cNvPr>
          <p:cNvCxnSpPr>
            <a:cxnSpLocks/>
          </p:cNvCxnSpPr>
          <p:nvPr/>
        </p:nvCxnSpPr>
        <p:spPr>
          <a:xfrm>
            <a:off x="4085946" y="4005064"/>
            <a:ext cx="391505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4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extLst>
              <p:ext uri="{D42A27DB-BD31-4B8C-83A1-F6EECF244321}">
                <p14:modId xmlns:p14="http://schemas.microsoft.com/office/powerpoint/2010/main" val="3850855867"/>
              </p:ext>
            </p:extLst>
          </p:nvPr>
        </p:nvGraphicFramePr>
        <p:xfrm>
          <a:off x="24383" y="1916832"/>
          <a:ext cx="6707857" cy="4436740"/>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5"/>
          <p:cNvSpPr/>
          <p:nvPr/>
        </p:nvSpPr>
        <p:spPr>
          <a:xfrm>
            <a:off x="179512" y="336227"/>
            <a:ext cx="7581900" cy="1446550"/>
          </a:xfrm>
          <a:prstGeom prst="rect">
            <a:avLst/>
          </a:prstGeom>
        </p:spPr>
        <p:txBody>
          <a:bodyPr wrap="square">
            <a:spAutoFit/>
          </a:bodyPr>
          <a:lstStyle/>
          <a:p>
            <a:pPr marR="450"/>
            <a:r>
              <a:rPr lang="cs-CZ" sz="3600" b="1" dirty="0">
                <a:solidFill>
                  <a:srgbClr val="2BC3E1"/>
                </a:solidFill>
              </a:rPr>
              <a:t>Míra vyhoření mezi učitelkami MŠ</a:t>
            </a:r>
          </a:p>
          <a:p>
            <a:pPr marR="450"/>
            <a:r>
              <a:rPr lang="cs-CZ" dirty="0" err="1">
                <a:solidFill>
                  <a:schemeClr val="tx1">
                    <a:lumMod val="65000"/>
                    <a:lumOff val="35000"/>
                  </a:schemeClr>
                </a:solidFill>
              </a:rPr>
              <a:t>PedF</a:t>
            </a:r>
            <a:r>
              <a:rPr lang="cs-CZ" dirty="0">
                <a:solidFill>
                  <a:schemeClr val="tx1">
                    <a:lumMod val="65000"/>
                    <a:lumOff val="35000"/>
                  </a:schemeClr>
                </a:solidFill>
              </a:rPr>
              <a:t> UK Praha + </a:t>
            </a:r>
            <a:r>
              <a:rPr lang="cs-CZ" dirty="0" err="1">
                <a:solidFill>
                  <a:schemeClr val="tx1">
                    <a:lumMod val="65000"/>
                    <a:lumOff val="35000"/>
                  </a:schemeClr>
                </a:solidFill>
              </a:rPr>
              <a:t>Edulab</a:t>
            </a:r>
            <a:endParaRPr lang="cs-CZ" dirty="0">
              <a:solidFill>
                <a:schemeClr val="tx1">
                  <a:lumMod val="65000"/>
                  <a:lumOff val="35000"/>
                </a:schemeClr>
              </a:solidFill>
            </a:endParaRPr>
          </a:p>
          <a:p>
            <a:pPr marR="450"/>
            <a:r>
              <a:rPr lang="cs-CZ" dirty="0">
                <a:solidFill>
                  <a:schemeClr val="tx1">
                    <a:lumMod val="65000"/>
                    <a:lumOff val="35000"/>
                  </a:schemeClr>
                </a:solidFill>
              </a:rPr>
              <a:t>n = 868</a:t>
            </a:r>
          </a:p>
          <a:p>
            <a:pPr marR="450"/>
            <a:endParaRPr lang="cs-CZ" sz="1600" dirty="0"/>
          </a:p>
        </p:txBody>
      </p:sp>
      <p:sp>
        <p:nvSpPr>
          <p:cNvPr id="7" name="TextovéPole 6">
            <a:extLst>
              <a:ext uri="{FF2B5EF4-FFF2-40B4-BE49-F238E27FC236}">
                <a16:creationId xmlns:a16="http://schemas.microsoft.com/office/drawing/2014/main" id="{0F1504CF-11A4-461D-A9B4-594531652909}"/>
              </a:ext>
            </a:extLst>
          </p:cNvPr>
          <p:cNvSpPr txBox="1"/>
          <p:nvPr/>
        </p:nvSpPr>
        <p:spPr>
          <a:xfrm>
            <a:off x="5508104" y="2564904"/>
            <a:ext cx="3564396" cy="4462760"/>
          </a:xfrm>
          <a:prstGeom prst="rect">
            <a:avLst/>
          </a:prstGeom>
          <a:noFill/>
        </p:spPr>
        <p:txBody>
          <a:bodyPr wrap="square" rtlCol="0">
            <a:spAutoFit/>
          </a:bodyPr>
          <a:lstStyle/>
          <a:p>
            <a:pPr algn="r"/>
            <a:r>
              <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Vyučující s rozvíjejícím a rozvinutým vyhoření = </a:t>
            </a:r>
            <a:r>
              <a:rPr lang="cs-CZ" sz="20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18 %</a:t>
            </a: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r>
              <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Vyučující ohrožení vznikem vyhoření = </a:t>
            </a:r>
            <a:r>
              <a:rPr lang="cs-CZ" sz="20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61 %</a:t>
            </a: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endPar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a:p>
            <a:pPr algn="r"/>
            <a:r>
              <a:rPr lang="cs-CZ" sz="2000"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Vyučující bez projevů vyhoření = </a:t>
            </a:r>
            <a:r>
              <a:rPr lang="cs-CZ" sz="20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21 %</a:t>
            </a:r>
          </a:p>
          <a:p>
            <a:endParaRPr lang="cs-CZ" sz="3200" dirty="0">
              <a:solidFill>
                <a:schemeClr val="accent6">
                  <a:lumMod val="75000"/>
                </a:schemeClr>
              </a:solidFill>
              <a:latin typeface="Arial" panose="020B0604020202020204" pitchFamily="34" charset="0"/>
              <a:cs typeface="Arial" panose="020B0604020202020204" pitchFamily="34" charset="0"/>
            </a:endParaRPr>
          </a:p>
          <a:p>
            <a:endParaRPr lang="cs-CZ" sz="3200" dirty="0">
              <a:solidFill>
                <a:schemeClr val="accent6">
                  <a:lumMod val="75000"/>
                </a:schemeClr>
              </a:solidFill>
            </a:endParaRPr>
          </a:p>
        </p:txBody>
      </p:sp>
      <p:cxnSp>
        <p:nvCxnSpPr>
          <p:cNvPr id="8" name="Přímá spojnice 7">
            <a:extLst>
              <a:ext uri="{FF2B5EF4-FFF2-40B4-BE49-F238E27FC236}">
                <a16:creationId xmlns:a16="http://schemas.microsoft.com/office/drawing/2014/main" id="{A64ADEE2-162A-4232-B603-255387634A36}"/>
              </a:ext>
            </a:extLst>
          </p:cNvPr>
          <p:cNvCxnSpPr>
            <a:cxnSpLocks/>
          </p:cNvCxnSpPr>
          <p:nvPr/>
        </p:nvCxnSpPr>
        <p:spPr>
          <a:xfrm>
            <a:off x="4427984" y="5157192"/>
            <a:ext cx="391505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A64ADEE2-162A-4232-B603-255387634A36}"/>
              </a:ext>
            </a:extLst>
          </p:cNvPr>
          <p:cNvCxnSpPr>
            <a:cxnSpLocks/>
          </p:cNvCxnSpPr>
          <p:nvPr/>
        </p:nvCxnSpPr>
        <p:spPr>
          <a:xfrm>
            <a:off x="4427984" y="3789040"/>
            <a:ext cx="3915054"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id="{D530AC4E-9580-4120-9156-538874C7B874}"/>
              </a:ext>
            </a:extLst>
          </p:cNvPr>
          <p:cNvSpPr txBox="1"/>
          <p:nvPr/>
        </p:nvSpPr>
        <p:spPr>
          <a:xfrm>
            <a:off x="107504" y="404664"/>
            <a:ext cx="8854305" cy="5693866"/>
          </a:xfrm>
          <a:prstGeom prst="rect">
            <a:avLst/>
          </a:prstGeom>
          <a:solidFill>
            <a:schemeClr val="bg1">
              <a:lumMod val="85000"/>
            </a:schemeClr>
          </a:solidFill>
        </p:spPr>
        <p:txBody>
          <a:bodyPr wrap="square" rtlCol="0">
            <a:spAutoFit/>
          </a:bodyPr>
          <a:lstStyle/>
          <a:p>
            <a:endParaRPr lang="cs-CZ" sz="2600" i="1" dirty="0">
              <a:solidFill>
                <a:schemeClr val="tx1">
                  <a:lumMod val="65000"/>
                  <a:lumOff val="35000"/>
                </a:schemeClr>
              </a:solidFill>
            </a:endParaRPr>
          </a:p>
          <a:p>
            <a:r>
              <a:rPr lang="cs-CZ" sz="2600" i="1" dirty="0">
                <a:solidFill>
                  <a:schemeClr val="tx1">
                    <a:lumMod val="65000"/>
                    <a:lumOff val="35000"/>
                  </a:schemeClr>
                </a:solidFill>
              </a:rPr>
              <a:t>UČITELKA 2. STUPNĚ ZŠ:</a:t>
            </a:r>
          </a:p>
          <a:p>
            <a:endParaRPr lang="cs-CZ" sz="2600" i="1" dirty="0">
              <a:solidFill>
                <a:schemeClr val="tx1">
                  <a:lumMod val="65000"/>
                  <a:lumOff val="35000"/>
                </a:schemeClr>
              </a:solidFill>
            </a:endParaRPr>
          </a:p>
          <a:p>
            <a:r>
              <a:rPr lang="cs-CZ" sz="2600" i="1" dirty="0">
                <a:solidFill>
                  <a:schemeClr val="tx1">
                    <a:lumMod val="65000"/>
                    <a:lumOff val="35000"/>
                  </a:schemeClr>
                </a:solidFill>
              </a:rPr>
              <a:t>…Je toho zkrátka moc. A pořád se to zhoršuje. Každý měsíc nový předpis, k tomu rodiče, co chtějí jeden to a druhý ono, děti, který </a:t>
            </a:r>
            <a:r>
              <a:rPr lang="cs-CZ" sz="2600" i="1" dirty="0" err="1">
                <a:solidFill>
                  <a:schemeClr val="tx1">
                    <a:lumMod val="65000"/>
                    <a:lumOff val="35000"/>
                  </a:schemeClr>
                </a:solidFill>
              </a:rPr>
              <a:t>potřebujou</a:t>
            </a:r>
            <a:r>
              <a:rPr lang="cs-CZ" sz="2600" i="1" dirty="0">
                <a:solidFill>
                  <a:schemeClr val="tx1">
                    <a:lumMod val="65000"/>
                    <a:lumOff val="35000"/>
                  </a:schemeClr>
                </a:solidFill>
              </a:rPr>
              <a:t> podporu, zvláštní přístup, úkoly navíc, musíme chodit na další a další kurzy, roste papírování… Tisíc maličkostí, na které bych měla pořád myslet. To nejde, teď už myslím, jen na to nejdůležitější, jinak bych se z toho zbláznila, fakt. Ani mi to hlava už nebere. A v zimě se mi k tomu přidaly potíže doma. Mám pocit, že už nemůžu. Dál už to nejde. Chodím sem vyloženě s nechutí. V neděli večer je mi do breku. A přitom jsem se vždycky na děti těšila. Ve škole jsem měla pověst tahouna… </a:t>
            </a:r>
          </a:p>
          <a:p>
            <a:endParaRPr lang="cs-CZ" sz="2600" i="1" dirty="0">
              <a:solidFill>
                <a:schemeClr val="tx1">
                  <a:lumMod val="65000"/>
                  <a:lumOff val="35000"/>
                </a:schemeClr>
              </a:solidFill>
            </a:endParaRPr>
          </a:p>
        </p:txBody>
      </p:sp>
    </p:spTree>
    <p:extLst>
      <p:ext uri="{BB962C8B-B14F-4D97-AF65-F5344CB8AC3E}">
        <p14:creationId xmlns:p14="http://schemas.microsoft.com/office/powerpoint/2010/main" val="3236660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a:extLst>
              <a:ext uri="{FF2B5EF4-FFF2-40B4-BE49-F238E27FC236}">
                <a16:creationId xmlns:a16="http://schemas.microsoft.com/office/drawing/2014/main" id="{DD78AED7-E766-4749-8C47-7B69F3F88874}"/>
              </a:ext>
            </a:extLst>
          </p:cNvPr>
          <p:cNvGraphicFramePr>
            <a:graphicFrameLocks/>
          </p:cNvGraphicFramePr>
          <p:nvPr/>
        </p:nvGraphicFramePr>
        <p:xfrm>
          <a:off x="107505" y="332656"/>
          <a:ext cx="8856984" cy="63367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1DD18254-7927-46B0-9FE4-44AF01670AFC}"/>
              </a:ext>
            </a:extLst>
          </p:cNvPr>
          <p:cNvSpPr txBox="1"/>
          <p:nvPr/>
        </p:nvSpPr>
        <p:spPr>
          <a:xfrm>
            <a:off x="650929" y="188640"/>
            <a:ext cx="8097535" cy="584775"/>
          </a:xfrm>
          <a:prstGeom prst="rect">
            <a:avLst/>
          </a:prstGeom>
          <a:solidFill>
            <a:schemeClr val="bg1"/>
          </a:solidFill>
        </p:spPr>
        <p:txBody>
          <a:bodyPr wrap="square" rtlCol="0">
            <a:spAutoFit/>
          </a:bodyPr>
          <a:lstStyle/>
          <a:p>
            <a:r>
              <a:rPr lang="cs-CZ" sz="3200" b="1" dirty="0">
                <a:solidFill>
                  <a:srgbClr val="2BC3E1"/>
                </a:solidFill>
                <a:latin typeface="Arial" panose="020B0604020202020204" pitchFamily="34" charset="0"/>
                <a:cs typeface="Arial" panose="020B0604020202020204" pitchFamily="34" charset="0"/>
              </a:rPr>
              <a:t>Syndrom vyhoření a </a:t>
            </a:r>
            <a:r>
              <a:rPr lang="cs-CZ" sz="3200" b="1" dirty="0" err="1">
                <a:solidFill>
                  <a:srgbClr val="2BC3E1"/>
                </a:solidFill>
                <a:latin typeface="Arial" panose="020B0604020202020204" pitchFamily="34" charset="0"/>
                <a:cs typeface="Arial" panose="020B0604020202020204" pitchFamily="34" charset="0"/>
              </a:rPr>
              <a:t>copingové</a:t>
            </a:r>
            <a:r>
              <a:rPr lang="cs-CZ" sz="3200" b="1" dirty="0">
                <a:solidFill>
                  <a:srgbClr val="2BC3E1"/>
                </a:solidFill>
                <a:latin typeface="Arial" panose="020B0604020202020204" pitchFamily="34" charset="0"/>
                <a:cs typeface="Arial" panose="020B0604020202020204" pitchFamily="34" charset="0"/>
              </a:rPr>
              <a:t> strategie</a:t>
            </a:r>
          </a:p>
        </p:txBody>
      </p:sp>
      <p:sp>
        <p:nvSpPr>
          <p:cNvPr id="6" name="TextovéPole 5">
            <a:extLst>
              <a:ext uri="{FF2B5EF4-FFF2-40B4-BE49-F238E27FC236}">
                <a16:creationId xmlns:a16="http://schemas.microsoft.com/office/drawing/2014/main" id="{6D93FF24-AC48-4160-B1D3-7F729E1668BA}"/>
              </a:ext>
            </a:extLst>
          </p:cNvPr>
          <p:cNvSpPr txBox="1"/>
          <p:nvPr/>
        </p:nvSpPr>
        <p:spPr>
          <a:xfrm>
            <a:off x="1375016" y="4714978"/>
            <a:ext cx="6797382" cy="830997"/>
          </a:xfrm>
          <a:prstGeom prst="rect">
            <a:avLst/>
          </a:prstGeom>
          <a:solidFill>
            <a:schemeClr val="bg1"/>
          </a:solidFill>
        </p:spPr>
        <p:txBody>
          <a:bodyPr wrap="square" rtlCol="0">
            <a:spAutoFit/>
          </a:bodyPr>
          <a:lstStyle/>
          <a:p>
            <a:r>
              <a:rPr lang="cs-CZ" sz="2000" dirty="0">
                <a:solidFill>
                  <a:schemeClr val="bg1">
                    <a:lumMod val="50000"/>
                  </a:schemeClr>
                </a:solidFill>
              </a:rPr>
              <a:t>     pod          norma          nad             pod         norma          nad  </a:t>
            </a:r>
          </a:p>
          <a:p>
            <a:r>
              <a:rPr lang="cs-CZ" sz="2800" b="1" dirty="0">
                <a:solidFill>
                  <a:schemeClr val="accent6">
                    <a:lumMod val="75000"/>
                  </a:schemeClr>
                </a:solidFill>
              </a:rPr>
              <a:t>    Pozitivní </a:t>
            </a:r>
            <a:r>
              <a:rPr lang="cs-CZ" sz="2800" b="1" dirty="0" err="1">
                <a:solidFill>
                  <a:schemeClr val="accent6">
                    <a:lumMod val="75000"/>
                  </a:schemeClr>
                </a:solidFill>
              </a:rPr>
              <a:t>coping</a:t>
            </a:r>
            <a:r>
              <a:rPr lang="cs-CZ" sz="2800" b="1" dirty="0">
                <a:solidFill>
                  <a:schemeClr val="accent6">
                    <a:lumMod val="75000"/>
                  </a:schemeClr>
                </a:solidFill>
              </a:rPr>
              <a:t> 	            Negativní </a:t>
            </a:r>
            <a:r>
              <a:rPr lang="cs-CZ" sz="2800" b="1" dirty="0" err="1">
                <a:solidFill>
                  <a:schemeClr val="accent6">
                    <a:lumMod val="75000"/>
                  </a:schemeClr>
                </a:solidFill>
              </a:rPr>
              <a:t>coping</a:t>
            </a:r>
            <a:endParaRPr lang="cs-CZ" sz="2800" b="1" dirty="0">
              <a:solidFill>
                <a:schemeClr val="accent6">
                  <a:lumMod val="75000"/>
                </a:schemeClr>
              </a:solidFill>
            </a:endParaRPr>
          </a:p>
        </p:txBody>
      </p:sp>
      <p:cxnSp>
        <p:nvCxnSpPr>
          <p:cNvPr id="10" name="Přímá spojnice 9">
            <a:extLst>
              <a:ext uri="{FF2B5EF4-FFF2-40B4-BE49-F238E27FC236}">
                <a16:creationId xmlns:a16="http://schemas.microsoft.com/office/drawing/2014/main" id="{C9694948-A32E-4F62-A61C-74EA2D0F6C17}"/>
              </a:ext>
            </a:extLst>
          </p:cNvPr>
          <p:cNvCxnSpPr/>
          <p:nvPr/>
        </p:nvCxnSpPr>
        <p:spPr>
          <a:xfrm>
            <a:off x="4716016" y="875305"/>
            <a:ext cx="0" cy="4772273"/>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014FCA03-A78E-49C2-A2D5-4811DD05BC1E}"/>
              </a:ext>
            </a:extLst>
          </p:cNvPr>
          <p:cNvSpPr txBox="1"/>
          <p:nvPr/>
        </p:nvSpPr>
        <p:spPr>
          <a:xfrm>
            <a:off x="252008" y="5647643"/>
            <a:ext cx="8928016" cy="954107"/>
          </a:xfrm>
          <a:prstGeom prst="rect">
            <a:avLst/>
          </a:prstGeom>
          <a:solidFill>
            <a:schemeClr val="bg1"/>
          </a:solidFill>
        </p:spPr>
        <p:txBody>
          <a:bodyPr wrap="square" rtlCol="0">
            <a:spAutoFit/>
          </a:bodyPr>
          <a:lstStyle/>
          <a:p>
            <a:r>
              <a:rPr lang="cs-CZ" sz="2400" dirty="0">
                <a:solidFill>
                  <a:schemeClr val="tx1">
                    <a:lumMod val="65000"/>
                    <a:lumOff val="35000"/>
                  </a:schemeClr>
                </a:solidFill>
              </a:rPr>
              <a:t>			Korelace s vyhořením </a:t>
            </a:r>
          </a:p>
          <a:p>
            <a:r>
              <a:rPr lang="cs-CZ" sz="3200" b="1" dirty="0">
                <a:solidFill>
                  <a:schemeClr val="tx1">
                    <a:lumMod val="65000"/>
                    <a:lumOff val="35000"/>
                  </a:schemeClr>
                </a:solidFill>
              </a:rPr>
              <a:t>	</a:t>
            </a:r>
            <a:r>
              <a:rPr lang="cs-CZ" sz="2800" b="1" dirty="0">
                <a:solidFill>
                  <a:schemeClr val="accent6">
                    <a:lumMod val="75000"/>
                  </a:schemeClr>
                </a:solidFill>
              </a:rPr>
              <a:t>-0,291**			</a:t>
            </a:r>
            <a:r>
              <a:rPr lang="cs-CZ" sz="2800" dirty="0">
                <a:solidFill>
                  <a:schemeClr val="tx1">
                    <a:lumMod val="65000"/>
                    <a:lumOff val="35000"/>
                  </a:schemeClr>
                </a:solidFill>
              </a:rPr>
              <a:t>	</a:t>
            </a:r>
            <a:r>
              <a:rPr lang="cs-CZ" sz="2800" b="1" dirty="0">
                <a:solidFill>
                  <a:schemeClr val="accent6">
                    <a:lumMod val="75000"/>
                  </a:schemeClr>
                </a:solidFill>
              </a:rPr>
              <a:t>-0,553**</a:t>
            </a:r>
          </a:p>
        </p:txBody>
      </p:sp>
    </p:spTree>
    <p:extLst>
      <p:ext uri="{BB962C8B-B14F-4D97-AF65-F5344CB8AC3E}">
        <p14:creationId xmlns:p14="http://schemas.microsoft.com/office/powerpoint/2010/main" val="7974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188640"/>
            <a:ext cx="8707569" cy="6669360"/>
          </a:xfrm>
        </p:spPr>
        <p:txBody>
          <a:bodyPr>
            <a:noAutofit/>
          </a:bodyPr>
          <a:lstStyle/>
          <a:p>
            <a:pPr algn="l">
              <a:buClr>
                <a:schemeClr val="accent6">
                  <a:lumMod val="75000"/>
                </a:schemeClr>
              </a:buClr>
              <a:buSzPct val="150000"/>
            </a:pPr>
            <a:r>
              <a:rPr lang="cs-CZ" sz="3600" b="1" dirty="0">
                <a:solidFill>
                  <a:schemeClr val="accent6">
                    <a:lumMod val="75000"/>
                  </a:schemeClr>
                </a:solidFill>
              </a:rPr>
              <a:t>Periodizace vyhoření </a:t>
            </a:r>
            <a:endParaRPr lang="cs-CZ" sz="3600" dirty="0">
              <a:solidFill>
                <a:schemeClr val="tx1">
                  <a:lumMod val="65000"/>
                  <a:lumOff val="35000"/>
                </a:schemeClr>
              </a:solidFill>
            </a:endParaRPr>
          </a:p>
          <a:p>
            <a:pPr marL="800100" lvl="1" indent="-342900" algn="l">
              <a:buClr>
                <a:schemeClr val="accent6">
                  <a:lumMod val="75000"/>
                </a:schemeClr>
              </a:buClr>
              <a:buSzPct val="150000"/>
              <a:buFont typeface="Arial" panose="020B0604020202020204" pitchFamily="34" charset="0"/>
              <a:buChar char="•"/>
            </a:pPr>
            <a:r>
              <a:rPr lang="cs-CZ" sz="3200" dirty="0"/>
              <a:t>idealistické nadšení</a:t>
            </a:r>
          </a:p>
          <a:p>
            <a:pPr marL="800100" lvl="1" indent="-342900" algn="l">
              <a:buClr>
                <a:schemeClr val="accent6">
                  <a:lumMod val="75000"/>
                </a:schemeClr>
              </a:buClr>
              <a:buSzPct val="150000"/>
              <a:buFont typeface="Arial" panose="020B0604020202020204" pitchFamily="34" charset="0"/>
              <a:buChar char="•"/>
            </a:pPr>
            <a:r>
              <a:rPr lang="cs-CZ" sz="3200" dirty="0"/>
              <a:t>stagnace</a:t>
            </a:r>
          </a:p>
          <a:p>
            <a:pPr marL="800100" lvl="1" indent="-342900" algn="l">
              <a:buClr>
                <a:schemeClr val="accent6">
                  <a:lumMod val="75000"/>
                </a:schemeClr>
              </a:buClr>
              <a:buSzPct val="150000"/>
              <a:buFont typeface="Arial" panose="020B0604020202020204" pitchFamily="34" charset="0"/>
              <a:buChar char="•"/>
            </a:pPr>
            <a:r>
              <a:rPr lang="cs-CZ" sz="3200" dirty="0"/>
              <a:t>frustrace</a:t>
            </a:r>
          </a:p>
          <a:p>
            <a:pPr marL="800100" lvl="1" indent="-342900" algn="l">
              <a:buClr>
                <a:schemeClr val="accent6">
                  <a:lumMod val="75000"/>
                </a:schemeClr>
              </a:buClr>
              <a:buSzPct val="150000"/>
              <a:buFont typeface="Arial" panose="020B0604020202020204" pitchFamily="34" charset="0"/>
              <a:buChar char="•"/>
            </a:pPr>
            <a:r>
              <a:rPr lang="cs-CZ" sz="3200" dirty="0"/>
              <a:t>apatie </a:t>
            </a:r>
          </a:p>
          <a:p>
            <a:pPr lvl="1" algn="l">
              <a:buClr>
                <a:schemeClr val="accent6">
                  <a:lumMod val="75000"/>
                </a:schemeClr>
              </a:buClr>
              <a:buSzPct val="150000"/>
            </a:pPr>
            <a:r>
              <a:rPr lang="cs-CZ" sz="1800" dirty="0"/>
              <a:t>							(</a:t>
            </a:r>
            <a:r>
              <a:rPr lang="cs-CZ" sz="1800" dirty="0" err="1"/>
              <a:t>Stock</a:t>
            </a:r>
            <a:r>
              <a:rPr lang="cs-CZ" sz="1800" dirty="0"/>
              <a:t>, 2010)</a:t>
            </a:r>
          </a:p>
          <a:p>
            <a:pPr lvl="1" algn="l">
              <a:buClr>
                <a:schemeClr val="accent6">
                  <a:lumMod val="75000"/>
                </a:schemeClr>
              </a:buClr>
              <a:buSzPct val="150000"/>
            </a:pPr>
            <a:endParaRPr lang="cs-CZ" sz="3200" dirty="0"/>
          </a:p>
          <a:p>
            <a:pPr marL="800100" lvl="1" indent="-342900" algn="l">
              <a:buClr>
                <a:schemeClr val="accent6">
                  <a:lumMod val="75000"/>
                </a:schemeClr>
              </a:buClr>
              <a:buSzPct val="150000"/>
              <a:buFont typeface="Arial" panose="020B0604020202020204" pitchFamily="34" charset="0"/>
              <a:buChar char="•"/>
            </a:pPr>
            <a:r>
              <a:rPr lang="cs-CZ" sz="3200" dirty="0"/>
              <a:t>počáteční fáze - dlouhodobý stres </a:t>
            </a:r>
          </a:p>
          <a:p>
            <a:pPr marL="800100" lvl="1" indent="-342900" algn="l">
              <a:buClr>
                <a:schemeClr val="accent6">
                  <a:lumMod val="75000"/>
                </a:schemeClr>
              </a:buClr>
              <a:buSzPct val="150000"/>
              <a:buFont typeface="Arial" panose="020B0604020202020204" pitchFamily="34" charset="0"/>
              <a:buChar char="•"/>
            </a:pPr>
            <a:r>
              <a:rPr lang="cs-CZ" sz="3200" dirty="0"/>
              <a:t>střední fáze - emoční napětí a vyčerpání, první negativní fyzické projevy</a:t>
            </a:r>
          </a:p>
          <a:p>
            <a:pPr marL="800100" lvl="1" indent="-342900" algn="l">
              <a:buClr>
                <a:schemeClr val="accent6">
                  <a:lumMod val="75000"/>
                </a:schemeClr>
              </a:buClr>
              <a:buSzPct val="150000"/>
              <a:buFont typeface="Arial" panose="020B0604020202020204" pitchFamily="34" charset="0"/>
              <a:buChar char="•"/>
            </a:pPr>
            <a:r>
              <a:rPr lang="cs-CZ" sz="3200" dirty="0"/>
              <a:t>závěrečná fáze - změněné postoje a chování</a:t>
            </a:r>
          </a:p>
          <a:p>
            <a:pPr algn="l">
              <a:buClr>
                <a:schemeClr val="accent6">
                  <a:lumMod val="75000"/>
                </a:schemeClr>
              </a:buClr>
              <a:buSzPct val="150000"/>
            </a:pPr>
            <a:r>
              <a:rPr lang="cs-CZ" sz="2000" dirty="0"/>
              <a:t>						(</a:t>
            </a:r>
            <a:r>
              <a:rPr lang="cs-CZ" sz="2000" dirty="0" err="1"/>
              <a:t>Schaufeli</a:t>
            </a:r>
            <a:r>
              <a:rPr lang="cs-CZ" sz="2000" dirty="0"/>
              <a:t> &amp; </a:t>
            </a:r>
            <a:r>
              <a:rPr lang="cs-CZ" sz="2000" dirty="0" err="1"/>
              <a:t>Enzmann</a:t>
            </a:r>
            <a:r>
              <a:rPr lang="cs-CZ" sz="2000" dirty="0"/>
              <a:t>, 1998)</a:t>
            </a:r>
          </a:p>
          <a:p>
            <a:pPr marL="342900" indent="-342900" algn="l">
              <a:buClr>
                <a:schemeClr val="accent6">
                  <a:lumMod val="75000"/>
                </a:schemeClr>
              </a:buClr>
              <a:buSzPct val="150000"/>
              <a:buFont typeface="Arial" panose="020B0604020202020204" pitchFamily="34" charset="0"/>
              <a:buChar char="•"/>
            </a:pPr>
            <a:endParaRPr lang="cs-CZ" sz="3600" dirty="0"/>
          </a:p>
          <a:p>
            <a:pPr marL="342900" indent="-342900" algn="l">
              <a:buFontTx/>
              <a:buChar char="-"/>
            </a:pPr>
            <a:endParaRPr lang="cs-CZ" sz="2400" dirty="0"/>
          </a:p>
          <a:p>
            <a:pPr marL="342900" indent="-342900" algn="l">
              <a:buFontTx/>
              <a:buChar char="-"/>
            </a:pPr>
            <a:endParaRPr lang="cs-CZ" sz="2400" dirty="0">
              <a:solidFill>
                <a:schemeClr val="tx1">
                  <a:lumMod val="65000"/>
                  <a:lumOff val="35000"/>
                </a:schemeClr>
              </a:solidFill>
            </a:endParaRPr>
          </a:p>
        </p:txBody>
      </p:sp>
    </p:spTree>
    <p:extLst>
      <p:ext uri="{BB962C8B-B14F-4D97-AF65-F5344CB8AC3E}">
        <p14:creationId xmlns:p14="http://schemas.microsoft.com/office/powerpoint/2010/main" val="191341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542690" y="1628800"/>
            <a:ext cx="8431088" cy="4955203"/>
          </a:xfrm>
          <a:prstGeom prst="rect">
            <a:avLst/>
          </a:prstGeom>
          <a:noFill/>
        </p:spPr>
        <p:txBody>
          <a:bodyPr wrap="square" rtlCol="0">
            <a:spAutoFit/>
          </a:bodyPr>
          <a:lstStyle/>
          <a:p>
            <a:r>
              <a:rPr lang="cs-CZ" sz="2800" b="1" dirty="0">
                <a:solidFill>
                  <a:schemeClr val="accent6">
                    <a:lumMod val="75000"/>
                  </a:schemeClr>
                </a:solidFill>
                <a:latin typeface="Arial" panose="020B0604020202020204" pitchFamily="34" charset="0"/>
                <a:cs typeface="Arial" panose="020B0604020202020204" pitchFamily="34" charset="0"/>
              </a:rPr>
              <a:t>Od nadšení k vyhoření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Zápal, velké nasazení, uspokojení</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Ignorování odpočinku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Ignorování nutnosti postavit život na více pilířích</a:t>
            </a:r>
          </a:p>
          <a:p>
            <a:pPr marL="228600" indent="-228600">
              <a:buFont typeface="Arial" panose="020B0604020202020204" pitchFamily="34" charset="0"/>
              <a:buChar char="•"/>
            </a:pPr>
            <a:endParaRPr lang="cs-CZ" sz="2400" b="1" dirty="0">
              <a:solidFill>
                <a:schemeClr val="tx1">
                  <a:lumMod val="65000"/>
                  <a:lumOff val="35000"/>
                </a:schemeClr>
              </a:solidFill>
              <a:latin typeface="Arial" panose="020B0604020202020204" pitchFamily="34" charset="0"/>
              <a:cs typeface="Arial" panose="020B0604020202020204" pitchFamily="34" charset="0"/>
            </a:endParaRPr>
          </a:p>
          <a:p>
            <a:r>
              <a:rPr lang="cs-CZ" sz="2800" b="1" dirty="0">
                <a:solidFill>
                  <a:schemeClr val="accent6">
                    <a:lumMod val="75000"/>
                  </a:schemeClr>
                </a:solidFill>
                <a:latin typeface="Arial" panose="020B0604020202020204" pitchFamily="34" charset="0"/>
                <a:cs typeface="Arial" panose="020B0604020202020204" pitchFamily="34" charset="0"/>
              </a:rPr>
              <a:t>Únava materiálu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Pokles životní energie v důsledku stárnutí</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Obtížná adaptace na profesní novinky </a:t>
            </a:r>
          </a:p>
          <a:p>
            <a:pPr marL="228600" indent="-228600">
              <a:buFont typeface="Arial" panose="020B0604020202020204" pitchFamily="34" charset="0"/>
              <a:buChar char="•"/>
            </a:pPr>
            <a:endParaRPr lang="cs-CZ" sz="2400" dirty="0">
              <a:solidFill>
                <a:schemeClr val="tx1">
                  <a:lumMod val="65000"/>
                  <a:lumOff val="35000"/>
                </a:schemeClr>
              </a:solidFill>
              <a:latin typeface="Arial" panose="020B0604020202020204" pitchFamily="34" charset="0"/>
              <a:cs typeface="Arial" panose="020B0604020202020204" pitchFamily="34" charset="0"/>
            </a:endParaRPr>
          </a:p>
          <a:p>
            <a:r>
              <a:rPr lang="cs-CZ" sz="2800" b="1" dirty="0">
                <a:solidFill>
                  <a:schemeClr val="accent6">
                    <a:lumMod val="75000"/>
                  </a:schemeClr>
                </a:solidFill>
                <a:latin typeface="Arial" panose="020B0604020202020204" pitchFamily="34" charset="0"/>
                <a:cs typeface="Arial" panose="020B0604020202020204" pitchFamily="34" charset="0"/>
              </a:rPr>
              <a:t>Trvalý nesoulad </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Nekompatibilita osobnosti a požadavků povolání</a:t>
            </a:r>
          </a:p>
          <a:p>
            <a:pPr marL="228600" indent="-228600">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Subjektivní námaha  </a:t>
            </a:r>
          </a:p>
          <a:p>
            <a:endParaRPr lang="cs-CZ" sz="1600" dirty="0">
              <a:solidFill>
                <a:schemeClr val="tx2">
                  <a:lumMod val="75000"/>
                </a:schemeClr>
              </a:solidFill>
              <a:latin typeface="Arial" panose="020B0604020202020204" pitchFamily="34" charset="0"/>
              <a:cs typeface="Arial" panose="020B0604020202020204" pitchFamily="34" charset="0"/>
            </a:endParaRPr>
          </a:p>
        </p:txBody>
      </p:sp>
      <p:sp>
        <p:nvSpPr>
          <p:cNvPr id="3" name="Nadpis 2"/>
          <p:cNvSpPr>
            <a:spLocks noGrp="1"/>
          </p:cNvSpPr>
          <p:nvPr>
            <p:ph type="title"/>
          </p:nvPr>
        </p:nvSpPr>
        <p:spPr>
          <a:xfrm>
            <a:off x="533400" y="559134"/>
            <a:ext cx="8305800" cy="523220"/>
          </a:xfrm>
        </p:spPr>
        <p:txBody>
          <a:bodyPr/>
          <a:lstStyle/>
          <a:p>
            <a:pPr algn="l"/>
            <a:r>
              <a:rPr lang="cs-CZ" sz="2800" dirty="0"/>
              <a:t>Cesty k vyhoření </a:t>
            </a:r>
          </a:p>
        </p:txBody>
      </p:sp>
    </p:spTree>
    <p:extLst>
      <p:ext uri="{BB962C8B-B14F-4D97-AF65-F5344CB8AC3E}">
        <p14:creationId xmlns:p14="http://schemas.microsoft.com/office/powerpoint/2010/main" val="285446202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121CBAF-8363-4E49-B7B0-966E851060DD}"/>
              </a:ext>
            </a:extLst>
          </p:cNvPr>
          <p:cNvPicPr>
            <a:picLocks noChangeAspect="1"/>
          </p:cNvPicPr>
          <p:nvPr/>
        </p:nvPicPr>
        <p:blipFill>
          <a:blip r:embed="rId3"/>
          <a:stretch>
            <a:fillRect/>
          </a:stretch>
        </p:blipFill>
        <p:spPr>
          <a:xfrm>
            <a:off x="5306634" y="961459"/>
            <a:ext cx="3266982" cy="2193886"/>
          </a:xfrm>
          <a:prstGeom prst="rect">
            <a:avLst/>
          </a:prstGeom>
        </p:spPr>
      </p:pic>
      <p:pic>
        <p:nvPicPr>
          <p:cNvPr id="5" name="Obrázek 4">
            <a:extLst>
              <a:ext uri="{FF2B5EF4-FFF2-40B4-BE49-F238E27FC236}">
                <a16:creationId xmlns:a16="http://schemas.microsoft.com/office/drawing/2014/main" id="{5F5319AC-C878-453A-A668-D39CFFE9E774}"/>
              </a:ext>
            </a:extLst>
          </p:cNvPr>
          <p:cNvPicPr>
            <a:picLocks noChangeAspect="1"/>
          </p:cNvPicPr>
          <p:nvPr/>
        </p:nvPicPr>
        <p:blipFill>
          <a:blip r:embed="rId4"/>
          <a:stretch>
            <a:fillRect/>
          </a:stretch>
        </p:blipFill>
        <p:spPr>
          <a:xfrm>
            <a:off x="5396841" y="3238659"/>
            <a:ext cx="3086568" cy="2050265"/>
          </a:xfrm>
          <a:prstGeom prst="rect">
            <a:avLst/>
          </a:prstGeom>
        </p:spPr>
      </p:pic>
      <p:sp>
        <p:nvSpPr>
          <p:cNvPr id="6" name="Podnadpis 2">
            <a:extLst>
              <a:ext uri="{FF2B5EF4-FFF2-40B4-BE49-F238E27FC236}">
                <a16:creationId xmlns:a16="http://schemas.microsoft.com/office/drawing/2014/main" id="{BE7F72DD-B572-489B-8E98-56A37286426E}"/>
              </a:ext>
            </a:extLst>
          </p:cNvPr>
          <p:cNvSpPr txBox="1">
            <a:spLocks/>
          </p:cNvSpPr>
          <p:nvPr/>
        </p:nvSpPr>
        <p:spPr>
          <a:xfrm>
            <a:off x="395536" y="260648"/>
            <a:ext cx="4707535" cy="479014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50"/>
              </a:spcBef>
              <a:buClr>
                <a:schemeClr val="accent6">
                  <a:lumMod val="75000"/>
                </a:schemeClr>
              </a:buClr>
              <a:buSzPct val="150000"/>
              <a:buNone/>
            </a:pPr>
            <a:r>
              <a:rPr lang="cs-CZ" sz="3600" b="1" dirty="0">
                <a:solidFill>
                  <a:srgbClr val="2BC3E1"/>
                </a:solidFill>
                <a:latin typeface="Arial" panose="020B0604020202020204" pitchFamily="34" charset="0"/>
                <a:cs typeface="Arial" panose="020B0604020202020204" pitchFamily="34" charset="0"/>
              </a:rPr>
              <a:t>Důsledky vyhoření </a:t>
            </a:r>
          </a:p>
          <a:p>
            <a:pPr>
              <a:spcBef>
                <a:spcPts val="450"/>
              </a:spcBef>
              <a:buClr>
                <a:schemeClr val="accent6">
                  <a:lumMod val="75000"/>
                </a:schemeClr>
              </a:buClr>
              <a:buSzPct val="150000"/>
            </a:pPr>
            <a:endParaRPr lang="cs-CZ" sz="2400" dirty="0">
              <a:solidFill>
                <a:schemeClr val="tx1">
                  <a:lumMod val="75000"/>
                  <a:lumOff val="25000"/>
                </a:schemeClr>
              </a:solidFill>
              <a:latin typeface="Arial" panose="020B0604020202020204" pitchFamily="34" charset="0"/>
              <a:cs typeface="Arial" panose="020B0604020202020204" pitchFamily="34" charset="0"/>
            </a:endParaRPr>
          </a:p>
          <a:p>
            <a:pPr marL="0" indent="0">
              <a:spcBef>
                <a:spcPts val="450"/>
              </a:spcBef>
              <a:buClr>
                <a:schemeClr val="accent6">
                  <a:lumMod val="75000"/>
                </a:schemeClr>
              </a:buClr>
              <a:buSzPct val="150000"/>
              <a:buNone/>
            </a:pPr>
            <a:r>
              <a:rPr lang="cs-CZ" sz="2400" b="1" dirty="0">
                <a:solidFill>
                  <a:schemeClr val="tx1">
                    <a:lumMod val="75000"/>
                    <a:lumOff val="25000"/>
                  </a:schemeClr>
                </a:solidFill>
                <a:latin typeface="Arial" panose="020B0604020202020204" pitchFamily="34" charset="0"/>
                <a:cs typeface="Arial" panose="020B0604020202020204" pitchFamily="34" charset="0"/>
              </a:rPr>
              <a:t>PRO UČITELE </a:t>
            </a:r>
          </a:p>
          <a:p>
            <a:pPr>
              <a:spcBef>
                <a:spcPts val="450"/>
              </a:spcBef>
              <a:buClr>
                <a:schemeClr val="accent6">
                  <a:lumMod val="75000"/>
                </a:schemeClr>
              </a:buClr>
              <a:buSzPct val="150000"/>
              <a:buFont typeface="Wingdings" pitchFamily="2" charset="2"/>
              <a:buChar char="ü"/>
            </a:pPr>
            <a:r>
              <a:rPr lang="cs-CZ" sz="2400" dirty="0">
                <a:solidFill>
                  <a:schemeClr val="tx1">
                    <a:lumMod val="75000"/>
                    <a:lumOff val="25000"/>
                  </a:schemeClr>
                </a:solidFill>
                <a:latin typeface="Arial" panose="020B0604020202020204" pitchFamily="34" charset="0"/>
                <a:cs typeface="Arial" panose="020B0604020202020204" pitchFamily="34" charset="0"/>
              </a:rPr>
              <a:t>Fyzické problémy</a:t>
            </a:r>
          </a:p>
          <a:p>
            <a:pPr>
              <a:spcBef>
                <a:spcPts val="450"/>
              </a:spcBef>
              <a:buClr>
                <a:schemeClr val="accent6">
                  <a:lumMod val="75000"/>
                </a:schemeClr>
              </a:buClr>
              <a:buSzPct val="150000"/>
              <a:buFont typeface="Wingdings" pitchFamily="2" charset="2"/>
              <a:buChar char="ü"/>
            </a:pPr>
            <a:r>
              <a:rPr lang="cs-CZ" sz="2400" dirty="0">
                <a:solidFill>
                  <a:schemeClr val="tx1">
                    <a:lumMod val="75000"/>
                    <a:lumOff val="25000"/>
                  </a:schemeClr>
                </a:solidFill>
                <a:latin typeface="Arial" panose="020B0604020202020204" pitchFamily="34" charset="0"/>
                <a:cs typeface="Arial" panose="020B0604020202020204" pitchFamily="34" charset="0"/>
              </a:rPr>
              <a:t>Psychická nepohoda</a:t>
            </a:r>
          </a:p>
          <a:p>
            <a:pPr>
              <a:spcBef>
                <a:spcPts val="450"/>
              </a:spcBef>
              <a:buClr>
                <a:schemeClr val="accent6">
                  <a:lumMod val="75000"/>
                </a:schemeClr>
              </a:buClr>
              <a:buSzPct val="150000"/>
              <a:buFont typeface="Wingdings" pitchFamily="2" charset="2"/>
              <a:buChar char="ü"/>
            </a:pPr>
            <a:r>
              <a:rPr lang="cs-CZ" sz="2400" dirty="0">
                <a:solidFill>
                  <a:schemeClr val="tx1">
                    <a:lumMod val="75000"/>
                    <a:lumOff val="25000"/>
                  </a:schemeClr>
                </a:solidFill>
                <a:latin typeface="Arial" panose="020B0604020202020204" pitchFamily="34" charset="0"/>
                <a:cs typeface="Arial" panose="020B0604020202020204" pitchFamily="34" charset="0"/>
              </a:rPr>
              <a:t>Kognitivní potíže</a:t>
            </a:r>
          </a:p>
          <a:p>
            <a:pPr>
              <a:spcBef>
                <a:spcPts val="450"/>
              </a:spcBef>
              <a:buClr>
                <a:schemeClr val="accent6">
                  <a:lumMod val="75000"/>
                </a:schemeClr>
              </a:buClr>
              <a:buSzPct val="150000"/>
              <a:buFont typeface="Wingdings" pitchFamily="2" charset="2"/>
              <a:buChar char="ü"/>
            </a:pPr>
            <a:r>
              <a:rPr lang="cs-CZ" sz="2400" dirty="0">
                <a:solidFill>
                  <a:schemeClr val="tx1">
                    <a:lumMod val="75000"/>
                    <a:lumOff val="25000"/>
                  </a:schemeClr>
                </a:solidFill>
                <a:latin typeface="Arial" panose="020B0604020202020204" pitchFamily="34" charset="0"/>
                <a:cs typeface="Arial" panose="020B0604020202020204" pitchFamily="34" charset="0"/>
              </a:rPr>
              <a:t>Socio-emoční potíže</a:t>
            </a:r>
          </a:p>
          <a:p>
            <a:pPr marL="0" indent="0">
              <a:spcBef>
                <a:spcPts val="450"/>
              </a:spcBef>
              <a:buClr>
                <a:schemeClr val="accent6">
                  <a:lumMod val="75000"/>
                </a:schemeClr>
              </a:buClr>
              <a:buSzPct val="150000"/>
              <a:buNone/>
            </a:pPr>
            <a:endParaRPr lang="cs-CZ" sz="2400" b="1" dirty="0">
              <a:solidFill>
                <a:schemeClr val="tx1">
                  <a:lumMod val="75000"/>
                  <a:lumOff val="25000"/>
                </a:schemeClr>
              </a:solidFill>
              <a:latin typeface="Arial" panose="020B0604020202020204" pitchFamily="34" charset="0"/>
              <a:cs typeface="Arial" panose="020B0604020202020204" pitchFamily="34" charset="0"/>
            </a:endParaRPr>
          </a:p>
          <a:p>
            <a:pPr marL="0" indent="0">
              <a:spcBef>
                <a:spcPts val="450"/>
              </a:spcBef>
              <a:buClr>
                <a:schemeClr val="accent6">
                  <a:lumMod val="75000"/>
                </a:schemeClr>
              </a:buClr>
              <a:buSzPct val="150000"/>
              <a:buNone/>
            </a:pPr>
            <a:r>
              <a:rPr lang="cs-CZ" sz="2400" b="1" dirty="0">
                <a:solidFill>
                  <a:schemeClr val="tx1">
                    <a:lumMod val="75000"/>
                    <a:lumOff val="25000"/>
                  </a:schemeClr>
                </a:solidFill>
                <a:latin typeface="Arial" panose="020B0604020202020204" pitchFamily="34" charset="0"/>
                <a:cs typeface="Arial" panose="020B0604020202020204" pitchFamily="34" charset="0"/>
              </a:rPr>
              <a:t>PRO OSTATNÍ </a:t>
            </a:r>
          </a:p>
          <a:p>
            <a:pPr>
              <a:spcBef>
                <a:spcPts val="450"/>
              </a:spcBef>
              <a:buClr>
                <a:schemeClr val="accent6">
                  <a:lumMod val="75000"/>
                </a:schemeClr>
              </a:buClr>
              <a:buSzPct val="150000"/>
              <a:buFont typeface="Wingdings" pitchFamily="2" charset="2"/>
              <a:buChar char="ü"/>
            </a:pPr>
            <a:r>
              <a:rPr lang="cs-CZ" sz="2400" dirty="0">
                <a:solidFill>
                  <a:schemeClr val="tx1">
                    <a:lumMod val="75000"/>
                    <a:lumOff val="25000"/>
                  </a:schemeClr>
                </a:solidFill>
                <a:latin typeface="Arial" panose="020B0604020202020204" pitchFamily="34" charset="0"/>
                <a:cs typeface="Arial" panose="020B0604020202020204" pitchFamily="34" charset="0"/>
              </a:rPr>
              <a:t>Nekvalitní výuka</a:t>
            </a:r>
          </a:p>
          <a:p>
            <a:pPr>
              <a:spcBef>
                <a:spcPts val="450"/>
              </a:spcBef>
              <a:buClr>
                <a:schemeClr val="accent6">
                  <a:lumMod val="75000"/>
                </a:schemeClr>
              </a:buClr>
              <a:buSzPct val="150000"/>
              <a:buFont typeface="Wingdings" pitchFamily="2" charset="2"/>
              <a:buChar char="ü"/>
            </a:pPr>
            <a:r>
              <a:rPr lang="cs-CZ" sz="2400" dirty="0">
                <a:solidFill>
                  <a:schemeClr val="tx1">
                    <a:lumMod val="75000"/>
                    <a:lumOff val="25000"/>
                  </a:schemeClr>
                </a:solidFill>
                <a:latin typeface="Arial" panose="020B0604020202020204" pitchFamily="34" charset="0"/>
                <a:cs typeface="Arial" panose="020B0604020202020204" pitchFamily="34" charset="0"/>
              </a:rPr>
              <a:t>Špatné vztahy se žáky</a:t>
            </a:r>
          </a:p>
          <a:p>
            <a:pPr>
              <a:spcBef>
                <a:spcPts val="450"/>
              </a:spcBef>
              <a:buClr>
                <a:schemeClr val="accent6">
                  <a:lumMod val="75000"/>
                </a:schemeClr>
              </a:buClr>
              <a:buSzPct val="150000"/>
              <a:buFont typeface="Wingdings" pitchFamily="2" charset="2"/>
              <a:buChar char="ü"/>
            </a:pPr>
            <a:r>
              <a:rPr lang="cs-CZ" sz="2400" dirty="0">
                <a:solidFill>
                  <a:schemeClr val="tx1">
                    <a:lumMod val="75000"/>
                    <a:lumOff val="25000"/>
                  </a:schemeClr>
                </a:solidFill>
                <a:latin typeface="Arial" panose="020B0604020202020204" pitchFamily="34" charset="0"/>
                <a:cs typeface="Arial" panose="020B0604020202020204" pitchFamily="34" charset="0"/>
              </a:rPr>
              <a:t>Nemocnost, odchody</a:t>
            </a:r>
          </a:p>
          <a:p>
            <a:pPr>
              <a:buFontTx/>
              <a:buChar char="-"/>
            </a:pPr>
            <a:endParaRPr lang="cs-CZ" sz="1800" dirty="0">
              <a:latin typeface="Arial" panose="020B0604020202020204" pitchFamily="34" charset="0"/>
              <a:cs typeface="Arial" panose="020B0604020202020204" pitchFamily="34" charset="0"/>
            </a:endParaRPr>
          </a:p>
          <a:p>
            <a:pPr>
              <a:buFontTx/>
              <a:buChar char="-"/>
            </a:pPr>
            <a:endParaRPr lang="cs-CZ" sz="1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12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1561" y="459230"/>
            <a:ext cx="8253339" cy="584775"/>
          </a:xfrm>
        </p:spPr>
        <p:txBody>
          <a:bodyPr/>
          <a:lstStyle/>
          <a:p>
            <a:pPr algn="l"/>
            <a:r>
              <a:rPr lang="cs-CZ" sz="3200" dirty="0"/>
              <a:t>Co je stres? </a:t>
            </a:r>
          </a:p>
        </p:txBody>
      </p:sp>
      <p:sp>
        <p:nvSpPr>
          <p:cNvPr id="3" name="Obdélník 2"/>
          <p:cNvSpPr/>
          <p:nvPr/>
        </p:nvSpPr>
        <p:spPr>
          <a:xfrm>
            <a:off x="449857" y="1069554"/>
            <a:ext cx="8820471" cy="6124754"/>
          </a:xfrm>
          <a:prstGeom prst="rect">
            <a:avLst/>
          </a:prstGeom>
        </p:spPr>
        <p:txBody>
          <a:bodyPr wrap="square">
            <a:spAutoFit/>
          </a:bodyPr>
          <a:lstStyle/>
          <a:p>
            <a:pPr marL="457200" indent="-457200">
              <a:buClr>
                <a:schemeClr val="accent6">
                  <a:lumMod val="75000"/>
                </a:schemeClr>
              </a:buClr>
              <a:buFont typeface="Arial" panose="020B0604020202020204" pitchFamily="34" charset="0"/>
              <a:buChar char="•"/>
            </a:pPr>
            <a:r>
              <a:rPr lang="cs-CZ" sz="2000" i="1" dirty="0">
                <a:solidFill>
                  <a:schemeClr val="tx1">
                    <a:lumMod val="65000"/>
                    <a:lumOff val="35000"/>
                  </a:schemeClr>
                </a:solidFill>
                <a:latin typeface="Arial" panose="020B0604020202020204" pitchFamily="34" charset="0"/>
                <a:cs typeface="Arial" panose="020B0604020202020204" pitchFamily="34" charset="0"/>
              </a:rPr>
              <a:t>vnitřní stav člověka, který je něčím přímo ohrožován nebo takové ohrožení očekává a současně se domnívá, že jeho obrana proti nepříznivým vlivům není dostatečná </a:t>
            </a:r>
            <a:r>
              <a:rPr lang="cs-CZ" sz="1200" dirty="0">
                <a:solidFill>
                  <a:schemeClr val="tx1">
                    <a:lumMod val="65000"/>
                    <a:lumOff val="35000"/>
                  </a:schemeClr>
                </a:solidFill>
                <a:latin typeface="Arial" panose="020B0604020202020204" pitchFamily="34" charset="0"/>
                <a:cs typeface="Arial" panose="020B0604020202020204" pitchFamily="34" charset="0"/>
              </a:rPr>
              <a:t>(Křivohlavý, 1994)</a:t>
            </a:r>
          </a:p>
          <a:p>
            <a:pPr marL="457200" indent="-457200">
              <a:buClr>
                <a:schemeClr val="accent6">
                  <a:lumMod val="75000"/>
                </a:schemeClr>
              </a:buClr>
              <a:buFont typeface="Arial" panose="020B0604020202020204" pitchFamily="34" charset="0"/>
              <a:buChar char="•"/>
            </a:pPr>
            <a:endParaRPr lang="cs-CZ" sz="20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000" i="1" dirty="0">
                <a:solidFill>
                  <a:schemeClr val="tx1">
                    <a:lumMod val="65000"/>
                    <a:lumOff val="35000"/>
                  </a:schemeClr>
                </a:solidFill>
                <a:latin typeface="Arial" panose="020B0604020202020204" pitchFamily="34" charset="0"/>
                <a:cs typeface="Arial" panose="020B0604020202020204" pitchFamily="34" charset="0"/>
              </a:rPr>
              <a:t>funkční stav živého organismu, kdy je tento organismus vystaven mimořádným podmínkám, a jeho následné obranné reakce, které mají za cíl zachování rovnováhy a zabránit poškození organismu</a:t>
            </a:r>
          </a:p>
          <a:p>
            <a:pPr marL="457200" indent="-457200">
              <a:buClr>
                <a:schemeClr val="accent6">
                  <a:lumMod val="75000"/>
                </a:schemeClr>
              </a:buClr>
              <a:buFont typeface="Arial" panose="020B0604020202020204" pitchFamily="34" charset="0"/>
              <a:buChar char="•"/>
            </a:pPr>
            <a:endParaRPr lang="cs-CZ" sz="2000" i="1"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000" i="1" dirty="0">
                <a:solidFill>
                  <a:schemeClr val="tx1">
                    <a:lumMod val="65000"/>
                    <a:lumOff val="35000"/>
                  </a:schemeClr>
                </a:solidFill>
                <a:latin typeface="Arial" panose="020B0604020202020204" pitchFamily="34" charset="0"/>
                <a:cs typeface="Arial" panose="020B0604020202020204" pitchFamily="34" charset="0"/>
              </a:rPr>
              <a:t>souhrn reakcí na vychýlení jedince z rovnováhy mezi přijímanou a vydávanou energií </a:t>
            </a:r>
            <a:r>
              <a:rPr lang="cs-CZ" sz="1200" dirty="0">
                <a:solidFill>
                  <a:schemeClr val="tx1">
                    <a:lumMod val="65000"/>
                    <a:lumOff val="35000"/>
                  </a:schemeClr>
                </a:solidFill>
                <a:latin typeface="Arial" panose="020B0604020202020204" pitchFamily="34" charset="0"/>
                <a:cs typeface="Arial" panose="020B0604020202020204" pitchFamily="34" charset="0"/>
              </a:rPr>
              <a:t>(Fink, 2010)</a:t>
            </a:r>
          </a:p>
          <a:p>
            <a:pPr marL="457200" indent="-457200">
              <a:buClr>
                <a:schemeClr val="accent6">
                  <a:lumMod val="75000"/>
                </a:schemeClr>
              </a:buClr>
              <a:buFont typeface="Arial" panose="020B0604020202020204" pitchFamily="34" charset="0"/>
              <a:buChar char="•"/>
            </a:pPr>
            <a:endParaRPr lang="cs-CZ" sz="2400" i="1"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endParaRPr lang="cs-CZ" sz="2400" i="1"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STRES = nesoulad mezi vnějšími požadavky a možnostmi jedince</a:t>
            </a:r>
          </a:p>
          <a:p>
            <a:pPr marL="457200" indent="-457200">
              <a:buClr>
                <a:schemeClr val="accent6">
                  <a:lumMod val="75000"/>
                </a:schemeClr>
              </a:buClr>
              <a:buFont typeface="Arial" panose="020B0604020202020204" pitchFamily="34" charset="0"/>
              <a:buChar char="•"/>
            </a:pPr>
            <a:endPar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400" b="1" dirty="0">
                <a:solidFill>
                  <a:srgbClr val="00B0F0"/>
                </a:solidFill>
                <a:latin typeface="Arial" panose="020B0604020202020204" pitchFamily="34" charset="0"/>
                <a:ea typeface="Roboto Condensed" panose="02000000000000000000" pitchFamily="2" charset="0"/>
                <a:cs typeface="Arial" panose="020B0604020202020204" pitchFamily="34" charset="0"/>
              </a:rPr>
              <a:t>OHROŽENÍ - STRACH  - STRES </a:t>
            </a:r>
          </a:p>
          <a:p>
            <a:pPr marL="457200" indent="-457200">
              <a:buClr>
                <a:schemeClr val="accent6">
                  <a:lumMod val="75000"/>
                </a:schemeClr>
              </a:buClr>
              <a:buFont typeface="Arial" panose="020B0604020202020204" pitchFamily="34" charset="0"/>
              <a:buChar char="•"/>
            </a:pPr>
            <a:endParaRPr lang="cs-CZ" sz="24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a:p>
            <a:pPr>
              <a:buClr>
                <a:schemeClr val="accent6">
                  <a:lumMod val="75000"/>
                </a:schemeClr>
              </a:buClr>
            </a:pPr>
            <a:endPar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1200782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11560" y="1700808"/>
            <a:ext cx="8253339" cy="3170099"/>
          </a:xfrm>
        </p:spPr>
        <p:txBody>
          <a:bodyPr/>
          <a:lstStyle/>
          <a:p>
            <a:pPr algn="l"/>
            <a:r>
              <a:rPr lang="cs-CZ" sz="4000" dirty="0"/>
              <a:t>S čím jsou vyučující </a:t>
            </a:r>
            <a:br>
              <a:rPr lang="cs-CZ" sz="4000" dirty="0"/>
            </a:br>
            <a:r>
              <a:rPr lang="cs-CZ" sz="4000" dirty="0"/>
              <a:t>ve své práci spokojeni?</a:t>
            </a:r>
            <a:br>
              <a:rPr lang="cs-CZ" sz="4000" dirty="0"/>
            </a:br>
            <a:br>
              <a:rPr lang="cs-CZ" sz="4000" dirty="0"/>
            </a:br>
            <a:r>
              <a:rPr lang="cs-CZ" sz="4000" dirty="0"/>
              <a:t>Co jim přináší radost </a:t>
            </a:r>
            <a:br>
              <a:rPr lang="cs-CZ" sz="4000" dirty="0"/>
            </a:br>
            <a:r>
              <a:rPr lang="cs-CZ" sz="4000" dirty="0"/>
              <a:t>a pocit uspokojení? </a:t>
            </a:r>
          </a:p>
        </p:txBody>
      </p:sp>
    </p:spTree>
    <p:extLst>
      <p:ext uri="{BB962C8B-B14F-4D97-AF65-F5344CB8AC3E}">
        <p14:creationId xmlns:p14="http://schemas.microsoft.com/office/powerpoint/2010/main" val="1476646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79512" y="260648"/>
            <a:ext cx="8964488" cy="861774"/>
          </a:xfrm>
          <a:prstGeom prst="rect">
            <a:avLst/>
          </a:prstGeom>
        </p:spPr>
        <p:txBody>
          <a:bodyPr wrap="square">
            <a:spAutoFit/>
          </a:bodyPr>
          <a:lstStyle/>
          <a:p>
            <a:pPr marR="600"/>
            <a:r>
              <a:rPr lang="cs-CZ" sz="3200" b="1" cap="all" dirty="0">
                <a:solidFill>
                  <a:srgbClr val="2BC3E1"/>
                </a:solidFill>
                <a:latin typeface="Arial" panose="020B0604020202020204" pitchFamily="34" charset="0"/>
                <a:cs typeface="Arial" panose="020B0604020202020204" pitchFamily="34" charset="0"/>
              </a:rPr>
              <a:t>spokojenost s profesními oblastmi</a:t>
            </a:r>
          </a:p>
          <a:p>
            <a:pPr marR="600"/>
            <a:r>
              <a:rPr lang="cs-CZ" dirty="0">
                <a:solidFill>
                  <a:schemeClr val="tx1">
                    <a:lumMod val="65000"/>
                    <a:lumOff val="35000"/>
                  </a:schemeClr>
                </a:solidFill>
              </a:rPr>
              <a:t>    1 – velmi spokojen/a … 4 – velmi nespokojený/á</a:t>
            </a:r>
          </a:p>
        </p:txBody>
      </p:sp>
      <p:graphicFrame>
        <p:nvGraphicFramePr>
          <p:cNvPr id="9" name="Graf 8">
            <a:extLst>
              <a:ext uri="{FF2B5EF4-FFF2-40B4-BE49-F238E27FC236}">
                <a16:creationId xmlns:a16="http://schemas.microsoft.com/office/drawing/2014/main" id="{06C3BEB1-92A4-4D72-80AB-DB2B2D9C2FDC}"/>
              </a:ext>
            </a:extLst>
          </p:cNvPr>
          <p:cNvGraphicFramePr>
            <a:graphicFrameLocks/>
          </p:cNvGraphicFramePr>
          <p:nvPr/>
        </p:nvGraphicFramePr>
        <p:xfrm>
          <a:off x="0" y="1385688"/>
          <a:ext cx="9144000" cy="55469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a:extLst>
              <a:ext uri="{FF2B5EF4-FFF2-40B4-BE49-F238E27FC236}">
                <a16:creationId xmlns:a16="http://schemas.microsoft.com/office/drawing/2014/main" id="{6683469E-C77A-4240-B6FC-1798CFD714C0}"/>
              </a:ext>
            </a:extLst>
          </p:cNvPr>
          <p:cNvSpPr txBox="1"/>
          <p:nvPr/>
        </p:nvSpPr>
        <p:spPr>
          <a:xfrm>
            <a:off x="1057275" y="1628800"/>
            <a:ext cx="3491880" cy="1261884"/>
          </a:xfrm>
          <a:prstGeom prst="rect">
            <a:avLst/>
          </a:prstGeom>
          <a:noFill/>
        </p:spPr>
        <p:txBody>
          <a:bodyPr wrap="square" rtlCol="0">
            <a:spAutoFit/>
          </a:bodyPr>
          <a:lstStyle/>
          <a:p>
            <a:r>
              <a:rPr lang="cs-CZ" sz="2400" dirty="0">
                <a:solidFill>
                  <a:schemeClr val="tx1">
                    <a:lumMod val="65000"/>
                    <a:lumOff val="35000"/>
                  </a:schemeClr>
                </a:solidFill>
                <a:cs typeface="Arial" panose="020B0604020202020204" pitchFamily="34" charset="0"/>
              </a:rPr>
              <a:t>Průměrná spokojenost </a:t>
            </a:r>
          </a:p>
          <a:p>
            <a:r>
              <a:rPr lang="cs-CZ" sz="2800" b="1" dirty="0">
                <a:solidFill>
                  <a:schemeClr val="accent6">
                    <a:lumMod val="75000"/>
                  </a:schemeClr>
                </a:solidFill>
                <a:cs typeface="Arial" panose="020B0604020202020204" pitchFamily="34" charset="0"/>
              </a:rPr>
              <a:t>2,47 </a:t>
            </a:r>
            <a:r>
              <a:rPr lang="cs-CZ" sz="2400" dirty="0">
                <a:solidFill>
                  <a:schemeClr val="tx1">
                    <a:lumMod val="65000"/>
                    <a:lumOff val="35000"/>
                  </a:schemeClr>
                </a:solidFill>
                <a:cs typeface="Arial" panose="020B0604020202020204" pitchFamily="34" charset="0"/>
              </a:rPr>
              <a:t>(</a:t>
            </a:r>
            <a:r>
              <a:rPr lang="cs-CZ" sz="2400" dirty="0" err="1">
                <a:solidFill>
                  <a:schemeClr val="tx1">
                    <a:lumMod val="65000"/>
                    <a:lumOff val="35000"/>
                  </a:schemeClr>
                </a:solidFill>
                <a:cs typeface="Arial" panose="020B0604020202020204" pitchFamily="34" charset="0"/>
              </a:rPr>
              <a:t>sd</a:t>
            </a:r>
            <a:r>
              <a:rPr lang="cs-CZ" sz="2400" dirty="0">
                <a:solidFill>
                  <a:schemeClr val="tx1">
                    <a:lumMod val="65000"/>
                    <a:lumOff val="35000"/>
                  </a:schemeClr>
                </a:solidFill>
                <a:cs typeface="Arial" panose="020B0604020202020204" pitchFamily="34" charset="0"/>
              </a:rPr>
              <a:t>=0,51)</a:t>
            </a:r>
          </a:p>
          <a:p>
            <a:endParaRPr lang="cs-CZ" sz="2400" dirty="0">
              <a:solidFill>
                <a:schemeClr val="tx1">
                  <a:lumMod val="65000"/>
                  <a:lumOff val="35000"/>
                </a:schemeClr>
              </a:solidFill>
              <a:cs typeface="Arial" panose="020B0604020202020204" pitchFamily="34" charset="0"/>
            </a:endParaRPr>
          </a:p>
        </p:txBody>
      </p:sp>
      <p:sp>
        <p:nvSpPr>
          <p:cNvPr id="2" name="Ovál 1">
            <a:extLst>
              <a:ext uri="{FF2B5EF4-FFF2-40B4-BE49-F238E27FC236}">
                <a16:creationId xmlns:a16="http://schemas.microsoft.com/office/drawing/2014/main" id="{8F13E28D-B6E9-454C-968E-8A2D7374C30E}"/>
              </a:ext>
            </a:extLst>
          </p:cNvPr>
          <p:cNvSpPr/>
          <p:nvPr/>
        </p:nvSpPr>
        <p:spPr>
          <a:xfrm>
            <a:off x="539552" y="5229200"/>
            <a:ext cx="3096344" cy="122413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Tree>
    <p:extLst>
      <p:ext uri="{BB962C8B-B14F-4D97-AF65-F5344CB8AC3E}">
        <p14:creationId xmlns:p14="http://schemas.microsoft.com/office/powerpoint/2010/main" val="81322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35222" y="1003575"/>
            <a:ext cx="4032448" cy="936104"/>
          </a:xfrm>
        </p:spPr>
        <p:txBody>
          <a:bodyPr>
            <a:normAutofit fontScale="90000"/>
          </a:bodyPr>
          <a:lstStyle/>
          <a:p>
            <a:pPr algn="l"/>
            <a:r>
              <a:rPr lang="cs-CZ" sz="4800" b="1" dirty="0">
                <a:solidFill>
                  <a:schemeClr val="accent6">
                    <a:lumMod val="75000"/>
                  </a:schemeClr>
                </a:solidFill>
              </a:rPr>
              <a:t>negativní </a:t>
            </a:r>
            <a:r>
              <a:rPr lang="cs-CZ" sz="4800" b="1" dirty="0" err="1">
                <a:solidFill>
                  <a:schemeClr val="accent6">
                    <a:lumMod val="75000"/>
                  </a:schemeClr>
                </a:solidFill>
              </a:rPr>
              <a:t>coping</a:t>
            </a:r>
            <a:br>
              <a:rPr lang="cs-CZ" sz="4800" b="1" dirty="0">
                <a:solidFill>
                  <a:schemeClr val="accent6">
                    <a:lumMod val="75000"/>
                  </a:schemeClr>
                </a:solidFill>
              </a:rPr>
            </a:br>
            <a:r>
              <a:rPr lang="cs-CZ" sz="2400" dirty="0">
                <a:solidFill>
                  <a:schemeClr val="bg1">
                    <a:lumMod val="50000"/>
                  </a:schemeClr>
                </a:solidFill>
              </a:rPr>
              <a:t>únik, rezignace, vyhýbání se…</a:t>
            </a:r>
            <a:endParaRPr lang="cs-CZ" sz="4800" dirty="0">
              <a:solidFill>
                <a:schemeClr val="accent6">
                  <a:lumMod val="75000"/>
                </a:schemeClr>
              </a:solidFill>
            </a:endParaRPr>
          </a:p>
        </p:txBody>
      </p:sp>
      <p:sp>
        <p:nvSpPr>
          <p:cNvPr id="6" name="Nadpis 1">
            <a:extLst>
              <a:ext uri="{FF2B5EF4-FFF2-40B4-BE49-F238E27FC236}">
                <a16:creationId xmlns:a16="http://schemas.microsoft.com/office/drawing/2014/main" id="{F878E2DF-3500-4A67-B6C8-3D9DBDAAC8D0}"/>
              </a:ext>
            </a:extLst>
          </p:cNvPr>
          <p:cNvSpPr txBox="1">
            <a:spLocks/>
          </p:cNvSpPr>
          <p:nvPr/>
        </p:nvSpPr>
        <p:spPr>
          <a:xfrm>
            <a:off x="683569" y="3717032"/>
            <a:ext cx="2808312" cy="93610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800" b="1" dirty="0" err="1">
                <a:solidFill>
                  <a:schemeClr val="accent6">
                    <a:lumMod val="75000"/>
                  </a:schemeClr>
                </a:solidFill>
              </a:rPr>
              <a:t>self-efficacy</a:t>
            </a:r>
            <a:endParaRPr lang="cs-CZ" sz="4800" b="1" dirty="0">
              <a:solidFill>
                <a:schemeClr val="accent6">
                  <a:lumMod val="75000"/>
                </a:schemeClr>
              </a:solidFill>
            </a:endParaRPr>
          </a:p>
        </p:txBody>
      </p:sp>
      <p:sp>
        <p:nvSpPr>
          <p:cNvPr id="7" name="Nadpis 1">
            <a:extLst>
              <a:ext uri="{FF2B5EF4-FFF2-40B4-BE49-F238E27FC236}">
                <a16:creationId xmlns:a16="http://schemas.microsoft.com/office/drawing/2014/main" id="{621D3EE6-F697-49DC-9B7B-CFEE51E6DAF6}"/>
              </a:ext>
            </a:extLst>
          </p:cNvPr>
          <p:cNvSpPr txBox="1">
            <a:spLocks/>
          </p:cNvSpPr>
          <p:nvPr/>
        </p:nvSpPr>
        <p:spPr>
          <a:xfrm>
            <a:off x="6343970" y="2960948"/>
            <a:ext cx="2476501" cy="9361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800" b="1" dirty="0">
                <a:solidFill>
                  <a:schemeClr val="accent6">
                    <a:lumMod val="75000"/>
                  </a:schemeClr>
                </a:solidFill>
              </a:rPr>
              <a:t>vyhoření </a:t>
            </a:r>
          </a:p>
        </p:txBody>
      </p:sp>
      <p:sp>
        <p:nvSpPr>
          <p:cNvPr id="8" name="Nadpis 1">
            <a:extLst>
              <a:ext uri="{FF2B5EF4-FFF2-40B4-BE49-F238E27FC236}">
                <a16:creationId xmlns:a16="http://schemas.microsoft.com/office/drawing/2014/main" id="{EE3B36B5-19C5-4AB8-B8BF-6FA2A46FCD59}"/>
              </a:ext>
            </a:extLst>
          </p:cNvPr>
          <p:cNvSpPr txBox="1">
            <a:spLocks/>
          </p:cNvSpPr>
          <p:nvPr/>
        </p:nvSpPr>
        <p:spPr>
          <a:xfrm>
            <a:off x="514868" y="2303240"/>
            <a:ext cx="4032448" cy="93610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800" b="1" dirty="0">
                <a:solidFill>
                  <a:schemeClr val="accent6">
                    <a:lumMod val="75000"/>
                  </a:schemeClr>
                </a:solidFill>
              </a:rPr>
              <a:t>pozitivní </a:t>
            </a:r>
            <a:r>
              <a:rPr lang="cs-CZ" sz="4800" b="1" dirty="0" err="1">
                <a:solidFill>
                  <a:schemeClr val="accent6">
                    <a:lumMod val="75000"/>
                  </a:schemeClr>
                </a:solidFill>
              </a:rPr>
              <a:t>coping</a:t>
            </a:r>
            <a:endParaRPr lang="cs-CZ" sz="4800" b="1" dirty="0">
              <a:solidFill>
                <a:schemeClr val="accent6">
                  <a:lumMod val="75000"/>
                </a:schemeClr>
              </a:solidFill>
            </a:endParaRPr>
          </a:p>
        </p:txBody>
      </p:sp>
      <p:sp>
        <p:nvSpPr>
          <p:cNvPr id="9" name="Nadpis 1">
            <a:extLst>
              <a:ext uri="{FF2B5EF4-FFF2-40B4-BE49-F238E27FC236}">
                <a16:creationId xmlns:a16="http://schemas.microsoft.com/office/drawing/2014/main" id="{726268B7-ECFD-4A8D-9262-7D89FD62C949}"/>
              </a:ext>
            </a:extLst>
          </p:cNvPr>
          <p:cNvSpPr txBox="1">
            <a:spLocks/>
          </p:cNvSpPr>
          <p:nvPr/>
        </p:nvSpPr>
        <p:spPr>
          <a:xfrm>
            <a:off x="2389838" y="5888215"/>
            <a:ext cx="3309050" cy="93610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800" b="1" dirty="0">
                <a:solidFill>
                  <a:schemeClr val="accent6">
                    <a:lumMod val="75000"/>
                  </a:schemeClr>
                </a:solidFill>
              </a:rPr>
              <a:t>sociální opora</a:t>
            </a:r>
          </a:p>
        </p:txBody>
      </p:sp>
      <p:cxnSp>
        <p:nvCxnSpPr>
          <p:cNvPr id="11" name="Přímá spojnice se šipkou 10">
            <a:extLst>
              <a:ext uri="{FF2B5EF4-FFF2-40B4-BE49-F238E27FC236}">
                <a16:creationId xmlns:a16="http://schemas.microsoft.com/office/drawing/2014/main" id="{64982EAF-553D-4AE0-AA8E-3979C7E8DD80}"/>
              </a:ext>
            </a:extLst>
          </p:cNvPr>
          <p:cNvCxnSpPr>
            <a:cxnSpLocks/>
          </p:cNvCxnSpPr>
          <p:nvPr/>
        </p:nvCxnSpPr>
        <p:spPr>
          <a:xfrm>
            <a:off x="4721853" y="1845318"/>
            <a:ext cx="1290306" cy="124038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C2EAB7ED-1D17-42D5-A79A-724933297EE6}"/>
              </a:ext>
            </a:extLst>
          </p:cNvPr>
          <p:cNvCxnSpPr>
            <a:cxnSpLocks/>
          </p:cNvCxnSpPr>
          <p:nvPr/>
        </p:nvCxnSpPr>
        <p:spPr>
          <a:xfrm>
            <a:off x="4459768" y="2960948"/>
            <a:ext cx="1377854" cy="52819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A3E0F3ED-41A6-4AC1-BD15-77B4134B8AB1}"/>
              </a:ext>
            </a:extLst>
          </p:cNvPr>
          <p:cNvCxnSpPr>
            <a:cxnSpLocks/>
          </p:cNvCxnSpPr>
          <p:nvPr/>
        </p:nvCxnSpPr>
        <p:spPr>
          <a:xfrm flipV="1">
            <a:off x="3666419" y="3738946"/>
            <a:ext cx="2171204" cy="56055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ADC0C14D-5BD6-495C-8141-D60A8355EC6A}"/>
              </a:ext>
            </a:extLst>
          </p:cNvPr>
          <p:cNvCxnSpPr>
            <a:cxnSpLocks/>
          </p:cNvCxnSpPr>
          <p:nvPr/>
        </p:nvCxnSpPr>
        <p:spPr>
          <a:xfrm flipV="1">
            <a:off x="4148955" y="3969893"/>
            <a:ext cx="1688667" cy="145869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C3A69ABA-8C61-401B-8A37-D332D0ACD35B}"/>
              </a:ext>
            </a:extLst>
          </p:cNvPr>
          <p:cNvSpPr txBox="1"/>
          <p:nvPr/>
        </p:nvSpPr>
        <p:spPr>
          <a:xfrm>
            <a:off x="5289006" y="1738507"/>
            <a:ext cx="1959816" cy="523220"/>
          </a:xfrm>
          <a:prstGeom prst="rect">
            <a:avLst/>
          </a:prstGeom>
          <a:noFill/>
        </p:spPr>
        <p:txBody>
          <a:bodyPr wrap="square" rtlCol="0">
            <a:spAutoFit/>
          </a:bodyPr>
          <a:lstStyle/>
          <a:p>
            <a:r>
              <a:rPr lang="cs-CZ" sz="2800" b="1" dirty="0">
                <a:solidFill>
                  <a:schemeClr val="bg1">
                    <a:lumMod val="50000"/>
                  </a:schemeClr>
                </a:solidFill>
              </a:rPr>
              <a:t>+0,553</a:t>
            </a:r>
          </a:p>
        </p:txBody>
      </p:sp>
      <p:sp>
        <p:nvSpPr>
          <p:cNvPr id="23" name="TextovéPole 22">
            <a:extLst>
              <a:ext uri="{FF2B5EF4-FFF2-40B4-BE49-F238E27FC236}">
                <a16:creationId xmlns:a16="http://schemas.microsoft.com/office/drawing/2014/main" id="{308F9461-2B99-4F97-8438-A2D5C0242D31}"/>
              </a:ext>
            </a:extLst>
          </p:cNvPr>
          <p:cNvSpPr txBox="1"/>
          <p:nvPr/>
        </p:nvSpPr>
        <p:spPr>
          <a:xfrm>
            <a:off x="251521" y="147410"/>
            <a:ext cx="8712968" cy="584775"/>
          </a:xfrm>
          <a:prstGeom prst="rect">
            <a:avLst/>
          </a:prstGeom>
          <a:solidFill>
            <a:schemeClr val="bg1"/>
          </a:solidFill>
        </p:spPr>
        <p:txBody>
          <a:bodyPr wrap="square" rtlCol="0">
            <a:spAutoFit/>
          </a:bodyPr>
          <a:lstStyle>
            <a:defPPr>
              <a:defRPr lang="cs-CZ"/>
            </a:defPPr>
            <a:lvl1pPr>
              <a:defRPr sz="3200" b="1">
                <a:solidFill>
                  <a:srgbClr val="2BC3E1"/>
                </a:solidFill>
                <a:latin typeface="Arial" panose="020B0604020202020204" pitchFamily="34" charset="0"/>
                <a:cs typeface="Arial" panose="020B0604020202020204" pitchFamily="34" charset="0"/>
              </a:defRPr>
            </a:lvl1pPr>
          </a:lstStyle>
          <a:p>
            <a:r>
              <a:rPr lang="cs-CZ" dirty="0"/>
              <a:t>Co a jak silně ovlivňuje vyhoření? </a:t>
            </a:r>
          </a:p>
        </p:txBody>
      </p:sp>
      <p:sp>
        <p:nvSpPr>
          <p:cNvPr id="17" name="TextovéPole 16">
            <a:extLst>
              <a:ext uri="{FF2B5EF4-FFF2-40B4-BE49-F238E27FC236}">
                <a16:creationId xmlns:a16="http://schemas.microsoft.com/office/drawing/2014/main" id="{621ECB39-511C-4A76-A4AA-1B9AEA8A69E7}"/>
              </a:ext>
            </a:extLst>
          </p:cNvPr>
          <p:cNvSpPr txBox="1"/>
          <p:nvPr/>
        </p:nvSpPr>
        <p:spPr>
          <a:xfrm>
            <a:off x="4459768" y="2456919"/>
            <a:ext cx="1959816" cy="523220"/>
          </a:xfrm>
          <a:prstGeom prst="rect">
            <a:avLst/>
          </a:prstGeom>
          <a:noFill/>
        </p:spPr>
        <p:txBody>
          <a:bodyPr wrap="square" rtlCol="0">
            <a:spAutoFit/>
          </a:bodyPr>
          <a:lstStyle/>
          <a:p>
            <a:r>
              <a:rPr lang="cs-CZ" sz="2800" b="1" dirty="0">
                <a:solidFill>
                  <a:schemeClr val="bg1">
                    <a:lumMod val="50000"/>
                  </a:schemeClr>
                </a:solidFill>
              </a:rPr>
              <a:t>-0,291</a:t>
            </a:r>
          </a:p>
        </p:txBody>
      </p:sp>
      <p:sp>
        <p:nvSpPr>
          <p:cNvPr id="25" name="TextovéPole 24">
            <a:extLst>
              <a:ext uri="{FF2B5EF4-FFF2-40B4-BE49-F238E27FC236}">
                <a16:creationId xmlns:a16="http://schemas.microsoft.com/office/drawing/2014/main" id="{A0AE5042-1763-4152-B44A-876F14713A87}"/>
              </a:ext>
            </a:extLst>
          </p:cNvPr>
          <p:cNvSpPr txBox="1"/>
          <p:nvPr/>
        </p:nvSpPr>
        <p:spPr>
          <a:xfrm>
            <a:off x="3491881" y="3618656"/>
            <a:ext cx="1959816" cy="523220"/>
          </a:xfrm>
          <a:prstGeom prst="rect">
            <a:avLst/>
          </a:prstGeom>
          <a:noFill/>
        </p:spPr>
        <p:txBody>
          <a:bodyPr wrap="square" rtlCol="0">
            <a:spAutoFit/>
          </a:bodyPr>
          <a:lstStyle/>
          <a:p>
            <a:r>
              <a:rPr lang="cs-CZ" sz="2800" b="1" dirty="0">
                <a:solidFill>
                  <a:schemeClr val="bg1">
                    <a:lumMod val="50000"/>
                  </a:schemeClr>
                </a:solidFill>
              </a:rPr>
              <a:t>-0,293</a:t>
            </a:r>
          </a:p>
        </p:txBody>
      </p:sp>
      <p:sp>
        <p:nvSpPr>
          <p:cNvPr id="26" name="TextovéPole 25">
            <a:extLst>
              <a:ext uri="{FF2B5EF4-FFF2-40B4-BE49-F238E27FC236}">
                <a16:creationId xmlns:a16="http://schemas.microsoft.com/office/drawing/2014/main" id="{7252A93C-D615-4DFC-8CB3-346890939786}"/>
              </a:ext>
            </a:extLst>
          </p:cNvPr>
          <p:cNvSpPr txBox="1"/>
          <p:nvPr/>
        </p:nvSpPr>
        <p:spPr>
          <a:xfrm>
            <a:off x="4148955" y="5581751"/>
            <a:ext cx="1959816" cy="523220"/>
          </a:xfrm>
          <a:prstGeom prst="rect">
            <a:avLst/>
          </a:prstGeom>
          <a:noFill/>
        </p:spPr>
        <p:txBody>
          <a:bodyPr wrap="square" rtlCol="0">
            <a:spAutoFit/>
          </a:bodyPr>
          <a:lstStyle/>
          <a:p>
            <a:r>
              <a:rPr lang="cs-CZ" sz="2800" b="1" dirty="0">
                <a:solidFill>
                  <a:schemeClr val="bg1">
                    <a:lumMod val="50000"/>
                  </a:schemeClr>
                </a:solidFill>
              </a:rPr>
              <a:t>-0,232</a:t>
            </a:r>
          </a:p>
        </p:txBody>
      </p:sp>
      <p:sp>
        <p:nvSpPr>
          <p:cNvPr id="27" name="Nadpis 1">
            <a:extLst>
              <a:ext uri="{FF2B5EF4-FFF2-40B4-BE49-F238E27FC236}">
                <a16:creationId xmlns:a16="http://schemas.microsoft.com/office/drawing/2014/main" id="{B7B35751-589B-45FA-9CDD-57996D7A41AB}"/>
              </a:ext>
            </a:extLst>
          </p:cNvPr>
          <p:cNvSpPr txBox="1">
            <a:spLocks/>
          </p:cNvSpPr>
          <p:nvPr/>
        </p:nvSpPr>
        <p:spPr>
          <a:xfrm>
            <a:off x="19406" y="5058677"/>
            <a:ext cx="4258329" cy="93610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4800" b="1" dirty="0">
                <a:solidFill>
                  <a:schemeClr val="accent6">
                    <a:lumMod val="75000"/>
                  </a:schemeClr>
                </a:solidFill>
              </a:rPr>
              <a:t>profesní spokojenost</a:t>
            </a:r>
          </a:p>
        </p:txBody>
      </p:sp>
      <p:sp>
        <p:nvSpPr>
          <p:cNvPr id="28" name="TextovéPole 27">
            <a:extLst>
              <a:ext uri="{FF2B5EF4-FFF2-40B4-BE49-F238E27FC236}">
                <a16:creationId xmlns:a16="http://schemas.microsoft.com/office/drawing/2014/main" id="{AD70172B-B8BD-4FC1-A72C-1D51DE23C5D0}"/>
              </a:ext>
            </a:extLst>
          </p:cNvPr>
          <p:cNvSpPr txBox="1"/>
          <p:nvPr/>
        </p:nvSpPr>
        <p:spPr>
          <a:xfrm>
            <a:off x="3297827" y="4716939"/>
            <a:ext cx="1959816" cy="523220"/>
          </a:xfrm>
          <a:prstGeom prst="rect">
            <a:avLst/>
          </a:prstGeom>
          <a:noFill/>
        </p:spPr>
        <p:txBody>
          <a:bodyPr wrap="square" rtlCol="0">
            <a:spAutoFit/>
          </a:bodyPr>
          <a:lstStyle/>
          <a:p>
            <a:r>
              <a:rPr lang="cs-CZ" sz="2800" b="1" dirty="0">
                <a:solidFill>
                  <a:schemeClr val="bg1">
                    <a:lumMod val="50000"/>
                  </a:schemeClr>
                </a:solidFill>
              </a:rPr>
              <a:t>-0,291</a:t>
            </a:r>
          </a:p>
        </p:txBody>
      </p:sp>
      <p:cxnSp>
        <p:nvCxnSpPr>
          <p:cNvPr id="29" name="Přímá spojnice se šipkou 28">
            <a:extLst>
              <a:ext uri="{FF2B5EF4-FFF2-40B4-BE49-F238E27FC236}">
                <a16:creationId xmlns:a16="http://schemas.microsoft.com/office/drawing/2014/main" id="{9E17B9DC-93A2-4A57-80B9-84A9CE6E7C27}"/>
              </a:ext>
            </a:extLst>
          </p:cNvPr>
          <p:cNvCxnSpPr>
            <a:cxnSpLocks/>
          </p:cNvCxnSpPr>
          <p:nvPr/>
        </p:nvCxnSpPr>
        <p:spPr>
          <a:xfrm flipV="1">
            <a:off x="5289006" y="4078794"/>
            <a:ext cx="819765" cy="197171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Obrázek 17">
            <a:extLst>
              <a:ext uri="{FF2B5EF4-FFF2-40B4-BE49-F238E27FC236}">
                <a16:creationId xmlns:a16="http://schemas.microsoft.com/office/drawing/2014/main" id="{D04F416A-972D-4800-903C-FF9C1D60996E}"/>
              </a:ext>
            </a:extLst>
          </p:cNvPr>
          <p:cNvPicPr>
            <a:picLocks noChangeAspect="1"/>
          </p:cNvPicPr>
          <p:nvPr/>
        </p:nvPicPr>
        <p:blipFill>
          <a:blip r:embed="rId3"/>
          <a:stretch>
            <a:fillRect/>
          </a:stretch>
        </p:blipFill>
        <p:spPr>
          <a:xfrm>
            <a:off x="6262139" y="2771292"/>
            <a:ext cx="2476500" cy="1847850"/>
          </a:xfrm>
          <a:prstGeom prst="rect">
            <a:avLst/>
          </a:prstGeom>
          <a:effectLst>
            <a:softEdge rad="190500"/>
          </a:effectLst>
        </p:spPr>
      </p:pic>
    </p:spTree>
    <p:extLst>
      <p:ext uri="{BB962C8B-B14F-4D97-AF65-F5344CB8AC3E}">
        <p14:creationId xmlns:p14="http://schemas.microsoft.com/office/powerpoint/2010/main" val="32866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6575" y="188640"/>
            <a:ext cx="8990847" cy="1512168"/>
          </a:xfrm>
        </p:spPr>
        <p:txBody>
          <a:bodyPr>
            <a:normAutofit fontScale="90000"/>
          </a:bodyPr>
          <a:lstStyle/>
          <a:p>
            <a:pPr algn="l"/>
            <a:r>
              <a:rPr lang="cs-CZ" sz="4900" b="1" dirty="0">
                <a:solidFill>
                  <a:srgbClr val="2BC3E1"/>
                </a:solidFill>
                <a:latin typeface="Arial" panose="020B0604020202020204" pitchFamily="34" charset="0"/>
                <a:cs typeface="Arial" panose="020B0604020202020204" pitchFamily="34" charset="0"/>
              </a:rPr>
              <a:t>Prevence učitelského vyhoření</a:t>
            </a:r>
            <a:br>
              <a:rPr lang="cs-CZ" sz="4800" b="1" dirty="0">
                <a:solidFill>
                  <a:schemeClr val="accent6">
                    <a:lumMod val="75000"/>
                  </a:schemeClr>
                </a:solidFill>
              </a:rPr>
            </a:br>
            <a:r>
              <a:rPr lang="cs-CZ" sz="2000" dirty="0">
                <a:solidFill>
                  <a:schemeClr val="bg1">
                    <a:lumMod val="50000"/>
                  </a:schemeClr>
                </a:solidFill>
              </a:rPr>
              <a:t>(Brown 2012, </a:t>
            </a:r>
            <a:r>
              <a:rPr lang="cs-CZ" sz="2000" dirty="0" err="1">
                <a:solidFill>
                  <a:schemeClr val="bg1">
                    <a:lumMod val="50000"/>
                  </a:schemeClr>
                </a:solidFill>
              </a:rPr>
              <a:t>Skaalvik</a:t>
            </a:r>
            <a:r>
              <a:rPr lang="cs-CZ" sz="2000" dirty="0">
                <a:solidFill>
                  <a:schemeClr val="bg1">
                    <a:lumMod val="50000"/>
                  </a:schemeClr>
                </a:solidFill>
              </a:rPr>
              <a:t> a </a:t>
            </a:r>
            <a:r>
              <a:rPr lang="cs-CZ" sz="2000" dirty="0" err="1">
                <a:solidFill>
                  <a:schemeClr val="bg1">
                    <a:lumMod val="50000"/>
                  </a:schemeClr>
                </a:solidFill>
              </a:rPr>
              <a:t>Skaalvik</a:t>
            </a:r>
            <a:r>
              <a:rPr lang="cs-CZ" sz="2000" dirty="0">
                <a:solidFill>
                  <a:schemeClr val="bg1">
                    <a:lumMod val="50000"/>
                  </a:schemeClr>
                </a:solidFill>
              </a:rPr>
              <a:t> 2007, </a:t>
            </a:r>
            <a:r>
              <a:rPr lang="cs-CZ" sz="2000" dirty="0" err="1">
                <a:solidFill>
                  <a:schemeClr val="bg1">
                    <a:lumMod val="50000"/>
                  </a:schemeClr>
                </a:solidFill>
              </a:rPr>
              <a:t>Friedman</a:t>
            </a:r>
            <a:r>
              <a:rPr lang="cs-CZ" sz="2000" dirty="0">
                <a:solidFill>
                  <a:schemeClr val="bg1">
                    <a:lumMod val="50000"/>
                  </a:schemeClr>
                </a:solidFill>
              </a:rPr>
              <a:t> 2003)</a:t>
            </a:r>
            <a:br>
              <a:rPr lang="cs-CZ" sz="2000" dirty="0">
                <a:solidFill>
                  <a:schemeClr val="tx1">
                    <a:lumMod val="65000"/>
                    <a:lumOff val="35000"/>
                  </a:schemeClr>
                </a:solidFill>
              </a:rPr>
            </a:br>
            <a:r>
              <a:rPr lang="cs-CZ" sz="4800" b="1" dirty="0">
                <a:solidFill>
                  <a:schemeClr val="accent6">
                    <a:lumMod val="75000"/>
                  </a:schemeClr>
                </a:solidFill>
              </a:rPr>
              <a:t>  </a:t>
            </a:r>
          </a:p>
        </p:txBody>
      </p:sp>
      <p:sp>
        <p:nvSpPr>
          <p:cNvPr id="3" name="Podnadpis 2"/>
          <p:cNvSpPr>
            <a:spLocks noGrp="1"/>
          </p:cNvSpPr>
          <p:nvPr>
            <p:ph type="subTitle" idx="1"/>
          </p:nvPr>
        </p:nvSpPr>
        <p:spPr>
          <a:xfrm>
            <a:off x="76577" y="1484784"/>
            <a:ext cx="9093777" cy="5373216"/>
          </a:xfrm>
        </p:spPr>
        <p:txBody>
          <a:bodyPr>
            <a:noAutofit/>
          </a:bodyPr>
          <a:lstStyle/>
          <a:p>
            <a:pPr marL="457200" indent="-457200" algn="l">
              <a:spcBef>
                <a:spcPts val="1200"/>
              </a:spcBef>
              <a:buClr>
                <a:schemeClr val="accent6">
                  <a:lumMod val="75000"/>
                </a:schemeClr>
              </a:buClr>
              <a:buSzPct val="150000"/>
              <a:buFont typeface="Arial" pitchFamily="34" charset="0"/>
              <a:buChar char="•"/>
            </a:pPr>
            <a:r>
              <a:rPr lang="cs-CZ" dirty="0">
                <a:solidFill>
                  <a:schemeClr val="tx1">
                    <a:lumMod val="65000"/>
                    <a:lumOff val="35000"/>
                  </a:schemeClr>
                </a:solidFill>
              </a:rPr>
              <a:t>příznivé pracovní podmínky</a:t>
            </a:r>
          </a:p>
          <a:p>
            <a:pPr marL="457200" indent="-457200" algn="l">
              <a:spcBef>
                <a:spcPts val="1200"/>
              </a:spcBef>
              <a:buClr>
                <a:schemeClr val="accent6">
                  <a:lumMod val="75000"/>
                </a:schemeClr>
              </a:buClr>
              <a:buSzPct val="150000"/>
              <a:buFont typeface="Arial" pitchFamily="34" charset="0"/>
              <a:buChar char="•"/>
            </a:pPr>
            <a:r>
              <a:rPr lang="cs-CZ" dirty="0">
                <a:solidFill>
                  <a:schemeClr val="tx1">
                    <a:lumMod val="65000"/>
                    <a:lumOff val="35000"/>
                  </a:schemeClr>
                </a:solidFill>
              </a:rPr>
              <a:t>příznivé osobnostní charakteristiky</a:t>
            </a:r>
          </a:p>
          <a:p>
            <a:pPr marL="457200" indent="-457200" algn="l">
              <a:spcBef>
                <a:spcPts val="1200"/>
              </a:spcBef>
              <a:buClr>
                <a:schemeClr val="accent6">
                  <a:lumMod val="75000"/>
                </a:schemeClr>
              </a:buClr>
              <a:buSzPct val="150000"/>
              <a:buFont typeface="Arial" pitchFamily="34" charset="0"/>
              <a:buChar char="•"/>
            </a:pPr>
            <a:r>
              <a:rPr lang="cs-CZ" dirty="0">
                <a:solidFill>
                  <a:schemeClr val="tx1">
                    <a:lumMod val="65000"/>
                    <a:lumOff val="35000"/>
                  </a:schemeClr>
                </a:solidFill>
              </a:rPr>
              <a:t>zdroje energie a relaxace v soukromém životě</a:t>
            </a:r>
          </a:p>
          <a:p>
            <a:pPr marL="457200" indent="-457200" algn="l">
              <a:spcBef>
                <a:spcPts val="1200"/>
              </a:spcBef>
              <a:buClr>
                <a:schemeClr val="accent6">
                  <a:lumMod val="75000"/>
                </a:schemeClr>
              </a:buClr>
              <a:buSzPct val="150000"/>
              <a:buFont typeface="Arial" pitchFamily="34" charset="0"/>
              <a:buChar char="•"/>
            </a:pPr>
            <a:r>
              <a:rPr lang="cs-CZ" dirty="0">
                <a:solidFill>
                  <a:schemeClr val="tx1">
                    <a:lumMod val="65000"/>
                    <a:lumOff val="35000"/>
                  </a:schemeClr>
                </a:solidFill>
              </a:rPr>
              <a:t>vysoká profesní kompetence a </a:t>
            </a:r>
            <a:r>
              <a:rPr lang="cs-CZ" dirty="0" err="1">
                <a:solidFill>
                  <a:schemeClr val="tx1">
                    <a:lumMod val="65000"/>
                    <a:lumOff val="35000"/>
                  </a:schemeClr>
                </a:solidFill>
              </a:rPr>
              <a:t>self-efficacy</a:t>
            </a:r>
            <a:r>
              <a:rPr lang="cs-CZ" dirty="0">
                <a:solidFill>
                  <a:schemeClr val="tx1">
                    <a:lumMod val="65000"/>
                    <a:lumOff val="35000"/>
                  </a:schemeClr>
                </a:solidFill>
              </a:rPr>
              <a:t> </a:t>
            </a:r>
          </a:p>
          <a:p>
            <a:pPr marL="457200" indent="-457200" algn="l">
              <a:spcBef>
                <a:spcPts val="1200"/>
              </a:spcBef>
              <a:buClr>
                <a:schemeClr val="accent6">
                  <a:lumMod val="75000"/>
                </a:schemeClr>
              </a:buClr>
              <a:buSzPct val="150000"/>
              <a:buFont typeface="Arial" pitchFamily="34" charset="0"/>
              <a:buChar char="•"/>
            </a:pPr>
            <a:r>
              <a:rPr lang="cs-CZ" dirty="0">
                <a:solidFill>
                  <a:schemeClr val="tx1">
                    <a:lumMod val="65000"/>
                    <a:lumOff val="35000"/>
                  </a:schemeClr>
                </a:solidFill>
              </a:rPr>
              <a:t>pozitivní strategie zvládání stresu </a:t>
            </a:r>
          </a:p>
          <a:p>
            <a:pPr marL="457200" indent="-457200" algn="l" fontAlgn="base">
              <a:spcBef>
                <a:spcPts val="1200"/>
              </a:spcBef>
              <a:spcAft>
                <a:spcPct val="0"/>
              </a:spcAft>
              <a:buClr>
                <a:schemeClr val="accent6">
                  <a:lumMod val="75000"/>
                </a:schemeClr>
              </a:buClr>
              <a:buSzPct val="150000"/>
              <a:buFont typeface="Arial" pitchFamily="34" charset="0"/>
              <a:buChar char="•"/>
            </a:pPr>
            <a:r>
              <a:rPr lang="cs-CZ" altLang="cs-CZ" dirty="0">
                <a:solidFill>
                  <a:schemeClr val="tx1">
                    <a:lumMod val="65000"/>
                    <a:lumOff val="35000"/>
                  </a:schemeClr>
                </a:solidFill>
              </a:rPr>
              <a:t>efektivní práce s hranicemi</a:t>
            </a:r>
          </a:p>
          <a:p>
            <a:pPr algn="l">
              <a:buClr>
                <a:schemeClr val="accent6">
                  <a:lumMod val="75000"/>
                </a:schemeClr>
              </a:buClr>
              <a:buSzPct val="150000"/>
            </a:pPr>
            <a:endParaRPr lang="cs-CZ" sz="2800" dirty="0">
              <a:solidFill>
                <a:schemeClr val="tx1">
                  <a:lumMod val="65000"/>
                  <a:lumOff val="35000"/>
                </a:schemeClr>
              </a:solidFill>
            </a:endParaRPr>
          </a:p>
        </p:txBody>
      </p:sp>
    </p:spTree>
    <p:extLst>
      <p:ext uri="{BB962C8B-B14F-4D97-AF65-F5344CB8AC3E}">
        <p14:creationId xmlns:p14="http://schemas.microsoft.com/office/powerpoint/2010/main" val="24565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39980E93-0090-4980-97EE-F1E59DBD5ABB}"/>
              </a:ext>
            </a:extLst>
          </p:cNvPr>
          <p:cNvSpPr>
            <a:spLocks noGrp="1"/>
          </p:cNvSpPr>
          <p:nvPr>
            <p:ph type="title"/>
          </p:nvPr>
        </p:nvSpPr>
        <p:spPr>
          <a:xfrm>
            <a:off x="251520" y="-1"/>
            <a:ext cx="8891496" cy="3429001"/>
          </a:xfrm>
        </p:spPr>
        <p:txBody>
          <a:bodyPr>
            <a:normAutofit fontScale="90000"/>
          </a:bodyPr>
          <a:lstStyle/>
          <a:p>
            <a:pPr>
              <a:spcBef>
                <a:spcPts val="0"/>
              </a:spcBef>
            </a:pPr>
            <a:r>
              <a:rPr lang="cs-CZ" b="1" dirty="0">
                <a:solidFill>
                  <a:schemeClr val="accent6">
                    <a:lumMod val="75000"/>
                  </a:schemeClr>
                </a:solidFill>
              </a:rPr>
              <a:t>Síla vztahů</a:t>
            </a:r>
            <a:br>
              <a:rPr lang="cs-CZ" b="1" dirty="0">
                <a:solidFill>
                  <a:schemeClr val="accent6">
                    <a:lumMod val="75000"/>
                  </a:schemeClr>
                </a:solidFill>
              </a:rPr>
            </a:br>
            <a:br>
              <a:rPr lang="cs-CZ" sz="3100" b="1" dirty="0">
                <a:solidFill>
                  <a:schemeClr val="accent6">
                    <a:lumMod val="75000"/>
                  </a:schemeClr>
                </a:solidFill>
              </a:rPr>
            </a:br>
            <a:r>
              <a:rPr lang="cs-CZ" sz="3300" b="0" i="1" cap="none" dirty="0">
                <a:solidFill>
                  <a:schemeClr val="tx1">
                    <a:lumMod val="65000"/>
                    <a:lumOff val="35000"/>
                  </a:schemeClr>
                </a:solidFill>
              </a:rPr>
              <a:t>Já už jsem několikrát přemýšlela, fakticky reálně, že bych skončila ve škole. Že mám pocit, že už jsem fakticky unavená, že mě to jako zmáhá. Ale fakt jediný nebo jeden stěžejní důvod, proč neodejít, tak kvůli tomu kolektivu, co tady je. Protože si myslím, že mám tak skvělý kolegyně, že si fakt maximálně vyjdeme vstříc, mám pocit, že si hrozně jako pomáháme, že to jako fakticky funguje, jako opravdu je tu parta. … To je fakt velký bonus. Máte ten pocit podpory, že fakt víte, že když něco, tak vám opravdu někdo pomůže, když budu mít nějaký problém, vím, že tady můžu za kýmkoliv jít a že to můžeme řešit, že to je prostě v pohodě.</a:t>
            </a:r>
            <a:br>
              <a:rPr lang="cs-CZ" sz="3300" b="0" cap="none" dirty="0">
                <a:solidFill>
                  <a:schemeClr val="tx1">
                    <a:lumMod val="65000"/>
                    <a:lumOff val="35000"/>
                  </a:schemeClr>
                </a:solidFill>
              </a:rPr>
            </a:br>
            <a:br>
              <a:rPr lang="cs-CZ" sz="2700" b="0" dirty="0">
                <a:solidFill>
                  <a:schemeClr val="tx1">
                    <a:lumMod val="65000"/>
                    <a:lumOff val="35000"/>
                  </a:schemeClr>
                </a:solidFill>
                <a:latin typeface="+mn-lt"/>
              </a:rPr>
            </a:br>
            <a:br>
              <a:rPr lang="cs-CZ" sz="2700" b="0" dirty="0">
                <a:solidFill>
                  <a:schemeClr val="tx1">
                    <a:lumMod val="65000"/>
                    <a:lumOff val="35000"/>
                  </a:schemeClr>
                </a:solidFill>
                <a:latin typeface="+mn-lt"/>
              </a:rPr>
            </a:br>
            <a:br>
              <a:rPr lang="cs-CZ" sz="2700" b="1" dirty="0">
                <a:solidFill>
                  <a:schemeClr val="accent6">
                    <a:lumMod val="75000"/>
                  </a:schemeClr>
                </a:solidFill>
                <a:latin typeface="+mn-lt"/>
              </a:rPr>
            </a:br>
            <a:endParaRPr lang="cs-CZ" sz="2700" dirty="0">
              <a:solidFill>
                <a:schemeClr val="bg1">
                  <a:lumMod val="65000"/>
                </a:schemeClr>
              </a:solidFill>
              <a:latin typeface="+mn-lt"/>
            </a:endParaRPr>
          </a:p>
        </p:txBody>
      </p:sp>
    </p:spTree>
    <p:extLst>
      <p:ext uri="{BB962C8B-B14F-4D97-AF65-F5344CB8AC3E}">
        <p14:creationId xmlns:p14="http://schemas.microsoft.com/office/powerpoint/2010/main" val="1247539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79401" y="1196752"/>
            <a:ext cx="9196129" cy="5093702"/>
          </a:xfrm>
          <a:prstGeom prst="rect">
            <a:avLst/>
          </a:prstGeom>
          <a:noFill/>
        </p:spPr>
        <p:txBody>
          <a:bodyPr wrap="square" rtlCol="0">
            <a:spAutoFit/>
          </a:bodyPr>
          <a:lstStyle/>
          <a:p>
            <a:r>
              <a:rPr lang="cs-CZ" sz="2500" b="1" dirty="0">
                <a:solidFill>
                  <a:schemeClr val="accent6">
                    <a:lumMod val="75000"/>
                  </a:schemeClr>
                </a:solidFill>
              </a:rPr>
              <a:t>Škála vnímané kvality profesních vztahů ve škole </a:t>
            </a:r>
          </a:p>
          <a:p>
            <a:endParaRPr lang="cs-CZ" sz="2500" b="1" dirty="0">
              <a:solidFill>
                <a:schemeClr val="accent6">
                  <a:lumMod val="75000"/>
                </a:schemeClr>
              </a:solidFill>
            </a:endParaRPr>
          </a:p>
          <a:p>
            <a:endParaRPr lang="cs-CZ" sz="2500" b="1" dirty="0">
              <a:solidFill>
                <a:schemeClr val="accent6">
                  <a:lumMod val="75000"/>
                </a:schemeClr>
              </a:solidFill>
            </a:endParaRPr>
          </a:p>
          <a:p>
            <a:endParaRPr lang="cs-CZ" sz="2500" b="1" dirty="0">
              <a:solidFill>
                <a:schemeClr val="accent6">
                  <a:lumMod val="75000"/>
                </a:schemeClr>
              </a:solidFill>
            </a:endParaRPr>
          </a:p>
          <a:p>
            <a:endParaRPr lang="cs-CZ" sz="2500" b="1" dirty="0">
              <a:solidFill>
                <a:schemeClr val="accent6">
                  <a:lumMod val="75000"/>
                </a:schemeClr>
              </a:solidFill>
            </a:endParaRPr>
          </a:p>
          <a:p>
            <a:endParaRPr lang="cs-CZ" sz="2500" b="1" dirty="0">
              <a:solidFill>
                <a:schemeClr val="accent6">
                  <a:lumMod val="75000"/>
                </a:schemeClr>
              </a:solidFill>
            </a:endParaRPr>
          </a:p>
          <a:p>
            <a:endParaRPr lang="cs-CZ" sz="2500" b="1" dirty="0">
              <a:solidFill>
                <a:schemeClr val="accent6">
                  <a:lumMod val="75000"/>
                </a:schemeClr>
              </a:solidFill>
            </a:endParaRPr>
          </a:p>
          <a:p>
            <a:endParaRPr lang="cs-CZ" sz="2500" b="1" dirty="0">
              <a:solidFill>
                <a:schemeClr val="accent6">
                  <a:lumMod val="75000"/>
                </a:schemeClr>
              </a:solidFill>
            </a:endParaRPr>
          </a:p>
          <a:p>
            <a:endParaRPr lang="cs-CZ" sz="2500" b="1" dirty="0">
              <a:solidFill>
                <a:schemeClr val="accent6">
                  <a:lumMod val="75000"/>
                </a:schemeClr>
              </a:solidFill>
            </a:endParaRPr>
          </a:p>
          <a:p>
            <a:endParaRPr lang="cs-CZ" sz="2500" dirty="0">
              <a:solidFill>
                <a:schemeClr val="tx1">
                  <a:lumMod val="65000"/>
                  <a:lumOff val="35000"/>
                </a:schemeClr>
              </a:solidFill>
            </a:endParaRPr>
          </a:p>
          <a:p>
            <a:endParaRPr lang="cs-CZ" sz="2500" dirty="0">
              <a:solidFill>
                <a:schemeClr val="tx1">
                  <a:lumMod val="65000"/>
                  <a:lumOff val="35000"/>
                </a:schemeClr>
              </a:solidFill>
            </a:endParaRPr>
          </a:p>
          <a:p>
            <a:endParaRPr lang="cs-CZ" sz="2500" b="1" dirty="0">
              <a:solidFill>
                <a:schemeClr val="accent6">
                  <a:lumMod val="75000"/>
                </a:schemeClr>
              </a:solidFill>
            </a:endParaRPr>
          </a:p>
          <a:p>
            <a:endParaRPr lang="cs-CZ" sz="2500" b="1" dirty="0">
              <a:solidFill>
                <a:schemeClr val="accent6">
                  <a:lumMod val="75000"/>
                </a:schemeClr>
              </a:solidFill>
            </a:endParaRPr>
          </a:p>
        </p:txBody>
      </p:sp>
      <p:sp>
        <p:nvSpPr>
          <p:cNvPr id="7" name="Obdélník 6">
            <a:extLst>
              <a:ext uri="{FF2B5EF4-FFF2-40B4-BE49-F238E27FC236}">
                <a16:creationId xmlns:a16="http://schemas.microsoft.com/office/drawing/2014/main" id="{3009883D-BF59-4506-A189-EBCB2D2565EE}"/>
              </a:ext>
            </a:extLst>
          </p:cNvPr>
          <p:cNvSpPr/>
          <p:nvPr/>
        </p:nvSpPr>
        <p:spPr>
          <a:xfrm>
            <a:off x="280914" y="116632"/>
            <a:ext cx="8487072" cy="646331"/>
          </a:xfrm>
          <a:prstGeom prst="rect">
            <a:avLst/>
          </a:prstGeom>
        </p:spPr>
        <p:txBody>
          <a:bodyPr wrap="square">
            <a:spAutoFit/>
          </a:bodyPr>
          <a:lstStyle/>
          <a:p>
            <a:pPr marR="600"/>
            <a:r>
              <a:rPr lang="cs-CZ" sz="3600" b="1" cap="all" dirty="0">
                <a:solidFill>
                  <a:srgbClr val="2BC3E1"/>
                </a:solidFill>
                <a:latin typeface="Arial" panose="020B0604020202020204" pitchFamily="34" charset="0"/>
                <a:cs typeface="Arial" panose="020B0604020202020204" pitchFamily="34" charset="0"/>
              </a:rPr>
              <a:t>Sociální opora </a:t>
            </a:r>
          </a:p>
        </p:txBody>
      </p:sp>
      <p:graphicFrame>
        <p:nvGraphicFramePr>
          <p:cNvPr id="2" name="Tabulka 1"/>
          <p:cNvGraphicFramePr>
            <a:graphicFrameLocks noGrp="1"/>
          </p:cNvGraphicFramePr>
          <p:nvPr>
            <p:extLst>
              <p:ext uri="{D42A27DB-BD31-4B8C-83A1-F6EECF244321}">
                <p14:modId xmlns:p14="http://schemas.microsoft.com/office/powerpoint/2010/main" val="3207399352"/>
              </p:ext>
            </p:extLst>
          </p:nvPr>
        </p:nvGraphicFramePr>
        <p:xfrm>
          <a:off x="323528" y="1799160"/>
          <a:ext cx="8681240" cy="4150117"/>
        </p:xfrm>
        <a:graphic>
          <a:graphicData uri="http://schemas.openxmlformats.org/drawingml/2006/table">
            <a:tbl>
              <a:tblPr>
                <a:tableStyleId>{5C22544A-7EE6-4342-B048-85BDC9FD1C3A}</a:tableStyleId>
              </a:tblPr>
              <a:tblGrid>
                <a:gridCol w="6262917">
                  <a:extLst>
                    <a:ext uri="{9D8B030D-6E8A-4147-A177-3AD203B41FA5}">
                      <a16:colId xmlns:a16="http://schemas.microsoft.com/office/drawing/2014/main" val="20000"/>
                    </a:ext>
                  </a:extLst>
                </a:gridCol>
                <a:gridCol w="924653">
                  <a:extLst>
                    <a:ext uri="{9D8B030D-6E8A-4147-A177-3AD203B41FA5}">
                      <a16:colId xmlns:a16="http://schemas.microsoft.com/office/drawing/2014/main" val="20001"/>
                    </a:ext>
                  </a:extLst>
                </a:gridCol>
                <a:gridCol w="711272">
                  <a:extLst>
                    <a:ext uri="{9D8B030D-6E8A-4147-A177-3AD203B41FA5}">
                      <a16:colId xmlns:a16="http://schemas.microsoft.com/office/drawing/2014/main" val="20002"/>
                    </a:ext>
                  </a:extLst>
                </a:gridCol>
                <a:gridCol w="782398">
                  <a:extLst>
                    <a:ext uri="{9D8B030D-6E8A-4147-A177-3AD203B41FA5}">
                      <a16:colId xmlns:a16="http://schemas.microsoft.com/office/drawing/2014/main" val="20003"/>
                    </a:ext>
                  </a:extLst>
                </a:gridCol>
              </a:tblGrid>
              <a:tr h="409888">
                <a:tc>
                  <a:txBody>
                    <a:bodyPr/>
                    <a:lstStyle/>
                    <a:p>
                      <a:pPr>
                        <a:lnSpc>
                          <a:spcPct val="100000"/>
                        </a:lnSpc>
                        <a:spcAft>
                          <a:spcPts val="0"/>
                        </a:spcAft>
                      </a:pPr>
                      <a:r>
                        <a:rPr lang="cs-CZ" sz="1600" dirty="0">
                          <a:solidFill>
                            <a:schemeClr val="tx1">
                              <a:lumMod val="65000"/>
                              <a:lumOff val="35000"/>
                            </a:schemeClr>
                          </a:solidFill>
                          <a:effectLst/>
                        </a:rPr>
                        <a:t> </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Souhlas</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Průměr</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SD</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Mezi svými kolegy a kolegyněmi se cítím dobře.</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94,1 %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1,64</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,610</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Od vedení školy cítím porozumění a podporu.</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83,5 %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1,83</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,800</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Často mám dojem, že si mě kolegové a vedení neváží.</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11,8 %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3,25</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,705</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Ve škole mám lidi, s kterými můžu řešit své pracovní potíže.</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93,9 %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1,51</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,642</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Nerad/a se účastním setkání s kolegy a kolegyněmi mimo školu.</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19,2 %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3,22</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,839</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Alespoň jednoho člověka v naší škole považuji za skutečného přítele.</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83,2 %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1,67</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,843</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Vím, že v případě sporu s žáky nebo s rodiči se za mě vedení postaví.</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78,9 %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a:solidFill>
                            <a:schemeClr val="tx1">
                              <a:lumMod val="65000"/>
                              <a:lumOff val="35000"/>
                            </a:schemeClr>
                          </a:solidFill>
                          <a:effectLst/>
                        </a:rPr>
                        <a:t>1,92</a:t>
                      </a:r>
                      <a:endParaRPr lang="cs-CZ" sz="160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,849</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409888">
                <a:tc>
                  <a:txBody>
                    <a:bodyPr/>
                    <a:lstStyle/>
                    <a:p>
                      <a:pPr marL="0" marR="38100" lvl="0" indent="0">
                        <a:lnSpc>
                          <a:spcPct val="100000"/>
                        </a:lnSpc>
                        <a:spcAft>
                          <a:spcPts val="0"/>
                        </a:spcAft>
                        <a:buFont typeface="+mj-lt"/>
                        <a:buNone/>
                      </a:pPr>
                      <a:r>
                        <a:rPr lang="cs-CZ" sz="1600" dirty="0">
                          <a:solidFill>
                            <a:schemeClr val="tx1">
                              <a:lumMod val="65000"/>
                              <a:lumOff val="35000"/>
                            </a:schemeClr>
                          </a:solidFill>
                          <a:effectLst/>
                        </a:rPr>
                        <a:t>Když mám pracovní problémy nebo pochybnosti, obávám se někomu svěřit.</a:t>
                      </a:r>
                      <a:endParaRPr lang="cs-CZ"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b="1" dirty="0">
                          <a:solidFill>
                            <a:schemeClr val="tx1">
                              <a:lumMod val="65000"/>
                              <a:lumOff val="35000"/>
                            </a:schemeClr>
                          </a:solidFill>
                          <a:effectLst/>
                        </a:rPr>
                        <a:t>16,2 %</a:t>
                      </a:r>
                      <a:endParaRPr lang="cs-CZ" sz="16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3,24</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600" dirty="0">
                          <a:solidFill>
                            <a:schemeClr val="tx1">
                              <a:lumMod val="65000"/>
                              <a:lumOff val="35000"/>
                            </a:schemeClr>
                          </a:solidFill>
                          <a:effectLst/>
                        </a:rPr>
                        <a:t>,792</a:t>
                      </a:r>
                      <a:endParaRPr lang="cs-CZ" sz="1600"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461125">
                <a:tc>
                  <a:txBody>
                    <a:bodyPr/>
                    <a:lstStyle/>
                    <a:p>
                      <a:pPr marL="38100" marR="38100">
                        <a:lnSpc>
                          <a:spcPct val="100000"/>
                        </a:lnSpc>
                        <a:spcAft>
                          <a:spcPts val="0"/>
                        </a:spcAft>
                      </a:pPr>
                      <a:r>
                        <a:rPr lang="cs-CZ" sz="1800" b="1" dirty="0">
                          <a:solidFill>
                            <a:schemeClr val="tx1">
                              <a:lumMod val="65000"/>
                              <a:lumOff val="35000"/>
                            </a:schemeClr>
                          </a:solidFill>
                          <a:effectLst/>
                        </a:rPr>
                        <a:t>SUMA </a:t>
                      </a:r>
                      <a:endParaRPr lang="cs-CZ" sz="18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800" b="1" dirty="0">
                          <a:solidFill>
                            <a:schemeClr val="tx1">
                              <a:lumMod val="65000"/>
                              <a:lumOff val="35000"/>
                            </a:schemeClr>
                          </a:solidFill>
                          <a:effectLst/>
                        </a:rPr>
                        <a:t>-</a:t>
                      </a:r>
                      <a:endParaRPr lang="cs-CZ" sz="18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800" b="1" dirty="0">
                          <a:solidFill>
                            <a:schemeClr val="tx1">
                              <a:lumMod val="65000"/>
                              <a:lumOff val="35000"/>
                            </a:schemeClr>
                          </a:solidFill>
                          <a:effectLst/>
                        </a:rPr>
                        <a:t>13,86</a:t>
                      </a:r>
                      <a:endParaRPr lang="cs-CZ" sz="18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0000"/>
                        </a:lnSpc>
                        <a:spcAft>
                          <a:spcPts val="0"/>
                        </a:spcAft>
                      </a:pPr>
                      <a:r>
                        <a:rPr lang="cs-CZ" sz="1800" b="1" dirty="0">
                          <a:solidFill>
                            <a:schemeClr val="tx1">
                              <a:lumMod val="65000"/>
                              <a:lumOff val="35000"/>
                            </a:schemeClr>
                          </a:solidFill>
                          <a:effectLst/>
                        </a:rPr>
                        <a:t>3,894</a:t>
                      </a:r>
                      <a:endParaRPr lang="cs-CZ" sz="1800" b="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565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483430" y="1628800"/>
            <a:ext cx="7810500" cy="5093702"/>
          </a:xfrm>
          <a:prstGeom prst="rect">
            <a:avLst/>
          </a:prstGeom>
          <a:noFill/>
        </p:spPr>
        <p:txBody>
          <a:bodyPr wrap="square" rtlCol="0">
            <a:spAutoFit/>
          </a:bodyPr>
          <a:lstStyle/>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Naslouchání</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Potřeba sociálního zrcadla</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Uznání</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Povzbuzování</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Soucítění - empatie</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Emocionální vzpruha</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Prověřování stavu světa</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Dělba práce</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Spolupráce</a:t>
            </a:r>
          </a:p>
          <a:p>
            <a:pPr marL="342900" indent="-342900">
              <a:spcBef>
                <a:spcPts val="600"/>
              </a:spcBef>
              <a:buClr>
                <a:schemeClr val="accent6">
                  <a:lumMod val="75000"/>
                </a:schemeClr>
              </a:buClr>
              <a:buFont typeface="Arial" panose="020B0604020202020204" pitchFamily="34" charset="0"/>
              <a:buChar char="•"/>
            </a:pPr>
            <a:r>
              <a:rPr lang="cs-CZ" sz="2800" dirty="0">
                <a:solidFill>
                  <a:schemeClr val="tx1">
                    <a:lumMod val="65000"/>
                    <a:lumOff val="35000"/>
                  </a:schemeClr>
                </a:solidFill>
                <a:latin typeface="Arial" panose="020B0604020202020204" pitchFamily="34" charset="0"/>
                <a:cs typeface="Arial" panose="020B0604020202020204" pitchFamily="34" charset="0"/>
              </a:rPr>
              <a:t>Přejný prosociální postoj a nezištná pomoc	</a:t>
            </a:r>
          </a:p>
        </p:txBody>
      </p:sp>
      <p:sp>
        <p:nvSpPr>
          <p:cNvPr id="3" name="Nadpis 2"/>
          <p:cNvSpPr>
            <a:spLocks noGrp="1"/>
          </p:cNvSpPr>
          <p:nvPr>
            <p:ph type="title"/>
          </p:nvPr>
        </p:nvSpPr>
        <p:spPr>
          <a:xfrm>
            <a:off x="483430" y="343690"/>
            <a:ext cx="8253339" cy="954107"/>
          </a:xfrm>
        </p:spPr>
        <p:txBody>
          <a:bodyPr/>
          <a:lstStyle/>
          <a:p>
            <a:pPr algn="l"/>
            <a:r>
              <a:rPr lang="cs-CZ" sz="3600" dirty="0"/>
              <a:t>Sociální podpora VE ŠKOLE</a:t>
            </a:r>
            <a:br>
              <a:rPr lang="cs-CZ" sz="3600" dirty="0"/>
            </a:br>
            <a:r>
              <a:rPr lang="cs-CZ" sz="1800" b="0" dirty="0">
                <a:solidFill>
                  <a:schemeClr val="tx1">
                    <a:lumMod val="65000"/>
                    <a:lumOff val="35000"/>
                  </a:schemeClr>
                </a:solidFill>
              </a:rPr>
              <a:t>Křivohlavý,1998</a:t>
            </a:r>
            <a:endParaRPr lang="cs-CZ" sz="3600" b="0" dirty="0">
              <a:solidFill>
                <a:schemeClr val="tx1">
                  <a:lumMod val="65000"/>
                  <a:lumOff val="35000"/>
                </a:schemeClr>
              </a:solidFill>
            </a:endParaRPr>
          </a:p>
        </p:txBody>
      </p:sp>
    </p:spTree>
    <p:extLst>
      <p:ext uri="{BB962C8B-B14F-4D97-AF65-F5344CB8AC3E}">
        <p14:creationId xmlns:p14="http://schemas.microsoft.com/office/powerpoint/2010/main" val="3656760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23528" y="260648"/>
            <a:ext cx="8060432" cy="1866131"/>
          </a:xfrm>
        </p:spPr>
        <p:txBody>
          <a:bodyPr>
            <a:normAutofit/>
          </a:bodyPr>
          <a:lstStyle/>
          <a:p>
            <a:r>
              <a:rPr lang="cs-CZ" sz="3600" dirty="0">
                <a:solidFill>
                  <a:srgbClr val="2BC3E1"/>
                </a:solidFill>
                <a:latin typeface="Arial" panose="020B0604020202020204" pitchFamily="34" charset="0"/>
                <a:cs typeface="Arial" panose="020B0604020202020204" pitchFamily="34" charset="0"/>
              </a:rPr>
              <a:t>Sociální</a:t>
            </a:r>
            <a:r>
              <a:rPr lang="cs-CZ" dirty="0">
                <a:solidFill>
                  <a:schemeClr val="accent6">
                    <a:lumMod val="75000"/>
                  </a:schemeClr>
                </a:solidFill>
              </a:rPr>
              <a:t> </a:t>
            </a:r>
            <a:r>
              <a:rPr lang="cs-CZ" sz="3600" dirty="0">
                <a:solidFill>
                  <a:srgbClr val="2BC3E1"/>
                </a:solidFill>
                <a:latin typeface="Arial" panose="020B0604020202020204" pitchFamily="34" charset="0"/>
                <a:cs typeface="Arial" panose="020B0604020202020204" pitchFamily="34" charset="0"/>
              </a:rPr>
              <a:t>opora v učitelství</a:t>
            </a:r>
          </a:p>
        </p:txBody>
      </p:sp>
      <p:sp>
        <p:nvSpPr>
          <p:cNvPr id="2" name="TextovéPole 1"/>
          <p:cNvSpPr txBox="1"/>
          <p:nvPr/>
        </p:nvSpPr>
        <p:spPr>
          <a:xfrm>
            <a:off x="323528" y="733246"/>
            <a:ext cx="8892480" cy="5786199"/>
          </a:xfrm>
          <a:prstGeom prst="rect">
            <a:avLst/>
          </a:prstGeom>
          <a:noFill/>
        </p:spPr>
        <p:txBody>
          <a:bodyPr wrap="square" rtlCol="0">
            <a:spAutoFit/>
          </a:bodyPr>
          <a:lstStyle/>
          <a:p>
            <a:pPr>
              <a:buClr>
                <a:schemeClr val="accent6">
                  <a:lumMod val="75000"/>
                </a:schemeClr>
              </a:buClr>
              <a:buSzPct val="150000"/>
            </a:pPr>
            <a:endParaRPr lang="cs-CZ" sz="2300" dirty="0">
              <a:solidFill>
                <a:schemeClr val="tx1">
                  <a:lumMod val="65000"/>
                  <a:lumOff val="35000"/>
                </a:schemeClr>
              </a:solidFill>
            </a:endParaRPr>
          </a:p>
          <a:p>
            <a:pPr>
              <a:buClr>
                <a:schemeClr val="accent6">
                  <a:lumMod val="75000"/>
                </a:schemeClr>
              </a:buClr>
              <a:buSzPct val="150000"/>
            </a:pPr>
            <a:r>
              <a:rPr lang="cs-CZ" sz="3600" b="1" dirty="0">
                <a:solidFill>
                  <a:schemeClr val="tx1">
                    <a:lumMod val="65000"/>
                    <a:lumOff val="35000"/>
                  </a:schemeClr>
                </a:solidFill>
              </a:rPr>
              <a:t>osobní vztahy </a:t>
            </a:r>
          </a:p>
          <a:p>
            <a:pPr>
              <a:buClr>
                <a:schemeClr val="accent6">
                  <a:lumMod val="75000"/>
                </a:schemeClr>
              </a:buClr>
              <a:buSzPct val="150000"/>
            </a:pPr>
            <a:endParaRPr lang="cs-CZ" sz="3600" b="1" dirty="0">
              <a:solidFill>
                <a:schemeClr val="tx1">
                  <a:lumMod val="65000"/>
                  <a:lumOff val="35000"/>
                </a:schemeClr>
              </a:solidFill>
            </a:endParaRPr>
          </a:p>
          <a:p>
            <a:pPr>
              <a:buClr>
                <a:schemeClr val="accent6">
                  <a:lumMod val="75000"/>
                </a:schemeClr>
              </a:buClr>
              <a:buSzPct val="150000"/>
            </a:pPr>
            <a:r>
              <a:rPr lang="cs-CZ" sz="3600" b="1" dirty="0">
                <a:solidFill>
                  <a:schemeClr val="tx1">
                    <a:lumMod val="65000"/>
                    <a:lumOff val="35000"/>
                  </a:schemeClr>
                </a:solidFill>
              </a:rPr>
              <a:t>profesní vztahy</a:t>
            </a:r>
          </a:p>
          <a:p>
            <a:pPr marL="1028700" lvl="1" indent="-571500">
              <a:buClr>
                <a:schemeClr val="accent6">
                  <a:lumMod val="75000"/>
                </a:schemeClr>
              </a:buClr>
              <a:buSzPct val="90000"/>
              <a:buFont typeface="Arial" panose="020B0604020202020204" pitchFamily="34" charset="0"/>
              <a:buChar char="•"/>
            </a:pPr>
            <a:r>
              <a:rPr lang="cs-CZ" sz="3600" dirty="0">
                <a:solidFill>
                  <a:schemeClr val="tx1">
                    <a:lumMod val="65000"/>
                    <a:lumOff val="35000"/>
                  </a:schemeClr>
                </a:solidFill>
              </a:rPr>
              <a:t>v učitelském sboru </a:t>
            </a:r>
          </a:p>
          <a:p>
            <a:pPr marL="1028700" lvl="1" indent="-571500">
              <a:buClr>
                <a:schemeClr val="accent6">
                  <a:lumMod val="75000"/>
                </a:schemeClr>
              </a:buClr>
              <a:buSzPct val="90000"/>
              <a:buFont typeface="Arial" panose="020B0604020202020204" pitchFamily="34" charset="0"/>
              <a:buChar char="•"/>
            </a:pPr>
            <a:r>
              <a:rPr lang="cs-CZ" sz="3600" dirty="0">
                <a:solidFill>
                  <a:schemeClr val="tx1">
                    <a:lumMod val="65000"/>
                    <a:lumOff val="35000"/>
                  </a:schemeClr>
                </a:solidFill>
              </a:rPr>
              <a:t>s vedením</a:t>
            </a:r>
          </a:p>
          <a:p>
            <a:pPr>
              <a:buClr>
                <a:schemeClr val="accent6">
                  <a:lumMod val="75000"/>
                </a:schemeClr>
              </a:buClr>
              <a:buSzPct val="150000"/>
            </a:pPr>
            <a:endParaRPr lang="cs-CZ" sz="3600" b="1" dirty="0">
              <a:solidFill>
                <a:schemeClr val="accent6">
                  <a:lumMod val="75000"/>
                </a:schemeClr>
              </a:solidFill>
            </a:endParaRPr>
          </a:p>
          <a:p>
            <a:pPr>
              <a:buClr>
                <a:schemeClr val="accent6">
                  <a:lumMod val="75000"/>
                </a:schemeClr>
              </a:buClr>
              <a:buSzPct val="150000"/>
            </a:pPr>
            <a:r>
              <a:rPr lang="cs-CZ" sz="3600" b="1" dirty="0">
                <a:solidFill>
                  <a:schemeClr val="accent6">
                    <a:lumMod val="75000"/>
                  </a:schemeClr>
                </a:solidFill>
              </a:rPr>
              <a:t>Jak ji zvyšovat? </a:t>
            </a:r>
          </a:p>
          <a:p>
            <a:pPr>
              <a:buClr>
                <a:schemeClr val="accent6">
                  <a:lumMod val="75000"/>
                </a:schemeClr>
              </a:buClr>
              <a:buSzPct val="150000"/>
            </a:pPr>
            <a:r>
              <a:rPr lang="cs-CZ" sz="3600" dirty="0">
                <a:solidFill>
                  <a:schemeClr val="tx1">
                    <a:lumMod val="65000"/>
                    <a:lumOff val="35000"/>
                  </a:schemeClr>
                </a:solidFill>
              </a:rPr>
              <a:t>neformální aktivity</a:t>
            </a:r>
            <a:endParaRPr lang="cs-CZ" sz="3600" b="1" dirty="0">
              <a:solidFill>
                <a:schemeClr val="accent6">
                  <a:lumMod val="75000"/>
                </a:schemeClr>
              </a:solidFill>
            </a:endParaRPr>
          </a:p>
          <a:p>
            <a:pPr>
              <a:buClr>
                <a:schemeClr val="accent6">
                  <a:lumMod val="75000"/>
                </a:schemeClr>
              </a:buClr>
              <a:buSzPct val="150000"/>
            </a:pPr>
            <a:r>
              <a:rPr lang="cs-CZ" sz="3600" dirty="0">
                <a:solidFill>
                  <a:schemeClr val="tx1">
                    <a:lumMod val="65000"/>
                    <a:lumOff val="35000"/>
                  </a:schemeClr>
                </a:solidFill>
              </a:rPr>
              <a:t>formální aktivity</a:t>
            </a:r>
          </a:p>
          <a:p>
            <a:pPr>
              <a:buClr>
                <a:schemeClr val="accent6">
                  <a:lumMod val="75000"/>
                </a:schemeClr>
              </a:buClr>
              <a:buSzPct val="150000"/>
            </a:pPr>
            <a:endParaRPr lang="cs-CZ" sz="2300" dirty="0">
              <a:solidFill>
                <a:schemeClr val="tx1">
                  <a:lumMod val="65000"/>
                  <a:lumOff val="35000"/>
                </a:schemeClr>
              </a:solidFill>
            </a:endParaRPr>
          </a:p>
        </p:txBody>
      </p:sp>
    </p:spTree>
    <p:extLst>
      <p:ext uri="{BB962C8B-B14F-4D97-AF65-F5344CB8AC3E}">
        <p14:creationId xmlns:p14="http://schemas.microsoft.com/office/powerpoint/2010/main" val="11450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03614" y="188640"/>
            <a:ext cx="8416858" cy="1866131"/>
          </a:xfrm>
        </p:spPr>
        <p:txBody>
          <a:bodyPr>
            <a:normAutofit/>
          </a:bodyPr>
          <a:lstStyle/>
          <a:p>
            <a:r>
              <a:rPr lang="cs-CZ" sz="3600" dirty="0">
                <a:solidFill>
                  <a:srgbClr val="2BC3E1"/>
                </a:solidFill>
                <a:latin typeface="Arial" panose="020B0604020202020204" pitchFamily="34" charset="0"/>
                <a:cs typeface="Arial" panose="020B0604020202020204" pitchFamily="34" charset="0"/>
              </a:rPr>
              <a:t>techniky kolegiálního sdílení</a:t>
            </a:r>
          </a:p>
        </p:txBody>
      </p:sp>
      <p:sp>
        <p:nvSpPr>
          <p:cNvPr id="2" name="TextovéPole 1"/>
          <p:cNvSpPr txBox="1"/>
          <p:nvPr/>
        </p:nvSpPr>
        <p:spPr>
          <a:xfrm>
            <a:off x="467544" y="733246"/>
            <a:ext cx="8748464" cy="6540252"/>
          </a:xfrm>
          <a:prstGeom prst="rect">
            <a:avLst/>
          </a:prstGeom>
          <a:noFill/>
        </p:spPr>
        <p:txBody>
          <a:bodyPr wrap="square" rtlCol="0">
            <a:spAutoFit/>
          </a:bodyPr>
          <a:lstStyle/>
          <a:p>
            <a:pPr>
              <a:buClr>
                <a:schemeClr val="accent6">
                  <a:lumMod val="75000"/>
                </a:schemeClr>
              </a:buClr>
              <a:buSzPct val="150000"/>
            </a:pPr>
            <a:endParaRPr lang="cs-CZ" sz="2300" dirty="0">
              <a:solidFill>
                <a:schemeClr val="tx1">
                  <a:lumMod val="65000"/>
                  <a:lumOff val="35000"/>
                </a:schemeClr>
              </a:solidFill>
            </a:endParaRPr>
          </a:p>
          <a:p>
            <a:pPr>
              <a:buClr>
                <a:schemeClr val="accent6">
                  <a:lumMod val="75000"/>
                </a:schemeClr>
              </a:buClr>
              <a:buSzPct val="150000"/>
            </a:pPr>
            <a:r>
              <a:rPr lang="cs-CZ" sz="3600" b="1" dirty="0">
                <a:solidFill>
                  <a:schemeClr val="tx1">
                    <a:lumMod val="65000"/>
                    <a:lumOff val="35000"/>
                  </a:schemeClr>
                </a:solidFill>
              </a:rPr>
              <a:t>mentoring</a:t>
            </a:r>
          </a:p>
          <a:p>
            <a:pPr>
              <a:buClr>
                <a:schemeClr val="accent6">
                  <a:lumMod val="75000"/>
                </a:schemeClr>
              </a:buClr>
              <a:buSzPct val="150000"/>
            </a:pPr>
            <a:r>
              <a:rPr lang="cs-CZ" sz="3600" b="1" dirty="0">
                <a:solidFill>
                  <a:schemeClr val="tx1">
                    <a:lumMod val="65000"/>
                    <a:lumOff val="35000"/>
                  </a:schemeClr>
                </a:solidFill>
              </a:rPr>
              <a:t>intervize</a:t>
            </a:r>
          </a:p>
          <a:p>
            <a:pPr>
              <a:buClr>
                <a:schemeClr val="accent6">
                  <a:lumMod val="75000"/>
                </a:schemeClr>
              </a:buClr>
              <a:buSzPct val="150000"/>
            </a:pPr>
            <a:r>
              <a:rPr lang="cs-CZ" sz="3600" b="1" dirty="0">
                <a:solidFill>
                  <a:schemeClr val="tx1">
                    <a:lumMod val="65000"/>
                    <a:lumOff val="35000"/>
                  </a:schemeClr>
                </a:solidFill>
              </a:rPr>
              <a:t>supervize</a:t>
            </a:r>
          </a:p>
          <a:p>
            <a:pPr>
              <a:buClr>
                <a:schemeClr val="accent6">
                  <a:lumMod val="75000"/>
                </a:schemeClr>
              </a:buClr>
              <a:buSzPct val="150000"/>
            </a:pPr>
            <a:endParaRPr lang="cs-CZ" sz="3600" b="1" dirty="0">
              <a:solidFill>
                <a:schemeClr val="tx1">
                  <a:lumMod val="65000"/>
                  <a:lumOff val="35000"/>
                </a:schemeClr>
              </a:solidFill>
            </a:endParaRPr>
          </a:p>
          <a:p>
            <a:pPr>
              <a:buClr>
                <a:schemeClr val="accent6">
                  <a:lumMod val="75000"/>
                </a:schemeClr>
              </a:buClr>
              <a:buSzPct val="150000"/>
            </a:pPr>
            <a:r>
              <a:rPr lang="cs-CZ" sz="3600" b="1" dirty="0">
                <a:solidFill>
                  <a:schemeClr val="accent6">
                    <a:lumMod val="75000"/>
                  </a:schemeClr>
                </a:solidFill>
              </a:rPr>
              <a:t>Účel? </a:t>
            </a:r>
          </a:p>
          <a:p>
            <a:pPr>
              <a:buClr>
                <a:schemeClr val="accent6">
                  <a:lumMod val="75000"/>
                </a:schemeClr>
              </a:buClr>
              <a:buSzPct val="150000"/>
            </a:pPr>
            <a:r>
              <a:rPr lang="cs-CZ" sz="3600" dirty="0">
                <a:solidFill>
                  <a:schemeClr val="tx1">
                    <a:lumMod val="65000"/>
                    <a:lumOff val="35000"/>
                  </a:schemeClr>
                </a:solidFill>
              </a:rPr>
              <a:t>					vzdělávání</a:t>
            </a:r>
          </a:p>
          <a:p>
            <a:pPr>
              <a:buClr>
                <a:schemeClr val="accent6">
                  <a:lumMod val="75000"/>
                </a:schemeClr>
              </a:buClr>
              <a:buSzPct val="150000"/>
            </a:pPr>
            <a:r>
              <a:rPr lang="cs-CZ" sz="3600" dirty="0">
                <a:solidFill>
                  <a:schemeClr val="tx1">
                    <a:lumMod val="65000"/>
                    <a:lumOff val="35000"/>
                  </a:schemeClr>
                </a:solidFill>
              </a:rPr>
              <a:t>				inspirace </a:t>
            </a:r>
          </a:p>
          <a:p>
            <a:pPr>
              <a:buClr>
                <a:schemeClr val="accent6">
                  <a:lumMod val="75000"/>
                </a:schemeClr>
              </a:buClr>
              <a:buSzPct val="150000"/>
            </a:pPr>
            <a:r>
              <a:rPr lang="cs-CZ" sz="3600" dirty="0">
                <a:solidFill>
                  <a:schemeClr val="tx1">
                    <a:lumMod val="65000"/>
                    <a:lumOff val="35000"/>
                  </a:schemeClr>
                </a:solidFill>
              </a:rPr>
              <a:t>			normalizace</a:t>
            </a:r>
          </a:p>
          <a:p>
            <a:pPr>
              <a:buClr>
                <a:schemeClr val="accent6">
                  <a:lumMod val="75000"/>
                </a:schemeClr>
              </a:buClr>
              <a:buSzPct val="150000"/>
            </a:pPr>
            <a:r>
              <a:rPr lang="cs-CZ" sz="3600" dirty="0">
                <a:solidFill>
                  <a:schemeClr val="tx1">
                    <a:lumMod val="65000"/>
                    <a:lumOff val="35000"/>
                  </a:schemeClr>
                </a:solidFill>
              </a:rPr>
              <a:t>		sebereflexe</a:t>
            </a:r>
          </a:p>
          <a:p>
            <a:pPr>
              <a:buClr>
                <a:schemeClr val="accent6">
                  <a:lumMod val="75000"/>
                </a:schemeClr>
              </a:buClr>
              <a:buSzPct val="150000"/>
            </a:pPr>
            <a:r>
              <a:rPr lang="cs-CZ" sz="3600" dirty="0">
                <a:solidFill>
                  <a:schemeClr val="tx1">
                    <a:lumMod val="65000"/>
                    <a:lumOff val="35000"/>
                  </a:schemeClr>
                </a:solidFill>
              </a:rPr>
              <a:t>budování „my“</a:t>
            </a:r>
          </a:p>
          <a:p>
            <a:pPr>
              <a:buClr>
                <a:schemeClr val="accent6">
                  <a:lumMod val="75000"/>
                </a:schemeClr>
              </a:buClr>
              <a:buSzPct val="150000"/>
            </a:pPr>
            <a:endParaRPr lang="cs-CZ" sz="3600" b="1" dirty="0">
              <a:solidFill>
                <a:schemeClr val="tx1">
                  <a:lumMod val="65000"/>
                  <a:lumOff val="35000"/>
                </a:schemeClr>
              </a:solidFill>
            </a:endParaRPr>
          </a:p>
        </p:txBody>
      </p:sp>
    </p:spTree>
    <p:extLst>
      <p:ext uri="{BB962C8B-B14F-4D97-AF65-F5344CB8AC3E}">
        <p14:creationId xmlns:p14="http://schemas.microsoft.com/office/powerpoint/2010/main" val="32123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8CDCE8-42D7-4DF0-A3A3-517E00DA7D86}"/>
              </a:ext>
            </a:extLst>
          </p:cNvPr>
          <p:cNvSpPr>
            <a:spLocks noGrp="1"/>
          </p:cNvSpPr>
          <p:nvPr>
            <p:ph type="title"/>
          </p:nvPr>
        </p:nvSpPr>
        <p:spPr>
          <a:xfrm>
            <a:off x="722313" y="3789040"/>
            <a:ext cx="7772400" cy="1979935"/>
          </a:xfrm>
        </p:spPr>
        <p:txBody>
          <a:bodyPr>
            <a:normAutofit fontScale="90000"/>
          </a:bodyPr>
          <a:lstStyle/>
          <a:p>
            <a:r>
              <a:rPr lang="cs-CZ" sz="3600" dirty="0" err="1">
                <a:solidFill>
                  <a:srgbClr val="2BC3E1"/>
                </a:solidFill>
                <a:latin typeface="Arial" panose="020B0604020202020204" pitchFamily="34" charset="0"/>
                <a:cs typeface="Arial" panose="020B0604020202020204" pitchFamily="34" charset="0"/>
              </a:rPr>
              <a:t>JakÁ</a:t>
            </a:r>
            <a:r>
              <a:rPr lang="cs-CZ" sz="3600" dirty="0">
                <a:solidFill>
                  <a:srgbClr val="2BC3E1"/>
                </a:solidFill>
                <a:latin typeface="Arial" panose="020B0604020202020204" pitchFamily="34" charset="0"/>
                <a:cs typeface="Arial" panose="020B0604020202020204" pitchFamily="34" charset="0"/>
              </a:rPr>
              <a:t> může být VE VZTAHU K VÝŠE UVEDENÝM CÍLŮM role psychologů/psycholožek</a:t>
            </a:r>
            <a:br>
              <a:rPr lang="cs-CZ" sz="3600" dirty="0">
                <a:solidFill>
                  <a:srgbClr val="2BC3E1"/>
                </a:solidFill>
                <a:latin typeface="Arial" panose="020B0604020202020204" pitchFamily="34" charset="0"/>
                <a:cs typeface="Arial" panose="020B0604020202020204" pitchFamily="34" charset="0"/>
              </a:rPr>
            </a:br>
            <a:r>
              <a:rPr lang="cs-CZ" sz="3600" dirty="0">
                <a:solidFill>
                  <a:srgbClr val="2BC3E1"/>
                </a:solidFill>
                <a:latin typeface="Arial" panose="020B0604020202020204" pitchFamily="34" charset="0"/>
                <a:cs typeface="Arial" panose="020B0604020202020204" pitchFamily="34" charset="0"/>
              </a:rPr>
              <a:t>ve školách či poradnách?</a:t>
            </a:r>
          </a:p>
        </p:txBody>
      </p:sp>
      <p:sp>
        <p:nvSpPr>
          <p:cNvPr id="3" name="Zástupný text 2">
            <a:extLst>
              <a:ext uri="{FF2B5EF4-FFF2-40B4-BE49-F238E27FC236}">
                <a16:creationId xmlns:a16="http://schemas.microsoft.com/office/drawing/2014/main" id="{88566C81-33A7-43E9-87F1-4687CB8F7345}"/>
              </a:ext>
            </a:extLst>
          </p:cNvPr>
          <p:cNvSpPr>
            <a:spLocks noGrp="1"/>
          </p:cNvSpPr>
          <p:nvPr>
            <p:ph type="body" idx="1"/>
          </p:nvPr>
        </p:nvSpPr>
        <p:spPr>
          <a:xfrm>
            <a:off x="722313" y="620688"/>
            <a:ext cx="8170167" cy="2808312"/>
          </a:xfrm>
        </p:spPr>
        <p:txBody>
          <a:bodyPr>
            <a:normAutofit lnSpcReduction="10000"/>
          </a:bodyPr>
          <a:lstStyle/>
          <a:p>
            <a:r>
              <a:rPr lang="cs-CZ" sz="2400" dirty="0"/>
              <a:t>POSILOVÁNÍ UČITELSKÉ SEBEREFLEXE</a:t>
            </a:r>
          </a:p>
          <a:p>
            <a:endParaRPr lang="cs-CZ" sz="2400" dirty="0"/>
          </a:p>
          <a:p>
            <a:r>
              <a:rPr lang="cs-CZ" sz="2400" dirty="0"/>
              <a:t>POROZUMĚNÍ VLASTNÍMU STRESU A JEHO ZDROJŮM (VČETNĚ MOŽNOSTI JEJICH ZMĚNY)</a:t>
            </a:r>
          </a:p>
          <a:p>
            <a:endParaRPr lang="cs-CZ" sz="2400" dirty="0"/>
          </a:p>
          <a:p>
            <a:r>
              <a:rPr lang="cs-CZ" sz="2400" dirty="0"/>
              <a:t>UVĚDOMOVÁNÍ VLASTNÍCH COPINGOVÝCH STRATEGIÍ A JEJICH PROMĚNA</a:t>
            </a:r>
          </a:p>
          <a:p>
            <a:endParaRPr lang="cs-CZ" dirty="0"/>
          </a:p>
        </p:txBody>
      </p:sp>
    </p:spTree>
    <p:extLst>
      <p:ext uri="{BB962C8B-B14F-4D97-AF65-F5344CB8AC3E}">
        <p14:creationId xmlns:p14="http://schemas.microsoft.com/office/powerpoint/2010/main" val="33653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a:t> ADAPTAČNÍ SYNDROM (Hans </a:t>
            </a:r>
            <a:r>
              <a:rPr lang="cs-CZ" dirty="0" err="1"/>
              <a:t>Selye</a:t>
            </a:r>
            <a:r>
              <a:rPr lang="cs-CZ" dirty="0"/>
              <a:t>)</a:t>
            </a:r>
          </a:p>
        </p:txBody>
      </p:sp>
      <p:sp>
        <p:nvSpPr>
          <p:cNvPr id="3" name="Obdélník 2"/>
          <p:cNvSpPr/>
          <p:nvPr/>
        </p:nvSpPr>
        <p:spPr>
          <a:xfrm>
            <a:off x="611560" y="1268760"/>
            <a:ext cx="8532440" cy="4893647"/>
          </a:xfrm>
          <a:prstGeom prst="rect">
            <a:avLst/>
          </a:prstGeom>
        </p:spPr>
        <p:txBody>
          <a:bodyPr wrap="square">
            <a:spAutoFit/>
          </a:bodyPr>
          <a:lstStyle/>
          <a:p>
            <a:r>
              <a:rPr lang="cs-CZ" sz="2400" b="1" dirty="0">
                <a:solidFill>
                  <a:schemeClr val="tx1">
                    <a:lumMod val="65000"/>
                    <a:lumOff val="35000"/>
                  </a:schemeClr>
                </a:solidFill>
                <a:latin typeface="Arial" panose="020B0604020202020204" pitchFamily="34" charset="0"/>
                <a:cs typeface="Arial" panose="020B0604020202020204" pitchFamily="34" charset="0"/>
              </a:rPr>
              <a:t>Třístupňová reakce na stres: </a:t>
            </a:r>
          </a:p>
          <a:p>
            <a:endParaRPr lang="cs-CZ" sz="2400" dirty="0">
              <a:solidFill>
                <a:schemeClr val="tx1">
                  <a:lumMod val="65000"/>
                  <a:lumOff val="35000"/>
                </a:schemeClr>
              </a:solidFill>
              <a:latin typeface="Arial" panose="020B0604020202020204" pitchFamily="34" charset="0"/>
              <a:cs typeface="Arial" panose="020B0604020202020204" pitchFamily="34" charset="0"/>
            </a:endParaRPr>
          </a:p>
          <a:p>
            <a:r>
              <a:rPr lang="cs-CZ" sz="2400" dirty="0">
                <a:solidFill>
                  <a:schemeClr val="tx1">
                    <a:lumMod val="65000"/>
                    <a:lumOff val="35000"/>
                  </a:schemeClr>
                </a:solidFill>
                <a:latin typeface="Arial" panose="020B0604020202020204" pitchFamily="34" charset="0"/>
                <a:cs typeface="Arial" panose="020B0604020202020204" pitchFamily="34" charset="0"/>
              </a:rPr>
              <a:t>1. poplachová reakce v šoku </a:t>
            </a:r>
          </a:p>
          <a:p>
            <a:pPr marL="285750" indent="-28575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obranné mechanismy, snaha stres zvládnout</a:t>
            </a:r>
          </a:p>
          <a:p>
            <a:pPr marL="285750" indent="-285750">
              <a:buFontTx/>
              <a:buChar char="-"/>
            </a:pPr>
            <a:endParaRPr lang="cs-CZ" sz="2400" dirty="0">
              <a:solidFill>
                <a:schemeClr val="tx1">
                  <a:lumMod val="65000"/>
                  <a:lumOff val="35000"/>
                </a:schemeClr>
              </a:solidFill>
              <a:latin typeface="Arial" panose="020B0604020202020204" pitchFamily="34" charset="0"/>
              <a:cs typeface="Arial" panose="020B0604020202020204" pitchFamily="34" charset="0"/>
            </a:endParaRPr>
          </a:p>
          <a:p>
            <a:r>
              <a:rPr lang="cs-CZ" sz="2400" dirty="0">
                <a:solidFill>
                  <a:schemeClr val="tx1">
                    <a:lumMod val="65000"/>
                    <a:lumOff val="35000"/>
                  </a:schemeClr>
                </a:solidFill>
                <a:latin typeface="Arial" panose="020B0604020202020204" pitchFamily="34" charset="0"/>
                <a:cs typeface="Arial" panose="020B0604020202020204" pitchFamily="34" charset="0"/>
              </a:rPr>
              <a:t>2.  adaptace na stres</a:t>
            </a:r>
          </a:p>
          <a:p>
            <a:pPr marL="285750" indent="-28575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ústup školu, přivyknutí situaci</a:t>
            </a:r>
          </a:p>
          <a:p>
            <a:pPr marL="285750" indent="-28575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úspěšné zvládání, funkční obranné mechanismy</a:t>
            </a:r>
          </a:p>
          <a:p>
            <a:endParaRPr lang="cs-CZ" sz="2400" dirty="0">
              <a:solidFill>
                <a:schemeClr val="tx1">
                  <a:lumMod val="65000"/>
                  <a:lumOff val="35000"/>
                </a:schemeClr>
              </a:solidFill>
              <a:latin typeface="Arial" panose="020B0604020202020204" pitchFamily="34" charset="0"/>
              <a:cs typeface="Arial" panose="020B0604020202020204" pitchFamily="34" charset="0"/>
            </a:endParaRPr>
          </a:p>
          <a:p>
            <a:r>
              <a:rPr lang="cs-CZ" sz="2400" dirty="0">
                <a:solidFill>
                  <a:schemeClr val="tx1">
                    <a:lumMod val="65000"/>
                    <a:lumOff val="35000"/>
                  </a:schemeClr>
                </a:solidFill>
                <a:latin typeface="Arial" panose="020B0604020202020204" pitchFamily="34" charset="0"/>
                <a:cs typeface="Arial" panose="020B0604020202020204" pitchFamily="34" charset="0"/>
              </a:rPr>
              <a:t>3.  vyčerpání </a:t>
            </a:r>
          </a:p>
          <a:p>
            <a:pPr marL="285750" indent="-28575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důsledek dlouhodobého stresu</a:t>
            </a:r>
          </a:p>
          <a:p>
            <a:pPr marL="285750" indent="-28575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adaptivní reakce selhává, krize</a:t>
            </a:r>
          </a:p>
          <a:p>
            <a:pPr marL="285750" indent="-28575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záložní zdroje energie využívány na běžné tělesné procesy</a:t>
            </a:r>
          </a:p>
        </p:txBody>
      </p:sp>
    </p:spTree>
    <p:extLst>
      <p:ext uri="{BB962C8B-B14F-4D97-AF65-F5344CB8AC3E}">
        <p14:creationId xmlns:p14="http://schemas.microsoft.com/office/powerpoint/2010/main" val="267227274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471561" y="969116"/>
            <a:ext cx="7810500" cy="5940088"/>
          </a:xfrm>
          <a:prstGeom prst="rect">
            <a:avLst/>
          </a:prstGeom>
          <a:noFill/>
        </p:spPr>
        <p:txBody>
          <a:bodyPr wrap="square" rtlCol="0">
            <a:spAutoFit/>
          </a:bodyPr>
          <a:lstStyle/>
          <a:p>
            <a:r>
              <a:rPr lang="cs-CZ" sz="1900" b="1" dirty="0">
                <a:solidFill>
                  <a:schemeClr val="tx1">
                    <a:lumMod val="65000"/>
                    <a:lumOff val="35000"/>
                  </a:schemeClr>
                </a:solidFill>
                <a:latin typeface="Arial" panose="020B0604020202020204" pitchFamily="34" charset="0"/>
                <a:cs typeface="Arial" panose="020B0604020202020204" pitchFamily="34" charset="0"/>
              </a:rPr>
              <a:t>Úprava pracovních podmínek</a:t>
            </a:r>
            <a:r>
              <a:rPr lang="cs-CZ" sz="1900"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vytvořit si „privátního“ prostředí, kde máme chvilku klidu</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zamezit hluku</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zajistit adekvátní osvětlení a teplotu</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zabránit neustálému vyrušování a přerušování</a:t>
            </a:r>
          </a:p>
          <a:p>
            <a:endParaRPr lang="cs-CZ" sz="1900" dirty="0">
              <a:solidFill>
                <a:schemeClr val="tx1">
                  <a:lumMod val="65000"/>
                  <a:lumOff val="35000"/>
                </a:schemeClr>
              </a:solidFill>
              <a:latin typeface="Arial" panose="020B0604020202020204" pitchFamily="34" charset="0"/>
              <a:cs typeface="Arial" panose="020B0604020202020204" pitchFamily="34" charset="0"/>
            </a:endParaRPr>
          </a:p>
          <a:p>
            <a:r>
              <a:rPr lang="cs-CZ" sz="1900" b="1" dirty="0">
                <a:solidFill>
                  <a:schemeClr val="tx1">
                    <a:lumMod val="65000"/>
                    <a:lumOff val="35000"/>
                  </a:schemeClr>
                </a:solidFill>
                <a:latin typeface="Arial" panose="020B0604020202020204" pitchFamily="34" charset="0"/>
                <a:cs typeface="Arial" panose="020B0604020202020204" pitchFamily="34" charset="0"/>
              </a:rPr>
              <a:t>Organizace práce</a:t>
            </a:r>
            <a:endParaRPr lang="cs-CZ" sz="19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plánovat si aktivity dopředu, aby byly rovnoměrně rozloženy</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stanovovat si globální a dílčí cíle</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neodkládat nepříjemné činnosti</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soustředit se vždy jen na jeden problém</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soustředit se na podstatné věci</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delegovat práci na ostatní a přijímat nabídky pomoci</a:t>
            </a:r>
          </a:p>
          <a:p>
            <a:endParaRPr lang="cs-CZ" sz="1900" dirty="0">
              <a:solidFill>
                <a:schemeClr val="tx1">
                  <a:lumMod val="65000"/>
                  <a:lumOff val="35000"/>
                </a:schemeClr>
              </a:solidFill>
              <a:latin typeface="Arial" panose="020B0604020202020204" pitchFamily="34" charset="0"/>
              <a:cs typeface="Arial" panose="020B0604020202020204" pitchFamily="34" charset="0"/>
            </a:endParaRPr>
          </a:p>
          <a:p>
            <a:r>
              <a:rPr lang="cs-CZ" sz="1900" b="1" dirty="0">
                <a:solidFill>
                  <a:schemeClr val="tx1">
                    <a:lumMod val="65000"/>
                    <a:lumOff val="35000"/>
                  </a:schemeClr>
                </a:solidFill>
                <a:latin typeface="Arial" panose="020B0604020202020204" pitchFamily="34" charset="0"/>
                <a:cs typeface="Arial" panose="020B0604020202020204" pitchFamily="34" charset="0"/>
              </a:rPr>
              <a:t>Životní postoj a hodnoty</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zahrnout své zdraví a kondici mezi nejdůležitější hodnoty </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pěstovat dobré mezilidské vztahy </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snížit příliš vysoké nároky </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stanovit si hranice a naučit se říkat NE </a:t>
            </a:r>
          </a:p>
          <a:p>
            <a:pPr marL="285750" indent="-285750">
              <a:buClr>
                <a:schemeClr val="accent6">
                  <a:lumMod val="75000"/>
                </a:schemeClr>
              </a:buClr>
              <a:buFont typeface="Arial" panose="020B0604020202020204" pitchFamily="34" charset="0"/>
              <a:buChar char="•"/>
            </a:pPr>
            <a:r>
              <a:rPr lang="cs-CZ" sz="1900" dirty="0">
                <a:solidFill>
                  <a:schemeClr val="tx1">
                    <a:lumMod val="65000"/>
                    <a:lumOff val="35000"/>
                  </a:schemeClr>
                </a:solidFill>
                <a:latin typeface="Arial" panose="020B0604020202020204" pitchFamily="34" charset="0"/>
                <a:cs typeface="Arial" panose="020B0604020202020204" pitchFamily="34" charset="0"/>
              </a:rPr>
              <a:t>doplňovat energii </a:t>
            </a:r>
          </a:p>
        </p:txBody>
      </p:sp>
      <p:sp>
        <p:nvSpPr>
          <p:cNvPr id="3" name="Nadpis 2"/>
          <p:cNvSpPr>
            <a:spLocks noGrp="1"/>
          </p:cNvSpPr>
          <p:nvPr>
            <p:ph type="title"/>
          </p:nvPr>
        </p:nvSpPr>
        <p:spPr>
          <a:xfrm>
            <a:off x="471561" y="384341"/>
            <a:ext cx="8253339" cy="584775"/>
          </a:xfrm>
        </p:spPr>
        <p:txBody>
          <a:bodyPr/>
          <a:lstStyle/>
          <a:p>
            <a:pPr algn="l"/>
            <a:r>
              <a:rPr lang="cs-CZ" sz="3200" dirty="0"/>
              <a:t>Praktická opatření</a:t>
            </a:r>
          </a:p>
        </p:txBody>
      </p:sp>
    </p:spTree>
    <p:extLst>
      <p:ext uri="{BB962C8B-B14F-4D97-AF65-F5344CB8AC3E}">
        <p14:creationId xmlns:p14="http://schemas.microsoft.com/office/powerpoint/2010/main" val="34323069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469169" y="1340768"/>
            <a:ext cx="8087110" cy="5786199"/>
          </a:xfrm>
          <a:prstGeom prst="rect">
            <a:avLst/>
          </a:prstGeom>
          <a:noFill/>
        </p:spPr>
        <p:txBody>
          <a:bodyPr wrap="square" rtlCol="0">
            <a:spAutoFit/>
          </a:bodyPr>
          <a:lstStyle/>
          <a:p>
            <a:pPr marL="342900" indent="-342900">
              <a:buClr>
                <a:schemeClr val="accent6">
                  <a:lumMod val="75000"/>
                </a:schemeClr>
              </a:buClr>
              <a:buFont typeface="Wingdings" panose="05000000000000000000" pitchFamily="2" charset="2"/>
              <a:buChar char="ü"/>
            </a:pPr>
            <a:r>
              <a:rPr lang="cs-CZ" sz="2500" b="1" dirty="0">
                <a:solidFill>
                  <a:schemeClr val="tx1">
                    <a:lumMod val="65000"/>
                    <a:lumOff val="35000"/>
                  </a:schemeClr>
                </a:solidFill>
                <a:latin typeface="Arial" panose="020B0604020202020204" pitchFamily="34" charset="0"/>
                <a:cs typeface="Arial" panose="020B0604020202020204" pitchFamily="34" charset="0"/>
              </a:rPr>
              <a:t>Uvědomit si, že trpím syndromem vyhoření </a:t>
            </a:r>
            <a:br>
              <a:rPr lang="cs-CZ" sz="2500" b="1" dirty="0">
                <a:solidFill>
                  <a:schemeClr val="tx1">
                    <a:lumMod val="65000"/>
                    <a:lumOff val="35000"/>
                  </a:schemeClr>
                </a:solidFill>
                <a:latin typeface="Arial" panose="020B0604020202020204" pitchFamily="34" charset="0"/>
                <a:cs typeface="Arial" panose="020B0604020202020204" pitchFamily="34" charset="0"/>
              </a:rPr>
            </a:br>
            <a:r>
              <a:rPr lang="cs-CZ" sz="2500" b="1" dirty="0">
                <a:solidFill>
                  <a:schemeClr val="tx1">
                    <a:lumMod val="65000"/>
                    <a:lumOff val="35000"/>
                  </a:schemeClr>
                </a:solidFill>
                <a:latin typeface="Arial" panose="020B0604020202020204" pitchFamily="34" charset="0"/>
                <a:cs typeface="Arial" panose="020B0604020202020204" pitchFamily="34" charset="0"/>
              </a:rPr>
              <a:t>a že se jedná o vážný stav. </a:t>
            </a:r>
          </a:p>
          <a:p>
            <a:pPr marL="342900" indent="-342900">
              <a:buClr>
                <a:schemeClr val="accent6">
                  <a:lumMod val="75000"/>
                </a:schemeClr>
              </a:buClr>
              <a:buFont typeface="Wingdings" panose="05000000000000000000" pitchFamily="2" charset="2"/>
              <a:buChar char="ü"/>
            </a:pPr>
            <a:endParaRPr lang="cs-CZ" sz="2500"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ü"/>
            </a:pPr>
            <a:r>
              <a:rPr lang="cs-CZ" sz="2500" b="1" dirty="0">
                <a:solidFill>
                  <a:schemeClr val="tx1">
                    <a:lumMod val="65000"/>
                    <a:lumOff val="35000"/>
                  </a:schemeClr>
                </a:solidFill>
                <a:latin typeface="Arial" panose="020B0604020202020204" pitchFamily="34" charset="0"/>
                <a:cs typeface="Arial" panose="020B0604020202020204" pitchFamily="34" charset="0"/>
              </a:rPr>
              <a:t>Mít motivaci to změnit. Převzít osobní zodpovědnost za zotavující proces.</a:t>
            </a:r>
          </a:p>
          <a:p>
            <a:pPr marL="342900" indent="-342900">
              <a:buClr>
                <a:schemeClr val="accent6">
                  <a:lumMod val="75000"/>
                </a:schemeClr>
              </a:buClr>
              <a:buFont typeface="Wingdings" panose="05000000000000000000" pitchFamily="2" charset="2"/>
              <a:buChar char="ü"/>
            </a:pPr>
            <a:endParaRPr lang="cs-CZ" sz="2500"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ü"/>
            </a:pPr>
            <a:r>
              <a:rPr lang="cs-CZ" sz="2500" b="1" dirty="0">
                <a:solidFill>
                  <a:schemeClr val="tx1">
                    <a:lumMod val="65000"/>
                    <a:lumOff val="35000"/>
                  </a:schemeClr>
                </a:solidFill>
                <a:latin typeface="Arial" panose="020B0604020202020204" pitchFamily="34" charset="0"/>
                <a:cs typeface="Arial" panose="020B0604020202020204" pitchFamily="34" charset="0"/>
              </a:rPr>
              <a:t>Vyhledat psychologickou podporu. </a:t>
            </a:r>
          </a:p>
          <a:p>
            <a:pPr marL="342900" indent="-342900">
              <a:buClr>
                <a:schemeClr val="accent6">
                  <a:lumMod val="75000"/>
                </a:schemeClr>
              </a:buClr>
              <a:buFont typeface="Wingdings" panose="05000000000000000000" pitchFamily="2" charset="2"/>
              <a:buChar char="ü"/>
            </a:pPr>
            <a:endParaRPr lang="cs-CZ" sz="2500"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ü"/>
            </a:pPr>
            <a:r>
              <a:rPr lang="cs-CZ" sz="2500" b="1" dirty="0">
                <a:solidFill>
                  <a:schemeClr val="tx1">
                    <a:lumMod val="65000"/>
                    <a:lumOff val="35000"/>
                  </a:schemeClr>
                </a:solidFill>
                <a:latin typeface="Arial" panose="020B0604020202020204" pitchFamily="34" charset="0"/>
                <a:cs typeface="Arial" panose="020B0604020202020204" pitchFamily="34" charset="0"/>
              </a:rPr>
              <a:t>Požádat o pomoc na pracovišti, zajistit si podmínky pro ozdravný proces. </a:t>
            </a:r>
          </a:p>
          <a:p>
            <a:pPr marL="342900" indent="-342900">
              <a:buClr>
                <a:schemeClr val="accent6">
                  <a:lumMod val="75000"/>
                </a:schemeClr>
              </a:buClr>
              <a:buFont typeface="Wingdings" panose="05000000000000000000" pitchFamily="2" charset="2"/>
              <a:buChar char="ü"/>
            </a:pPr>
            <a:endParaRPr lang="cs-CZ" sz="2500"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ü"/>
            </a:pPr>
            <a:r>
              <a:rPr lang="cs-CZ" sz="2500" b="1" dirty="0">
                <a:solidFill>
                  <a:schemeClr val="tx1">
                    <a:lumMod val="65000"/>
                    <a:lumOff val="35000"/>
                  </a:schemeClr>
                </a:solidFill>
                <a:latin typeface="Arial" panose="020B0604020202020204" pitchFamily="34" charset="0"/>
                <a:cs typeface="Arial" panose="020B0604020202020204" pitchFamily="34" charset="0"/>
              </a:rPr>
              <a:t>Požádat o pomoc doma. </a:t>
            </a:r>
          </a:p>
          <a:p>
            <a:pPr marL="342900" indent="-342900">
              <a:buClr>
                <a:schemeClr val="accent6">
                  <a:lumMod val="75000"/>
                </a:schemeClr>
              </a:buClr>
              <a:buFont typeface="Wingdings" panose="05000000000000000000" pitchFamily="2" charset="2"/>
              <a:buChar char="ü"/>
            </a:pPr>
            <a:endParaRPr lang="cs-CZ" sz="2500" b="1"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Clr>
                <a:schemeClr val="accent6">
                  <a:lumMod val="75000"/>
                </a:schemeClr>
              </a:buClr>
              <a:buFont typeface="Wingdings" panose="05000000000000000000" pitchFamily="2" charset="2"/>
              <a:buChar char="ü"/>
            </a:pPr>
            <a:r>
              <a:rPr lang="cs-CZ" sz="2500" b="1" dirty="0">
                <a:solidFill>
                  <a:schemeClr val="tx1">
                    <a:lumMod val="65000"/>
                    <a:lumOff val="35000"/>
                  </a:schemeClr>
                </a:solidFill>
                <a:latin typeface="Arial" panose="020B0604020202020204" pitchFamily="34" charset="0"/>
                <a:cs typeface="Arial" panose="020B0604020202020204" pitchFamily="34" charset="0"/>
              </a:rPr>
              <a:t>Odejít.</a:t>
            </a:r>
          </a:p>
          <a:p>
            <a:pPr marL="228600" indent="-228600">
              <a:buFont typeface="Wingdings" pitchFamily="2" charset="2"/>
              <a:buChar char="ü"/>
            </a:pPr>
            <a:endParaRPr lang="en-US" sz="2000" dirty="0">
              <a:solidFill>
                <a:schemeClr val="tx1">
                  <a:lumMod val="65000"/>
                  <a:lumOff val="35000"/>
                </a:schemeClr>
              </a:solidFill>
              <a:latin typeface="Arial" panose="020B0604020202020204" pitchFamily="34" charset="0"/>
            </a:endParaRPr>
          </a:p>
        </p:txBody>
      </p:sp>
      <p:sp>
        <p:nvSpPr>
          <p:cNvPr id="3" name="Nadpis 2"/>
          <p:cNvSpPr>
            <a:spLocks noGrp="1"/>
          </p:cNvSpPr>
          <p:nvPr>
            <p:ph type="title"/>
          </p:nvPr>
        </p:nvSpPr>
        <p:spPr>
          <a:xfrm>
            <a:off x="469169" y="260648"/>
            <a:ext cx="8253339" cy="954107"/>
          </a:xfrm>
        </p:spPr>
        <p:txBody>
          <a:bodyPr/>
          <a:lstStyle/>
          <a:p>
            <a:pPr algn="l"/>
            <a:r>
              <a:rPr lang="cs-CZ" sz="2800" dirty="0"/>
              <a:t>A KDYŽ UŽ TO NELZE ZASTAVIT</a:t>
            </a:r>
            <a:br>
              <a:rPr lang="cs-CZ" sz="2800" dirty="0"/>
            </a:br>
            <a:endParaRPr lang="cs-CZ" sz="2800" dirty="0"/>
          </a:p>
        </p:txBody>
      </p:sp>
    </p:spTree>
    <p:extLst>
      <p:ext uri="{BB962C8B-B14F-4D97-AF65-F5344CB8AC3E}">
        <p14:creationId xmlns:p14="http://schemas.microsoft.com/office/powerpoint/2010/main" val="3318857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D9AAD651-78F1-477B-A10B-019017B7798C}"/>
              </a:ext>
            </a:extLst>
          </p:cNvPr>
          <p:cNvPicPr>
            <a:picLocks noChangeAspect="1"/>
          </p:cNvPicPr>
          <p:nvPr/>
        </p:nvPicPr>
        <p:blipFill>
          <a:blip r:embed="rId2"/>
          <a:stretch>
            <a:fillRect/>
          </a:stretch>
        </p:blipFill>
        <p:spPr>
          <a:xfrm>
            <a:off x="2339752" y="430513"/>
            <a:ext cx="4176464" cy="5996974"/>
          </a:xfrm>
          <a:prstGeom prst="rect">
            <a:avLst/>
          </a:prstGeom>
        </p:spPr>
      </p:pic>
    </p:spTree>
    <p:extLst>
      <p:ext uri="{BB962C8B-B14F-4D97-AF65-F5344CB8AC3E}">
        <p14:creationId xmlns:p14="http://schemas.microsoft.com/office/powerpoint/2010/main" val="186797170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449599" y="1512660"/>
            <a:ext cx="8514889" cy="4462760"/>
          </a:xfrm>
          <a:prstGeom prst="rect">
            <a:avLst/>
          </a:prstGeom>
          <a:noFill/>
        </p:spPr>
        <p:txBody>
          <a:bodyPr wrap="square" rtlCol="0">
            <a:spAutoFit/>
          </a:bodyPr>
          <a:lstStyle/>
          <a:p>
            <a:pPr marL="342900" indent="-342900">
              <a:spcBef>
                <a:spcPts val="1200"/>
              </a:spcBef>
              <a:buClr>
                <a:schemeClr val="accent6">
                  <a:lumMod val="75000"/>
                </a:schemeClr>
              </a:buClr>
              <a:buFont typeface="+mj-lt"/>
              <a:buAutoNum type="arabicPeriod"/>
            </a:pPr>
            <a:r>
              <a:rPr lang="cs-CZ" sz="2800" b="1" dirty="0">
                <a:solidFill>
                  <a:schemeClr val="tx1">
                    <a:lumMod val="65000"/>
                    <a:lumOff val="35000"/>
                  </a:schemeClr>
                </a:solidFill>
                <a:latin typeface="Arial" panose="020B0604020202020204" pitchFamily="34" charset="0"/>
                <a:cs typeface="Arial" panose="020B0604020202020204" pitchFamily="34" charset="0"/>
              </a:rPr>
              <a:t>Vytvořme si pořadí důležitosti</a:t>
            </a:r>
            <a:endParaRPr lang="cs-CZ" sz="28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Bef>
                <a:spcPts val="1200"/>
              </a:spcBef>
              <a:buClr>
                <a:schemeClr val="accent6">
                  <a:lumMod val="75000"/>
                </a:schemeClr>
              </a:buClr>
              <a:buFont typeface="+mj-lt"/>
              <a:buAutoNum type="arabicPeriod"/>
            </a:pPr>
            <a:r>
              <a:rPr lang="cs-CZ" sz="2800" b="1" dirty="0">
                <a:solidFill>
                  <a:schemeClr val="tx1">
                    <a:lumMod val="65000"/>
                    <a:lumOff val="35000"/>
                  </a:schemeClr>
                </a:solidFill>
                <a:latin typeface="Arial" panose="020B0604020202020204" pitchFamily="34" charset="0"/>
                <a:cs typeface="Arial" panose="020B0604020202020204" pitchFamily="34" charset="0"/>
              </a:rPr>
              <a:t>Vyhněme se stresu</a:t>
            </a:r>
            <a:endParaRPr lang="cs-CZ" sz="28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spcBef>
                <a:spcPts val="1200"/>
              </a:spcBef>
              <a:buClr>
                <a:schemeClr val="accent6">
                  <a:lumMod val="75000"/>
                </a:schemeClr>
              </a:buClr>
              <a:buFont typeface="+mj-lt"/>
              <a:buAutoNum type="arabicPeriod"/>
            </a:pPr>
            <a:r>
              <a:rPr lang="cs-CZ" sz="2800" b="1" dirty="0">
                <a:solidFill>
                  <a:schemeClr val="tx1">
                    <a:lumMod val="65000"/>
                    <a:lumOff val="35000"/>
                  </a:schemeClr>
                </a:solidFill>
                <a:latin typeface="Arial" panose="020B0604020202020204" pitchFamily="34" charset="0"/>
                <a:cs typeface="Arial" panose="020B0604020202020204" pitchFamily="34" charset="0"/>
              </a:rPr>
              <a:t>Naučme se „vypnout“</a:t>
            </a:r>
          </a:p>
          <a:p>
            <a:pPr marL="342900" indent="-342900">
              <a:spcBef>
                <a:spcPts val="1200"/>
              </a:spcBef>
              <a:buClr>
                <a:schemeClr val="accent6">
                  <a:lumMod val="75000"/>
                </a:schemeClr>
              </a:buClr>
              <a:buFont typeface="+mj-lt"/>
              <a:buAutoNum type="arabicPeriod"/>
            </a:pPr>
            <a:r>
              <a:rPr lang="cs-CZ" sz="2800" b="1" dirty="0">
                <a:solidFill>
                  <a:schemeClr val="tx1">
                    <a:lumMod val="65000"/>
                    <a:lumOff val="35000"/>
                  </a:schemeClr>
                </a:solidFill>
                <a:latin typeface="Arial" panose="020B0604020202020204" pitchFamily="34" charset="0"/>
                <a:cs typeface="Arial" panose="020B0604020202020204" pitchFamily="34" charset="0"/>
              </a:rPr>
              <a:t>Pohybujme se, cvičme</a:t>
            </a:r>
          </a:p>
          <a:p>
            <a:pPr marL="342900" indent="-342900">
              <a:spcBef>
                <a:spcPts val="1200"/>
              </a:spcBef>
              <a:buClr>
                <a:schemeClr val="accent6">
                  <a:lumMod val="75000"/>
                </a:schemeClr>
              </a:buClr>
              <a:buFont typeface="+mj-lt"/>
              <a:buAutoNum type="arabicPeriod"/>
            </a:pPr>
            <a:r>
              <a:rPr lang="cs-CZ" sz="2800" b="1" dirty="0">
                <a:solidFill>
                  <a:schemeClr val="tx1">
                    <a:lumMod val="65000"/>
                    <a:lumOff val="35000"/>
                  </a:schemeClr>
                </a:solidFill>
                <a:latin typeface="Arial" panose="020B0604020202020204" pitchFamily="34" charset="0"/>
                <a:cs typeface="Arial" panose="020B0604020202020204" pitchFamily="34" charset="0"/>
              </a:rPr>
              <a:t>Pěstujme své vztahy s druhými lidmi, navazujme nová přátelství</a:t>
            </a:r>
          </a:p>
          <a:p>
            <a:pPr marL="342900" indent="-342900">
              <a:spcBef>
                <a:spcPts val="1200"/>
              </a:spcBef>
              <a:buClr>
                <a:schemeClr val="accent6">
                  <a:lumMod val="75000"/>
                </a:schemeClr>
              </a:buClr>
              <a:buFont typeface="+mj-lt"/>
              <a:buAutoNum type="arabicPeriod"/>
            </a:pPr>
            <a:r>
              <a:rPr lang="cs-CZ" sz="2800" b="1" dirty="0">
                <a:solidFill>
                  <a:schemeClr val="tx1">
                    <a:lumMod val="65000"/>
                    <a:lumOff val="35000"/>
                  </a:schemeClr>
                </a:solidFill>
                <a:latin typeface="Arial" panose="020B0604020202020204" pitchFamily="34" charset="0"/>
                <a:cs typeface="Arial" panose="020B0604020202020204" pitchFamily="34" charset="0"/>
              </a:rPr>
              <a:t>Dbejme na správnou výživu</a:t>
            </a:r>
          </a:p>
          <a:p>
            <a:pPr marL="342900" indent="-342900">
              <a:spcBef>
                <a:spcPts val="1200"/>
              </a:spcBef>
              <a:buClr>
                <a:schemeClr val="accent6">
                  <a:lumMod val="75000"/>
                </a:schemeClr>
              </a:buClr>
              <a:buFont typeface="+mj-lt"/>
              <a:buAutoNum type="arabicPeriod"/>
            </a:pPr>
            <a:r>
              <a:rPr lang="cs-CZ" sz="2800" b="1" dirty="0">
                <a:solidFill>
                  <a:schemeClr val="tx1">
                    <a:lumMod val="65000"/>
                    <a:lumOff val="35000"/>
                  </a:schemeClr>
                </a:solidFill>
                <a:latin typeface="Arial" panose="020B0604020202020204" pitchFamily="34" charset="0"/>
                <a:cs typeface="Arial" panose="020B0604020202020204" pitchFamily="34" charset="0"/>
              </a:rPr>
              <a:t>Naučme se relaxovat</a:t>
            </a:r>
            <a:endParaRPr lang="cs-CZ"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Nadpis 2"/>
          <p:cNvSpPr>
            <a:spLocks noGrp="1"/>
          </p:cNvSpPr>
          <p:nvPr>
            <p:ph type="title"/>
          </p:nvPr>
        </p:nvSpPr>
        <p:spPr>
          <a:xfrm>
            <a:off x="445330" y="4555"/>
            <a:ext cx="8519158" cy="1508105"/>
          </a:xfrm>
        </p:spPr>
        <p:txBody>
          <a:bodyPr/>
          <a:lstStyle/>
          <a:p>
            <a:pPr algn="l"/>
            <a:r>
              <a:rPr lang="cs-CZ" sz="3600" dirty="0"/>
              <a:t>7 praktických postupů zvládání stresu</a:t>
            </a:r>
            <a:br>
              <a:rPr lang="cs-CZ" sz="2800" dirty="0"/>
            </a:br>
            <a:r>
              <a:rPr lang="cs-CZ" b="0" dirty="0">
                <a:solidFill>
                  <a:schemeClr val="tx1">
                    <a:lumMod val="65000"/>
                    <a:lumOff val="35000"/>
                  </a:schemeClr>
                </a:solidFill>
              </a:rPr>
              <a:t>(z publikace „Umíte si poradit se stresem?“)</a:t>
            </a:r>
            <a:endParaRPr lang="cs-CZ" sz="2800" b="0" dirty="0">
              <a:solidFill>
                <a:schemeClr val="tx1">
                  <a:lumMod val="65000"/>
                  <a:lumOff val="35000"/>
                </a:schemeClr>
              </a:solidFill>
            </a:endParaRPr>
          </a:p>
        </p:txBody>
      </p:sp>
    </p:spTree>
    <p:extLst>
      <p:ext uri="{BB962C8B-B14F-4D97-AF65-F5344CB8AC3E}">
        <p14:creationId xmlns:p14="http://schemas.microsoft.com/office/powerpoint/2010/main" val="76406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493183" y="1287244"/>
            <a:ext cx="8031920" cy="5570756"/>
          </a:xfrm>
          <a:prstGeom prst="rect">
            <a:avLst/>
          </a:prstGeom>
          <a:noFill/>
        </p:spPr>
        <p:txBody>
          <a:bodyPr vert="horz" wrap="square" rtlCol="0">
            <a:spAutoFit/>
          </a:bodyPr>
          <a:lstStyle/>
          <a:p>
            <a:pPr marL="228600" indent="-228600">
              <a:buFont typeface="Arial" panose="020B0604020202020204" pitchFamily="34" charset="0"/>
              <a:buChar char="•"/>
            </a:pPr>
            <a:r>
              <a:rPr lang="cs-CZ" sz="2000" dirty="0" err="1">
                <a:latin typeface="Arial" panose="020B0604020202020204" pitchFamily="34" charset="0"/>
                <a:cs typeface="Arial" panose="020B0604020202020204" pitchFamily="34" charset="0"/>
              </a:rPr>
              <a:t>Hermochová</a:t>
            </a:r>
            <a:r>
              <a:rPr lang="cs-CZ" sz="2000" dirty="0">
                <a:latin typeface="Arial" panose="020B0604020202020204" pitchFamily="34" charset="0"/>
                <a:cs typeface="Arial" panose="020B0604020202020204" pitchFamily="34" charset="0"/>
              </a:rPr>
              <a:t>, S. (2009). Jak být dobrý třídní učitel. </a:t>
            </a:r>
            <a:r>
              <a:rPr lang="cs-CZ" sz="2000" dirty="0" err="1">
                <a:latin typeface="Arial" panose="020B0604020202020204" pitchFamily="34" charset="0"/>
                <a:cs typeface="Arial" panose="020B0604020202020204" pitchFamily="34" charset="0"/>
              </a:rPr>
              <a:t>Dostupne</a:t>
            </a:r>
            <a:r>
              <a:rPr lang="cs-CZ" sz="2000" dirty="0">
                <a:latin typeface="Arial" panose="020B0604020202020204" pitchFamily="34" charset="0"/>
                <a:cs typeface="Arial" panose="020B0604020202020204" pitchFamily="34" charset="0"/>
              </a:rPr>
              <a:t>́ [online] na www: http://</a:t>
            </a:r>
            <a:r>
              <a:rPr lang="cs-CZ" sz="2000" dirty="0" err="1">
                <a:latin typeface="Arial" panose="020B0604020202020204" pitchFamily="34" charset="0"/>
                <a:cs typeface="Arial" panose="020B0604020202020204" pitchFamily="34" charset="0"/>
              </a:rPr>
              <a:t>clanky.rvp.cz</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wp</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content</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upload</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prilohy</a:t>
            </a:r>
            <a:r>
              <a:rPr lang="cs-CZ" sz="2000" dirty="0">
                <a:latin typeface="Arial" panose="020B0604020202020204" pitchFamily="34" charset="0"/>
                <a:cs typeface="Arial" panose="020B0604020202020204" pitchFamily="34" charset="0"/>
              </a:rPr>
              <a:t>/9869/</a:t>
            </a:r>
            <a:r>
              <a:rPr lang="cs-CZ" sz="2000" dirty="0" err="1">
                <a:latin typeface="Arial" panose="020B0604020202020204" pitchFamily="34" charset="0"/>
                <a:cs typeface="Arial" panose="020B0604020202020204" pitchFamily="34" charset="0"/>
              </a:rPr>
              <a:t>jak_byt_dobry_tridni_ucitel.pdf</a:t>
            </a:r>
            <a:r>
              <a:rPr lang="cs-CZ" sz="2000" dirty="0">
                <a:latin typeface="Arial" panose="020B0604020202020204" pitchFamily="34" charset="0"/>
                <a:cs typeface="Arial" panose="020B0604020202020204" pitchFamily="34" charset="0"/>
              </a:rPr>
              <a:t>. </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Holeček, V. (2001). Aplikovaná psychologie pro učitele. Plzeň: ZČU.</a:t>
            </a:r>
          </a:p>
          <a:p>
            <a:pPr marL="228600" indent="-228600">
              <a:buFont typeface="Arial" panose="020B0604020202020204" pitchFamily="34" charset="0"/>
              <a:buChar char="•"/>
            </a:pPr>
            <a:r>
              <a:rPr lang="cs-CZ" sz="2000" dirty="0" err="1">
                <a:latin typeface="Arial" panose="020B0604020202020204" pitchFamily="34" charset="0"/>
                <a:cs typeface="Arial" panose="020B0604020202020204" pitchFamily="34" charset="0"/>
              </a:rPr>
              <a:t>Janke</a:t>
            </a:r>
            <a:r>
              <a:rPr lang="cs-CZ" sz="2000" dirty="0">
                <a:latin typeface="Arial" panose="020B0604020202020204" pitchFamily="34" charset="0"/>
                <a:cs typeface="Arial" panose="020B0604020202020204" pitchFamily="34" charset="0"/>
              </a:rPr>
              <a:t>, W., &amp; </a:t>
            </a:r>
            <a:r>
              <a:rPr lang="cs-CZ" sz="2000" dirty="0" err="1">
                <a:latin typeface="Arial" panose="020B0604020202020204" pitchFamily="34" charset="0"/>
                <a:cs typeface="Arial" panose="020B0604020202020204" pitchFamily="34" charset="0"/>
              </a:rPr>
              <a:t>Erdmann</a:t>
            </a:r>
            <a:r>
              <a:rPr lang="cs-CZ" sz="2000" dirty="0">
                <a:latin typeface="Arial" panose="020B0604020202020204" pitchFamily="34" charset="0"/>
                <a:cs typeface="Arial" panose="020B0604020202020204" pitchFamily="34" charset="0"/>
              </a:rPr>
              <a:t>, G. (2003). Strategie zvládání stresu: Příručka. Praha: </a:t>
            </a:r>
            <a:r>
              <a:rPr lang="cs-CZ" sz="2000" dirty="0" err="1">
                <a:latin typeface="Arial" panose="020B0604020202020204" pitchFamily="34" charset="0"/>
                <a:cs typeface="Arial" panose="020B0604020202020204" pitchFamily="34" charset="0"/>
              </a:rPr>
              <a:t>Testcentrum</a:t>
            </a:r>
            <a:r>
              <a:rPr lang="cs-CZ" sz="2000" dirty="0">
                <a:latin typeface="Arial" panose="020B0604020202020204" pitchFamily="34" charset="0"/>
                <a:cs typeface="Arial" panose="020B0604020202020204" pitchFamily="34" charset="0"/>
              </a:rPr>
              <a:t>.</a:t>
            </a:r>
          </a:p>
          <a:p>
            <a:pPr marL="228600" indent="-228600">
              <a:buFont typeface="Arial" panose="020B0604020202020204" pitchFamily="34" charset="0"/>
              <a:buChar char="•"/>
            </a:pPr>
            <a:r>
              <a:rPr lang="cs-CZ" sz="2000" dirty="0" err="1">
                <a:latin typeface="Arial" panose="020B0604020202020204" pitchFamily="34" charset="0"/>
                <a:cs typeface="Arial" panose="020B0604020202020204" pitchFamily="34" charset="0"/>
              </a:rPr>
              <a:t>Jenaro</a:t>
            </a:r>
            <a:r>
              <a:rPr lang="cs-CZ" sz="2000" dirty="0">
                <a:latin typeface="Arial" panose="020B0604020202020204" pitchFamily="34" charset="0"/>
                <a:cs typeface="Arial" panose="020B0604020202020204" pitchFamily="34" charset="0"/>
              </a:rPr>
              <a:t>, C., </a:t>
            </a:r>
            <a:r>
              <a:rPr lang="cs-CZ" sz="2000" dirty="0" err="1">
                <a:latin typeface="Arial" panose="020B0604020202020204" pitchFamily="34" charset="0"/>
                <a:cs typeface="Arial" panose="020B0604020202020204" pitchFamily="34" charset="0"/>
              </a:rPr>
              <a:t>Flores</a:t>
            </a:r>
            <a:r>
              <a:rPr lang="cs-CZ" sz="2000" dirty="0">
                <a:latin typeface="Arial" panose="020B0604020202020204" pitchFamily="34" charset="0"/>
                <a:cs typeface="Arial" panose="020B0604020202020204" pitchFamily="34" charset="0"/>
              </a:rPr>
              <a:t>, N., &amp; </a:t>
            </a:r>
            <a:r>
              <a:rPr lang="cs-CZ" sz="2000" dirty="0" err="1">
                <a:latin typeface="Arial" panose="020B0604020202020204" pitchFamily="34" charset="0"/>
                <a:cs typeface="Arial" panose="020B0604020202020204" pitchFamily="34" charset="0"/>
              </a:rPr>
              <a:t>Arias</a:t>
            </a:r>
            <a:r>
              <a:rPr lang="cs-CZ" sz="2000" dirty="0">
                <a:latin typeface="Arial" panose="020B0604020202020204" pitchFamily="34" charset="0"/>
                <a:cs typeface="Arial" panose="020B0604020202020204" pitchFamily="34" charset="0"/>
              </a:rPr>
              <a:t>, B. (2007). </a:t>
            </a:r>
            <a:r>
              <a:rPr lang="cs-CZ" sz="2000" dirty="0" err="1">
                <a:latin typeface="Arial" panose="020B0604020202020204" pitchFamily="34" charset="0"/>
                <a:cs typeface="Arial" panose="020B0604020202020204" pitchFamily="34" charset="0"/>
              </a:rPr>
              <a:t>Burnout</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coping</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human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service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practitioners</a:t>
            </a:r>
            <a:r>
              <a:rPr lang="cs-CZ" sz="2000" dirty="0">
                <a:latin typeface="Arial" panose="020B0604020202020204" pitchFamily="34" charset="0"/>
                <a:cs typeface="Arial" panose="020B0604020202020204" pitchFamily="34" charset="0"/>
              </a:rPr>
              <a:t>. Professional Psychology: </a:t>
            </a:r>
            <a:r>
              <a:rPr lang="cs-CZ" sz="2000" dirty="0" err="1">
                <a:latin typeface="Arial" panose="020B0604020202020204" pitchFamily="34" charset="0"/>
                <a:cs typeface="Arial" panose="020B0604020202020204" pitchFamily="34" charset="0"/>
              </a:rPr>
              <a:t>Research</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Practice</a:t>
            </a:r>
            <a:r>
              <a:rPr lang="cs-CZ" sz="2000" dirty="0">
                <a:latin typeface="Arial" panose="020B0604020202020204" pitchFamily="34" charset="0"/>
                <a:cs typeface="Arial" panose="020B0604020202020204" pitchFamily="34" charset="0"/>
              </a:rPr>
              <a:t>, 38, 80–87. </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Židková, Z. &amp; Martinková, J. (2004) [online]. Psychická zátěž učitelů základních škol. Zdravotní ústav se sídlem v Brně. Dostupné z: </a:t>
            </a:r>
            <a:r>
              <a:rPr lang="cs-CZ" sz="2000" dirty="0">
                <a:latin typeface="Arial" panose="020B0604020202020204" pitchFamily="34" charset="0"/>
                <a:cs typeface="Arial" panose="020B0604020202020204" pitchFamily="34" charset="0"/>
                <a:hlinkClick r:id="rId2"/>
              </a:rPr>
              <a:t>http://www.bozpinfo.cz/</a:t>
            </a:r>
            <a:r>
              <a:rPr lang="cs-CZ" sz="2000" dirty="0">
                <a:latin typeface="Arial" panose="020B0604020202020204" pitchFamily="34" charset="0"/>
                <a:cs typeface="Arial" panose="020B0604020202020204" pitchFamily="34" charset="0"/>
              </a:rPr>
              <a:t> knihovna-</a:t>
            </a:r>
            <a:r>
              <a:rPr lang="cs-CZ" sz="2000" dirty="0" err="1">
                <a:latin typeface="Arial" panose="020B0604020202020204" pitchFamily="34" charset="0"/>
                <a:cs typeface="Arial" panose="020B0604020202020204" pitchFamily="34" charset="0"/>
              </a:rPr>
              <a:t>bozp</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citarna</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clanky</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clanky_skolstvi</a:t>
            </a:r>
            <a:r>
              <a:rPr lang="cs-CZ" sz="2000" dirty="0">
                <a:latin typeface="Arial" panose="020B0604020202020204" pitchFamily="34" charset="0"/>
                <a:cs typeface="Arial" panose="020B0604020202020204" pitchFamily="34" charset="0"/>
              </a:rPr>
              <a:t>/sters_ucitelu040910.html </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Křivohlavý, J. (1994). Jak zvládat stres. Praha: </a:t>
            </a:r>
            <a:r>
              <a:rPr lang="cs-CZ" sz="2000" dirty="0" err="1">
                <a:latin typeface="Arial" panose="020B0604020202020204" pitchFamily="34" charset="0"/>
                <a:cs typeface="Arial" panose="020B0604020202020204" pitchFamily="34" charset="0"/>
              </a:rPr>
              <a:t>Grada</a:t>
            </a:r>
            <a:r>
              <a:rPr lang="cs-CZ" sz="2000" dirty="0">
                <a:latin typeface="Arial" panose="020B0604020202020204" pitchFamily="34" charset="0"/>
                <a:cs typeface="Arial" panose="020B0604020202020204" pitchFamily="34" charset="0"/>
              </a:rPr>
              <a:t> Avicenum. </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Křivohlavý, J.(2012). Hořet, ale nevyhořet. Kostelní Vydří: Karmelitánské  nakladatelství.</a:t>
            </a:r>
          </a:p>
          <a:p>
            <a:pPr marL="228600" indent="-228600">
              <a:buFont typeface="Arial" panose="020B0604020202020204" pitchFamily="34" charset="0"/>
              <a:buChar char="•"/>
            </a:pPr>
            <a:endParaRPr lang="en-US" sz="1600" dirty="0">
              <a:solidFill>
                <a:schemeClr val="tx2">
                  <a:lumMod val="75000"/>
                </a:schemeClr>
              </a:solidFill>
              <a:latin typeface="Arial" panose="020B0604020202020204" pitchFamily="34" charset="0"/>
            </a:endParaRPr>
          </a:p>
        </p:txBody>
      </p:sp>
      <p:sp>
        <p:nvSpPr>
          <p:cNvPr id="3" name="Nadpis 2"/>
          <p:cNvSpPr>
            <a:spLocks noGrp="1"/>
          </p:cNvSpPr>
          <p:nvPr>
            <p:ph type="title"/>
          </p:nvPr>
        </p:nvSpPr>
        <p:spPr>
          <a:xfrm>
            <a:off x="483430" y="600365"/>
            <a:ext cx="8253339" cy="584775"/>
          </a:xfrm>
        </p:spPr>
        <p:txBody>
          <a:bodyPr/>
          <a:lstStyle/>
          <a:p>
            <a:pPr algn="l"/>
            <a:r>
              <a:rPr lang="cs-CZ" sz="3200" dirty="0"/>
              <a:t>Literatura a zdroje</a:t>
            </a:r>
          </a:p>
        </p:txBody>
      </p:sp>
    </p:spTree>
    <p:extLst>
      <p:ext uri="{BB962C8B-B14F-4D97-AF65-F5344CB8AC3E}">
        <p14:creationId xmlns:p14="http://schemas.microsoft.com/office/powerpoint/2010/main" val="909199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539552" y="620688"/>
            <a:ext cx="8424936" cy="5940088"/>
          </a:xfrm>
          <a:prstGeom prst="rect">
            <a:avLst/>
          </a:prstGeom>
          <a:noFill/>
        </p:spPr>
        <p:txBody>
          <a:bodyPr wrap="square" rtlCol="0">
            <a:spAutoFit/>
          </a:bodyPr>
          <a:lstStyle/>
          <a:p>
            <a:pPr marL="228600" indent="-228600">
              <a:buFont typeface="Arial" panose="020B0604020202020204" pitchFamily="34" charset="0"/>
              <a:buChar char="•"/>
            </a:pPr>
            <a:r>
              <a:rPr lang="cs-CZ" sz="2000" dirty="0" err="1">
                <a:latin typeface="Arial" panose="020B0604020202020204" pitchFamily="34" charset="0"/>
                <a:cs typeface="Arial" panose="020B0604020202020204" pitchFamily="34" charset="0"/>
              </a:rPr>
              <a:t>Jeklová</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Reitmayerová</a:t>
            </a:r>
            <a:r>
              <a:rPr lang="cs-CZ" sz="2000" dirty="0">
                <a:latin typeface="Arial" panose="020B0604020202020204" pitchFamily="34" charset="0"/>
                <a:cs typeface="Arial" panose="020B0604020202020204" pitchFamily="34" charset="0"/>
              </a:rPr>
              <a:t>: Syndrom vyhoření. Dostupné on-line.</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Kohoutek, R., &amp; Řehulka, E. (2011). Stresory učitelů základních a středních škol v České republice (zejména stresory způsobené učitelům žáky). </a:t>
            </a:r>
            <a:r>
              <a:rPr lang="cs-CZ" sz="2000" i="1" dirty="0">
                <a:latin typeface="Arial" panose="020B0604020202020204" pitchFamily="34" charset="0"/>
                <a:cs typeface="Arial" panose="020B0604020202020204" pitchFamily="34" charset="0"/>
              </a:rPr>
              <a:t>Škola a zdraví</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21</a:t>
            </a:r>
            <a:r>
              <a:rPr lang="cs-CZ" sz="2000" dirty="0">
                <a:latin typeface="Arial" panose="020B0604020202020204" pitchFamily="34" charset="0"/>
                <a:cs typeface="Arial" panose="020B0604020202020204" pitchFamily="34" charset="0"/>
              </a:rPr>
              <a:t>, 105-117.</a:t>
            </a:r>
          </a:p>
          <a:p>
            <a:pPr marL="228600" indent="-228600">
              <a:buFont typeface="Arial" panose="020B0604020202020204" pitchFamily="34" charset="0"/>
              <a:buChar char="•"/>
            </a:pPr>
            <a:r>
              <a:rPr lang="cs-CZ" sz="2000" dirty="0" err="1">
                <a:latin typeface="Arial" panose="020B0604020202020204" pitchFamily="34" charset="0"/>
                <a:cs typeface="Arial" panose="020B0604020202020204" pitchFamily="34" charset="0"/>
              </a:rPr>
              <a:t>Smetáčková</a:t>
            </a:r>
            <a:r>
              <a:rPr lang="cs-CZ" sz="2000" dirty="0">
                <a:latin typeface="Arial" panose="020B0604020202020204" pitchFamily="34" charset="0"/>
                <a:cs typeface="Arial" panose="020B0604020202020204" pitchFamily="34" charset="0"/>
              </a:rPr>
              <a:t>, I. a kol. (2019). Syndrom vyhoření mezi učiteli a učitelkami ZŠ. </a:t>
            </a:r>
            <a:r>
              <a:rPr lang="cs-CZ" sz="2000" i="1" dirty="0">
                <a:latin typeface="Arial" panose="020B0604020202020204" pitchFamily="34" charset="0"/>
                <a:cs typeface="Arial" panose="020B0604020202020204" pitchFamily="34" charset="0"/>
              </a:rPr>
              <a:t>Československá psychologie, 46 (</a:t>
            </a:r>
            <a:r>
              <a:rPr lang="cs-CZ" sz="2000" dirty="0">
                <a:latin typeface="Arial" panose="020B0604020202020204" pitchFamily="34" charset="0"/>
                <a:cs typeface="Arial" panose="020B0604020202020204" pitchFamily="34" charset="0"/>
              </a:rPr>
              <a:t>3), 86-99.</a:t>
            </a:r>
          </a:p>
          <a:p>
            <a:pPr marL="228600" indent="-228600">
              <a:buFont typeface="Arial" panose="020B0604020202020204" pitchFamily="34" charset="0"/>
              <a:buChar char="•"/>
            </a:pPr>
            <a:r>
              <a:rPr lang="cs-CZ" sz="2000" dirty="0" err="1">
                <a:latin typeface="Arial" panose="020B0604020202020204" pitchFamily="34" charset="0"/>
                <a:cs typeface="Arial" panose="020B0604020202020204" pitchFamily="34" charset="0"/>
              </a:rPr>
              <a:t>Smetáčková</a:t>
            </a:r>
            <a:r>
              <a:rPr lang="cs-CZ" sz="2000" dirty="0">
                <a:latin typeface="Arial" panose="020B0604020202020204" pitchFamily="34" charset="0"/>
                <a:cs typeface="Arial" panose="020B0604020202020204" pitchFamily="34" charset="0"/>
              </a:rPr>
              <a:t> I., </a:t>
            </a:r>
            <a:r>
              <a:rPr lang="cs-CZ" sz="2000" dirty="0" err="1">
                <a:latin typeface="Arial" panose="020B0604020202020204" pitchFamily="34" charset="0"/>
                <a:cs typeface="Arial" panose="020B0604020202020204" pitchFamily="34" charset="0"/>
              </a:rPr>
              <a:t>Topková</a:t>
            </a:r>
            <a:r>
              <a:rPr lang="cs-CZ" sz="2000" dirty="0">
                <a:latin typeface="Arial" panose="020B0604020202020204" pitchFamily="34" charset="0"/>
                <a:cs typeface="Arial" panose="020B0604020202020204" pitchFamily="34" charset="0"/>
              </a:rPr>
              <a:t>, P., &amp; Vozková, A. (2007). Vývoj a pilotáž škály učitelské </a:t>
            </a:r>
            <a:r>
              <a:rPr lang="cs-CZ" sz="2000" dirty="0" err="1">
                <a:latin typeface="Arial" panose="020B0604020202020204" pitchFamily="34" charset="0"/>
                <a:cs typeface="Arial" panose="020B0604020202020204" pitchFamily="34" charset="0"/>
              </a:rPr>
              <a:t>self-efficacy</a:t>
            </a:r>
            <a:r>
              <a:rPr lang="cs-CZ" sz="2000"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Life</a:t>
            </a:r>
            <a:r>
              <a:rPr lang="cs-CZ" sz="2000" i="1" dirty="0">
                <a:latin typeface="Arial" panose="020B0604020202020204" pitchFamily="34" charset="0"/>
                <a:cs typeface="Arial" panose="020B0604020202020204" pitchFamily="34" charset="0"/>
              </a:rPr>
              <a:t>-long </a:t>
            </a:r>
            <a:r>
              <a:rPr lang="cs-CZ" sz="2000" i="1" dirty="0" err="1">
                <a:latin typeface="Arial" panose="020B0604020202020204" pitchFamily="34" charset="0"/>
                <a:cs typeface="Arial" panose="020B0604020202020204" pitchFamily="34" charset="0"/>
              </a:rPr>
              <a:t>Learning</a:t>
            </a:r>
            <a:r>
              <a:rPr lang="cs-CZ" sz="2000" i="1" dirty="0">
                <a:latin typeface="Arial" panose="020B0604020202020204" pitchFamily="34" charset="0"/>
                <a:cs typeface="Arial" panose="020B0604020202020204" pitchFamily="34" charset="0"/>
              </a:rPr>
              <a:t>, 10</a:t>
            </a:r>
            <a:r>
              <a:rPr lang="cs-CZ" sz="2000" dirty="0">
                <a:latin typeface="Arial" panose="020B0604020202020204" pitchFamily="34" charset="0"/>
                <a:cs typeface="Arial" panose="020B0604020202020204" pitchFamily="34" charset="0"/>
              </a:rPr>
              <a:t>(1), 59–75.</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Šolcová, I., &amp; </a:t>
            </a:r>
            <a:r>
              <a:rPr lang="cs-CZ" sz="2000" dirty="0" err="1">
                <a:latin typeface="Arial" panose="020B0604020202020204" pitchFamily="34" charset="0"/>
                <a:cs typeface="Arial" panose="020B0604020202020204" pitchFamily="34" charset="0"/>
              </a:rPr>
              <a:t>Tomanek</a:t>
            </a:r>
            <a:r>
              <a:rPr lang="cs-CZ" sz="2000" dirty="0">
                <a:latin typeface="Arial" panose="020B0604020202020204" pitchFamily="34" charset="0"/>
                <a:cs typeface="Arial" panose="020B0604020202020204" pitchFamily="34" charset="0"/>
              </a:rPr>
              <a:t>, P. (1994). </a:t>
            </a:r>
            <a:r>
              <a:rPr lang="cs-CZ" sz="2000" dirty="0" err="1">
                <a:latin typeface="Arial" panose="020B0604020202020204" pitchFamily="34" charset="0"/>
                <a:cs typeface="Arial" panose="020B0604020202020204" pitchFamily="34" charset="0"/>
              </a:rPr>
              <a:t>Daily</a:t>
            </a:r>
            <a:r>
              <a:rPr lang="cs-CZ" sz="2000" dirty="0">
                <a:latin typeface="Arial" panose="020B0604020202020204" pitchFamily="34" charset="0"/>
                <a:cs typeface="Arial" panose="020B0604020202020204" pitchFamily="34" charset="0"/>
              </a:rPr>
              <a:t> stress </a:t>
            </a:r>
            <a:r>
              <a:rPr lang="cs-CZ" sz="2000" dirty="0" err="1">
                <a:latin typeface="Arial" panose="020B0604020202020204" pitchFamily="34" charset="0"/>
                <a:cs typeface="Arial" panose="020B0604020202020204" pitchFamily="34" charset="0"/>
              </a:rPr>
              <a:t>coping</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strategies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effect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hardiness</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Studia </a:t>
            </a:r>
            <a:r>
              <a:rPr lang="cs-CZ" sz="2000" i="1" dirty="0" err="1">
                <a:latin typeface="Arial" panose="020B0604020202020204" pitchFamily="34" charset="0"/>
                <a:cs typeface="Arial" panose="020B0604020202020204" pitchFamily="34" charset="0"/>
              </a:rPr>
              <a:t>psychologica</a:t>
            </a:r>
            <a:r>
              <a:rPr lang="cs-CZ" sz="2000" i="1" dirty="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Šolcová, I., </a:t>
            </a:r>
            <a:r>
              <a:rPr lang="cs-CZ" sz="2000" dirty="0" err="1">
                <a:latin typeface="Arial" panose="020B0604020202020204" pitchFamily="34" charset="0"/>
                <a:cs typeface="Arial" panose="020B0604020202020204" pitchFamily="34" charset="0"/>
              </a:rPr>
              <a:t>Kebza</a:t>
            </a:r>
            <a:r>
              <a:rPr lang="cs-CZ" sz="2000" dirty="0">
                <a:latin typeface="Arial" panose="020B0604020202020204" pitchFamily="34" charset="0"/>
                <a:cs typeface="Arial" panose="020B0604020202020204" pitchFamily="34" charset="0"/>
              </a:rPr>
              <a:t>, V., Kodl, M., &amp; </a:t>
            </a:r>
            <a:r>
              <a:rPr lang="cs-CZ" sz="2000" dirty="0" err="1">
                <a:latin typeface="Arial" panose="020B0604020202020204" pitchFamily="34" charset="0"/>
                <a:cs typeface="Arial" panose="020B0604020202020204" pitchFamily="34" charset="0"/>
              </a:rPr>
              <a:t>Kernová</a:t>
            </a:r>
            <a:r>
              <a:rPr lang="cs-CZ" sz="2000" dirty="0">
                <a:latin typeface="Arial" panose="020B0604020202020204" pitchFamily="34" charset="0"/>
                <a:cs typeface="Arial" panose="020B0604020202020204" pitchFamily="34" charset="0"/>
              </a:rPr>
              <a:t>, V. (2017). </a:t>
            </a:r>
            <a:r>
              <a:rPr lang="cs-CZ" sz="2000" dirty="0" err="1">
                <a:latin typeface="Arial" panose="020B0604020202020204" pitchFamily="34" charset="0"/>
                <a:cs typeface="Arial" panose="020B0604020202020204" pitchFamily="34" charset="0"/>
              </a:rPr>
              <a:t>Self-reported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health</a:t>
            </a:r>
            <a:r>
              <a:rPr lang="cs-CZ" sz="2000" dirty="0">
                <a:latin typeface="Arial" panose="020B0604020202020204" pitchFamily="34" charset="0"/>
                <a:cs typeface="Arial" panose="020B0604020202020204" pitchFamily="34" charset="0"/>
              </a:rPr>
              <a:t> status </a:t>
            </a:r>
            <a:r>
              <a:rPr lang="cs-CZ" sz="2000" dirty="0" err="1">
                <a:latin typeface="Arial" panose="020B0604020202020204" pitchFamily="34" charset="0"/>
                <a:cs typeface="Arial" panose="020B0604020202020204" pitchFamily="34" charset="0"/>
              </a:rPr>
              <a:t>predicting</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resilience</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burnout</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longitudinal</a:t>
            </a:r>
            <a:r>
              <a:rPr lang="cs-CZ" sz="2000" dirty="0">
                <a:latin typeface="Arial" panose="020B0604020202020204" pitchFamily="34" charset="0"/>
                <a:cs typeface="Arial" panose="020B0604020202020204" pitchFamily="34" charset="0"/>
              </a:rPr>
              <a:t> study. </a:t>
            </a:r>
            <a:r>
              <a:rPr lang="cs-CZ" sz="2000" i="1" dirty="0" err="1">
                <a:latin typeface="Arial" panose="020B0604020202020204" pitchFamily="34" charset="0"/>
                <a:cs typeface="Arial" panose="020B0604020202020204" pitchFamily="34" charset="0"/>
              </a:rPr>
              <a:t>Central</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European</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journal</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of</a:t>
            </a:r>
            <a:r>
              <a:rPr lang="cs-CZ" sz="2000" i="1" dirty="0">
                <a:latin typeface="Arial" panose="020B0604020202020204" pitchFamily="34" charset="0"/>
                <a:cs typeface="Arial" panose="020B0604020202020204" pitchFamily="34" charset="0"/>
              </a:rPr>
              <a:t> public </a:t>
            </a:r>
            <a:r>
              <a:rPr lang="cs-CZ" sz="2000" i="1" dirty="0" err="1">
                <a:latin typeface="Arial" panose="020B0604020202020204" pitchFamily="34" charset="0"/>
                <a:cs typeface="Arial" panose="020B0604020202020204" pitchFamily="34" charset="0"/>
              </a:rPr>
              <a:t>health</a:t>
            </a:r>
            <a:r>
              <a:rPr lang="cs-CZ" sz="2000" dirty="0">
                <a:latin typeface="Arial" panose="020B0604020202020204" pitchFamily="34" charset="0"/>
                <a:cs typeface="Arial" panose="020B0604020202020204" pitchFamily="34" charset="0"/>
              </a:rPr>
              <a:t>, 25(3), 222-227.</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Halada, M. Syndrom vyhoření se zaměřením na vyhoření u učitelů [online]. Praha: Univerzita Karlova v Praze, 2009. </a:t>
            </a:r>
          </a:p>
          <a:p>
            <a:pPr marL="228600" indent="-228600">
              <a:buFont typeface="Arial" panose="020B0604020202020204" pitchFamily="34" charset="0"/>
              <a:buChar char="•"/>
            </a:pPr>
            <a:r>
              <a:rPr lang="cs-CZ" sz="2000" dirty="0">
                <a:latin typeface="Arial" panose="020B0604020202020204" pitchFamily="34" charset="0"/>
                <a:cs typeface="Arial" panose="020B0604020202020204" pitchFamily="34" charset="0"/>
              </a:rPr>
              <a:t>Hart, A. </a:t>
            </a:r>
            <a:r>
              <a:rPr lang="cs-CZ" sz="2000" i="1" dirty="0" err="1">
                <a:latin typeface="Arial" panose="020B0604020202020204" pitchFamily="34" charset="0"/>
                <a:cs typeface="Arial" panose="020B0604020202020204" pitchFamily="34" charset="0"/>
              </a:rPr>
              <a:t>Depressed</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Stressed</a:t>
            </a:r>
            <a:r>
              <a:rPr lang="cs-CZ" sz="2000" i="1" dirty="0">
                <a:latin typeface="Arial" panose="020B0604020202020204" pitchFamily="34" charset="0"/>
                <a:cs typeface="Arial" panose="020B0604020202020204" pitchFamily="34" charset="0"/>
              </a:rPr>
              <a:t>, and </a:t>
            </a:r>
            <a:r>
              <a:rPr lang="cs-CZ" sz="2000" i="1" dirty="0" err="1">
                <a:latin typeface="Arial" panose="020B0604020202020204" pitchFamily="34" charset="0"/>
                <a:cs typeface="Arial" panose="020B0604020202020204" pitchFamily="34" charset="0"/>
              </a:rPr>
              <a:t>Burned</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Out</a:t>
            </a:r>
            <a:r>
              <a:rPr lang="cs-CZ" sz="2000" i="1" dirty="0">
                <a:latin typeface="Arial" panose="020B0604020202020204" pitchFamily="34" charset="0"/>
                <a:cs typeface="Arial" panose="020B0604020202020204" pitchFamily="34" charset="0"/>
              </a:rPr>
              <a:t>: </a:t>
            </a:r>
            <a:r>
              <a:rPr lang="cs-CZ" sz="2000" i="1" dirty="0" err="1">
                <a:latin typeface="Arial" panose="020B0604020202020204" pitchFamily="34" charset="0"/>
                <a:cs typeface="Arial" panose="020B0604020202020204" pitchFamily="34" charset="0"/>
              </a:rPr>
              <a:t>What</a:t>
            </a:r>
            <a:r>
              <a:rPr lang="cs-CZ" sz="2000" i="1" dirty="0">
                <a:latin typeface="Arial" panose="020B0604020202020204" pitchFamily="34" charset="0"/>
                <a:cs typeface="Arial" panose="020B0604020202020204" pitchFamily="34" charset="0"/>
              </a:rPr>
              <a:t> ́s </a:t>
            </a:r>
            <a:r>
              <a:rPr lang="cs-CZ" sz="2000" i="1" dirty="0" err="1">
                <a:latin typeface="Arial" panose="020B0604020202020204" pitchFamily="34" charset="0"/>
                <a:cs typeface="Arial" panose="020B0604020202020204" pitchFamily="34" charset="0"/>
              </a:rPr>
              <a:t>going</a:t>
            </a:r>
            <a:r>
              <a:rPr lang="cs-CZ" sz="2000" i="1" dirty="0">
                <a:latin typeface="Arial" panose="020B0604020202020204" pitchFamily="34" charset="0"/>
                <a:cs typeface="Arial" panose="020B0604020202020204" pitchFamily="34" charset="0"/>
              </a:rPr>
              <a:t> on in my </a:t>
            </a:r>
            <a:r>
              <a:rPr lang="cs-CZ" sz="2000" i="1" dirty="0" err="1">
                <a:latin typeface="Arial" panose="020B0604020202020204" pitchFamily="34" charset="0"/>
                <a:cs typeface="Arial" panose="020B0604020202020204" pitchFamily="34" charset="0"/>
              </a:rPr>
              <a:t>life</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Dostupné: </a:t>
            </a:r>
            <a:r>
              <a:rPr lang="cs-CZ" sz="2000" dirty="0" err="1">
                <a:latin typeface="Arial" panose="020B0604020202020204" pitchFamily="34" charset="0"/>
                <a:cs typeface="Arial" panose="020B0604020202020204" pitchFamily="34" charset="0"/>
              </a:rPr>
              <a:t>www:http</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enrichmentjournal.ag.org</a:t>
            </a:r>
            <a:r>
              <a:rPr lang="cs-CZ" sz="2000" dirty="0">
                <a:latin typeface="Arial" panose="020B0604020202020204" pitchFamily="34" charset="0"/>
                <a:cs typeface="Arial" panose="020B0604020202020204" pitchFamily="34" charset="0"/>
              </a:rPr>
              <a:t>/200603/200603_020_burnout.cfm </a:t>
            </a:r>
          </a:p>
          <a:p>
            <a:endParaRPr lang="cs-CZ" sz="2000" dirty="0">
              <a:solidFill>
                <a:schemeClr val="tx2">
                  <a:lumMod val="75000"/>
                </a:schemeClr>
              </a:solidFill>
              <a:latin typeface="Arial" panose="020B0604020202020204" pitchFamily="34" charset="0"/>
            </a:endParaRPr>
          </a:p>
        </p:txBody>
      </p:sp>
    </p:spTree>
    <p:extLst>
      <p:ext uri="{BB962C8B-B14F-4D97-AF65-F5344CB8AC3E}">
        <p14:creationId xmlns:p14="http://schemas.microsoft.com/office/powerpoint/2010/main" val="308527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p:cNvSpPr txBox="1"/>
          <p:nvPr/>
        </p:nvSpPr>
        <p:spPr>
          <a:xfrm>
            <a:off x="475090" y="3275426"/>
            <a:ext cx="7810500" cy="2062103"/>
          </a:xfrm>
          <a:prstGeom prst="rect">
            <a:avLst/>
          </a:prstGeom>
          <a:noFill/>
        </p:spPr>
        <p:txBody>
          <a:bodyPr wrap="square" rtlCol="0">
            <a:spAutoFit/>
          </a:bodyPr>
          <a:lstStyle/>
          <a:p>
            <a:endParaRPr lang="cs-CZ" sz="1600" b="1" dirty="0">
              <a:solidFill>
                <a:srgbClr val="2BC3E1"/>
              </a:solidFill>
              <a:latin typeface="Arial" panose="020B0604020202020204" pitchFamily="34" charset="0"/>
            </a:endParaRPr>
          </a:p>
          <a:p>
            <a:endParaRPr lang="cs-CZ" sz="1600" dirty="0">
              <a:solidFill>
                <a:schemeClr val="tx2">
                  <a:lumMod val="75000"/>
                </a:schemeClr>
              </a:solidFill>
              <a:latin typeface="Arial" panose="020B0604020202020204" pitchFamily="34" charset="0"/>
            </a:endParaRPr>
          </a:p>
          <a:p>
            <a:pPr algn="ctr"/>
            <a:r>
              <a:rPr lang="cs-CZ" sz="2400" dirty="0">
                <a:latin typeface="Arial" panose="020B0604020202020204" pitchFamily="34" charset="0"/>
                <a:cs typeface="Arial" panose="020B0604020202020204" pitchFamily="34" charset="0"/>
              </a:rPr>
              <a:t>Irena </a:t>
            </a:r>
            <a:r>
              <a:rPr lang="cs-CZ" sz="2400" dirty="0" err="1">
                <a:latin typeface="Arial" panose="020B0604020202020204" pitchFamily="34" charset="0"/>
                <a:cs typeface="Arial" panose="020B0604020202020204" pitchFamily="34" charset="0"/>
              </a:rPr>
              <a:t>Smetáčková</a:t>
            </a:r>
            <a:endParaRPr lang="cs-CZ" sz="2400" dirty="0">
              <a:latin typeface="Arial" panose="020B0604020202020204" pitchFamily="34" charset="0"/>
              <a:cs typeface="Arial" panose="020B0604020202020204" pitchFamily="34" charset="0"/>
            </a:endParaRPr>
          </a:p>
          <a:p>
            <a:pPr algn="ctr"/>
            <a:r>
              <a:rPr lang="cs-CZ" sz="1600" dirty="0">
                <a:latin typeface="Arial" panose="020B0604020202020204" pitchFamily="34" charset="0"/>
                <a:cs typeface="Arial" panose="020B0604020202020204" pitchFamily="34" charset="0"/>
              </a:rPr>
              <a:t>Irena.Smetackova@pedf.cuni.cz</a:t>
            </a:r>
          </a:p>
          <a:p>
            <a:pPr algn="ctr"/>
            <a:endParaRPr lang="cs-CZ" sz="1600" dirty="0">
              <a:latin typeface="Arial" panose="020B0604020202020204" pitchFamily="34" charset="0"/>
              <a:cs typeface="Arial" panose="020B0604020202020204" pitchFamily="34" charset="0"/>
              <a:sym typeface="Wingdings" pitchFamily="2" charset="2"/>
            </a:endParaRPr>
          </a:p>
          <a:p>
            <a:pPr algn="ctr"/>
            <a:r>
              <a:rPr lang="cs-CZ" sz="2400" dirty="0">
                <a:latin typeface="Arial" panose="020B0604020202020204" pitchFamily="34" charset="0"/>
                <a:cs typeface="Arial" panose="020B0604020202020204" pitchFamily="34" charset="0"/>
                <a:sym typeface="Wingdings" pitchFamily="2" charset="2"/>
              </a:rPr>
              <a:t></a:t>
            </a:r>
          </a:p>
          <a:p>
            <a:endParaRPr lang="cs-CZ" sz="1600" dirty="0">
              <a:solidFill>
                <a:srgbClr val="FF0000"/>
              </a:solidFill>
              <a:latin typeface="Arial" panose="020B0604020202020204" pitchFamily="34" charset="0"/>
            </a:endParaRPr>
          </a:p>
        </p:txBody>
      </p:sp>
      <p:sp>
        <p:nvSpPr>
          <p:cNvPr id="3" name="Nadpis 2"/>
          <p:cNvSpPr>
            <a:spLocks noGrp="1"/>
          </p:cNvSpPr>
          <p:nvPr>
            <p:ph type="title"/>
          </p:nvPr>
        </p:nvSpPr>
        <p:spPr>
          <a:xfrm>
            <a:off x="475090" y="642755"/>
            <a:ext cx="8253339" cy="2308324"/>
          </a:xfrm>
        </p:spPr>
        <p:txBody>
          <a:bodyPr/>
          <a:lstStyle/>
          <a:p>
            <a:r>
              <a:rPr lang="cs-CZ" sz="3600" dirty="0"/>
              <a:t>Děkuji za pozornost!</a:t>
            </a:r>
            <a:br>
              <a:rPr lang="cs-CZ" sz="3600" dirty="0"/>
            </a:br>
            <a:br>
              <a:rPr lang="cs-CZ" sz="3600" dirty="0"/>
            </a:br>
            <a:r>
              <a:rPr lang="cs-CZ" sz="3600" dirty="0">
                <a:solidFill>
                  <a:schemeClr val="accent6">
                    <a:lumMod val="75000"/>
                  </a:schemeClr>
                </a:solidFill>
              </a:rPr>
              <a:t>Hodně síly v odolávání </a:t>
            </a:r>
            <a:br>
              <a:rPr lang="cs-CZ" sz="3600" dirty="0">
                <a:solidFill>
                  <a:schemeClr val="accent6">
                    <a:lumMod val="75000"/>
                  </a:schemeClr>
                </a:solidFill>
              </a:rPr>
            </a:br>
            <a:r>
              <a:rPr lang="cs-CZ" sz="3600" dirty="0">
                <a:solidFill>
                  <a:schemeClr val="accent6">
                    <a:lumMod val="75000"/>
                  </a:schemeClr>
                </a:solidFill>
              </a:rPr>
              <a:t>syndromu vyhoření.</a:t>
            </a:r>
          </a:p>
        </p:txBody>
      </p:sp>
    </p:spTree>
    <p:extLst>
      <p:ext uri="{BB962C8B-B14F-4D97-AF65-F5344CB8AC3E}">
        <p14:creationId xmlns:p14="http://schemas.microsoft.com/office/powerpoint/2010/main" val="2302386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67544" y="1289953"/>
            <a:ext cx="8820471" cy="4278094"/>
          </a:xfrm>
          <a:prstGeom prst="rect">
            <a:avLst/>
          </a:prstGeom>
        </p:spPr>
        <p:txBody>
          <a:bodyPr wrap="square">
            <a:spAutoFit/>
          </a:bodyPr>
          <a:lstStyle/>
          <a:p>
            <a:pPr marL="457200" indent="-457200">
              <a:buClr>
                <a:schemeClr val="accent6">
                  <a:lumMod val="75000"/>
                </a:schemeClr>
              </a:buClr>
              <a:buFont typeface="Arial" panose="020B0604020202020204" pitchFamily="34" charset="0"/>
              <a:buChar char="•"/>
            </a:pPr>
            <a:r>
              <a:rPr lang="cs-CZ" sz="2400" b="1" dirty="0" err="1">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Hobfoll</a:t>
            </a:r>
            <a:r>
              <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 (2002)</a:t>
            </a:r>
            <a:br>
              <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br>
            <a:r>
              <a:rPr lang="cs-CZ" sz="3200" b="1" dirty="0">
                <a:solidFill>
                  <a:srgbClr val="2BC3E1"/>
                </a:solidFill>
                <a:latin typeface="Arial" panose="020B0604020202020204" pitchFamily="34" charset="0"/>
                <a:ea typeface="Roboto Condensed" panose="02000000000000000000" pitchFamily="2" charset="0"/>
                <a:cs typeface="Arial" panose="020B0604020202020204" pitchFamily="34" charset="0"/>
              </a:rPr>
              <a:t>TEORIE ZACHOVÁNÍ ZDROJŮ</a:t>
            </a:r>
            <a:r>
              <a:rPr lang="cs-CZ" sz="2400" b="1" dirty="0">
                <a:solidFill>
                  <a:srgbClr val="00B0F0"/>
                </a:solidFill>
                <a:latin typeface="Arial" panose="020B0604020202020204" pitchFamily="34" charset="0"/>
                <a:ea typeface="Roboto Condensed" panose="02000000000000000000" pitchFamily="2" charset="0"/>
                <a:cs typeface="Arial" panose="020B0604020202020204" pitchFamily="34" charset="0"/>
              </a:rPr>
              <a:t> </a:t>
            </a:r>
          </a:p>
          <a:p>
            <a:pPr marL="457200" indent="-457200">
              <a:buClr>
                <a:schemeClr val="accent6">
                  <a:lumMod val="75000"/>
                </a:schemeClr>
              </a:buClr>
              <a:buFont typeface="Arial" panose="020B0604020202020204" pitchFamily="34" charset="0"/>
              <a:buChar char="•"/>
            </a:pPr>
            <a:endPar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člověk dlouhodobě vydává velké množství energie, ale přijímá příliš málo energie</a:t>
            </a:r>
          </a:p>
          <a:p>
            <a:pPr marL="457200" indent="-457200">
              <a:buClr>
                <a:schemeClr val="accent6">
                  <a:lumMod val="75000"/>
                </a:schemeClr>
              </a:buClr>
              <a:buFont typeface="Arial" panose="020B0604020202020204" pitchFamily="34" charset="0"/>
              <a:buChar char="•"/>
            </a:pPr>
            <a:endParaRPr lang="cs-CZ" sz="24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rovnováha, </a:t>
            </a:r>
            <a:r>
              <a:rPr lang="cs-CZ" sz="2400" dirty="0" err="1">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ekvilibrium</a:t>
            </a:r>
            <a:r>
              <a:rPr lang="cs-CZ" sz="24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 </a:t>
            </a:r>
          </a:p>
          <a:p>
            <a:pPr marL="457200" indent="-457200">
              <a:buClr>
                <a:schemeClr val="accent6">
                  <a:lumMod val="75000"/>
                </a:schemeClr>
              </a:buClr>
              <a:buFont typeface="Arial" panose="020B0604020202020204" pitchFamily="34" charset="0"/>
              <a:buChar char="•"/>
            </a:pPr>
            <a:endParaRPr lang="cs-CZ" sz="24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rPr>
              <a:t>STRES = důsledek nerovnováhy</a:t>
            </a:r>
          </a:p>
          <a:p>
            <a:pPr marL="457200" indent="-457200">
              <a:buClr>
                <a:schemeClr val="accent6">
                  <a:lumMod val="75000"/>
                </a:schemeClr>
              </a:buClr>
              <a:buFont typeface="Arial" panose="020B0604020202020204" pitchFamily="34" charset="0"/>
              <a:buChar char="•"/>
            </a:pPr>
            <a:endPar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a:p>
            <a:pPr>
              <a:buClr>
                <a:schemeClr val="accent6">
                  <a:lumMod val="75000"/>
                </a:schemeClr>
              </a:buClr>
            </a:pPr>
            <a:endParaRPr lang="cs-CZ" sz="2400" b="1"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225620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1561" y="428452"/>
            <a:ext cx="8253339" cy="646331"/>
          </a:xfrm>
        </p:spPr>
        <p:txBody>
          <a:bodyPr/>
          <a:lstStyle/>
          <a:p>
            <a:pPr algn="l"/>
            <a:r>
              <a:rPr lang="cs-CZ" sz="3600" dirty="0"/>
              <a:t>Pojetí stresu v psychologii </a:t>
            </a:r>
          </a:p>
        </p:txBody>
      </p:sp>
      <p:sp>
        <p:nvSpPr>
          <p:cNvPr id="3" name="Obdélník 2"/>
          <p:cNvSpPr/>
          <p:nvPr/>
        </p:nvSpPr>
        <p:spPr>
          <a:xfrm>
            <a:off x="443980" y="1268760"/>
            <a:ext cx="8280920" cy="5447645"/>
          </a:xfrm>
          <a:prstGeom prst="rect">
            <a:avLst/>
          </a:prstGeom>
        </p:spPr>
        <p:txBody>
          <a:bodyPr wrap="square">
            <a:spAutoFit/>
          </a:bodyPr>
          <a:lstStyle/>
          <a:p>
            <a:pPr algn="just"/>
            <a:r>
              <a:rPr lang="cs-CZ" sz="2400" b="1" dirty="0">
                <a:solidFill>
                  <a:srgbClr val="2BC3E1"/>
                </a:solidFill>
                <a:latin typeface="Arial" panose="020B0604020202020204" pitchFamily="34" charset="0"/>
                <a:ea typeface="Roboto Condensed" panose="02000000000000000000" pitchFamily="2" charset="0"/>
                <a:cs typeface="Arial" panose="020B0604020202020204" pitchFamily="34" charset="0"/>
              </a:rPr>
              <a:t>Kam při definování stresu umisťujeme těžiště na pomyslné ose vnější prostředí – jedinec? </a:t>
            </a:r>
          </a:p>
          <a:p>
            <a:pPr algn="just"/>
            <a:endParaRPr lang="cs-CZ"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AutoNum type="arabicParenR"/>
            </a:pPr>
            <a:r>
              <a:rPr lang="cs-CZ" sz="20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Stres jako stresor </a:t>
            </a:r>
          </a:p>
          <a:p>
            <a:pPr marL="285750" indent="-285750" algn="just">
              <a:buFontTx/>
              <a:buChar char="-"/>
            </a:pP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vnější příčiny </a:t>
            </a:r>
          </a:p>
          <a:p>
            <a:pPr marL="285750" indent="-285750" algn="just">
              <a:buFontTx/>
              <a:buChar char="-"/>
            </a:pP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Schreiber (1992, s. 12): stres jako „jakýkoli vliv životního prostředí (fyzikální, chemický, sociální, politický), který ohrožuje zdraví“</a:t>
            </a:r>
          </a:p>
          <a:p>
            <a:pPr marL="285750" indent="-285750" algn="just">
              <a:buFontTx/>
              <a:buChar char="-"/>
            </a:pPr>
            <a:endPar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just"/>
            <a:r>
              <a:rPr lang="cs-CZ" sz="20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2) stres jako reakce na stresor</a:t>
            </a: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p>
          <a:p>
            <a:pPr marL="285750" indent="-285750" algn="just">
              <a:buFontTx/>
              <a:buChar char="-"/>
            </a:pP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stav, který vzniká v důsledku působení zátěžových faktorů, a to jako komplexní odpověď zahrnující fyzické i psychické projevy </a:t>
            </a:r>
          </a:p>
          <a:p>
            <a:pPr marL="285750" indent="-285750" algn="just">
              <a:buFontTx/>
              <a:buChar char="-"/>
            </a:pPr>
            <a:endPar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just"/>
            <a:r>
              <a:rPr lang="cs-CZ" sz="20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3) stres jako vzájemná interakce mezi prostředím a jedincem </a:t>
            </a:r>
          </a:p>
          <a:p>
            <a:pPr marL="285750" indent="-285750" algn="just">
              <a:buFontTx/>
              <a:buChar char="-"/>
            </a:pP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potřeba adaptace</a:t>
            </a:r>
          </a:p>
          <a:p>
            <a:pPr marL="285750" indent="-285750" algn="just">
              <a:buFontTx/>
              <a:buChar char="-"/>
            </a:pP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důsledek nesouladu mezi vnějšími požadavky a možnostmi jedince (</a:t>
            </a:r>
            <a:r>
              <a:rPr lang="cs-CZ" sz="2000" dirty="0" err="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Lazarus</a:t>
            </a: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&amp; </a:t>
            </a:r>
            <a:r>
              <a:rPr lang="cs-CZ" sz="2000" dirty="0" err="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Folkman</a:t>
            </a: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1984)</a:t>
            </a:r>
          </a:p>
          <a:p>
            <a:pPr marL="285750" indent="-285750" algn="just">
              <a:buFontTx/>
              <a:buChar char="-"/>
            </a:pPr>
            <a:r>
              <a:rPr lang="cs-CZ" sz="20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a:t>
            </a:r>
            <a:r>
              <a:rPr lang="cs-CZ" sz="2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ransakční pojetí </a:t>
            </a:r>
          </a:p>
        </p:txBody>
      </p:sp>
    </p:spTree>
    <p:extLst>
      <p:ext uri="{BB962C8B-B14F-4D97-AF65-F5344CB8AC3E}">
        <p14:creationId xmlns:p14="http://schemas.microsoft.com/office/powerpoint/2010/main" val="417807333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22806" y="138944"/>
            <a:ext cx="8820472" cy="6719056"/>
          </a:xfrm>
        </p:spPr>
        <p:txBody>
          <a:bodyPr>
            <a:noAutofit/>
          </a:bodyPr>
          <a:lstStyle/>
          <a:p>
            <a:pPr algn="l">
              <a:spcBef>
                <a:spcPct val="0"/>
              </a:spcBef>
              <a:buClr>
                <a:schemeClr val="accent6">
                  <a:lumMod val="75000"/>
                </a:schemeClr>
              </a:buClr>
              <a:buSzPct val="150000"/>
            </a:pPr>
            <a:r>
              <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rPr>
              <a:t>Typologie stresorů</a:t>
            </a:r>
            <a:br>
              <a:rPr lang="cs-CZ" b="1" dirty="0">
                <a:solidFill>
                  <a:srgbClr val="2BC3E1"/>
                </a:solidFill>
                <a:latin typeface="Arial" panose="020B0604020202020204" pitchFamily="34" charset="0"/>
                <a:ea typeface="Roboto Condensed" panose="02000000000000000000" pitchFamily="2" charset="0"/>
                <a:cs typeface="Arial" panose="020B0604020202020204" pitchFamily="34" charset="0"/>
              </a:rPr>
            </a:br>
            <a:endParaRPr lang="cs-CZ" sz="2800" dirty="0"/>
          </a:p>
          <a:p>
            <a:pPr algn="l">
              <a:spcBef>
                <a:spcPts val="0"/>
              </a:spcBef>
            </a:pPr>
            <a:r>
              <a:rPr lang="cs-CZ" sz="2800" b="1" dirty="0"/>
              <a:t>fyzikální faktory </a:t>
            </a:r>
          </a:p>
          <a:p>
            <a:pPr algn="l">
              <a:spcBef>
                <a:spcPts val="0"/>
              </a:spcBef>
            </a:pPr>
            <a:r>
              <a:rPr lang="cs-CZ" sz="2800" dirty="0"/>
              <a:t>prudké světlo, nadměrný hluk, nízká nebo vysoká teplota</a:t>
            </a:r>
          </a:p>
          <a:p>
            <a:pPr algn="l">
              <a:spcBef>
                <a:spcPts val="0"/>
              </a:spcBef>
            </a:pPr>
            <a:endParaRPr lang="cs-CZ" sz="2800" b="1" dirty="0"/>
          </a:p>
          <a:p>
            <a:pPr algn="l">
              <a:spcBef>
                <a:spcPts val="0"/>
              </a:spcBef>
            </a:pPr>
            <a:r>
              <a:rPr lang="cs-CZ" sz="2800" b="1" dirty="0"/>
              <a:t>psychické faktory</a:t>
            </a:r>
            <a:endParaRPr lang="cs-CZ" sz="2800" dirty="0"/>
          </a:p>
          <a:p>
            <a:pPr algn="l">
              <a:spcBef>
                <a:spcPts val="0"/>
              </a:spcBef>
            </a:pPr>
            <a:r>
              <a:rPr lang="cs-CZ" sz="2800" dirty="0"/>
              <a:t>pracovní povinnosti, časový tlak, nesplněná očekávání</a:t>
            </a:r>
            <a:endParaRPr lang="cs-CZ" sz="2800" b="1" dirty="0"/>
          </a:p>
          <a:p>
            <a:pPr algn="l">
              <a:spcBef>
                <a:spcPts val="0"/>
              </a:spcBef>
            </a:pPr>
            <a:endParaRPr lang="cs-CZ" sz="2800" b="1" dirty="0"/>
          </a:p>
          <a:p>
            <a:pPr algn="l">
              <a:spcBef>
                <a:spcPts val="0"/>
              </a:spcBef>
            </a:pPr>
            <a:r>
              <a:rPr lang="cs-CZ" sz="2800" b="1" dirty="0"/>
              <a:t>sociální faktory</a:t>
            </a:r>
            <a:endParaRPr lang="cs-CZ" sz="2800" dirty="0"/>
          </a:p>
          <a:p>
            <a:pPr algn="l">
              <a:spcBef>
                <a:spcPts val="0"/>
              </a:spcBef>
            </a:pPr>
            <a:r>
              <a:rPr lang="cs-CZ" sz="2800" dirty="0"/>
              <a:t>nefunkční vztahy, životní styl</a:t>
            </a:r>
          </a:p>
          <a:p>
            <a:pPr algn="l">
              <a:spcBef>
                <a:spcPts val="0"/>
              </a:spcBef>
            </a:pPr>
            <a:endParaRPr lang="cs-CZ" sz="2800" b="1" dirty="0"/>
          </a:p>
          <a:p>
            <a:pPr algn="l">
              <a:spcBef>
                <a:spcPts val="0"/>
              </a:spcBef>
            </a:pPr>
            <a:r>
              <a:rPr lang="cs-CZ" sz="2800" b="1" dirty="0"/>
              <a:t>traumatické faktory</a:t>
            </a:r>
            <a:r>
              <a:rPr lang="cs-CZ" sz="2800" dirty="0"/>
              <a:t> </a:t>
            </a:r>
          </a:p>
          <a:p>
            <a:pPr algn="l">
              <a:spcBef>
                <a:spcPts val="0"/>
              </a:spcBef>
            </a:pPr>
            <a:r>
              <a:rPr lang="cs-CZ" sz="2800" dirty="0"/>
              <a:t>mimořádné zátěžové situace</a:t>
            </a:r>
          </a:p>
          <a:p>
            <a:endParaRPr lang="cs-CZ" sz="2800" dirty="0"/>
          </a:p>
          <a:p>
            <a:pPr marL="342900" indent="-342900" algn="l">
              <a:buFontTx/>
              <a:buChar char="-"/>
            </a:pPr>
            <a:endParaRPr lang="cs-CZ" sz="2400" dirty="0"/>
          </a:p>
          <a:p>
            <a:pPr marL="342900" indent="-342900" algn="l">
              <a:buFontTx/>
              <a:buChar char="-"/>
            </a:pPr>
            <a:endParaRPr lang="cs-CZ" sz="2400" dirty="0">
              <a:solidFill>
                <a:schemeClr val="tx1">
                  <a:lumMod val="65000"/>
                  <a:lumOff val="35000"/>
                </a:schemeClr>
              </a:solidFill>
            </a:endParaRPr>
          </a:p>
        </p:txBody>
      </p:sp>
    </p:spTree>
    <p:extLst>
      <p:ext uri="{BB962C8B-B14F-4D97-AF65-F5344CB8AC3E}">
        <p14:creationId xmlns:p14="http://schemas.microsoft.com/office/powerpoint/2010/main" val="623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1561" y="459230"/>
            <a:ext cx="8253339" cy="584775"/>
          </a:xfrm>
        </p:spPr>
        <p:txBody>
          <a:bodyPr/>
          <a:lstStyle/>
          <a:p>
            <a:pPr algn="l"/>
            <a:r>
              <a:rPr lang="cs-CZ" sz="3200" dirty="0"/>
              <a:t>Je stres vždy špatný? </a:t>
            </a:r>
          </a:p>
        </p:txBody>
      </p:sp>
      <p:sp>
        <p:nvSpPr>
          <p:cNvPr id="3" name="Obdélník 2"/>
          <p:cNvSpPr/>
          <p:nvPr/>
        </p:nvSpPr>
        <p:spPr>
          <a:xfrm>
            <a:off x="471561" y="1536174"/>
            <a:ext cx="8820471" cy="3785652"/>
          </a:xfrm>
          <a:prstGeom prst="rect">
            <a:avLst/>
          </a:prstGeom>
        </p:spPr>
        <p:txBody>
          <a:bodyPr wrap="square">
            <a:spAutoFit/>
          </a:bodyPr>
          <a:lstStyle/>
          <a:p>
            <a:pPr marL="457200" indent="-457200">
              <a:buClr>
                <a:schemeClr val="accent6">
                  <a:lumMod val="75000"/>
                </a:schemeClr>
              </a:buClr>
              <a:buFont typeface="Arial" panose="020B0604020202020204" pitchFamily="34" charset="0"/>
              <a:buChar char="•"/>
            </a:pPr>
            <a:r>
              <a:rPr lang="cs-CZ" sz="2400" b="1" dirty="0">
                <a:solidFill>
                  <a:schemeClr val="tx1">
                    <a:lumMod val="65000"/>
                    <a:lumOff val="35000"/>
                  </a:schemeClr>
                </a:solidFill>
                <a:latin typeface="Arial" panose="020B0604020202020204" pitchFamily="34" charset="0"/>
                <a:cs typeface="Arial" panose="020B0604020202020204" pitchFamily="34" charset="0"/>
              </a:rPr>
              <a:t>pozitivní stres </a:t>
            </a:r>
          </a:p>
          <a:p>
            <a:pPr marL="914400" lvl="1"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náročné a motivující úkoly</a:t>
            </a:r>
          </a:p>
          <a:p>
            <a:pPr marL="914400" lvl="1"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přiměřenost</a:t>
            </a:r>
          </a:p>
          <a:p>
            <a:pPr marL="914400" lvl="1"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vyšší koncentrace pozornosti na řešený úkol </a:t>
            </a:r>
          </a:p>
          <a:p>
            <a:pPr marL="914400" lvl="1"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lepší výkonnost </a:t>
            </a:r>
          </a:p>
          <a:p>
            <a:pPr marL="457200" indent="-457200">
              <a:buClr>
                <a:schemeClr val="accent6">
                  <a:lumMod val="75000"/>
                </a:schemeClr>
              </a:buClr>
              <a:buFont typeface="Arial" panose="020B0604020202020204" pitchFamily="34" charset="0"/>
              <a:buChar char="•"/>
            </a:pPr>
            <a:endParaRPr lang="cs-CZ" sz="24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Clr>
                <a:schemeClr val="accent6">
                  <a:lumMod val="75000"/>
                </a:schemeClr>
              </a:buClr>
              <a:buFont typeface="Arial" panose="020B0604020202020204" pitchFamily="34" charset="0"/>
              <a:buChar char="•"/>
            </a:pPr>
            <a:r>
              <a:rPr lang="cs-CZ" sz="2400" b="1" dirty="0">
                <a:solidFill>
                  <a:schemeClr val="tx1">
                    <a:lumMod val="65000"/>
                    <a:lumOff val="35000"/>
                  </a:schemeClr>
                </a:solidFill>
                <a:latin typeface="Arial" panose="020B0604020202020204" pitchFamily="34" charset="0"/>
                <a:cs typeface="Arial" panose="020B0604020202020204" pitchFamily="34" charset="0"/>
              </a:rPr>
              <a:t>příliš silný a dlouhodobý stres  </a:t>
            </a:r>
          </a:p>
          <a:p>
            <a:pPr marL="914400" lvl="1"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snížení osobní pohody </a:t>
            </a:r>
          </a:p>
          <a:p>
            <a:pPr marL="914400" lvl="1" indent="-457200">
              <a:buClr>
                <a:schemeClr val="accent6">
                  <a:lumMod val="75000"/>
                </a:schemeClr>
              </a:buClr>
              <a:buFont typeface="Arial" panose="020B0604020202020204" pitchFamily="34" charset="0"/>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snížení výkonnosti </a:t>
            </a:r>
            <a:endParaRPr lang="cs-CZ" sz="1400" dirty="0">
              <a:solidFill>
                <a:schemeClr val="tx1">
                  <a:lumMod val="65000"/>
                  <a:lumOff val="35000"/>
                </a:schemeClr>
              </a:solidFill>
              <a:latin typeface="Arial" panose="020B0604020202020204" pitchFamily="34" charset="0"/>
              <a:cs typeface="Arial" panose="020B0604020202020204" pitchFamily="34" charset="0"/>
            </a:endParaRPr>
          </a:p>
          <a:p>
            <a:pPr>
              <a:buClr>
                <a:schemeClr val="accent6">
                  <a:lumMod val="75000"/>
                </a:schemeClr>
              </a:buClr>
            </a:pPr>
            <a:endParaRPr lang="cs-CZ" sz="2400" dirty="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endParaRPr>
          </a:p>
        </p:txBody>
      </p:sp>
    </p:spTree>
    <p:extLst>
      <p:ext uri="{BB962C8B-B14F-4D97-AF65-F5344CB8AC3E}">
        <p14:creationId xmlns:p14="http://schemas.microsoft.com/office/powerpoint/2010/main" val="13977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1561" y="490007"/>
            <a:ext cx="8253339" cy="523220"/>
          </a:xfrm>
        </p:spPr>
        <p:txBody>
          <a:bodyPr/>
          <a:lstStyle/>
          <a:p>
            <a:pPr algn="l"/>
            <a:r>
              <a:rPr lang="cs-CZ" dirty="0"/>
              <a:t> </a:t>
            </a:r>
            <a:r>
              <a:rPr lang="cs-CZ" sz="2800" dirty="0"/>
              <a:t>PROJEVY STRESU</a:t>
            </a:r>
            <a:endParaRPr lang="cs-CZ" dirty="0"/>
          </a:p>
        </p:txBody>
      </p:sp>
      <p:sp>
        <p:nvSpPr>
          <p:cNvPr id="3" name="Obdélník 2"/>
          <p:cNvSpPr/>
          <p:nvPr/>
        </p:nvSpPr>
        <p:spPr>
          <a:xfrm>
            <a:off x="611560" y="1700808"/>
            <a:ext cx="8532440" cy="4154984"/>
          </a:xfrm>
          <a:prstGeom prst="rect">
            <a:avLst/>
          </a:prstGeom>
        </p:spPr>
        <p:txBody>
          <a:bodyPr wrap="square">
            <a:spAutoFit/>
          </a:bodyPr>
          <a:lstStyle/>
          <a:p>
            <a:r>
              <a:rPr lang="cs-CZ" sz="2400" b="1" dirty="0">
                <a:solidFill>
                  <a:schemeClr val="tx1">
                    <a:lumMod val="65000"/>
                    <a:lumOff val="35000"/>
                  </a:schemeClr>
                </a:solidFill>
                <a:latin typeface="Arial" panose="020B0604020202020204" pitchFamily="34" charset="0"/>
                <a:cs typeface="Arial" panose="020B0604020202020204" pitchFamily="34" charset="0"/>
              </a:rPr>
              <a:t>FYZICKÉ </a:t>
            </a:r>
          </a:p>
          <a:p>
            <a:endParaRPr lang="cs-CZ" sz="2400"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nervové</a:t>
            </a:r>
          </a:p>
          <a:p>
            <a:pPr marL="342900" indent="-34290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hormonální </a:t>
            </a:r>
          </a:p>
          <a:p>
            <a:endParaRPr lang="cs-CZ" sz="2400" b="1" dirty="0">
              <a:solidFill>
                <a:schemeClr val="tx1">
                  <a:lumMod val="65000"/>
                  <a:lumOff val="35000"/>
                </a:schemeClr>
              </a:solidFill>
              <a:latin typeface="Arial" panose="020B0604020202020204" pitchFamily="34" charset="0"/>
              <a:cs typeface="Arial" panose="020B0604020202020204" pitchFamily="34" charset="0"/>
            </a:endParaRPr>
          </a:p>
          <a:p>
            <a:endParaRPr lang="cs-CZ" sz="2400" b="1" dirty="0">
              <a:solidFill>
                <a:schemeClr val="tx1">
                  <a:lumMod val="65000"/>
                  <a:lumOff val="35000"/>
                </a:schemeClr>
              </a:solidFill>
              <a:latin typeface="Arial" panose="020B0604020202020204" pitchFamily="34" charset="0"/>
              <a:cs typeface="Arial" panose="020B0604020202020204" pitchFamily="34" charset="0"/>
            </a:endParaRPr>
          </a:p>
          <a:p>
            <a:r>
              <a:rPr lang="cs-CZ" sz="2400" b="1" dirty="0">
                <a:solidFill>
                  <a:schemeClr val="tx1">
                    <a:lumMod val="65000"/>
                    <a:lumOff val="35000"/>
                  </a:schemeClr>
                </a:solidFill>
                <a:latin typeface="Arial" panose="020B0604020202020204" pitchFamily="34" charset="0"/>
                <a:cs typeface="Arial" panose="020B0604020202020204" pitchFamily="34" charset="0"/>
              </a:rPr>
              <a:t>PSYCHICKÉ</a:t>
            </a:r>
          </a:p>
          <a:p>
            <a:r>
              <a:rPr lang="cs-CZ" sz="2400" b="1" dirty="0">
                <a:solidFill>
                  <a:schemeClr val="tx1">
                    <a:lumMod val="65000"/>
                    <a:lumOff val="35000"/>
                  </a:schemeClr>
                </a:solidFill>
                <a:latin typeface="Arial" panose="020B0604020202020204" pitchFamily="34" charset="0"/>
                <a:cs typeface="Arial" panose="020B0604020202020204" pitchFamily="34" charset="0"/>
              </a:rPr>
              <a:t> </a:t>
            </a:r>
          </a:p>
          <a:p>
            <a:pPr marL="342900" indent="-34290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emoce</a:t>
            </a:r>
          </a:p>
          <a:p>
            <a:pPr marL="342900" indent="-342900">
              <a:buFontTx/>
              <a:buChar char="-"/>
            </a:pPr>
            <a:r>
              <a:rPr lang="cs-CZ" sz="2400" dirty="0">
                <a:solidFill>
                  <a:schemeClr val="tx1">
                    <a:lumMod val="65000"/>
                    <a:lumOff val="35000"/>
                  </a:schemeClr>
                </a:solidFill>
                <a:latin typeface="Arial" panose="020B0604020202020204" pitchFamily="34" charset="0"/>
                <a:cs typeface="Arial" panose="020B0604020202020204" pitchFamily="34" charset="0"/>
              </a:rPr>
              <a:t>kognice </a:t>
            </a:r>
          </a:p>
          <a:p>
            <a:pPr marL="342900" indent="-342900">
              <a:buFontTx/>
              <a:buChar char="-"/>
            </a:pPr>
            <a:endParaRPr lang="cs-CZ"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46383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11889</TotalTime>
  <Words>3188</Words>
  <Application>Microsoft Office PowerPoint</Application>
  <PresentationFormat>Předvádění na obrazovce (4:3)</PresentationFormat>
  <Paragraphs>460</Paragraphs>
  <Slides>46</Slides>
  <Notes>13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46</vt:i4>
      </vt:variant>
    </vt:vector>
  </HeadingPairs>
  <TitlesOfParts>
    <vt:vector size="52" baseType="lpstr">
      <vt:lpstr>Arial</vt:lpstr>
      <vt:lpstr>Calibri</vt:lpstr>
      <vt:lpstr>Cambria Math</vt:lpstr>
      <vt:lpstr>Times New Roman</vt:lpstr>
      <vt:lpstr>Wingdings</vt:lpstr>
      <vt:lpstr>Motiv sady Office</vt:lpstr>
      <vt:lpstr>Náročnost učitelství  Pracovní stres Strategie zvládání stresu  Syndrom vyhoření </vt:lpstr>
      <vt:lpstr>V posledním měsíci…  … byl/a jste ve stresu?   … jaké situace ve vás vyvolaly stres?   … jak jste poznal/a, že jste ve stresu? </vt:lpstr>
      <vt:lpstr>Co je stres? </vt:lpstr>
      <vt:lpstr> ADAPTAČNÍ SYNDROM (Hans Selye)</vt:lpstr>
      <vt:lpstr>Prezentace aplikace PowerPoint</vt:lpstr>
      <vt:lpstr>Pojetí stresu v psychologii </vt:lpstr>
      <vt:lpstr>Prezentace aplikace PowerPoint</vt:lpstr>
      <vt:lpstr>Je stres vždy špatný? </vt:lpstr>
      <vt:lpstr> PROJEVY STRESU</vt:lpstr>
      <vt:lpstr>Prezentace aplikace PowerPoint</vt:lpstr>
      <vt:lpstr>Prezentace aplikace PowerPoint</vt:lpstr>
      <vt:lpstr>Stresory v učitelství </vt:lpstr>
      <vt:lpstr>Stres v učitelských výpovědích</vt:lpstr>
      <vt:lpstr>Co děláte, když jste ve stresu?   - okamžitě - posléze </vt:lpstr>
      <vt:lpstr>Kdy je nám dobře?  Když zvládáme úkoly, které před námi stojí.     rovnováha   Kdy jsme ve stresu?  Když jsou pro nás situace moc náročné…    nerovnováha</vt:lpstr>
      <vt:lpstr>Strategie zvládání stresu  (copingové strategie)</vt:lpstr>
      <vt:lpstr>13 dílčích copingových strategií   Janke &amp; Erdmannová, 2003</vt:lpstr>
      <vt:lpstr>PREVALENCE COPINGových STRATEGIí (NAD NORMOU)   POTŘEBA SOCIÁLNÍ OPORY   30,2%  p &lt;.001  VYHÝBÁNÍ SE     27,6 %  p &lt;.001 NEGATIVNÍ COPING     17,8 %  p &lt;.001  ÚNIKOVÁ tendencE    21,6 %  p &lt;.001  pERSEVERACE     18,3 %  p &lt;.001  ReZIGNACE     17,3 %  p &lt;.001  sEBEOBVIŇOVÁNÍ    18,1 %  p &lt;.001 POZITIVNÍ COPING     38,6 %  p &lt;.001  PODHODNOCOVÁNÍ    25,4 %  p &lt;.001  ODMÍTÁNÍ VINY    26,0 %  p &lt;.001  ODKLON     27,4 %  p &lt;.001  NÁHRADNÍ USPOKOJENÍ   37,4 %  KONTROLA SITUACE    17,7 %  p &lt;.001  KONTROLA REAKCÍ     12,8 %  p &lt;.001  PoZITIVNÍ SEBEINSTRUKCE    9,6 %  p &lt;.001   </vt:lpstr>
      <vt:lpstr>Prezentace aplikace PowerPoint</vt:lpstr>
      <vt:lpstr>Prezentace aplikace PowerPoint</vt:lpstr>
      <vt:lpstr>Prezentace aplikace PowerPoint</vt:lpstr>
      <vt:lpstr>Jak se vyhoření projevuje? </vt:lpstr>
      <vt:lpstr> Míra projevů vyhoření mezi učitelkami a učiteli ZŠ Zdroj: Výzkumná studie „Učitelské vyhoření“  Grantová agentura ČR, GA16-21302S, PedF UK n=2394 </vt:lpstr>
      <vt:lpstr>Prezentace aplikace PowerPoint</vt:lpstr>
      <vt:lpstr>Prezentace aplikace PowerPoint</vt:lpstr>
      <vt:lpstr>Prezentace aplikace PowerPoint</vt:lpstr>
      <vt:lpstr>Prezentace aplikace PowerPoint</vt:lpstr>
      <vt:lpstr>Cesty k vyhoření </vt:lpstr>
      <vt:lpstr>Prezentace aplikace PowerPoint</vt:lpstr>
      <vt:lpstr>S čím jsou vyučující  ve své práci spokojeni?  Co jim přináší radost  a pocit uspokojení? </vt:lpstr>
      <vt:lpstr>Prezentace aplikace PowerPoint</vt:lpstr>
      <vt:lpstr>negativní coping únik, rezignace, vyhýbání se…</vt:lpstr>
      <vt:lpstr>Prevence učitelského vyhoření (Brown 2012, Skaalvik a Skaalvik 2007, Friedman 2003)   </vt:lpstr>
      <vt:lpstr>Síla vztahů  Já už jsem několikrát přemýšlela, fakticky reálně, že bych skončila ve škole. Že mám pocit, že už jsem fakticky unavená, že mě to jako zmáhá. Ale fakt jediný nebo jeden stěžejní důvod, proč neodejít, tak kvůli tomu kolektivu, co tady je. Protože si myslím, že mám tak skvělý kolegyně, že si fakt maximálně vyjdeme vstříc, mám pocit, že si hrozně jako pomáháme, že to jako fakticky funguje, jako opravdu je tu parta. … To je fakt velký bonus. Máte ten pocit podpory, že fakt víte, že když něco, tak vám opravdu někdo pomůže, když budu mít nějaký problém, vím, že tady můžu za kýmkoliv jít a že to můžeme řešit, že to je prostě v pohodě.    </vt:lpstr>
      <vt:lpstr>Prezentace aplikace PowerPoint</vt:lpstr>
      <vt:lpstr>Sociální podpora VE ŠKOLE Křivohlavý,1998</vt:lpstr>
      <vt:lpstr>Sociální opora v učitelství</vt:lpstr>
      <vt:lpstr>techniky kolegiálního sdílení</vt:lpstr>
      <vt:lpstr>JakÁ může být VE VZTAHU K VÝŠE UVEDENÝM CÍLŮM role psychologů/psycholožek ve školách či poradnách?</vt:lpstr>
      <vt:lpstr>Praktická opatření</vt:lpstr>
      <vt:lpstr>A KDYŽ UŽ TO NELZE ZASTAVIT </vt:lpstr>
      <vt:lpstr>Prezentace aplikace PowerPoint</vt:lpstr>
      <vt:lpstr>7 praktických postupů zvládání stresu (z publikace „Umíte si poradit se stresem?“)</vt:lpstr>
      <vt:lpstr>Literatura a zdroje</vt:lpstr>
      <vt:lpstr>Prezentace aplikace PowerPoint</vt:lpstr>
      <vt:lpstr>Děkuji za pozornost!  Hodně síly v odolávání  syndromu vyhoření.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Self-efficacy a syndrom vyhoření u vyučujících ZŠ</dc:title>
  <dc:creator>Petra Topková</dc:creator>
  <cp:lastModifiedBy>Irena Smetáčková</cp:lastModifiedBy>
  <cp:revision>164</cp:revision>
  <dcterms:created xsi:type="dcterms:W3CDTF">2015-10-18T22:20:14Z</dcterms:created>
  <dcterms:modified xsi:type="dcterms:W3CDTF">2021-11-10T15:16:50Z</dcterms:modified>
</cp:coreProperties>
</file>