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Tomorrow" pitchFamily="2" charset="0"/>
      <p:regular r:id="rId16"/>
    </p:embeddedFont>
    <p:embeddedFont>
      <p:font typeface="Tomorrow Semi Bold" pitchFamily="2" charset="0"/>
      <p:regular r:id="rId17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98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80034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Základy speciální tělesné přípravy: Překonávání překážek a házení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6280190" y="5057299"/>
            <a:ext cx="434018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Předmět: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Základy speciální tělesné přípravy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280190" y="5553432"/>
            <a:ext cx="434018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Autor: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kpt. PhDr. Jan Maleček, Ph.D.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11112103" y="5057299"/>
            <a:ext cx="27320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Pracoviště: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Katedra vojenské tělovýchovy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70930"/>
            <a:ext cx="1057965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Datová analytika a evidence-based výcvik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887022"/>
            <a:ext cx="29089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Od stopování k analýze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395538"/>
            <a:ext cx="560296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Sběr dat přesahuje měření celkového času na 500 m. Evidence-based přístup vyžaduje: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209211"/>
            <a:ext cx="5602962" cy="2044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Split times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mezičasy pro skupiny překážek (1–5, 6–10, 11–15, 16–20)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Identifikace úzkých hrdel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kde jednotka ztrácí čas oproti normativu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Normativní tabulky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pro specifické odbornosti (Výsadkář vs. Spojař)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451634"/>
            <a:ext cx="252329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Inferenční statistika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5960150"/>
            <a:ext cx="560296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Párový t-test pro srovnání výkonu roty na jaře a na podzim. Cohenovo d (Effect Size) pro vyčíslení reálného přínosu nové metodiky výcviku veliteli praporu (Hendl, 2004).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88480" y="2011085"/>
            <a:ext cx="3353753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20</a:t>
            </a:r>
            <a:endParaRPr lang="en-US" sz="5150" dirty="0"/>
          </a:p>
        </p:txBody>
      </p:sp>
      <p:sp>
        <p:nvSpPr>
          <p:cNvPr id="9" name="Text 7"/>
          <p:cNvSpPr/>
          <p:nvPr/>
        </p:nvSpPr>
        <p:spPr>
          <a:xfrm>
            <a:off x="7324844" y="291405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Překážek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6888480" y="3422571"/>
            <a:ext cx="33537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Počet standardizovaných překážek na dráze NATO/CISM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10490240" y="2011085"/>
            <a:ext cx="3353872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500m</a:t>
            </a:r>
            <a:endParaRPr lang="en-US" sz="5150" dirty="0"/>
          </a:p>
        </p:txBody>
      </p:sp>
      <p:sp>
        <p:nvSpPr>
          <p:cNvPr id="12" name="Text 10"/>
          <p:cNvSpPr/>
          <p:nvPr/>
        </p:nvSpPr>
        <p:spPr>
          <a:xfrm>
            <a:off x="10926723" y="291405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Délka dráhy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0490240" y="3422571"/>
            <a:ext cx="33538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Standardizovaná bojová dráha aliance pro měření fyzické připravenosti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8689300" y="4871204"/>
            <a:ext cx="3353872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12+</a:t>
            </a:r>
            <a:endParaRPr lang="en-US" sz="5150" dirty="0"/>
          </a:p>
        </p:txBody>
      </p:sp>
      <p:sp>
        <p:nvSpPr>
          <p:cNvPr id="15" name="Text 13"/>
          <p:cNvSpPr/>
          <p:nvPr/>
        </p:nvSpPr>
        <p:spPr>
          <a:xfrm>
            <a:off x="9125783" y="577417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mmol/L laktát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8689300" y="6282690"/>
            <a:ext cx="33538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Hladina krevního laktátu při překonávání dráhy v plném tempu (Hoffman, 2014)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7241" y="552926"/>
            <a:ext cx="13055918" cy="1230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Bezpečnostní opatření a prevence: Risk Management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787241" y="2173486"/>
            <a:ext cx="13055918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Cílem výcviku je vojáka připravit do boje — nikoliv ho zranit v míru. Statisticky dochází k největšímu počtu muskuloskeletálních zranění při únavě a na mokrém povrchu. Velitelé musí průběžně provádět </a:t>
            </a:r>
            <a:r>
              <a:rPr lang="en-US" sz="15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dynamické hodnocení rizik</a:t>
            </a: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787241" y="3020020"/>
            <a:ext cx="6430328" cy="2230755"/>
          </a:xfrm>
          <a:prstGeom prst="roundRect">
            <a:avLst>
              <a:gd name="adj" fmla="val 132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984052" y="3216831"/>
            <a:ext cx="590431" cy="590431"/>
          </a:xfrm>
          <a:prstGeom prst="roundRect">
            <a:avLst>
              <a:gd name="adj" fmla="val 15485443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453" y="3379232"/>
            <a:ext cx="265628" cy="2656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84052" y="4002405"/>
            <a:ext cx="2460427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Organizace cvičiště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84052" y="4426982"/>
            <a:ext cx="6036707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Prověrka nářadí, dopadových ploch a kyprosti písku v doskočištích před každým výcvikem.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412712" y="3020020"/>
            <a:ext cx="6430447" cy="2230755"/>
          </a:xfrm>
          <a:prstGeom prst="roundRect">
            <a:avLst>
              <a:gd name="adj" fmla="val 132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Shape 7"/>
          <p:cNvSpPr/>
          <p:nvPr/>
        </p:nvSpPr>
        <p:spPr>
          <a:xfrm>
            <a:off x="7609523" y="3216831"/>
            <a:ext cx="590431" cy="590431"/>
          </a:xfrm>
          <a:prstGeom prst="roundRect">
            <a:avLst>
              <a:gd name="adj" fmla="val 15485443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1924" y="3379232"/>
            <a:ext cx="265628" cy="2656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09523" y="4002405"/>
            <a:ext cx="2460427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Klimatické faktory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609523" y="4426982"/>
            <a:ext cx="6036826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Déšť, sníh a bláto mění tření a kinematiku — nutnost úpravy techniky nebo snížení rychlosti provedení.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787241" y="5445919"/>
            <a:ext cx="6430328" cy="2230755"/>
          </a:xfrm>
          <a:prstGeom prst="roundRect">
            <a:avLst>
              <a:gd name="adj" fmla="val 132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Shape 11"/>
          <p:cNvSpPr/>
          <p:nvPr/>
        </p:nvSpPr>
        <p:spPr>
          <a:xfrm>
            <a:off x="984052" y="5642729"/>
            <a:ext cx="590431" cy="590431"/>
          </a:xfrm>
          <a:prstGeom prst="roundRect">
            <a:avLst>
              <a:gd name="adj" fmla="val 15485443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6453" y="5805130"/>
            <a:ext cx="265628" cy="26562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4052" y="6428303"/>
            <a:ext cx="2630567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Záchrana a dopomoc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984052" y="6852880"/>
            <a:ext cx="6036707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Správné postavení instruktora. Dopomoc za opasek nebo rameno — </a:t>
            </a:r>
            <a:r>
              <a:rPr lang="en-US" sz="15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nikdy za zbraň!</a:t>
            </a: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Poučení vojáků před zahájením.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7412712" y="5445919"/>
            <a:ext cx="6430447" cy="2230755"/>
          </a:xfrm>
          <a:prstGeom prst="roundRect">
            <a:avLst>
              <a:gd name="adj" fmla="val 132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20" name="Shape 15"/>
          <p:cNvSpPr/>
          <p:nvPr/>
        </p:nvSpPr>
        <p:spPr>
          <a:xfrm>
            <a:off x="7609523" y="5642729"/>
            <a:ext cx="590431" cy="590431"/>
          </a:xfrm>
          <a:prstGeom prst="roundRect">
            <a:avLst>
              <a:gd name="adj" fmla="val 15485443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1924" y="5805130"/>
            <a:ext cx="265628" cy="26562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09523" y="6428303"/>
            <a:ext cx="2460427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Zdravotní jištění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7609523" y="6852880"/>
            <a:ext cx="6036826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Přítomnost CLS zdravotníka. Jasný evakuační plán (MEDEVAC/CASEVAC) z prostoru překážkové dráhy.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0420" y="875109"/>
            <a:ext cx="6126599" cy="573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Kontrolní otázky a diskuze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220420" y="1978223"/>
            <a:ext cx="3753088" cy="3030498"/>
          </a:xfrm>
          <a:prstGeom prst="roundRect">
            <a:avLst>
              <a:gd name="adj" fmla="val 3621"/>
            </a:avLst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6220420" y="1955363"/>
            <a:ext cx="3753088" cy="91440"/>
          </a:xfrm>
          <a:prstGeom prst="roundRect">
            <a:avLst>
              <a:gd name="adj" fmla="val 30105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Shape 3"/>
          <p:cNvSpPr/>
          <p:nvPr/>
        </p:nvSpPr>
        <p:spPr>
          <a:xfrm>
            <a:off x="7821692" y="1702951"/>
            <a:ext cx="550545" cy="550545"/>
          </a:xfrm>
          <a:prstGeom prst="roundRect">
            <a:avLst>
              <a:gd name="adj" fmla="val 166090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/>
          <p:nvPr/>
        </p:nvSpPr>
        <p:spPr>
          <a:xfrm>
            <a:off x="7986832" y="1840587"/>
            <a:ext cx="220147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26756" y="2436971"/>
            <a:ext cx="3032046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Kinematický řetězec hodu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426756" y="2825472"/>
            <a:ext cx="3340418" cy="1976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Aplikujte principy kinematického řetězce a popište, proč voják při hodu granátem v kleče nedosáhne stejné vzdálenosti jako při hodu ve stoje. Jak lze tento handicap taktickou biomechanikou částečně minimalizovat?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10143173" y="1978223"/>
            <a:ext cx="3753207" cy="3030498"/>
          </a:xfrm>
          <a:prstGeom prst="roundRect">
            <a:avLst>
              <a:gd name="adj" fmla="val 3621"/>
            </a:avLst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Shape 8"/>
          <p:cNvSpPr/>
          <p:nvPr/>
        </p:nvSpPr>
        <p:spPr>
          <a:xfrm>
            <a:off x="10143173" y="1955363"/>
            <a:ext cx="3753207" cy="91440"/>
          </a:xfrm>
          <a:prstGeom prst="roundRect">
            <a:avLst>
              <a:gd name="adj" fmla="val 30105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Shape 9"/>
          <p:cNvSpPr/>
          <p:nvPr/>
        </p:nvSpPr>
        <p:spPr>
          <a:xfrm>
            <a:off x="11744444" y="1702951"/>
            <a:ext cx="550545" cy="550545"/>
          </a:xfrm>
          <a:prstGeom prst="roundRect">
            <a:avLst>
              <a:gd name="adj" fmla="val 166090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3" name="Text 10"/>
          <p:cNvSpPr/>
          <p:nvPr/>
        </p:nvSpPr>
        <p:spPr>
          <a:xfrm>
            <a:off x="11909584" y="1840587"/>
            <a:ext cx="220147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0349508" y="2436971"/>
            <a:ext cx="2640092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Experimentální design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0349508" y="2825472"/>
            <a:ext cx="3340537" cy="1694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Navrhněte experimentální design, jímž byste ověřili, zda zařazení plyometrického tréninku do ranních rozcviček zlepší čas roty při překonávání „Irské lavice" a „Zdi" na bojové dráze NATO.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220420" y="5453658"/>
            <a:ext cx="7675959" cy="1900833"/>
          </a:xfrm>
          <a:prstGeom prst="roundRect">
            <a:avLst>
              <a:gd name="adj" fmla="val 5773"/>
            </a:avLst>
          </a:prstGeom>
          <a:solidFill>
            <a:srgbClr val="FCFCFC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7" name="Shape 14"/>
          <p:cNvSpPr/>
          <p:nvPr/>
        </p:nvSpPr>
        <p:spPr>
          <a:xfrm>
            <a:off x="6220420" y="5430798"/>
            <a:ext cx="7675959" cy="91440"/>
          </a:xfrm>
          <a:prstGeom prst="roundRect">
            <a:avLst>
              <a:gd name="adj" fmla="val 30105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8" name="Shape 15"/>
          <p:cNvSpPr/>
          <p:nvPr/>
        </p:nvSpPr>
        <p:spPr>
          <a:xfrm>
            <a:off x="9783127" y="5178385"/>
            <a:ext cx="550545" cy="550545"/>
          </a:xfrm>
          <a:prstGeom prst="roundRect">
            <a:avLst>
              <a:gd name="adj" fmla="val 166090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9" name="Text 16"/>
          <p:cNvSpPr/>
          <p:nvPr/>
        </p:nvSpPr>
        <p:spPr>
          <a:xfrm>
            <a:off x="9948267" y="5316022"/>
            <a:ext cx="220147" cy="275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426756" y="5912406"/>
            <a:ext cx="3514963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Datový management na dráze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6426756" y="6300907"/>
            <a:ext cx="7263289" cy="847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Jaká data (proměnné) byste potřebovali sbírat na bojové dráze NATO, abyste mohli veliteli praporu prokazatelně určit, u které překážky selhává strategie rozvržení tempa (Pacing Strategy)?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35906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Použitá literatura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55281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Veškeré citace jsou uvedeny v normě </a:t>
            </a: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APA 7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 Pro plné znění vojenských předpisů odkazujte na Správu doktrín Ředitelství výcviku a doktrín AČR.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411141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770930" y="3411141"/>
            <a:ext cx="91440" cy="1077516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083588" y="363235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Hendl, J. (2004). </a:t>
            </a:r>
            <a:r>
              <a:rPr lang="en-US" sz="1550" i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Přehled statistických metod zpracování dat.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Portál.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3411141"/>
            <a:ext cx="6422231" cy="1077516"/>
          </a:xfrm>
          <a:prstGeom prst="roundRect">
            <a:avLst>
              <a:gd name="adj" fmla="val 10183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Shape 6"/>
          <p:cNvSpPr/>
          <p:nvPr/>
        </p:nvSpPr>
        <p:spPr>
          <a:xfrm>
            <a:off x="7391519" y="3411141"/>
            <a:ext cx="91440" cy="1077516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7704177" y="363235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Hoffman, J. R. (2014). </a:t>
            </a:r>
            <a:r>
              <a:rPr lang="en-US" sz="1550" i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Physiological Aspects of Sport Training and Performance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(2nd ed.). Human Kinetics.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4687014"/>
            <a:ext cx="6422231" cy="1395055"/>
          </a:xfrm>
          <a:prstGeom prst="roundRect">
            <a:avLst>
              <a:gd name="adj" fmla="val 7865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Shape 9"/>
          <p:cNvSpPr/>
          <p:nvPr/>
        </p:nvSpPr>
        <p:spPr>
          <a:xfrm>
            <a:off x="770930" y="4687014"/>
            <a:ext cx="91440" cy="1395055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1083588" y="4908233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Ministerstvo obrany ČR. (2011). </a:t>
            </a:r>
            <a:r>
              <a:rPr lang="en-US" sz="1550" i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Vojenský předpis Tel-51-2: Překonávání překážek a házení.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Správa doktrín Ředitelství výcviku a doktrín.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414379" y="4687014"/>
            <a:ext cx="6422231" cy="1395055"/>
          </a:xfrm>
          <a:prstGeom prst="roundRect">
            <a:avLst>
              <a:gd name="adj" fmla="val 7865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Shape 12"/>
          <p:cNvSpPr/>
          <p:nvPr/>
        </p:nvSpPr>
        <p:spPr>
          <a:xfrm>
            <a:off x="7391519" y="4687014"/>
            <a:ext cx="91440" cy="1395055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Text 13"/>
          <p:cNvSpPr/>
          <p:nvPr/>
        </p:nvSpPr>
        <p:spPr>
          <a:xfrm>
            <a:off x="7704177" y="4908233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Thomas, J. R., Nelson, J. K., &amp; Silverman, S. J. (2015). </a:t>
            </a:r>
            <a:r>
              <a:rPr lang="en-US" sz="1550" i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Research Methods in Physical Activity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(7th ed.). Human Kinetics.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93790" y="6305312"/>
            <a:ext cx="2589609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1D1D1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5"/>
          <p:cNvSpPr/>
          <p:nvPr/>
        </p:nvSpPr>
        <p:spPr>
          <a:xfrm>
            <a:off x="920472" y="6372463"/>
            <a:ext cx="2336244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KATEDRA TEORIE A DIDAKTIKY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3482578" y="6305312"/>
            <a:ext cx="3457932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1D1D1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 17"/>
          <p:cNvSpPr/>
          <p:nvPr/>
        </p:nvSpPr>
        <p:spPr>
          <a:xfrm>
            <a:off x="3609261" y="6372463"/>
            <a:ext cx="320456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SEKCE VOJENSKO-VĚDECKÉHO VÝZKUMU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039689" y="6305312"/>
            <a:ext cx="2666405" cy="388382"/>
          </a:xfrm>
          <a:prstGeom prst="roundRect">
            <a:avLst>
              <a:gd name="adj" fmla="val 6132"/>
            </a:avLst>
          </a:prstGeom>
          <a:noFill/>
          <a:ln w="7620">
            <a:solidFill>
              <a:srgbClr val="1D1D1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 19"/>
          <p:cNvSpPr/>
          <p:nvPr/>
        </p:nvSpPr>
        <p:spPr>
          <a:xfrm>
            <a:off x="7166372" y="6372463"/>
            <a:ext cx="2413040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KPT. PHDR. JAN MALEČEK, PH.D.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45669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Osnova lekce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56258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Cílem dnešního bloku je přejít od obecné fyzické zdatnosti k vysoce specifické bojové mobilitě. Vycházíme z doktríny Tel-51-2 a klade se důraz na analytické myšlení, nikoli pouhé provedení pohybu.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420904"/>
            <a:ext cx="4215289" cy="3262908"/>
          </a:xfrm>
          <a:prstGeom prst="roundRect">
            <a:avLst>
              <a:gd name="adj" fmla="val 91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816650" y="3443764"/>
            <a:ext cx="4169569" cy="595313"/>
          </a:xfrm>
          <a:prstGeom prst="roundRect">
            <a:avLst>
              <a:gd name="adj" fmla="val 393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2606" y="3592473"/>
            <a:ext cx="297656" cy="2976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5008" y="423743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Cíle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015008" y="4666655"/>
            <a:ext cx="377285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Osvojení biomechanických principů překonávání přírodních a umělých překážek. Zvládnutí didaktiky nácviku hodů a překážkové dráhy s ohledem na bezpečnost a efektivitu výcviku.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5207437" y="3420904"/>
            <a:ext cx="4215408" cy="3262908"/>
          </a:xfrm>
          <a:prstGeom prst="roundRect">
            <a:avLst>
              <a:gd name="adj" fmla="val 91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7"/>
          <p:cNvSpPr/>
          <p:nvPr/>
        </p:nvSpPr>
        <p:spPr>
          <a:xfrm>
            <a:off x="5230297" y="3443764"/>
            <a:ext cx="4169688" cy="595313"/>
          </a:xfrm>
          <a:prstGeom prst="roundRect">
            <a:avLst>
              <a:gd name="adj" fmla="val 393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6253" y="3592473"/>
            <a:ext cx="297656" cy="2976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28655" y="423743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Průběh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5428655" y="4666655"/>
            <a:ext cx="3772972" cy="1795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Klasifikace a kineziologie překážek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Techniky přeskoků, lezení a plížení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Balistika a technika házení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Překážková dráha NATO a analytika výkonu</a:t>
            </a:r>
            <a:endParaRPr lang="en-US" sz="1550" dirty="0"/>
          </a:p>
        </p:txBody>
      </p:sp>
      <p:sp>
        <p:nvSpPr>
          <p:cNvPr id="14" name="Shape 10"/>
          <p:cNvSpPr/>
          <p:nvPr/>
        </p:nvSpPr>
        <p:spPr>
          <a:xfrm>
            <a:off x="9621203" y="3420904"/>
            <a:ext cx="4215289" cy="3262908"/>
          </a:xfrm>
          <a:prstGeom prst="roundRect">
            <a:avLst>
              <a:gd name="adj" fmla="val 912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Shape 11"/>
          <p:cNvSpPr/>
          <p:nvPr/>
        </p:nvSpPr>
        <p:spPr>
          <a:xfrm>
            <a:off x="9644063" y="3443764"/>
            <a:ext cx="4169569" cy="595313"/>
          </a:xfrm>
          <a:prstGeom prst="roundRect">
            <a:avLst>
              <a:gd name="adj" fmla="val 393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80019" y="3592473"/>
            <a:ext cx="297656" cy="2976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42421" y="423743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Přezkoušení</a:t>
            </a:r>
            <a:endParaRPr lang="en-US" sz="1950" dirty="0"/>
          </a:p>
        </p:txBody>
      </p:sp>
      <p:sp>
        <p:nvSpPr>
          <p:cNvPr id="18" name="Text 13"/>
          <p:cNvSpPr/>
          <p:nvPr/>
        </p:nvSpPr>
        <p:spPr>
          <a:xfrm>
            <a:off x="9842421" y="4666655"/>
            <a:ext cx="377285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Schopnost provést videoanalýzu chyb vojáka na překážkové dráze a navrhnout metodickou řadu pro odstranění limitujících faktorů v technice pohybu.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9818" y="776645"/>
            <a:ext cx="7797165" cy="1052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Taktický a fyziologický význam problematiky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6159818" y="2043351"/>
            <a:ext cx="7797165" cy="1183124"/>
          </a:xfrm>
          <a:prstGeom prst="roundRect">
            <a:avLst>
              <a:gd name="adj" fmla="val 2135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6328172" y="2211705"/>
            <a:ext cx="2104787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Bojová mobilita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328172" y="2560439"/>
            <a:ext cx="7460456" cy="497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Schopnost plynulého a efektivního pohybu v členitém terénu pod palbou nebo v časovém presu — definováno vojenským předpisem Tel-51-2.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159818" y="3369231"/>
            <a:ext cx="7797165" cy="1431965"/>
          </a:xfrm>
          <a:prstGeom prst="roundRect">
            <a:avLst>
              <a:gd name="adj" fmla="val 176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6328172" y="3537585"/>
            <a:ext cx="2412087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Energetická náročnost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6328172" y="3886319"/>
            <a:ext cx="7460456" cy="7465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Překonávání překážek představuje vysoce intenzivní intermitentní zátěž — střídání anaerobního alaktátového a laktátového metabolismu. Laktát přesahuje 12 mmol/L (Hoffman, 2014).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159818" y="4943951"/>
            <a:ext cx="7797165" cy="1183124"/>
          </a:xfrm>
          <a:prstGeom prst="roundRect">
            <a:avLst>
              <a:gd name="adj" fmla="val 2135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6328172" y="5112306"/>
            <a:ext cx="2104787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Ekonomika pohybu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328172" y="5461040"/>
            <a:ext cx="7460456" cy="497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Špatná technika přeskočení zdi způsobuje zbytečnou ztrátu mechanické energie a předčasnou únavu. Klíčový ukazatel: </a:t>
            </a:r>
            <a:r>
              <a:rPr lang="en-US" sz="13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Rate of Force Development (RFD)</a:t>
            </a:r>
            <a:r>
              <a:rPr lang="en-US" sz="13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159818" y="6269831"/>
            <a:ext cx="7797165" cy="1183124"/>
          </a:xfrm>
          <a:prstGeom prst="roundRect">
            <a:avLst>
              <a:gd name="adj" fmla="val 2135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6328172" y="6438186"/>
            <a:ext cx="2221111" cy="263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Psychologický faktor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6328172" y="6786920"/>
            <a:ext cx="7460456" cy="497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Zvládnutí překážek buduje u vojáka sebedůvěru a agresivitu v útoku — tzv. „bojový drajv" je měřitelnou součástí operační připravenosti.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9653"/>
            <a:ext cx="1000910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Kinematika přeskoků: Skoky a přeskoky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145744"/>
            <a:ext cx="350317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Základní techniky (Tel-51-2)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654260"/>
            <a:ext cx="6279356" cy="1478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Skok prostý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Přeskok opřením o ruku a nohu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Skrčka a roznožka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Přeskok úkrokem (nejefektivnější technika)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4355902"/>
            <a:ext cx="6279356" cy="1795820"/>
          </a:xfrm>
          <a:prstGeom prst="roundRect">
            <a:avLst>
              <a:gd name="adj" fmla="val 1658"/>
            </a:avLst>
          </a:prstGeom>
          <a:solidFill>
            <a:srgbClr val="DADAD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4666417"/>
            <a:ext cx="248007" cy="19835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38513" y="4603790"/>
            <a:ext cx="5436275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Biomechanické pravidlo:</a:t>
            </a: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Čím výše se zvedne těžiště (COM) nad překážku, tím více energie je spotřebováno. Cílem je maximalizovat horizontální složku rychlosti a minimalizovat vertikální pohyb těžiště.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564874" y="214574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Fáze přeskoku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7564874" y="2679144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 Light" pitchFamily="34" charset="0"/>
                <a:ea typeface="Tomorrow Light" pitchFamily="34" charset="-122"/>
                <a:cs typeface="Tomorrow Light" pitchFamily="34" charset="-120"/>
              </a:rPr>
              <a:t>01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564874" y="2993469"/>
            <a:ext cx="6279356" cy="22860"/>
          </a:xfrm>
          <a:prstGeom prst="rect">
            <a:avLst/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7564874" y="313836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Rozběh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akumulace kinetické energie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564874" y="3803094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 Light" pitchFamily="34" charset="0"/>
                <a:ea typeface="Tomorrow Light" pitchFamily="34" charset="-122"/>
                <a:cs typeface="Tomorrow Light" pitchFamily="34" charset="-120"/>
              </a:rPr>
              <a:t>02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564874" y="4117419"/>
            <a:ext cx="6279356" cy="22860"/>
          </a:xfrm>
          <a:prstGeom prst="rect">
            <a:avLst/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7564874" y="426231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Odraz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transformace síly, explozivní kontrakce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564874" y="4927044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 Light" pitchFamily="34" charset="0"/>
                <a:ea typeface="Tomorrow Light" pitchFamily="34" charset="-122"/>
                <a:cs typeface="Tomorrow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564874" y="5241369"/>
            <a:ext cx="6279356" cy="22860"/>
          </a:xfrm>
          <a:prstGeom prst="rect">
            <a:avLst/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/>
          <p:nvPr/>
        </p:nvSpPr>
        <p:spPr>
          <a:xfrm>
            <a:off x="7564874" y="538626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Let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změna polohy těžiště, minimální vertikální práce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7564874" y="6050994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 Light" pitchFamily="34" charset="0"/>
                <a:ea typeface="Tomorrow Light" pitchFamily="34" charset="-122"/>
                <a:cs typeface="Tomorrow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9" name="Shape 16"/>
          <p:cNvSpPr/>
          <p:nvPr/>
        </p:nvSpPr>
        <p:spPr>
          <a:xfrm>
            <a:off x="7564874" y="6365319"/>
            <a:ext cx="6279356" cy="22860"/>
          </a:xfrm>
          <a:prstGeom prst="rect">
            <a:avLst/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20" name="Text 17"/>
          <p:cNvSpPr/>
          <p:nvPr/>
        </p:nvSpPr>
        <p:spPr>
          <a:xfrm>
            <a:off x="7564874" y="651021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Doskok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absorpce rázových sil (3–5× tělesná hmotnost)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6068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Techniky překonávání výškových překážek: Šplh a přelézání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6223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Pohyb ve vertikále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170753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Překonávání zdí, oken, šplh na lano nebo tyč patří k nejnáročnějším disciplínám. Vyžadují vysokou </a:t>
            </a: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relativní sílu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poměr síly k tělesné hmotnosti — pletence ramenního a úchopu.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321731"/>
            <a:ext cx="48758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Technika přelézání (Zavěšení a výmyk)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4830247"/>
            <a:ext cx="69556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Využití hybnosti dolních končetin k přenosu těžiště nad hranu překážky eliminuje nutnost čistého shybování, čímž šetří energii pro následné bojové úkoly.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598122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Šplh po laně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93790" y="6489740"/>
            <a:ext cx="69556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Asistence dolních končetin technikou smyčky nebo zámku šetří svalstvo paží — klíčové pro zachování střelecké přesnosti po šplhu v plné balistice.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8098274" y="2463879"/>
            <a:ext cx="5888712" cy="4839533"/>
          </a:xfrm>
          <a:prstGeom prst="roundRect">
            <a:avLst>
              <a:gd name="adj" fmla="val 615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8296632" y="2662238"/>
            <a:ext cx="350662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Aktivované svalové skupiny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8296632" y="3170753"/>
            <a:ext cx="5491996" cy="1478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M. latissimus dorsi (primární tahač)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Flexory předloktí a úchopová síla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Core — stabilizace a přenos síly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Triceps brachii při výmyku přes hranu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296632" y="4827746"/>
            <a:ext cx="549199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Poznámka: cvičení v taktické výstroji s 15kg nosičem plátů zásadně mění biomechaniku — výcvik musí simulovat reálné podmínky nasazení.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96685"/>
            <a:ext cx="779430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Nízký profil: Plížení a podlézání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11359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Minimalizace siluety při překonávání zóny palebného působení nepřítele nebo podlézání ostnatého drátu — takticky nezbytná, fyziologicky extrémně náročná dovednost.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971919"/>
            <a:ext cx="4215289" cy="2776895"/>
          </a:xfrm>
          <a:prstGeom prst="roundRect">
            <a:avLst>
              <a:gd name="adj" fmla="val 3951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770930" y="2971919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083588" y="319313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Plížení na břiše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83588" y="3622358"/>
            <a:ext cx="3704273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Maximální krytí siluety. Velmi pomalé, enormní metabolická náročnost. Hrudník komprimován — ztížené dýchání v době maximální svalové zátěže. Generuje masivní kyslíkový dluh i na krátkém úseku 30 m.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2971919"/>
            <a:ext cx="4215408" cy="2776895"/>
          </a:xfrm>
          <a:prstGeom prst="roundRect">
            <a:avLst>
              <a:gd name="adj" fmla="val 3951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5184577" y="2971919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5497235" y="319313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Plížení na boku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497235" y="3622358"/>
            <a:ext cx="370439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Kompromis pro transport materiálu nebo zbraně. Lepší dýchání, stále nízký profil. Vhodné pro přesuny v sevřeném prostoru s vybavením.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2971919"/>
            <a:ext cx="4215289" cy="2776895"/>
          </a:xfrm>
          <a:prstGeom prst="roundRect">
            <a:avLst>
              <a:gd name="adj" fmla="val 3951"/>
            </a:avLst>
          </a:prstGeom>
          <a:solidFill>
            <a:srgbClr val="FCFCFC"/>
          </a:solidFill>
          <a:ln w="22860">
            <a:solidFill>
              <a:srgbClr val="D6D0D0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1"/>
          <p:cNvSpPr/>
          <p:nvPr/>
        </p:nvSpPr>
        <p:spPr>
          <a:xfrm>
            <a:off x="9598343" y="2971919"/>
            <a:ext cx="91440" cy="2776895"/>
          </a:xfrm>
          <a:prstGeom prst="roundRect">
            <a:avLst>
              <a:gd name="adj" fmla="val 32558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911001" y="3193137"/>
            <a:ext cx="369986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Lezení po čtyřech / Podlézání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911001" y="3622358"/>
            <a:ext cx="3704273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Vyšší rychlost přesunu, ale vyšší silueta. Využíváno při podlézání překážek s minimální světlostí. Rychlost přesunu klesá o 70–85 % oproti běhu, VO₂ radikálně stoupá vlivem izometrické tenze.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93790" y="5972056"/>
            <a:ext cx="13042821" cy="1160740"/>
          </a:xfrm>
          <a:prstGeom prst="roundRect">
            <a:avLst>
              <a:gd name="adj" fmla="val 2565"/>
            </a:avLst>
          </a:prstGeom>
          <a:solidFill>
            <a:srgbClr val="DADAD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6282571"/>
            <a:ext cx="248007" cy="19835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438513" y="6219944"/>
            <a:ext cx="121997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Operační dopad:</a:t>
            </a: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Kyslíkový dluh vzniklý plížením na 30 m má zásadní vliv na přesnost následné střelby — kognitivní a motorická kapacita jsou významně sníženy.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6758"/>
            <a:ext cx="109368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Házení v poli: Fyzikální a technické principy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8428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Cíle a techniky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351365"/>
            <a:ext cx="600872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Zásah bodového cíle (okno, zákop) nebo plošného cíle v maximální vzdálenosti. Vojenský předpis Tel-51-2 rozlišuje tyto techniky: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482578"/>
            <a:ext cx="6008727" cy="1478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Hod z místa (základní, maximální přesnost)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Hod z rozběhu / z kroku (maximální vzdálenost)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Hod v kleče (omezená rotace pánve)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Hod v leže (nejtěžší kineziologický řetězec)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159335"/>
            <a:ext cx="257687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Kinematický řetězec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93790" y="5667851"/>
            <a:ext cx="600872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Přenos síly: </a:t>
            </a: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Nohy → Trup (rotace) → Rameno → Paže → Ruka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 Přerušení řetězce v jakémkoli článku degraduje výslednou rychlost a přesnost odhodu.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294245" y="18428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Balistika odhodu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294245" y="2351365"/>
            <a:ext cx="654986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Optimální úhel odhodu pro maximální vzdálenost se vlivem odporu vzduchu a výšky odhodu odchyluje od teoretických 45° a reálně se pohybuje v rozmezí </a:t>
            </a:r>
            <a:r>
              <a:rPr lang="en-US" sz="155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38°–42°</a:t>
            </a: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294245" y="3527227"/>
            <a:ext cx="6549866" cy="2938701"/>
          </a:xfrm>
          <a:prstGeom prst="roundRect">
            <a:avLst>
              <a:gd name="adj" fmla="val 1013"/>
            </a:avLst>
          </a:prstGeom>
          <a:solidFill>
            <a:srgbClr val="DADAD7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603" y="3837742"/>
            <a:ext cx="248007" cy="19835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938968" y="3775115"/>
            <a:ext cx="570678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Rovnice dosahu: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938968" y="4661297"/>
            <a:ext cx="5706785" cy="640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175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968" y="4661297"/>
            <a:ext cx="5706785" cy="64067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938968" y="5553075"/>
            <a:ext cx="570678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kde </a:t>
            </a:r>
            <a:r>
              <a:rPr lang="en-US" sz="1550" i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</a:t>
            </a: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= počáteční rychlost, </a:t>
            </a:r>
            <a:r>
              <a:rPr lang="en-US" sz="1550" i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θ</a:t>
            </a: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= úhel odhodu, </a:t>
            </a:r>
            <a:r>
              <a:rPr lang="en-US" sz="1550" i="1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g</a:t>
            </a:r>
            <a:r>
              <a:rPr lang="en-US" sz="15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= tíhové zrychlení.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7294245" y="6689169"/>
            <a:ext cx="65498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Diagnostika chyb spočívá v identifikaci místa přerušení kinematického řetězce — typicky ztráta rotace pánve při hodu vleže.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4229" y="1057156"/>
            <a:ext cx="7139345" cy="568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Překážková dráha NATO (CISM)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214229" y="2042755"/>
            <a:ext cx="3622238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Standardizovaný nástroj aliance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14229" y="2777966"/>
            <a:ext cx="3622238" cy="1673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Bojová dráha délky </a:t>
            </a:r>
            <a:r>
              <a:rPr lang="en-US" sz="14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500 metrů</a:t>
            </a: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obsahuje </a:t>
            </a:r>
            <a:r>
              <a:rPr lang="en-US" sz="14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20 standardizovaných překážek</a:t>
            </a: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žebřík, irská lavice, zákop, zdi, bludiště. Standardizace umožňuje porovnávat fyzickou připravenost armád v rámci celé aliance NATO.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14229" y="4618553"/>
            <a:ext cx="2348389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Analytický potenciál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14229" y="5069562"/>
            <a:ext cx="3622238" cy="1952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Rozdělení dráhy do mezičasů po skupinách překážek (1–5, 6–10, 11–15, 16–20) umožňuje klastrovou analýzu jednotky. Data přímo diktují design dalšího výcviku — zjistíme, zda četa selhává na silových, nebo na vytrvalostních úsecích.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0156984" y="1875949"/>
            <a:ext cx="3884176" cy="5296495"/>
          </a:xfrm>
          <a:prstGeom prst="roundRect">
            <a:avLst>
              <a:gd name="adj" fmla="val 703"/>
            </a:avLst>
          </a:prstGeom>
          <a:solidFill>
            <a:srgbClr val="1D1D1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10338911" y="2042755"/>
            <a:ext cx="3520321" cy="568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Pacing Strategy — Strategie tempa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338911" y="2777966"/>
            <a:ext cx="3520321" cy="557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Klíč k úspěšnému překonání dráhy. Nejčastější chyba začátečníků: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0338911" y="3486031"/>
            <a:ext cx="3520321" cy="1790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Přepálení tempa na prvních 200 metrech</a:t>
            </a:r>
            <a:endParaRPr lang="en-US" sz="1400" dirty="0"/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Kritická akumulace H⁺ iontů (acidóza) do 15. překážky</a:t>
            </a:r>
            <a:endParaRPr lang="en-US" sz="1400" dirty="0"/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Selhání na tzv. „Jámě" — kolaps výkonu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0338911" y="5426631"/>
            <a:ext cx="3520321" cy="836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Výcvik pacing strategie je stejně důležitý jako výcvik samotných technik překonávání.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64682" y="464939"/>
            <a:ext cx="5619869" cy="479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Metodika a didaktika nácviku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264682" y="1181695"/>
            <a:ext cx="121009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Motorické učení jasně prokazuje: pohybová stopa (engram) se nejlépe tvoří v </a:t>
            </a:r>
            <a:r>
              <a:rPr lang="en-US" sz="1200" b="1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neúnavovém stavu</a:t>
            </a:r>
            <a:r>
              <a:rPr lang="en-US" sz="12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 Nejčastější chybou velitelů je okamžité zařazení plné taktické výstroje bez systematické průpravy (Thomas et al., 2015).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682" y="1750457"/>
            <a:ext cx="12100917" cy="54453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087525" y="1726823"/>
            <a:ext cx="2117626" cy="654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Ukázka instruktora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3087525" y="2474391"/>
            <a:ext cx="2117626" cy="6959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Vizualizace správného provedení</a:t>
            </a:r>
            <a:endParaRPr lang="en-US" sz="1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7631" y="3460120"/>
            <a:ext cx="469049" cy="469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81880" y="5974437"/>
            <a:ext cx="2129261" cy="32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Analýza fází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5181880" y="6394762"/>
            <a:ext cx="2129261" cy="6959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Rozebrání pohybových segmentů</a:t>
            </a:r>
            <a:endParaRPr lang="en-US" sz="16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1986" y="5170510"/>
            <a:ext cx="469049" cy="46904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252964" y="1965710"/>
            <a:ext cx="2117626" cy="32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Části nácviku</a:t>
            </a:r>
            <a:endParaRPr lang="en-US" sz="2050" dirty="0"/>
          </a:p>
        </p:txBody>
      </p:sp>
      <p:sp>
        <p:nvSpPr>
          <p:cNvPr id="12" name="Text 7"/>
          <p:cNvSpPr/>
          <p:nvPr/>
        </p:nvSpPr>
        <p:spPr>
          <a:xfrm>
            <a:off x="7252964" y="2386036"/>
            <a:ext cx="2117626" cy="463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Opakování izolovaných prvků</a:t>
            </a:r>
            <a:endParaRPr lang="en-US" sz="16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7977" y="3413579"/>
            <a:ext cx="469048" cy="4690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347320" y="6090426"/>
            <a:ext cx="2117625" cy="32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Plné překážky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9347320" y="6510751"/>
            <a:ext cx="2117625" cy="463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Provedení bez taktické zátěže</a:t>
            </a:r>
            <a:endParaRPr lang="en-US" sz="16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7426" y="5170510"/>
            <a:ext cx="469048" cy="46904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64682" y="7329249"/>
            <a:ext cx="121009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Zásada postupnosti — od jednoduchého ke složitému, od pomalého k rychlému — je základním pilířem didaktiky speciální tělesné přípravy. Modifikace zátěže probíhá v pořadí: výstroj sportovní → polní → taktická (se zbraní a balistikou).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1561</Words>
  <Application>Microsoft Macintosh PowerPoint</Application>
  <PresentationFormat>Vlastní</PresentationFormat>
  <Paragraphs>157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Tomorrow Light</vt:lpstr>
      <vt:lpstr>Tomorrow Semi Bold</vt:lpstr>
      <vt:lpstr>Tomorrow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Jan Maleček</cp:lastModifiedBy>
  <cp:revision>2</cp:revision>
  <dcterms:created xsi:type="dcterms:W3CDTF">2026-03-25T06:47:22Z</dcterms:created>
  <dcterms:modified xsi:type="dcterms:W3CDTF">2026-03-28T11:04:50Z</dcterms:modified>
</cp:coreProperties>
</file>