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2" r:id="rId3"/>
  </p:sldMasterIdLst>
  <p:sldIdLst>
    <p:sldId id="256" r:id="rId4"/>
    <p:sldId id="271" r:id="rId5"/>
    <p:sldId id="273" r:id="rId6"/>
    <p:sldId id="272" r:id="rId7"/>
    <p:sldId id="274" r:id="rId8"/>
    <p:sldId id="277" r:id="rId9"/>
    <p:sldId id="276" r:id="rId10"/>
    <p:sldId id="278" r:id="rId11"/>
    <p:sldId id="258" r:id="rId12"/>
    <p:sldId id="257" r:id="rId13"/>
    <p:sldId id="259" r:id="rId14"/>
    <p:sldId id="260" r:id="rId15"/>
    <p:sldId id="265" r:id="rId16"/>
    <p:sldId id="266" r:id="rId17"/>
    <p:sldId id="267" r:id="rId18"/>
    <p:sldId id="268" r:id="rId19"/>
    <p:sldId id="269" r:id="rId20"/>
    <p:sldId id="27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17F23D-B487-4409-9B86-DCDEAE7079C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7A4FA1A-B628-46F2-A402-0485B37F3B04}">
      <dgm:prSet custT="1"/>
      <dgm:spPr/>
      <dgm:t>
        <a:bodyPr/>
        <a:lstStyle/>
        <a:p>
          <a:pPr>
            <a:lnSpc>
              <a:spcPct val="100000"/>
            </a:lnSpc>
          </a:pPr>
          <a:r>
            <a:rPr lang="cs-CZ" sz="4000" dirty="0"/>
            <a:t>CHODIT</a:t>
          </a:r>
          <a:endParaRPr lang="en-US" sz="4000" dirty="0"/>
        </a:p>
      </dgm:t>
    </dgm:pt>
    <dgm:pt modelId="{AF7E716F-60DA-4E13-A791-07BB330986FF}" type="parTrans" cxnId="{EE763757-922C-4757-BB1C-D0CBF4E0B8C3}">
      <dgm:prSet/>
      <dgm:spPr/>
      <dgm:t>
        <a:bodyPr/>
        <a:lstStyle/>
        <a:p>
          <a:endParaRPr lang="en-US"/>
        </a:p>
      </dgm:t>
    </dgm:pt>
    <dgm:pt modelId="{4FA62C9E-B9E4-4250-8222-0CD23F06901F}" type="sibTrans" cxnId="{EE763757-922C-4757-BB1C-D0CBF4E0B8C3}">
      <dgm:prSet/>
      <dgm:spPr/>
      <dgm:t>
        <a:bodyPr/>
        <a:lstStyle/>
        <a:p>
          <a:pPr>
            <a:lnSpc>
              <a:spcPct val="100000"/>
            </a:lnSpc>
          </a:pPr>
          <a:endParaRPr lang="en-US"/>
        </a:p>
      </dgm:t>
    </dgm:pt>
    <dgm:pt modelId="{49EA21CA-563D-400E-B8CE-18D0ECA26AD2}">
      <dgm:prSet custT="1"/>
      <dgm:spPr/>
      <dgm:t>
        <a:bodyPr/>
        <a:lstStyle/>
        <a:p>
          <a:pPr>
            <a:lnSpc>
              <a:spcPct val="100000"/>
            </a:lnSpc>
          </a:pPr>
          <a:r>
            <a:rPr lang="cs-CZ" sz="4000" dirty="0"/>
            <a:t>PROJÍT</a:t>
          </a:r>
          <a:endParaRPr lang="en-US" sz="4000" dirty="0"/>
        </a:p>
      </dgm:t>
    </dgm:pt>
    <dgm:pt modelId="{035E442A-D4F7-447F-8C31-480147F3BD7F}" type="parTrans" cxnId="{94C2C378-A142-4B93-AD82-EB185BB93233}">
      <dgm:prSet/>
      <dgm:spPr/>
      <dgm:t>
        <a:bodyPr/>
        <a:lstStyle/>
        <a:p>
          <a:endParaRPr lang="en-US"/>
        </a:p>
      </dgm:t>
    </dgm:pt>
    <dgm:pt modelId="{52C6DA5E-CE61-4FB0-A8B2-C2144D73F606}" type="sibTrans" cxnId="{94C2C378-A142-4B93-AD82-EB185BB93233}">
      <dgm:prSet/>
      <dgm:spPr/>
      <dgm:t>
        <a:bodyPr/>
        <a:lstStyle/>
        <a:p>
          <a:endParaRPr lang="en-US"/>
        </a:p>
      </dgm:t>
    </dgm:pt>
    <dgm:pt modelId="{3AE9D4EB-836B-4E14-A528-1792A671BC8A}" type="pres">
      <dgm:prSet presAssocID="{BC17F23D-B487-4409-9B86-DCDEAE7079C6}" presName="root" presStyleCnt="0">
        <dgm:presLayoutVars>
          <dgm:dir/>
          <dgm:resizeHandles val="exact"/>
        </dgm:presLayoutVars>
      </dgm:prSet>
      <dgm:spPr/>
    </dgm:pt>
    <dgm:pt modelId="{2DDA8FB6-C6D6-4791-A673-878AC21323A4}" type="pres">
      <dgm:prSet presAssocID="{BC17F23D-B487-4409-9B86-DCDEAE7079C6}" presName="container" presStyleCnt="0">
        <dgm:presLayoutVars>
          <dgm:dir/>
          <dgm:resizeHandles val="exact"/>
        </dgm:presLayoutVars>
      </dgm:prSet>
      <dgm:spPr/>
    </dgm:pt>
    <dgm:pt modelId="{5E9E1018-6536-48A1-AB20-55F4AFB3CD89}" type="pres">
      <dgm:prSet presAssocID="{F7A4FA1A-B628-46F2-A402-0485B37F3B04}" presName="compNode" presStyleCnt="0"/>
      <dgm:spPr/>
    </dgm:pt>
    <dgm:pt modelId="{7ECC214E-990B-423F-966A-C967AF8D74F6}" type="pres">
      <dgm:prSet presAssocID="{F7A4FA1A-B628-46F2-A402-0485B37F3B04}" presName="iconBgRect" presStyleLbl="bgShp" presStyleIdx="0" presStyleCnt="2"/>
      <dgm:spPr/>
    </dgm:pt>
    <dgm:pt modelId="{461DBED5-239C-4840-B75D-118D1B7AD280}" type="pres">
      <dgm:prSet presAssocID="{F7A4FA1A-B628-46F2-A402-0485B37F3B0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ůze"/>
        </a:ext>
      </dgm:extLst>
    </dgm:pt>
    <dgm:pt modelId="{275A99F1-6262-4EBC-AD99-19B63657830F}" type="pres">
      <dgm:prSet presAssocID="{F7A4FA1A-B628-46F2-A402-0485B37F3B04}" presName="spaceRect" presStyleCnt="0"/>
      <dgm:spPr/>
    </dgm:pt>
    <dgm:pt modelId="{798C3B63-CF50-4FFF-B212-3BDB6F6FFBAF}" type="pres">
      <dgm:prSet presAssocID="{F7A4FA1A-B628-46F2-A402-0485B37F3B04}" presName="textRect" presStyleLbl="revTx" presStyleIdx="0" presStyleCnt="2">
        <dgm:presLayoutVars>
          <dgm:chMax val="1"/>
          <dgm:chPref val="1"/>
        </dgm:presLayoutVars>
      </dgm:prSet>
      <dgm:spPr/>
    </dgm:pt>
    <dgm:pt modelId="{52B76CDF-C402-4D19-B2E7-29F7E3BC3E5B}" type="pres">
      <dgm:prSet presAssocID="{4FA62C9E-B9E4-4250-8222-0CD23F06901F}" presName="sibTrans" presStyleLbl="sibTrans2D1" presStyleIdx="0" presStyleCnt="0"/>
      <dgm:spPr/>
    </dgm:pt>
    <dgm:pt modelId="{BAA84692-3561-4DD4-A7FB-9A9B48755F2E}" type="pres">
      <dgm:prSet presAssocID="{49EA21CA-563D-400E-B8CE-18D0ECA26AD2}" presName="compNode" presStyleCnt="0"/>
      <dgm:spPr/>
    </dgm:pt>
    <dgm:pt modelId="{BC70D4FD-E0D3-4D5C-82E1-711E8F9AE81B}" type="pres">
      <dgm:prSet presAssocID="{49EA21CA-563D-400E-B8CE-18D0ECA26AD2}" presName="iconBgRect" presStyleLbl="bgShp" presStyleIdx="1" presStyleCnt="2"/>
      <dgm:spPr/>
    </dgm:pt>
    <dgm:pt modelId="{30564F0F-32D0-4680-9ACC-34DA198F3FBE}" type="pres">
      <dgm:prSet presAssocID="{49EA21CA-563D-400E-B8CE-18D0ECA26A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mployee Badge"/>
        </a:ext>
      </dgm:extLst>
    </dgm:pt>
    <dgm:pt modelId="{1B8AC44F-7B95-4656-AAD7-498A037875EB}" type="pres">
      <dgm:prSet presAssocID="{49EA21CA-563D-400E-B8CE-18D0ECA26AD2}" presName="spaceRect" presStyleCnt="0"/>
      <dgm:spPr/>
    </dgm:pt>
    <dgm:pt modelId="{90E91D93-1912-49FC-9786-D17ADCE25069}" type="pres">
      <dgm:prSet presAssocID="{49EA21CA-563D-400E-B8CE-18D0ECA26AD2}" presName="textRect" presStyleLbl="revTx" presStyleIdx="1" presStyleCnt="2">
        <dgm:presLayoutVars>
          <dgm:chMax val="1"/>
          <dgm:chPref val="1"/>
        </dgm:presLayoutVars>
      </dgm:prSet>
      <dgm:spPr/>
    </dgm:pt>
  </dgm:ptLst>
  <dgm:cxnLst>
    <dgm:cxn modelId="{8D933439-E7ED-4547-A03D-2E8CEBEE88A9}" type="presOf" srcId="{4FA62C9E-B9E4-4250-8222-0CD23F06901F}" destId="{52B76CDF-C402-4D19-B2E7-29F7E3BC3E5B}" srcOrd="0" destOrd="0" presId="urn:microsoft.com/office/officeart/2018/2/layout/IconCircleList"/>
    <dgm:cxn modelId="{EB71E148-F692-4ECB-A862-4310A59BEF00}" type="presOf" srcId="{BC17F23D-B487-4409-9B86-DCDEAE7079C6}" destId="{3AE9D4EB-836B-4E14-A528-1792A671BC8A}" srcOrd="0" destOrd="0" presId="urn:microsoft.com/office/officeart/2018/2/layout/IconCircleList"/>
    <dgm:cxn modelId="{EE763757-922C-4757-BB1C-D0CBF4E0B8C3}" srcId="{BC17F23D-B487-4409-9B86-DCDEAE7079C6}" destId="{F7A4FA1A-B628-46F2-A402-0485B37F3B04}" srcOrd="0" destOrd="0" parTransId="{AF7E716F-60DA-4E13-A791-07BB330986FF}" sibTransId="{4FA62C9E-B9E4-4250-8222-0CD23F06901F}"/>
    <dgm:cxn modelId="{94C2C378-A142-4B93-AD82-EB185BB93233}" srcId="{BC17F23D-B487-4409-9B86-DCDEAE7079C6}" destId="{49EA21CA-563D-400E-B8CE-18D0ECA26AD2}" srcOrd="1" destOrd="0" parTransId="{035E442A-D4F7-447F-8C31-480147F3BD7F}" sibTransId="{52C6DA5E-CE61-4FB0-A8B2-C2144D73F606}"/>
    <dgm:cxn modelId="{58A53691-10B7-4AC1-8E21-7E4603B87664}" type="presOf" srcId="{F7A4FA1A-B628-46F2-A402-0485B37F3B04}" destId="{798C3B63-CF50-4FFF-B212-3BDB6F6FFBAF}" srcOrd="0" destOrd="0" presId="urn:microsoft.com/office/officeart/2018/2/layout/IconCircleList"/>
    <dgm:cxn modelId="{2191A9D7-02B3-4D1D-926C-F533B33A5264}" type="presOf" srcId="{49EA21CA-563D-400E-B8CE-18D0ECA26AD2}" destId="{90E91D93-1912-49FC-9786-D17ADCE25069}" srcOrd="0" destOrd="0" presId="urn:microsoft.com/office/officeart/2018/2/layout/IconCircleList"/>
    <dgm:cxn modelId="{0CAB3B80-4576-4A21-AFD8-2DB63812E599}" type="presParOf" srcId="{3AE9D4EB-836B-4E14-A528-1792A671BC8A}" destId="{2DDA8FB6-C6D6-4791-A673-878AC21323A4}" srcOrd="0" destOrd="0" presId="urn:microsoft.com/office/officeart/2018/2/layout/IconCircleList"/>
    <dgm:cxn modelId="{65C52C7E-39C6-45FD-87EB-E19D3331DFFA}" type="presParOf" srcId="{2DDA8FB6-C6D6-4791-A673-878AC21323A4}" destId="{5E9E1018-6536-48A1-AB20-55F4AFB3CD89}" srcOrd="0" destOrd="0" presId="urn:microsoft.com/office/officeart/2018/2/layout/IconCircleList"/>
    <dgm:cxn modelId="{8E952A6F-1EBA-4E25-9277-948991A584F7}" type="presParOf" srcId="{5E9E1018-6536-48A1-AB20-55F4AFB3CD89}" destId="{7ECC214E-990B-423F-966A-C967AF8D74F6}" srcOrd="0" destOrd="0" presId="urn:microsoft.com/office/officeart/2018/2/layout/IconCircleList"/>
    <dgm:cxn modelId="{5DA011DA-A07A-4C58-AA29-6653AEA2AC6A}" type="presParOf" srcId="{5E9E1018-6536-48A1-AB20-55F4AFB3CD89}" destId="{461DBED5-239C-4840-B75D-118D1B7AD280}" srcOrd="1" destOrd="0" presId="urn:microsoft.com/office/officeart/2018/2/layout/IconCircleList"/>
    <dgm:cxn modelId="{B8814AB3-AE4A-4652-8498-2A88995D4BAF}" type="presParOf" srcId="{5E9E1018-6536-48A1-AB20-55F4AFB3CD89}" destId="{275A99F1-6262-4EBC-AD99-19B63657830F}" srcOrd="2" destOrd="0" presId="urn:microsoft.com/office/officeart/2018/2/layout/IconCircleList"/>
    <dgm:cxn modelId="{D56D80B5-CDA2-4E5A-9D5C-389000EC1373}" type="presParOf" srcId="{5E9E1018-6536-48A1-AB20-55F4AFB3CD89}" destId="{798C3B63-CF50-4FFF-B212-3BDB6F6FFBAF}" srcOrd="3" destOrd="0" presId="urn:microsoft.com/office/officeart/2018/2/layout/IconCircleList"/>
    <dgm:cxn modelId="{EBE3EBEC-F34A-42D2-B356-1B408F012E1F}" type="presParOf" srcId="{2DDA8FB6-C6D6-4791-A673-878AC21323A4}" destId="{52B76CDF-C402-4D19-B2E7-29F7E3BC3E5B}" srcOrd="1" destOrd="0" presId="urn:microsoft.com/office/officeart/2018/2/layout/IconCircleList"/>
    <dgm:cxn modelId="{FAC4778D-5069-41AB-87CD-913BD491F84B}" type="presParOf" srcId="{2DDA8FB6-C6D6-4791-A673-878AC21323A4}" destId="{BAA84692-3561-4DD4-A7FB-9A9B48755F2E}" srcOrd="2" destOrd="0" presId="urn:microsoft.com/office/officeart/2018/2/layout/IconCircleList"/>
    <dgm:cxn modelId="{80AAE7AB-DAEE-4261-97F9-049111B3E0B7}" type="presParOf" srcId="{BAA84692-3561-4DD4-A7FB-9A9B48755F2E}" destId="{BC70D4FD-E0D3-4D5C-82E1-711E8F9AE81B}" srcOrd="0" destOrd="0" presId="urn:microsoft.com/office/officeart/2018/2/layout/IconCircleList"/>
    <dgm:cxn modelId="{79FAF24C-2FA9-4204-A7C4-7E85CE95F8FC}" type="presParOf" srcId="{BAA84692-3561-4DD4-A7FB-9A9B48755F2E}" destId="{30564F0F-32D0-4680-9ACC-34DA198F3FBE}" srcOrd="1" destOrd="0" presId="urn:microsoft.com/office/officeart/2018/2/layout/IconCircleList"/>
    <dgm:cxn modelId="{F5EF4809-8977-4640-B8F1-F5DEA9278470}" type="presParOf" srcId="{BAA84692-3561-4DD4-A7FB-9A9B48755F2E}" destId="{1B8AC44F-7B95-4656-AAD7-498A037875EB}" srcOrd="2" destOrd="0" presId="urn:microsoft.com/office/officeart/2018/2/layout/IconCircleList"/>
    <dgm:cxn modelId="{80B851E4-640C-4B69-9762-B770DD24601B}" type="presParOf" srcId="{BAA84692-3561-4DD4-A7FB-9A9B48755F2E}" destId="{90E91D93-1912-49FC-9786-D17ADCE2506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C214E-990B-423F-966A-C967AF8D74F6}">
      <dsp:nvSpPr>
        <dsp:cNvPr id="0" name=""/>
        <dsp:cNvSpPr/>
      </dsp:nvSpPr>
      <dsp:spPr>
        <a:xfrm>
          <a:off x="159533" y="2049309"/>
          <a:ext cx="1009941" cy="10099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1DBED5-239C-4840-B75D-118D1B7AD280}">
      <dsp:nvSpPr>
        <dsp:cNvPr id="0" name=""/>
        <dsp:cNvSpPr/>
      </dsp:nvSpPr>
      <dsp:spPr>
        <a:xfrm>
          <a:off x="371621" y="2261397"/>
          <a:ext cx="585765" cy="5857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8C3B63-CF50-4FFF-B212-3BDB6F6FFBAF}">
      <dsp:nvSpPr>
        <dsp:cNvPr id="0" name=""/>
        <dsp:cNvSpPr/>
      </dsp:nvSpPr>
      <dsp:spPr>
        <a:xfrm>
          <a:off x="1385890" y="2049309"/>
          <a:ext cx="2380575" cy="1009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778000">
            <a:lnSpc>
              <a:spcPct val="100000"/>
            </a:lnSpc>
            <a:spcBef>
              <a:spcPct val="0"/>
            </a:spcBef>
            <a:spcAft>
              <a:spcPct val="35000"/>
            </a:spcAft>
            <a:buNone/>
          </a:pPr>
          <a:r>
            <a:rPr lang="cs-CZ" sz="4000" kern="1200" dirty="0"/>
            <a:t>CHODIT</a:t>
          </a:r>
          <a:endParaRPr lang="en-US" sz="4000" kern="1200" dirty="0"/>
        </a:p>
      </dsp:txBody>
      <dsp:txXfrm>
        <a:off x="1385890" y="2049309"/>
        <a:ext cx="2380575" cy="1009941"/>
      </dsp:txXfrm>
    </dsp:sp>
    <dsp:sp modelId="{BC70D4FD-E0D3-4D5C-82E1-711E8F9AE81B}">
      <dsp:nvSpPr>
        <dsp:cNvPr id="0" name=""/>
        <dsp:cNvSpPr/>
      </dsp:nvSpPr>
      <dsp:spPr>
        <a:xfrm>
          <a:off x="4181263" y="2049309"/>
          <a:ext cx="1009941" cy="10099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564F0F-32D0-4680-9ACC-34DA198F3FBE}">
      <dsp:nvSpPr>
        <dsp:cNvPr id="0" name=""/>
        <dsp:cNvSpPr/>
      </dsp:nvSpPr>
      <dsp:spPr>
        <a:xfrm>
          <a:off x="4393351" y="2261397"/>
          <a:ext cx="585765" cy="5857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E91D93-1912-49FC-9786-D17ADCE25069}">
      <dsp:nvSpPr>
        <dsp:cNvPr id="0" name=""/>
        <dsp:cNvSpPr/>
      </dsp:nvSpPr>
      <dsp:spPr>
        <a:xfrm>
          <a:off x="5407620" y="2049309"/>
          <a:ext cx="2380575" cy="1009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778000">
            <a:lnSpc>
              <a:spcPct val="100000"/>
            </a:lnSpc>
            <a:spcBef>
              <a:spcPct val="0"/>
            </a:spcBef>
            <a:spcAft>
              <a:spcPct val="35000"/>
            </a:spcAft>
            <a:buNone/>
          </a:pPr>
          <a:r>
            <a:rPr lang="cs-CZ" sz="4000" kern="1200" dirty="0"/>
            <a:t>PROJÍT</a:t>
          </a:r>
          <a:endParaRPr lang="en-US" sz="4000" kern="1200" dirty="0"/>
        </a:p>
      </dsp:txBody>
      <dsp:txXfrm>
        <a:off x="5407620" y="2049309"/>
        <a:ext cx="2380575" cy="100994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cs-CZ"/>
              <a:t>Kliknutím lze upravit styl.</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333"/>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34"/>
            </a:lvl1pPr>
            <a:lvl2pPr marL="406390" indent="0" algn="ctr">
              <a:buNone/>
              <a:defRPr sz="1778"/>
            </a:lvl2pPr>
            <a:lvl3pPr marL="812779" indent="0" algn="ctr">
              <a:buNone/>
              <a:defRPr sz="1600"/>
            </a:lvl3pPr>
            <a:lvl4pPr marL="1219168" indent="0" algn="ctr">
              <a:buNone/>
              <a:defRPr sz="1422"/>
            </a:lvl4pPr>
            <a:lvl5pPr marL="1625557" indent="0" algn="ctr">
              <a:buNone/>
              <a:defRPr sz="1422"/>
            </a:lvl5pPr>
            <a:lvl6pPr marL="2031947" indent="0" algn="ctr">
              <a:buNone/>
              <a:defRPr sz="1422"/>
            </a:lvl6pPr>
            <a:lvl7pPr marL="2438336" indent="0" algn="ctr">
              <a:buNone/>
              <a:defRPr sz="1422"/>
            </a:lvl7pPr>
            <a:lvl8pPr marL="2844726" indent="0" algn="ctr">
              <a:buNone/>
              <a:defRPr sz="1422"/>
            </a:lvl8pPr>
            <a:lvl9pPr marL="3251115" indent="0" algn="ctr">
              <a:buNone/>
              <a:defRPr sz="1422"/>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E19B6CC-DDD5-4003-9973-282E19EC3313}" type="datetimeFigureOut">
              <a:rPr lang="cs-CZ" smtClean="0"/>
              <a:t>02.03.2021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78DFBD5-A2F1-460B-91D8-A8740DFCC977}" type="slidenum">
              <a:rPr lang="cs-CZ" smtClean="0"/>
              <a:t>‹#›</a:t>
            </a:fld>
            <a:endParaRPr lang="cs-CZ"/>
          </a:p>
        </p:txBody>
      </p:sp>
    </p:spTree>
    <p:extLst>
      <p:ext uri="{BB962C8B-B14F-4D97-AF65-F5344CB8AC3E}">
        <p14:creationId xmlns:p14="http://schemas.microsoft.com/office/powerpoint/2010/main" val="46932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E19B6CC-DDD5-4003-9973-282E19EC3313}" type="datetimeFigureOut">
              <a:rPr lang="cs-CZ" smtClean="0"/>
              <a:t>02.03.2021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78DFBD5-A2F1-460B-91D8-A8740DFCC977}" type="slidenum">
              <a:rPr lang="cs-CZ" smtClean="0"/>
              <a:t>‹#›</a:t>
            </a:fld>
            <a:endParaRPr lang="cs-CZ"/>
          </a:p>
        </p:txBody>
      </p:sp>
    </p:spTree>
    <p:extLst>
      <p:ext uri="{BB962C8B-B14F-4D97-AF65-F5344CB8AC3E}">
        <p14:creationId xmlns:p14="http://schemas.microsoft.com/office/powerpoint/2010/main" val="3638286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333"/>
            </a:lvl1pPr>
          </a:lstStyle>
          <a:p>
            <a:r>
              <a:rPr lang="cs-CZ"/>
              <a:t>Kliknutím lze upravit styl.</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134">
                <a:solidFill>
                  <a:schemeClr val="tx1">
                    <a:tint val="75000"/>
                  </a:schemeClr>
                </a:solidFill>
              </a:defRPr>
            </a:lvl1pPr>
            <a:lvl2pPr marL="406390" indent="0">
              <a:buNone/>
              <a:defRPr sz="1778">
                <a:solidFill>
                  <a:schemeClr val="tx1">
                    <a:tint val="75000"/>
                  </a:schemeClr>
                </a:solidFill>
              </a:defRPr>
            </a:lvl2pPr>
            <a:lvl3pPr marL="812779" indent="0">
              <a:buNone/>
              <a:defRPr sz="1600">
                <a:solidFill>
                  <a:schemeClr val="tx1">
                    <a:tint val="75000"/>
                  </a:schemeClr>
                </a:solidFill>
              </a:defRPr>
            </a:lvl3pPr>
            <a:lvl4pPr marL="1219168" indent="0">
              <a:buNone/>
              <a:defRPr sz="1422">
                <a:solidFill>
                  <a:schemeClr val="tx1">
                    <a:tint val="75000"/>
                  </a:schemeClr>
                </a:solidFill>
              </a:defRPr>
            </a:lvl4pPr>
            <a:lvl5pPr marL="1625557" indent="0">
              <a:buNone/>
              <a:defRPr sz="1422">
                <a:solidFill>
                  <a:schemeClr val="tx1">
                    <a:tint val="75000"/>
                  </a:schemeClr>
                </a:solidFill>
              </a:defRPr>
            </a:lvl5pPr>
            <a:lvl6pPr marL="2031947" indent="0">
              <a:buNone/>
              <a:defRPr sz="1422">
                <a:solidFill>
                  <a:schemeClr val="tx1">
                    <a:tint val="75000"/>
                  </a:schemeClr>
                </a:solidFill>
              </a:defRPr>
            </a:lvl6pPr>
            <a:lvl7pPr marL="2438336" indent="0">
              <a:buNone/>
              <a:defRPr sz="1422">
                <a:solidFill>
                  <a:schemeClr val="tx1">
                    <a:tint val="75000"/>
                  </a:schemeClr>
                </a:solidFill>
              </a:defRPr>
            </a:lvl7pPr>
            <a:lvl8pPr marL="2844726" indent="0">
              <a:buNone/>
              <a:defRPr sz="1422">
                <a:solidFill>
                  <a:schemeClr val="tx1">
                    <a:tint val="75000"/>
                  </a:schemeClr>
                </a:solidFill>
              </a:defRPr>
            </a:lvl8pPr>
            <a:lvl9pPr marL="3251115" indent="0">
              <a:buNone/>
              <a:defRPr sz="1422">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E19B6CC-DDD5-4003-9973-282E19EC3313}" type="datetimeFigureOut">
              <a:rPr lang="cs-CZ" smtClean="0"/>
              <a:t>02.03.2021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78DFBD5-A2F1-460B-91D8-A8740DFCC977}" type="slidenum">
              <a:rPr lang="cs-CZ" smtClean="0"/>
              <a:t>‹#›</a:t>
            </a:fld>
            <a:endParaRPr lang="cs-CZ"/>
          </a:p>
        </p:txBody>
      </p:sp>
    </p:spTree>
    <p:extLst>
      <p:ext uri="{BB962C8B-B14F-4D97-AF65-F5344CB8AC3E}">
        <p14:creationId xmlns:p14="http://schemas.microsoft.com/office/powerpoint/2010/main" val="666250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E19B6CC-DDD5-4003-9973-282E19EC3313}" type="datetimeFigureOut">
              <a:rPr lang="cs-CZ" smtClean="0"/>
              <a:t>02.03.2021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78DFBD5-A2F1-460B-91D8-A8740DFCC977}" type="slidenum">
              <a:rPr lang="cs-CZ" smtClean="0"/>
              <a:t>‹#›</a:t>
            </a:fld>
            <a:endParaRPr lang="cs-CZ"/>
          </a:p>
        </p:txBody>
      </p:sp>
    </p:spTree>
    <p:extLst>
      <p:ext uri="{BB962C8B-B14F-4D97-AF65-F5344CB8AC3E}">
        <p14:creationId xmlns:p14="http://schemas.microsoft.com/office/powerpoint/2010/main" val="2743342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34" b="1"/>
            </a:lvl1pPr>
            <a:lvl2pPr marL="406390" indent="0">
              <a:buNone/>
              <a:defRPr sz="1778" b="1"/>
            </a:lvl2pPr>
            <a:lvl3pPr marL="812779" indent="0">
              <a:buNone/>
              <a:defRPr sz="1600" b="1"/>
            </a:lvl3pPr>
            <a:lvl4pPr marL="1219168" indent="0">
              <a:buNone/>
              <a:defRPr sz="1422" b="1"/>
            </a:lvl4pPr>
            <a:lvl5pPr marL="1625557" indent="0">
              <a:buNone/>
              <a:defRPr sz="1422" b="1"/>
            </a:lvl5pPr>
            <a:lvl6pPr marL="2031947" indent="0">
              <a:buNone/>
              <a:defRPr sz="1422" b="1"/>
            </a:lvl6pPr>
            <a:lvl7pPr marL="2438336" indent="0">
              <a:buNone/>
              <a:defRPr sz="1422" b="1"/>
            </a:lvl7pPr>
            <a:lvl8pPr marL="2844726" indent="0">
              <a:buNone/>
              <a:defRPr sz="1422" b="1"/>
            </a:lvl8pPr>
            <a:lvl9pPr marL="3251115" indent="0">
              <a:buNone/>
              <a:defRPr sz="1422" b="1"/>
            </a:lvl9pPr>
          </a:lstStyle>
          <a:p>
            <a:pPr lvl="0"/>
            <a:r>
              <a:rPr lang="cs-CZ"/>
              <a:t>Po kliknutí můžete upravovat styly textu v předloze.</a:t>
            </a:r>
          </a:p>
        </p:txBody>
      </p:sp>
      <p:sp>
        <p:nvSpPr>
          <p:cNvPr id="4" name="Content Placeholder 3"/>
          <p:cNvSpPr>
            <a:spLocks noGrp="1"/>
          </p:cNvSpPr>
          <p:nvPr>
            <p:ph sz="half" idx="2"/>
          </p:nvPr>
        </p:nvSpPr>
        <p:spPr>
          <a:xfrm>
            <a:off x="839789" y="2505076"/>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134" b="1"/>
            </a:lvl1pPr>
            <a:lvl2pPr marL="406390" indent="0">
              <a:buNone/>
              <a:defRPr sz="1778" b="1"/>
            </a:lvl2pPr>
            <a:lvl3pPr marL="812779" indent="0">
              <a:buNone/>
              <a:defRPr sz="1600" b="1"/>
            </a:lvl3pPr>
            <a:lvl4pPr marL="1219168" indent="0">
              <a:buNone/>
              <a:defRPr sz="1422" b="1"/>
            </a:lvl4pPr>
            <a:lvl5pPr marL="1625557" indent="0">
              <a:buNone/>
              <a:defRPr sz="1422" b="1"/>
            </a:lvl5pPr>
            <a:lvl6pPr marL="2031947" indent="0">
              <a:buNone/>
              <a:defRPr sz="1422" b="1"/>
            </a:lvl6pPr>
            <a:lvl7pPr marL="2438336" indent="0">
              <a:buNone/>
              <a:defRPr sz="1422" b="1"/>
            </a:lvl7pPr>
            <a:lvl8pPr marL="2844726" indent="0">
              <a:buNone/>
              <a:defRPr sz="1422" b="1"/>
            </a:lvl8pPr>
            <a:lvl9pPr marL="3251115" indent="0">
              <a:buNone/>
              <a:defRPr sz="1422"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2505076"/>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E19B6CC-DDD5-4003-9973-282E19EC3313}" type="datetimeFigureOut">
              <a:rPr lang="cs-CZ" smtClean="0"/>
              <a:t>02.03.2021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78DFBD5-A2F1-460B-91D8-A8740DFCC977}" type="slidenum">
              <a:rPr lang="cs-CZ" smtClean="0"/>
              <a:t>‹#›</a:t>
            </a:fld>
            <a:endParaRPr lang="cs-CZ"/>
          </a:p>
        </p:txBody>
      </p:sp>
    </p:spTree>
    <p:extLst>
      <p:ext uri="{BB962C8B-B14F-4D97-AF65-F5344CB8AC3E}">
        <p14:creationId xmlns:p14="http://schemas.microsoft.com/office/powerpoint/2010/main" val="2748659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E19B6CC-DDD5-4003-9973-282E19EC3313}" type="datetimeFigureOut">
              <a:rPr lang="cs-CZ" smtClean="0"/>
              <a:t>02.03.2021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78DFBD5-A2F1-460B-91D8-A8740DFCC977}" type="slidenum">
              <a:rPr lang="cs-CZ" smtClean="0"/>
              <a:t>‹#›</a:t>
            </a:fld>
            <a:endParaRPr lang="cs-CZ"/>
          </a:p>
        </p:txBody>
      </p:sp>
    </p:spTree>
    <p:extLst>
      <p:ext uri="{BB962C8B-B14F-4D97-AF65-F5344CB8AC3E}">
        <p14:creationId xmlns:p14="http://schemas.microsoft.com/office/powerpoint/2010/main" val="3187628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9B6CC-DDD5-4003-9973-282E19EC3313}" type="datetimeFigureOut">
              <a:rPr lang="cs-CZ" smtClean="0"/>
              <a:t>02.03.2021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78DFBD5-A2F1-460B-91D8-A8740DFCC977}" type="slidenum">
              <a:rPr lang="cs-CZ" smtClean="0"/>
              <a:t>‹#›</a:t>
            </a:fld>
            <a:endParaRPr lang="cs-CZ"/>
          </a:p>
        </p:txBody>
      </p:sp>
    </p:spTree>
    <p:extLst>
      <p:ext uri="{BB962C8B-B14F-4D97-AF65-F5344CB8AC3E}">
        <p14:creationId xmlns:p14="http://schemas.microsoft.com/office/powerpoint/2010/main" val="195800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844"/>
            </a:lvl1pPr>
          </a:lstStyle>
          <a:p>
            <a:r>
              <a:rPr lang="cs-CZ"/>
              <a:t>Kliknutím lze upravit styl.</a:t>
            </a:r>
            <a:endParaRPr lang="en-US" dirty="0"/>
          </a:p>
        </p:txBody>
      </p:sp>
      <p:sp>
        <p:nvSpPr>
          <p:cNvPr id="3" name="Content Placeholder 2"/>
          <p:cNvSpPr>
            <a:spLocks noGrp="1"/>
          </p:cNvSpPr>
          <p:nvPr>
            <p:ph idx="1"/>
          </p:nvPr>
        </p:nvSpPr>
        <p:spPr>
          <a:xfrm>
            <a:off x="5183188" y="987426"/>
            <a:ext cx="6172200" cy="4873625"/>
          </a:xfrm>
        </p:spPr>
        <p:txBody>
          <a:bodyPr/>
          <a:lstStyle>
            <a:lvl1pPr>
              <a:defRPr sz="2844"/>
            </a:lvl1pPr>
            <a:lvl2pPr>
              <a:defRPr sz="2488"/>
            </a:lvl2pPr>
            <a:lvl3pPr>
              <a:defRPr sz="2134"/>
            </a:lvl3pPr>
            <a:lvl4pPr>
              <a:defRPr sz="1778"/>
            </a:lvl4pPr>
            <a:lvl5pPr>
              <a:defRPr sz="1778"/>
            </a:lvl5pPr>
            <a:lvl6pPr>
              <a:defRPr sz="1778"/>
            </a:lvl6pPr>
            <a:lvl7pPr>
              <a:defRPr sz="1778"/>
            </a:lvl7pPr>
            <a:lvl8pPr>
              <a:defRPr sz="1778"/>
            </a:lvl8pPr>
            <a:lvl9pPr>
              <a:defRPr sz="1778"/>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22"/>
            </a:lvl1pPr>
            <a:lvl2pPr marL="406390" indent="0">
              <a:buNone/>
              <a:defRPr sz="1245"/>
            </a:lvl2pPr>
            <a:lvl3pPr marL="812779" indent="0">
              <a:buNone/>
              <a:defRPr sz="1067"/>
            </a:lvl3pPr>
            <a:lvl4pPr marL="1219168" indent="0">
              <a:buNone/>
              <a:defRPr sz="889"/>
            </a:lvl4pPr>
            <a:lvl5pPr marL="1625557" indent="0">
              <a:buNone/>
              <a:defRPr sz="889"/>
            </a:lvl5pPr>
            <a:lvl6pPr marL="2031947" indent="0">
              <a:buNone/>
              <a:defRPr sz="889"/>
            </a:lvl6pPr>
            <a:lvl7pPr marL="2438336" indent="0">
              <a:buNone/>
              <a:defRPr sz="889"/>
            </a:lvl7pPr>
            <a:lvl8pPr marL="2844726" indent="0">
              <a:buNone/>
              <a:defRPr sz="889"/>
            </a:lvl8pPr>
            <a:lvl9pPr marL="3251115" indent="0">
              <a:buNone/>
              <a:defRPr sz="889"/>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E19B6CC-DDD5-4003-9973-282E19EC3313}" type="datetimeFigureOut">
              <a:rPr lang="cs-CZ" smtClean="0"/>
              <a:t>02.03.2021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78DFBD5-A2F1-460B-91D8-A8740DFCC977}" type="slidenum">
              <a:rPr lang="cs-CZ" smtClean="0"/>
              <a:t>‹#›</a:t>
            </a:fld>
            <a:endParaRPr lang="cs-CZ"/>
          </a:p>
        </p:txBody>
      </p:sp>
    </p:spTree>
    <p:extLst>
      <p:ext uri="{BB962C8B-B14F-4D97-AF65-F5344CB8AC3E}">
        <p14:creationId xmlns:p14="http://schemas.microsoft.com/office/powerpoint/2010/main" val="428378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844"/>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44"/>
            </a:lvl1pPr>
            <a:lvl2pPr marL="406390" indent="0">
              <a:buNone/>
              <a:defRPr sz="2488"/>
            </a:lvl2pPr>
            <a:lvl3pPr marL="812779" indent="0">
              <a:buNone/>
              <a:defRPr sz="2134"/>
            </a:lvl3pPr>
            <a:lvl4pPr marL="1219168" indent="0">
              <a:buNone/>
              <a:defRPr sz="1778"/>
            </a:lvl4pPr>
            <a:lvl5pPr marL="1625557" indent="0">
              <a:buNone/>
              <a:defRPr sz="1778"/>
            </a:lvl5pPr>
            <a:lvl6pPr marL="2031947" indent="0">
              <a:buNone/>
              <a:defRPr sz="1778"/>
            </a:lvl6pPr>
            <a:lvl7pPr marL="2438336" indent="0">
              <a:buNone/>
              <a:defRPr sz="1778"/>
            </a:lvl7pPr>
            <a:lvl8pPr marL="2844726" indent="0">
              <a:buNone/>
              <a:defRPr sz="1778"/>
            </a:lvl8pPr>
            <a:lvl9pPr marL="3251115" indent="0">
              <a:buNone/>
              <a:defRPr sz="1778"/>
            </a:lvl9pPr>
          </a:lstStyle>
          <a:p>
            <a:r>
              <a:rPr lang="cs-CZ"/>
              <a:t>Kliknutím na ikonu přidáte obrázek.</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22"/>
            </a:lvl1pPr>
            <a:lvl2pPr marL="406390" indent="0">
              <a:buNone/>
              <a:defRPr sz="1245"/>
            </a:lvl2pPr>
            <a:lvl3pPr marL="812779" indent="0">
              <a:buNone/>
              <a:defRPr sz="1067"/>
            </a:lvl3pPr>
            <a:lvl4pPr marL="1219168" indent="0">
              <a:buNone/>
              <a:defRPr sz="889"/>
            </a:lvl4pPr>
            <a:lvl5pPr marL="1625557" indent="0">
              <a:buNone/>
              <a:defRPr sz="889"/>
            </a:lvl5pPr>
            <a:lvl6pPr marL="2031947" indent="0">
              <a:buNone/>
              <a:defRPr sz="889"/>
            </a:lvl6pPr>
            <a:lvl7pPr marL="2438336" indent="0">
              <a:buNone/>
              <a:defRPr sz="889"/>
            </a:lvl7pPr>
            <a:lvl8pPr marL="2844726" indent="0">
              <a:buNone/>
              <a:defRPr sz="889"/>
            </a:lvl8pPr>
            <a:lvl9pPr marL="3251115" indent="0">
              <a:buNone/>
              <a:defRPr sz="889"/>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E19B6CC-DDD5-4003-9973-282E19EC3313}" type="datetimeFigureOut">
              <a:rPr lang="cs-CZ" smtClean="0"/>
              <a:t>02.03.2021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78DFBD5-A2F1-460B-91D8-A8740DFCC977}" type="slidenum">
              <a:rPr lang="cs-CZ" smtClean="0"/>
              <a:t>‹#›</a:t>
            </a:fld>
            <a:endParaRPr lang="cs-CZ"/>
          </a:p>
        </p:txBody>
      </p:sp>
    </p:spTree>
    <p:extLst>
      <p:ext uri="{BB962C8B-B14F-4D97-AF65-F5344CB8AC3E}">
        <p14:creationId xmlns:p14="http://schemas.microsoft.com/office/powerpoint/2010/main" val="3226786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E19B6CC-DDD5-4003-9973-282E19EC3313}" type="datetimeFigureOut">
              <a:rPr lang="cs-CZ" smtClean="0"/>
              <a:t>02.03.2021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78DFBD5-A2F1-460B-91D8-A8740DFCC977}" type="slidenum">
              <a:rPr lang="cs-CZ" smtClean="0"/>
              <a:t>‹#›</a:t>
            </a:fld>
            <a:endParaRPr lang="cs-CZ"/>
          </a:p>
        </p:txBody>
      </p:sp>
    </p:spTree>
    <p:extLst>
      <p:ext uri="{BB962C8B-B14F-4D97-AF65-F5344CB8AC3E}">
        <p14:creationId xmlns:p14="http://schemas.microsoft.com/office/powerpoint/2010/main" val="2648037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E19B6CC-DDD5-4003-9973-282E19EC3313}" type="datetimeFigureOut">
              <a:rPr lang="cs-CZ" smtClean="0"/>
              <a:t>02.03.2021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78DFBD5-A2F1-460B-91D8-A8740DFCC977}" type="slidenum">
              <a:rPr lang="cs-CZ" smtClean="0"/>
              <a:t>‹#›</a:t>
            </a:fld>
            <a:endParaRPr lang="cs-CZ"/>
          </a:p>
        </p:txBody>
      </p:sp>
    </p:spTree>
    <p:extLst>
      <p:ext uri="{BB962C8B-B14F-4D97-AF65-F5344CB8AC3E}">
        <p14:creationId xmlns:p14="http://schemas.microsoft.com/office/powerpoint/2010/main" val="3018396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3/2/2021</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520239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3/2/2021</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034587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3/2/2021</a:t>
            </a:fld>
            <a:endParaRPr lang="en-US" dirty="0"/>
          </a:p>
        </p:txBody>
      </p:sp>
    </p:spTree>
    <p:extLst>
      <p:ext uri="{BB962C8B-B14F-4D97-AF65-F5344CB8AC3E}">
        <p14:creationId xmlns:p14="http://schemas.microsoft.com/office/powerpoint/2010/main" val="3111773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3/2/2021</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686354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3/2/2021</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9810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3/2/2021</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511383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3/2/2021</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74261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cs-CZ"/>
              <a:t>Kliknutím lze upravit styl.</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A87A34-81AB-432B-8DAE-1953F412C126}" type="datetimeFigureOut">
              <a:rPr lang="en-US" dirty="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3/2/2021</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715903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3/2/2021</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02825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3/2/2021</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88689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3/2/2021</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58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cs-CZ"/>
              <a:t>Kliknutím lze upravit styl.</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cs-CZ"/>
              <a:t>Kliknutím lze upravit styl.</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447191" y="2824269"/>
            <a:ext cx="4645152" cy="264445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412362" y="2821491"/>
            <a:ext cx="4645152" cy="263737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cs-CZ"/>
              <a:t>Kliknutím lze upravit styl.</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3/2/2021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fld id="{2E19B6CC-DDD5-4003-9973-282E19EC3313}" type="datetimeFigureOut">
              <a:rPr lang="cs-CZ" smtClean="0"/>
              <a:t>02.03.2021</a:t>
            </a:fld>
            <a:endParaRPr lang="cs-CZ"/>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fld id="{478DFBD5-A2F1-460B-91D8-A8740DFCC977}" type="slidenum">
              <a:rPr lang="cs-CZ" smtClean="0"/>
              <a:t>‹#›</a:t>
            </a:fld>
            <a:endParaRPr lang="cs-CZ"/>
          </a:p>
        </p:txBody>
      </p:sp>
    </p:spTree>
    <p:extLst>
      <p:ext uri="{BB962C8B-B14F-4D97-AF65-F5344CB8AC3E}">
        <p14:creationId xmlns:p14="http://schemas.microsoft.com/office/powerpoint/2010/main" val="200874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12779"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194" indent="-203194" algn="l" defTabSz="812779" rtl="0" eaLnBrk="1" latinLnBrk="0" hangingPunct="1">
        <a:lnSpc>
          <a:spcPct val="90000"/>
        </a:lnSpc>
        <a:spcBef>
          <a:spcPts val="889"/>
        </a:spcBef>
        <a:buFont typeface="Arial" panose="020B0604020202020204" pitchFamily="34" charset="0"/>
        <a:buChar char="•"/>
        <a:defRPr sz="2488" kern="1200">
          <a:solidFill>
            <a:schemeClr val="tx1"/>
          </a:solidFill>
          <a:latin typeface="+mn-lt"/>
          <a:ea typeface="+mn-ea"/>
          <a:cs typeface="+mn-cs"/>
        </a:defRPr>
      </a:lvl1pPr>
      <a:lvl2pPr marL="609584" indent="-203194" algn="l" defTabSz="812779" rtl="0" eaLnBrk="1" latinLnBrk="0" hangingPunct="1">
        <a:lnSpc>
          <a:spcPct val="90000"/>
        </a:lnSpc>
        <a:spcBef>
          <a:spcPts val="445"/>
        </a:spcBef>
        <a:buFont typeface="Arial" panose="020B0604020202020204" pitchFamily="34" charset="0"/>
        <a:buChar char="•"/>
        <a:defRPr sz="2134" kern="1200">
          <a:solidFill>
            <a:schemeClr val="tx1"/>
          </a:solidFill>
          <a:latin typeface="+mn-lt"/>
          <a:ea typeface="+mn-ea"/>
          <a:cs typeface="+mn-cs"/>
        </a:defRPr>
      </a:lvl2pPr>
      <a:lvl3pPr marL="1015973" indent="-203194" algn="l" defTabSz="812779" rtl="0" eaLnBrk="1" latinLnBrk="0" hangingPunct="1">
        <a:lnSpc>
          <a:spcPct val="90000"/>
        </a:lnSpc>
        <a:spcBef>
          <a:spcPts val="445"/>
        </a:spcBef>
        <a:buFont typeface="Arial" panose="020B0604020202020204" pitchFamily="34" charset="0"/>
        <a:buChar char="•"/>
        <a:defRPr sz="1778" kern="1200">
          <a:solidFill>
            <a:schemeClr val="tx1"/>
          </a:solidFill>
          <a:latin typeface="+mn-lt"/>
          <a:ea typeface="+mn-ea"/>
          <a:cs typeface="+mn-cs"/>
        </a:defRPr>
      </a:lvl3pPr>
      <a:lvl4pPr marL="1422363" indent="-203194" algn="l" defTabSz="812779"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4pPr>
      <a:lvl5pPr marL="1828753" indent="-203194" algn="l" defTabSz="812779"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5pPr>
      <a:lvl6pPr marL="2235142" indent="-203194" algn="l" defTabSz="812779"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6pPr>
      <a:lvl7pPr marL="2641531" indent="-203194" algn="l" defTabSz="812779"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7pPr>
      <a:lvl8pPr marL="3047920" indent="-203194" algn="l" defTabSz="812779"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8pPr>
      <a:lvl9pPr marL="3454310" indent="-203194" algn="l" defTabSz="812779"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779" rtl="0" eaLnBrk="1" latinLnBrk="0" hangingPunct="1">
        <a:defRPr sz="1600" kern="1200">
          <a:solidFill>
            <a:schemeClr val="tx1"/>
          </a:solidFill>
          <a:latin typeface="+mn-lt"/>
          <a:ea typeface="+mn-ea"/>
          <a:cs typeface="+mn-cs"/>
        </a:defRPr>
      </a:lvl1pPr>
      <a:lvl2pPr marL="406390" algn="l" defTabSz="812779" rtl="0" eaLnBrk="1" latinLnBrk="0" hangingPunct="1">
        <a:defRPr sz="1600" kern="1200">
          <a:solidFill>
            <a:schemeClr val="tx1"/>
          </a:solidFill>
          <a:latin typeface="+mn-lt"/>
          <a:ea typeface="+mn-ea"/>
          <a:cs typeface="+mn-cs"/>
        </a:defRPr>
      </a:lvl2pPr>
      <a:lvl3pPr marL="812779" algn="l" defTabSz="812779" rtl="0" eaLnBrk="1" latinLnBrk="0" hangingPunct="1">
        <a:defRPr sz="1600" kern="1200">
          <a:solidFill>
            <a:schemeClr val="tx1"/>
          </a:solidFill>
          <a:latin typeface="+mn-lt"/>
          <a:ea typeface="+mn-ea"/>
          <a:cs typeface="+mn-cs"/>
        </a:defRPr>
      </a:lvl3pPr>
      <a:lvl4pPr marL="1219168" algn="l" defTabSz="812779" rtl="0" eaLnBrk="1" latinLnBrk="0" hangingPunct="1">
        <a:defRPr sz="1600" kern="1200">
          <a:solidFill>
            <a:schemeClr val="tx1"/>
          </a:solidFill>
          <a:latin typeface="+mn-lt"/>
          <a:ea typeface="+mn-ea"/>
          <a:cs typeface="+mn-cs"/>
        </a:defRPr>
      </a:lvl4pPr>
      <a:lvl5pPr marL="1625557" algn="l" defTabSz="812779" rtl="0" eaLnBrk="1" latinLnBrk="0" hangingPunct="1">
        <a:defRPr sz="1600" kern="1200">
          <a:solidFill>
            <a:schemeClr val="tx1"/>
          </a:solidFill>
          <a:latin typeface="+mn-lt"/>
          <a:ea typeface="+mn-ea"/>
          <a:cs typeface="+mn-cs"/>
        </a:defRPr>
      </a:lvl5pPr>
      <a:lvl6pPr marL="2031947" algn="l" defTabSz="812779" rtl="0" eaLnBrk="1" latinLnBrk="0" hangingPunct="1">
        <a:defRPr sz="1600" kern="1200">
          <a:solidFill>
            <a:schemeClr val="tx1"/>
          </a:solidFill>
          <a:latin typeface="+mn-lt"/>
          <a:ea typeface="+mn-ea"/>
          <a:cs typeface="+mn-cs"/>
        </a:defRPr>
      </a:lvl6pPr>
      <a:lvl7pPr marL="2438336" algn="l" defTabSz="812779" rtl="0" eaLnBrk="1" latinLnBrk="0" hangingPunct="1">
        <a:defRPr sz="1600" kern="1200">
          <a:solidFill>
            <a:schemeClr val="tx1"/>
          </a:solidFill>
          <a:latin typeface="+mn-lt"/>
          <a:ea typeface="+mn-ea"/>
          <a:cs typeface="+mn-cs"/>
        </a:defRPr>
      </a:lvl7pPr>
      <a:lvl8pPr marL="2844726" algn="l" defTabSz="812779" rtl="0" eaLnBrk="1" latinLnBrk="0" hangingPunct="1">
        <a:defRPr sz="1600" kern="1200">
          <a:solidFill>
            <a:schemeClr val="tx1"/>
          </a:solidFill>
          <a:latin typeface="+mn-lt"/>
          <a:ea typeface="+mn-ea"/>
          <a:cs typeface="+mn-cs"/>
        </a:defRPr>
      </a:lvl8pPr>
      <a:lvl9pPr marL="3251115" algn="l" defTabSz="812779"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3/2/2021</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7575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07D244-C961-40BE-9005-6E7F409C7AE5}"/>
              </a:ext>
            </a:extLst>
          </p:cNvPr>
          <p:cNvSpPr>
            <a:spLocks noGrp="1"/>
          </p:cNvSpPr>
          <p:nvPr>
            <p:ph type="ctrTitle"/>
          </p:nvPr>
        </p:nvSpPr>
        <p:spPr/>
        <p:txBody>
          <a:bodyPr/>
          <a:lstStyle/>
          <a:p>
            <a:r>
              <a:rPr lang="cs-CZ" dirty="0"/>
              <a:t>Didaktika českého jazyka II</a:t>
            </a:r>
          </a:p>
        </p:txBody>
      </p:sp>
      <p:sp>
        <p:nvSpPr>
          <p:cNvPr id="3" name="Podnadpis 2">
            <a:extLst>
              <a:ext uri="{FF2B5EF4-FFF2-40B4-BE49-F238E27FC236}">
                <a16:creationId xmlns:a16="http://schemas.microsoft.com/office/drawing/2014/main" id="{AB2AD28E-EB79-4523-9C93-6F6DD8CDCF5A}"/>
              </a:ext>
            </a:extLst>
          </p:cNvPr>
          <p:cNvSpPr>
            <a:spLocks noGrp="1"/>
          </p:cNvSpPr>
          <p:nvPr>
            <p:ph type="subTitle" idx="1"/>
          </p:nvPr>
        </p:nvSpPr>
        <p:spPr/>
        <p:txBody>
          <a:bodyPr/>
          <a:lstStyle/>
          <a:p>
            <a:r>
              <a:rPr lang="cs-CZ" dirty="0"/>
              <a:t>2. seminář</a:t>
            </a:r>
          </a:p>
        </p:txBody>
      </p:sp>
    </p:spTree>
    <p:extLst>
      <p:ext uri="{BB962C8B-B14F-4D97-AF65-F5344CB8AC3E}">
        <p14:creationId xmlns:p14="http://schemas.microsoft.com/office/powerpoint/2010/main" val="2423835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4479A2D-3D2C-469E-9733-BF32F76A64B2}"/>
              </a:ext>
            </a:extLst>
          </p:cNvPr>
          <p:cNvSpPr>
            <a:spLocks noGrp="1"/>
          </p:cNvSpPr>
          <p:nvPr>
            <p:ph sz="half" idx="1"/>
          </p:nvPr>
        </p:nvSpPr>
        <p:spPr>
          <a:xfrm>
            <a:off x="631985" y="689429"/>
            <a:ext cx="5166469" cy="5787236"/>
          </a:xfrm>
        </p:spPr>
        <p:txBody>
          <a:bodyPr>
            <a:normAutofit fontScale="25000" lnSpcReduction="20000"/>
          </a:bodyPr>
          <a:lstStyle/>
          <a:p>
            <a:pPr marL="0" indent="0">
              <a:buNone/>
            </a:pPr>
            <a:r>
              <a:rPr lang="cs-CZ" sz="7790" dirty="0"/>
              <a:t>A)</a:t>
            </a:r>
          </a:p>
          <a:p>
            <a:pPr marL="0" indent="0">
              <a:buNone/>
            </a:pPr>
            <a:r>
              <a:rPr lang="cs-CZ" sz="7790" b="1" dirty="0"/>
              <a:t>MAZACÍ TRAMVAJ (MAZAČKA)</a:t>
            </a:r>
          </a:p>
          <a:p>
            <a:pPr marL="0" indent="0">
              <a:spcBef>
                <a:spcPts val="1524"/>
              </a:spcBef>
              <a:buNone/>
            </a:pPr>
            <a:r>
              <a:rPr lang="cs-CZ" sz="7790" dirty="0">
                <a:solidFill>
                  <a:srgbClr val="FF0000"/>
                </a:solidFill>
              </a:rPr>
              <a:t>Mazací tramvaj je specificky upravený pracovní vůz. </a:t>
            </a:r>
          </a:p>
          <a:p>
            <a:pPr marL="0" indent="0">
              <a:spcBef>
                <a:spcPts val="1524"/>
              </a:spcBef>
              <a:buNone/>
            </a:pPr>
            <a:r>
              <a:rPr lang="cs-CZ" sz="7790" dirty="0">
                <a:solidFill>
                  <a:srgbClr val="FF0000"/>
                </a:solidFill>
              </a:rPr>
              <a:t>Od počátku roku 2015 slouží k mazání kolejnic v pražské tramvajové síti. </a:t>
            </a:r>
          </a:p>
          <a:p>
            <a:pPr marL="0" indent="0">
              <a:spcBef>
                <a:spcPts val="1524"/>
              </a:spcBef>
              <a:buNone/>
            </a:pPr>
            <a:r>
              <a:rPr lang="cs-CZ" sz="7790" dirty="0">
                <a:solidFill>
                  <a:schemeClr val="accent1"/>
                </a:solidFill>
              </a:rPr>
              <a:t>Vůz byl vyroben roku 1965 jako běžný typ Tatra T3. </a:t>
            </a:r>
          </a:p>
          <a:p>
            <a:pPr marL="0" indent="0">
              <a:spcBef>
                <a:spcPts val="1524"/>
              </a:spcBef>
              <a:buNone/>
            </a:pPr>
            <a:r>
              <a:rPr lang="cs-CZ" sz="7790" dirty="0">
                <a:solidFill>
                  <a:schemeClr val="accent1"/>
                </a:solidFill>
              </a:rPr>
              <a:t>Jezdil s cestujícími až do roku 1990. Pak prošel přestavbou na nákladní vůz. </a:t>
            </a:r>
          </a:p>
          <a:p>
            <a:pPr marL="0" indent="0">
              <a:spcBef>
                <a:spcPts val="1524"/>
              </a:spcBef>
              <a:buNone/>
            </a:pPr>
            <a:r>
              <a:rPr lang="cs-CZ" sz="7790" dirty="0">
                <a:solidFill>
                  <a:srgbClr val="FF0000"/>
                </a:solidFill>
              </a:rPr>
              <a:t>Během této přestavby byla zkrácena vozová skříň. </a:t>
            </a:r>
          </a:p>
          <a:p>
            <a:pPr marL="0" indent="0">
              <a:spcBef>
                <a:spcPts val="1524"/>
              </a:spcBef>
              <a:buNone/>
            </a:pPr>
            <a:r>
              <a:rPr lang="cs-CZ" sz="7790" dirty="0">
                <a:solidFill>
                  <a:srgbClr val="FF0000"/>
                </a:solidFill>
              </a:rPr>
              <a:t>V zadní části byla vytvořena nákladní plocha. </a:t>
            </a:r>
          </a:p>
          <a:p>
            <a:pPr marL="0" indent="0">
              <a:spcBef>
                <a:spcPts val="1524"/>
              </a:spcBef>
              <a:buNone/>
            </a:pPr>
            <a:r>
              <a:rPr lang="cs-CZ" sz="7790" dirty="0">
                <a:solidFill>
                  <a:schemeClr val="accent1"/>
                </a:solidFill>
              </a:rPr>
              <a:t>Od roku 2004 vůz disponuje sněžným pluhem za účelem odklízení sněhu na trati. </a:t>
            </a:r>
          </a:p>
          <a:p>
            <a:pPr marL="0" indent="0">
              <a:spcBef>
                <a:spcPts val="1524"/>
              </a:spcBef>
              <a:buNone/>
            </a:pPr>
            <a:r>
              <a:rPr lang="cs-CZ" sz="7790" dirty="0">
                <a:solidFill>
                  <a:srgbClr val="FF0000"/>
                </a:solidFill>
              </a:rPr>
              <a:t>Od roku 2017 slouží navíc jako kropicí vůz. </a:t>
            </a:r>
          </a:p>
          <a:p>
            <a:pPr marL="0" indent="0">
              <a:spcBef>
                <a:spcPts val="1524"/>
              </a:spcBef>
              <a:buNone/>
            </a:pPr>
            <a:r>
              <a:rPr lang="cs-CZ" sz="7790" dirty="0">
                <a:solidFill>
                  <a:srgbClr val="FF0000"/>
                </a:solidFill>
              </a:rPr>
              <a:t>Během poslední údržby dostala totiž nádrž na vodu a kropicí trysky. </a:t>
            </a:r>
          </a:p>
          <a:p>
            <a:pPr marL="0" indent="0">
              <a:buNone/>
            </a:pPr>
            <a:endParaRPr lang="cs-CZ" sz="7790" dirty="0"/>
          </a:p>
          <a:p>
            <a:pPr marL="0" indent="0">
              <a:buNone/>
            </a:pPr>
            <a:r>
              <a:rPr lang="cs-CZ" dirty="0"/>
              <a:t>		</a:t>
            </a:r>
          </a:p>
        </p:txBody>
      </p:sp>
      <p:sp>
        <p:nvSpPr>
          <p:cNvPr id="4" name="Zástupný obsah 3">
            <a:extLst>
              <a:ext uri="{FF2B5EF4-FFF2-40B4-BE49-F238E27FC236}">
                <a16:creationId xmlns:a16="http://schemas.microsoft.com/office/drawing/2014/main" id="{CEBD98ED-8340-4818-82E4-0527A78A4814}"/>
              </a:ext>
            </a:extLst>
          </p:cNvPr>
          <p:cNvSpPr>
            <a:spLocks noGrp="1"/>
          </p:cNvSpPr>
          <p:nvPr>
            <p:ph sz="half" idx="2"/>
          </p:nvPr>
        </p:nvSpPr>
        <p:spPr>
          <a:xfrm>
            <a:off x="6096000" y="656170"/>
            <a:ext cx="5271815" cy="5545661"/>
          </a:xfrm>
        </p:spPr>
        <p:txBody>
          <a:bodyPr>
            <a:normAutofit fontScale="25000" lnSpcReduction="20000"/>
          </a:bodyPr>
          <a:lstStyle/>
          <a:p>
            <a:pPr marL="0" indent="0">
              <a:buNone/>
            </a:pPr>
            <a:r>
              <a:rPr lang="cs-CZ" sz="8467" dirty="0"/>
              <a:t>B) </a:t>
            </a:r>
          </a:p>
          <a:p>
            <a:pPr marL="0" indent="0">
              <a:buNone/>
            </a:pPr>
            <a:r>
              <a:rPr lang="cs-CZ" sz="8467" b="1" dirty="0"/>
              <a:t>MAZACÍ TRAMVAJ (MAZAČKA)</a:t>
            </a:r>
          </a:p>
          <a:p>
            <a:pPr marL="0" indent="0">
              <a:spcBef>
                <a:spcPts val="1524"/>
              </a:spcBef>
              <a:buNone/>
            </a:pPr>
            <a:r>
              <a:rPr lang="cs-CZ" sz="8467" dirty="0">
                <a:solidFill>
                  <a:srgbClr val="FF0000"/>
                </a:solidFill>
              </a:rPr>
              <a:t>Mazací tramvaj je specificky upravený pracovní vůz, </a:t>
            </a:r>
            <a:r>
              <a:rPr lang="cs-CZ" sz="8467" b="1" dirty="0">
                <a:solidFill>
                  <a:srgbClr val="FF0000"/>
                </a:solidFill>
              </a:rPr>
              <a:t>který</a:t>
            </a:r>
            <a:r>
              <a:rPr lang="cs-CZ" sz="8467" dirty="0">
                <a:solidFill>
                  <a:srgbClr val="FF0000"/>
                </a:solidFill>
              </a:rPr>
              <a:t> od počátku roku 2015 slouží k mazání kolejnic v pražské tramvajové síti. </a:t>
            </a:r>
          </a:p>
          <a:p>
            <a:pPr marL="0" indent="0">
              <a:spcBef>
                <a:spcPts val="1524"/>
              </a:spcBef>
              <a:buNone/>
            </a:pPr>
            <a:endParaRPr lang="cs-CZ" sz="8467" dirty="0"/>
          </a:p>
          <a:p>
            <a:pPr marL="0" indent="0">
              <a:spcBef>
                <a:spcPts val="1524"/>
              </a:spcBef>
              <a:buNone/>
            </a:pPr>
            <a:r>
              <a:rPr lang="cs-CZ" sz="8467" dirty="0">
                <a:solidFill>
                  <a:schemeClr val="accent1"/>
                </a:solidFill>
              </a:rPr>
              <a:t>Vůz byl vyroben roku 1965 jako běžný typ Tatra T3 </a:t>
            </a:r>
            <a:r>
              <a:rPr lang="cs-CZ" sz="8467" b="1" dirty="0">
                <a:solidFill>
                  <a:schemeClr val="accent1"/>
                </a:solidFill>
              </a:rPr>
              <a:t>a</a:t>
            </a:r>
            <a:r>
              <a:rPr lang="cs-CZ" sz="8467" dirty="0">
                <a:solidFill>
                  <a:schemeClr val="accent1"/>
                </a:solidFill>
              </a:rPr>
              <a:t> jezdil s cestujícími až do roku 1990. </a:t>
            </a:r>
          </a:p>
          <a:p>
            <a:pPr marL="0" indent="0">
              <a:spcBef>
                <a:spcPts val="1524"/>
              </a:spcBef>
              <a:buNone/>
            </a:pPr>
            <a:endParaRPr lang="cs-CZ" sz="8467" dirty="0"/>
          </a:p>
          <a:p>
            <a:pPr marL="0" indent="0">
              <a:spcBef>
                <a:spcPts val="1524"/>
              </a:spcBef>
              <a:buNone/>
            </a:pPr>
            <a:r>
              <a:rPr lang="cs-CZ" sz="8467" dirty="0">
                <a:solidFill>
                  <a:srgbClr val="FF0000"/>
                </a:solidFill>
              </a:rPr>
              <a:t>Pak prošel přestavbou na nákladní vůz, během </a:t>
            </a:r>
            <a:r>
              <a:rPr lang="cs-CZ" sz="8467" b="1" dirty="0">
                <a:solidFill>
                  <a:srgbClr val="FF0000"/>
                </a:solidFill>
              </a:rPr>
              <a:t>níž</a:t>
            </a:r>
            <a:r>
              <a:rPr lang="cs-CZ" sz="8467" dirty="0">
                <a:solidFill>
                  <a:srgbClr val="FF0000"/>
                </a:solidFill>
              </a:rPr>
              <a:t> byla zkrácena vozová skříň a v zadní části byla vytvořena nákladní plocha. </a:t>
            </a:r>
          </a:p>
          <a:p>
            <a:pPr marL="0" indent="0">
              <a:spcBef>
                <a:spcPts val="1524"/>
              </a:spcBef>
              <a:buNone/>
            </a:pPr>
            <a:r>
              <a:rPr lang="cs-CZ" sz="8467" dirty="0">
                <a:solidFill>
                  <a:schemeClr val="accent1"/>
                </a:solidFill>
              </a:rPr>
              <a:t>Od roku 2004 vůz disponuje sněžným pluhem, </a:t>
            </a:r>
            <a:r>
              <a:rPr lang="cs-CZ" sz="8467" b="1" dirty="0">
                <a:solidFill>
                  <a:schemeClr val="accent1"/>
                </a:solidFill>
              </a:rPr>
              <a:t>aby</a:t>
            </a:r>
            <a:r>
              <a:rPr lang="cs-CZ" sz="8467" dirty="0">
                <a:solidFill>
                  <a:schemeClr val="accent1"/>
                </a:solidFill>
              </a:rPr>
              <a:t> mohl odklízet sníh na trati. </a:t>
            </a:r>
          </a:p>
          <a:p>
            <a:pPr marL="0" indent="0">
              <a:spcBef>
                <a:spcPts val="1524"/>
              </a:spcBef>
              <a:buNone/>
            </a:pPr>
            <a:r>
              <a:rPr lang="cs-CZ" sz="8467" dirty="0">
                <a:solidFill>
                  <a:srgbClr val="FF0000"/>
                </a:solidFill>
              </a:rPr>
              <a:t>Od roku 2017 slouží navíc jako kropicí vůz, </a:t>
            </a:r>
            <a:r>
              <a:rPr lang="cs-CZ" sz="8467" b="1" dirty="0">
                <a:solidFill>
                  <a:srgbClr val="FF0000"/>
                </a:solidFill>
              </a:rPr>
              <a:t>jelikož</a:t>
            </a:r>
            <a:r>
              <a:rPr lang="cs-CZ" sz="8467" dirty="0">
                <a:solidFill>
                  <a:srgbClr val="FF0000"/>
                </a:solidFill>
              </a:rPr>
              <a:t> během poslední údržby dostala také nádrž na vodu a kropicí trysky. </a:t>
            </a:r>
          </a:p>
          <a:p>
            <a:pPr marL="0" indent="0">
              <a:buNone/>
            </a:pPr>
            <a:endParaRPr lang="cs-CZ" dirty="0"/>
          </a:p>
        </p:txBody>
      </p:sp>
    </p:spTree>
    <p:extLst>
      <p:ext uri="{BB962C8B-B14F-4D97-AF65-F5344CB8AC3E}">
        <p14:creationId xmlns:p14="http://schemas.microsoft.com/office/powerpoint/2010/main" val="3551219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106DF62-80E4-4EE1-B60D-0A77535F6414}"/>
              </a:ext>
            </a:extLst>
          </p:cNvPr>
          <p:cNvSpPr>
            <a:spLocks noGrp="1"/>
          </p:cNvSpPr>
          <p:nvPr>
            <p:ph idx="1"/>
          </p:nvPr>
        </p:nvSpPr>
        <p:spPr>
          <a:xfrm>
            <a:off x="679383" y="910624"/>
            <a:ext cx="10674418" cy="4960742"/>
          </a:xfrm>
        </p:spPr>
        <p:txBody>
          <a:bodyPr/>
          <a:lstStyle/>
          <a:p>
            <a:pPr marL="435500" indent="-435500">
              <a:buAutoNum type="arabicParenR" startAt="2"/>
            </a:pPr>
            <a:r>
              <a:rPr lang="cs-CZ" b="1" dirty="0"/>
              <a:t>V textu A) označte přísudky a určete počet vět. </a:t>
            </a:r>
          </a:p>
          <a:p>
            <a:pPr marL="0" indent="0">
              <a:buNone/>
            </a:pPr>
            <a:endParaRPr lang="cs-CZ" b="1" dirty="0"/>
          </a:p>
          <a:p>
            <a:pPr marL="435500" indent="-435500">
              <a:buAutoNum type="arabicParenR" startAt="3"/>
            </a:pPr>
            <a:r>
              <a:rPr lang="cs-CZ" b="1" dirty="0"/>
              <a:t>V textu B) označte přísudky a určete počet vět v souvětí.</a:t>
            </a:r>
          </a:p>
          <a:p>
            <a:pPr marL="435500" indent="-435500">
              <a:buAutoNum type="arabicParenR" startAt="3"/>
            </a:pPr>
            <a:endParaRPr lang="cs-CZ" b="1" dirty="0"/>
          </a:p>
          <a:p>
            <a:pPr marL="435500" indent="-435500">
              <a:buAutoNum type="arabicParenR" startAt="4"/>
            </a:pPr>
            <a:r>
              <a:rPr lang="cs-CZ" b="1" dirty="0"/>
              <a:t>V textu B) rozhodněte, které věty jsou hlavní. </a:t>
            </a:r>
          </a:p>
          <a:p>
            <a:pPr marL="435500" indent="-435500">
              <a:buAutoNum type="arabicParenR" startAt="4"/>
            </a:pPr>
            <a:endParaRPr lang="cs-CZ" b="1" dirty="0"/>
          </a:p>
          <a:p>
            <a:pPr marL="435500" indent="-435500">
              <a:buAutoNum type="arabicParenR" startAt="4"/>
            </a:pPr>
            <a:r>
              <a:rPr lang="cs-CZ" b="1" dirty="0"/>
              <a:t>V textu B) pozorujte</a:t>
            </a:r>
            <a:r>
              <a:rPr lang="cs-CZ" b="1"/>
              <a:t>, kterými </a:t>
            </a:r>
            <a:r>
              <a:rPr lang="cs-CZ" b="1" dirty="0"/>
              <a:t>jazykovými prostředky jsou věty spojené do souvětí.</a:t>
            </a:r>
          </a:p>
          <a:p>
            <a:pPr marL="435500" indent="-435500">
              <a:buAutoNum type="arabicParenR" startAt="4"/>
            </a:pPr>
            <a:endParaRPr lang="cs-CZ" b="1" dirty="0"/>
          </a:p>
          <a:p>
            <a:pPr marL="435500" indent="-435500">
              <a:buAutoNum type="arabicParenR" startAt="4"/>
            </a:pPr>
            <a:r>
              <a:rPr lang="cs-CZ" b="1" dirty="0"/>
              <a:t>Před kterými spojovacími výrazy v textu B) se nepíše čárka? </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197669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20DDE90-6063-483C-ACEF-C7164DAE07BA}"/>
              </a:ext>
            </a:extLst>
          </p:cNvPr>
          <p:cNvSpPr>
            <a:spLocks noGrp="1"/>
          </p:cNvSpPr>
          <p:nvPr>
            <p:ph idx="1"/>
          </p:nvPr>
        </p:nvSpPr>
        <p:spPr>
          <a:xfrm>
            <a:off x="750482" y="950122"/>
            <a:ext cx="10603320" cy="4921243"/>
          </a:xfrm>
        </p:spPr>
        <p:txBody>
          <a:bodyPr/>
          <a:lstStyle/>
          <a:p>
            <a:pPr marL="0" indent="0">
              <a:buNone/>
            </a:pPr>
            <a:r>
              <a:rPr lang="cs-CZ" b="1" dirty="0"/>
              <a:t>7) V následujícím souvětí rozhodněte, o jakou větu vedlejší se jedná.</a:t>
            </a:r>
          </a:p>
          <a:p>
            <a:pPr marL="0" indent="0">
              <a:buNone/>
            </a:pPr>
            <a:endParaRPr lang="cs-CZ" dirty="0"/>
          </a:p>
          <a:p>
            <a:pPr marL="0" indent="0">
              <a:buNone/>
            </a:pPr>
            <a:r>
              <a:rPr lang="cs-CZ" dirty="0"/>
              <a:t>	Od roku 2004 vůz disponuje sněžným pluhem, aby mohl odklízet sníh na 	trati.</a:t>
            </a:r>
          </a:p>
          <a:p>
            <a:pPr marL="0" indent="0">
              <a:buNone/>
            </a:pPr>
            <a:endParaRPr lang="cs-CZ" dirty="0"/>
          </a:p>
          <a:p>
            <a:pPr marL="0" indent="0">
              <a:buNone/>
            </a:pPr>
            <a:endParaRPr lang="cs-CZ" dirty="0"/>
          </a:p>
          <a:p>
            <a:pPr marL="0" indent="0">
              <a:buNone/>
            </a:pPr>
            <a:endParaRPr lang="cs-CZ" dirty="0"/>
          </a:p>
          <a:p>
            <a:pPr marL="0" indent="0">
              <a:buNone/>
            </a:pPr>
            <a:r>
              <a:rPr lang="cs-CZ" b="1" dirty="0"/>
              <a:t>8) Jaký významový vztah je vyjádřen mezi následujícími větami?</a:t>
            </a:r>
          </a:p>
          <a:p>
            <a:pPr marL="0" indent="0">
              <a:buNone/>
            </a:pPr>
            <a:r>
              <a:rPr lang="cs-CZ" dirty="0"/>
              <a:t>	</a:t>
            </a:r>
          </a:p>
          <a:p>
            <a:pPr marL="0" indent="0">
              <a:buNone/>
            </a:pPr>
            <a:r>
              <a:rPr lang="cs-CZ" dirty="0"/>
              <a:t>	Od roku 2017 slouží navíc jako kropicí vůz. Během poslední údržby dostala 	totiž nádrž na vodu a kropicí trysky.</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3520448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BF53C-4219-4042-8024-3FFC37E1C197}"/>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7200" b="1" kern="1200" dirty="0">
                <a:latin typeface="+mj-lt"/>
                <a:ea typeface="+mj-ea"/>
                <a:cs typeface="+mj-cs"/>
              </a:rPr>
              <a:t>SOUVĚTÍ</a:t>
            </a:r>
          </a:p>
        </p:txBody>
      </p:sp>
    </p:spTree>
    <p:extLst>
      <p:ext uri="{BB962C8B-B14F-4D97-AF65-F5344CB8AC3E}">
        <p14:creationId xmlns:p14="http://schemas.microsoft.com/office/powerpoint/2010/main" val="3377697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FEBDFF-EAB2-4B6C-AEEC-1D75189873A6}"/>
              </a:ext>
            </a:extLst>
          </p:cNvPr>
          <p:cNvSpPr>
            <a:spLocks noGrp="1"/>
          </p:cNvSpPr>
          <p:nvPr>
            <p:ph type="title"/>
          </p:nvPr>
        </p:nvSpPr>
        <p:spPr>
          <a:xfrm>
            <a:off x="1004119" y="540327"/>
            <a:ext cx="10623022" cy="1120693"/>
          </a:xfrm>
        </p:spPr>
        <p:txBody>
          <a:bodyPr anchor="b">
            <a:normAutofit fontScale="90000"/>
          </a:bodyPr>
          <a:lstStyle/>
          <a:p>
            <a:r>
              <a:rPr lang="cs-CZ" sz="3300" b="1" dirty="0"/>
              <a:t>1) Přečtěte si uvedené výpovědi a porovnejte, co mají společného a v čem se liší</a:t>
            </a:r>
          </a:p>
        </p:txBody>
      </p:sp>
      <p:sp>
        <p:nvSpPr>
          <p:cNvPr id="3" name="Zástupný obsah 2">
            <a:extLst>
              <a:ext uri="{FF2B5EF4-FFF2-40B4-BE49-F238E27FC236}">
                <a16:creationId xmlns:a16="http://schemas.microsoft.com/office/drawing/2014/main" id="{38A541D2-49C8-4C5A-94AF-2719AD222A27}"/>
              </a:ext>
            </a:extLst>
          </p:cNvPr>
          <p:cNvSpPr>
            <a:spLocks noGrp="1"/>
          </p:cNvSpPr>
          <p:nvPr>
            <p:ph idx="1"/>
          </p:nvPr>
        </p:nvSpPr>
        <p:spPr>
          <a:xfrm>
            <a:off x="1409351" y="1736521"/>
            <a:ext cx="9622172" cy="4370664"/>
          </a:xfrm>
        </p:spPr>
        <p:txBody>
          <a:bodyPr anchor="ctr">
            <a:normAutofit fontScale="55000" lnSpcReduction="20000"/>
          </a:bodyPr>
          <a:lstStyle/>
          <a:p>
            <a:pPr marL="0" indent="0">
              <a:buNone/>
            </a:pPr>
            <a:endParaRPr lang="cs-CZ" sz="1100" dirty="0">
              <a:solidFill>
                <a:schemeClr val="tx2"/>
              </a:solidFill>
            </a:endParaRPr>
          </a:p>
          <a:p>
            <a:r>
              <a:rPr lang="cs-CZ" sz="3800" dirty="0"/>
              <a:t> Kvůli včerejšímu pozdnímu příchodu mám doma problémy. </a:t>
            </a:r>
          </a:p>
          <a:p>
            <a:endParaRPr lang="cs-CZ" sz="3800" dirty="0"/>
          </a:p>
          <a:p>
            <a:r>
              <a:rPr lang="cs-CZ" sz="3800" dirty="0"/>
              <a:t> Mám doma problémy, protože jsem včera přišel pozdě. </a:t>
            </a:r>
          </a:p>
          <a:p>
            <a:endParaRPr lang="cs-CZ" sz="3800" dirty="0"/>
          </a:p>
          <a:p>
            <a:r>
              <a:rPr lang="cs-CZ" sz="3800" dirty="0"/>
              <a:t> Protože jsem včera přišel pozdě, mám doma problémy. </a:t>
            </a:r>
          </a:p>
          <a:p>
            <a:endParaRPr lang="cs-CZ" sz="3800" dirty="0"/>
          </a:p>
          <a:p>
            <a:r>
              <a:rPr lang="cs-CZ" sz="3800" dirty="0"/>
              <a:t> Mám doma problémy, neboť jsem včera přišel pozdě. </a:t>
            </a:r>
          </a:p>
          <a:p>
            <a:endParaRPr lang="cs-CZ" sz="3800" dirty="0"/>
          </a:p>
          <a:p>
            <a:r>
              <a:rPr lang="cs-CZ" sz="3800" dirty="0"/>
              <a:t> Včera jsem přišel pozdě, a proto mám doma problémy. </a:t>
            </a:r>
          </a:p>
        </p:txBody>
      </p:sp>
    </p:spTree>
    <p:extLst>
      <p:ext uri="{BB962C8B-B14F-4D97-AF65-F5344CB8AC3E}">
        <p14:creationId xmlns:p14="http://schemas.microsoft.com/office/powerpoint/2010/main" val="834665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A3E4503-BEBD-4F24-BC8C-EAAD146C2AE7}"/>
              </a:ext>
            </a:extLst>
          </p:cNvPr>
          <p:cNvPicPr>
            <a:picLocks noChangeAspect="1"/>
          </p:cNvPicPr>
          <p:nvPr/>
        </p:nvPicPr>
        <p:blipFill rotWithShape="1">
          <a:blip r:embed="rId2"/>
          <a:srcRect t="35179"/>
          <a:stretch/>
        </p:blipFill>
        <p:spPr>
          <a:xfrm>
            <a:off x="7872896" y="333630"/>
            <a:ext cx="3970902" cy="1930484"/>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
        <p:nvSpPr>
          <p:cNvPr id="3" name="Zástupný obsah 2">
            <a:extLst>
              <a:ext uri="{FF2B5EF4-FFF2-40B4-BE49-F238E27FC236}">
                <a16:creationId xmlns:a16="http://schemas.microsoft.com/office/drawing/2014/main" id="{8C0AD6C6-1360-4243-A788-47341B4E8EB5}"/>
              </a:ext>
            </a:extLst>
          </p:cNvPr>
          <p:cNvSpPr>
            <a:spLocks noGrp="1"/>
          </p:cNvSpPr>
          <p:nvPr>
            <p:ph idx="1"/>
          </p:nvPr>
        </p:nvSpPr>
        <p:spPr>
          <a:xfrm>
            <a:off x="1360090" y="1893537"/>
            <a:ext cx="6941975" cy="4630833"/>
          </a:xfrm>
        </p:spPr>
        <p:txBody>
          <a:bodyPr anchor="ctr">
            <a:normAutofit/>
          </a:bodyPr>
          <a:lstStyle/>
          <a:p>
            <a:r>
              <a:rPr lang="cs-CZ" sz="2400" dirty="0"/>
              <a:t> Zámek je zavřený, protože je v rekonstrukci.</a:t>
            </a:r>
          </a:p>
          <a:p>
            <a:endParaRPr lang="cs-CZ" sz="2400" dirty="0"/>
          </a:p>
          <a:p>
            <a:r>
              <a:rPr lang="cs-CZ" sz="2400" dirty="0"/>
              <a:t> Z důvodu rekonstrukce je zámek zavřený. </a:t>
            </a:r>
          </a:p>
          <a:p>
            <a:endParaRPr lang="cs-CZ" sz="2400" dirty="0"/>
          </a:p>
          <a:p>
            <a:r>
              <a:rPr lang="cs-CZ" sz="2400" dirty="0"/>
              <a:t> Zámek je zavřený, je totiž v rekonstrukci. </a:t>
            </a:r>
          </a:p>
          <a:p>
            <a:endParaRPr lang="cs-CZ" sz="2400" dirty="0"/>
          </a:p>
          <a:p>
            <a:r>
              <a:rPr lang="cs-CZ" sz="2400" dirty="0"/>
              <a:t> Zámek je v rekonstrukci, tudíž je zavřený. </a:t>
            </a:r>
          </a:p>
          <a:p>
            <a:pPr marL="0" indent="0">
              <a:buNone/>
            </a:pPr>
            <a:endParaRPr lang="cs-CZ" sz="1800" dirty="0">
              <a:solidFill>
                <a:schemeClr val="tx2"/>
              </a:solidFill>
            </a:endParaRPr>
          </a:p>
        </p:txBody>
      </p:sp>
      <p:pic>
        <p:nvPicPr>
          <p:cNvPr id="4" name="Obrázek 3">
            <a:extLst>
              <a:ext uri="{FF2B5EF4-FFF2-40B4-BE49-F238E27FC236}">
                <a16:creationId xmlns:a16="http://schemas.microsoft.com/office/drawing/2014/main" id="{97A474B9-C50C-4672-90F9-DDD879F6DD87}"/>
              </a:ext>
            </a:extLst>
          </p:cNvPr>
          <p:cNvPicPr>
            <a:picLocks noChangeAspect="1"/>
          </p:cNvPicPr>
          <p:nvPr/>
        </p:nvPicPr>
        <p:blipFill rotWithShape="1">
          <a:blip r:embed="rId3"/>
          <a:srcRect l="27145" t="5851" r="19482" b="68911"/>
          <a:stretch/>
        </p:blipFill>
        <p:spPr>
          <a:xfrm rot="885027">
            <a:off x="7846127" y="2819057"/>
            <a:ext cx="4024440" cy="2883332"/>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03026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C030D83-81AF-4A96-9BD4-42F7C79433C8}"/>
              </a:ext>
            </a:extLst>
          </p:cNvPr>
          <p:cNvSpPr>
            <a:spLocks noGrp="1"/>
          </p:cNvSpPr>
          <p:nvPr>
            <p:ph idx="1"/>
          </p:nvPr>
        </p:nvSpPr>
        <p:spPr>
          <a:xfrm>
            <a:off x="1434517" y="2304347"/>
            <a:ext cx="10284903" cy="4269996"/>
          </a:xfrm>
        </p:spPr>
        <p:txBody>
          <a:bodyPr anchor="ctr">
            <a:normAutofit/>
          </a:bodyPr>
          <a:lstStyle/>
          <a:p>
            <a:r>
              <a:rPr lang="cs-CZ" dirty="0"/>
              <a:t>Chtěla si splnit svůj sen, ale nenašla odvahu. </a:t>
            </a:r>
          </a:p>
          <a:p>
            <a:r>
              <a:rPr lang="cs-CZ" dirty="0"/>
              <a:t>I když si chtěla splnit svůj sen, nenašla odvahu. </a:t>
            </a:r>
          </a:p>
          <a:p>
            <a:pPr marL="0" indent="0">
              <a:buNone/>
            </a:pPr>
            <a:endParaRPr lang="cs-CZ" dirty="0"/>
          </a:p>
          <a:p>
            <a:r>
              <a:rPr lang="cs-CZ" dirty="0"/>
              <a:t>Kuba k nám na oběd nepřišel, ačkoli jsme ho pozvali. </a:t>
            </a:r>
          </a:p>
          <a:p>
            <a:r>
              <a:rPr lang="cs-CZ" dirty="0"/>
              <a:t>Kubu jsme sice pozvali na oběd, ale nepřišel. </a:t>
            </a:r>
          </a:p>
          <a:p>
            <a:pPr marL="0" indent="0">
              <a:buNone/>
            </a:pPr>
            <a:endParaRPr lang="cs-CZ" dirty="0"/>
          </a:p>
          <a:p>
            <a:r>
              <a:rPr lang="cs-CZ" dirty="0"/>
              <a:t>Přestože se jmenuje Martin, říkají mu </a:t>
            </a:r>
            <a:r>
              <a:rPr lang="cs-CZ" dirty="0" err="1"/>
              <a:t>Koxál</a:t>
            </a:r>
            <a:r>
              <a:rPr lang="cs-CZ" dirty="0"/>
              <a:t>. </a:t>
            </a:r>
          </a:p>
          <a:p>
            <a:r>
              <a:rPr lang="cs-CZ" dirty="0"/>
              <a:t>Jmenuje se Martin, ale říkají mu </a:t>
            </a:r>
            <a:r>
              <a:rPr lang="cs-CZ" dirty="0" err="1"/>
              <a:t>Koxál</a:t>
            </a:r>
            <a:r>
              <a:rPr lang="cs-CZ" dirty="0"/>
              <a:t>. </a:t>
            </a:r>
          </a:p>
          <a:p>
            <a:endParaRPr lang="cs-CZ" sz="1100" dirty="0"/>
          </a:p>
          <a:p>
            <a:endParaRPr lang="cs-CZ" sz="1100" dirty="0"/>
          </a:p>
          <a:p>
            <a:pPr marL="0" indent="0">
              <a:buNone/>
            </a:pPr>
            <a:endParaRPr lang="cs-CZ" sz="1100" dirty="0">
              <a:solidFill>
                <a:schemeClr val="tx2"/>
              </a:solidFill>
            </a:endParaRPr>
          </a:p>
        </p:txBody>
      </p:sp>
      <p:sp>
        <p:nvSpPr>
          <p:cNvPr id="5" name="Řečová bublina: oválný bublinový popisek 4">
            <a:extLst>
              <a:ext uri="{FF2B5EF4-FFF2-40B4-BE49-F238E27FC236}">
                <a16:creationId xmlns:a16="http://schemas.microsoft.com/office/drawing/2014/main" id="{6AE15ED3-6D90-4FF6-A190-6EE001F86443}"/>
              </a:ext>
            </a:extLst>
          </p:cNvPr>
          <p:cNvSpPr/>
          <p:nvPr/>
        </p:nvSpPr>
        <p:spPr>
          <a:xfrm>
            <a:off x="8223292" y="2228847"/>
            <a:ext cx="3185735" cy="170978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cs-CZ" sz="2800" b="0" i="0" u="none" strike="noStrike" kern="1200" cap="none" spc="0" normalizeH="0" baseline="0" noProof="0" dirty="0">
                <a:ln>
                  <a:noFill/>
                </a:ln>
                <a:solidFill>
                  <a:prstClr val="white"/>
                </a:solidFill>
                <a:effectLst/>
                <a:uLnTx/>
                <a:uFillTx/>
                <a:latin typeface="Calibri" panose="020F0502020204030204"/>
                <a:ea typeface="+mn-ea"/>
                <a:cs typeface="+mn-cs"/>
              </a:rPr>
              <a:t>OČEKÁVÁNÍ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cs-CZ" sz="2800" b="0" i="0" u="none" strike="noStrike" kern="1200" cap="none" spc="0" normalizeH="0" baseline="0" noProof="0" dirty="0">
                <a:ln>
                  <a:noFill/>
                </a:ln>
                <a:solidFill>
                  <a:prstClr val="white"/>
                </a:solidFill>
                <a:effectLst/>
                <a:uLnTx/>
                <a:uFillTx/>
                <a:latin typeface="Calibri" panose="020F0502020204030204"/>
                <a:ea typeface="+mn-ea"/>
                <a:cs typeface="+mn-cs"/>
              </a:rPr>
              <a:t>X</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cs-CZ" sz="2800" b="0" i="0" u="none" strike="noStrike" kern="1200" cap="none" spc="0" normalizeH="0" baseline="0" noProof="0" dirty="0">
                <a:ln>
                  <a:noFill/>
                </a:ln>
                <a:solidFill>
                  <a:prstClr val="white"/>
                </a:solidFill>
                <a:effectLst/>
                <a:uLnTx/>
                <a:uFillTx/>
                <a:latin typeface="Calibri" panose="020F0502020204030204"/>
                <a:ea typeface="+mn-ea"/>
                <a:cs typeface="+mn-cs"/>
              </a:rPr>
              <a:t>SKUTEČNOST </a:t>
            </a:r>
          </a:p>
        </p:txBody>
      </p:sp>
    </p:spTree>
    <p:extLst>
      <p:ext uri="{BB962C8B-B14F-4D97-AF65-F5344CB8AC3E}">
        <p14:creationId xmlns:p14="http://schemas.microsoft.com/office/powerpoint/2010/main" val="3185856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697D1FA-2420-450F-81EF-ED7DA056D801}"/>
              </a:ext>
            </a:extLst>
          </p:cNvPr>
          <p:cNvSpPr>
            <a:spLocks noGrp="1"/>
          </p:cNvSpPr>
          <p:nvPr>
            <p:ph idx="1"/>
          </p:nvPr>
        </p:nvSpPr>
        <p:spPr>
          <a:xfrm>
            <a:off x="1317072" y="830510"/>
            <a:ext cx="9487948" cy="5813571"/>
          </a:xfrm>
        </p:spPr>
        <p:txBody>
          <a:bodyPr>
            <a:normAutofit fontScale="92500" lnSpcReduction="10000"/>
          </a:bodyPr>
          <a:lstStyle/>
          <a:p>
            <a:pPr marL="0" indent="0">
              <a:buNone/>
            </a:pPr>
            <a:r>
              <a:rPr lang="cs-CZ" sz="700" b="1" dirty="0"/>
              <a:t> </a:t>
            </a:r>
            <a:r>
              <a:rPr lang="cs-CZ" sz="2400" b="1" dirty="0"/>
              <a:t>2) Pozorujte souvětí se stejnými spojovacími výrazy. </a:t>
            </a:r>
          </a:p>
          <a:p>
            <a:pPr marL="0" indent="0">
              <a:buNone/>
            </a:pPr>
            <a:r>
              <a:rPr lang="cs-CZ" sz="2400" b="1" dirty="0"/>
              <a:t>     Jak se na vedlejší věty zeptáte?</a:t>
            </a:r>
          </a:p>
          <a:p>
            <a:pPr marL="0" indent="0">
              <a:buNone/>
            </a:pPr>
            <a:endParaRPr lang="cs-CZ" sz="2400" dirty="0"/>
          </a:p>
          <a:p>
            <a:pPr lvl="1"/>
            <a:r>
              <a:rPr lang="cs-CZ" dirty="0"/>
              <a:t> Počítač sestavil tak, </a:t>
            </a:r>
            <a:r>
              <a:rPr lang="cs-CZ" dirty="0">
                <a:solidFill>
                  <a:schemeClr val="accent2"/>
                </a:solidFill>
              </a:rPr>
              <a:t>jak</a:t>
            </a:r>
            <a:r>
              <a:rPr lang="cs-CZ" dirty="0"/>
              <a:t> mu poradil kamarád. </a:t>
            </a:r>
          </a:p>
          <a:p>
            <a:endParaRPr lang="cs-CZ" sz="2400" dirty="0"/>
          </a:p>
          <a:p>
            <a:pPr lvl="1"/>
            <a:r>
              <a:rPr lang="cs-CZ" dirty="0"/>
              <a:t> V lese jsme pozorovali, </a:t>
            </a:r>
            <a:r>
              <a:rPr lang="cs-CZ" dirty="0">
                <a:solidFill>
                  <a:schemeClr val="accent2"/>
                </a:solidFill>
              </a:rPr>
              <a:t>jak</a:t>
            </a:r>
            <a:r>
              <a:rPr lang="cs-CZ" dirty="0"/>
              <a:t> veverka shazovala šišky ze stromu. </a:t>
            </a:r>
          </a:p>
          <a:p>
            <a:endParaRPr lang="cs-CZ" sz="2400" dirty="0"/>
          </a:p>
          <a:p>
            <a:pPr lvl="1"/>
            <a:r>
              <a:rPr lang="cs-CZ" dirty="0"/>
              <a:t> V lese jsme pozorovali veverku, </a:t>
            </a:r>
            <a:r>
              <a:rPr lang="cs-CZ" dirty="0">
                <a:solidFill>
                  <a:schemeClr val="accent2"/>
                </a:solidFill>
              </a:rPr>
              <a:t>jak</a:t>
            </a:r>
            <a:r>
              <a:rPr lang="cs-CZ" dirty="0"/>
              <a:t> shazovala šišky ze stromu. </a:t>
            </a:r>
          </a:p>
          <a:p>
            <a:endParaRPr lang="cs-CZ" sz="2400" dirty="0"/>
          </a:p>
          <a:p>
            <a:pPr lvl="1"/>
            <a:r>
              <a:rPr lang="cs-CZ" dirty="0"/>
              <a:t> Mojí jedinou starostí bylo, </a:t>
            </a:r>
            <a:r>
              <a:rPr lang="cs-CZ" dirty="0">
                <a:solidFill>
                  <a:schemeClr val="accent2"/>
                </a:solidFill>
              </a:rPr>
              <a:t>jak</a:t>
            </a:r>
            <a:r>
              <a:rPr lang="cs-CZ" dirty="0"/>
              <a:t> se odtamtud dostanu. </a:t>
            </a:r>
          </a:p>
          <a:p>
            <a:endParaRPr lang="cs-CZ" sz="2400" dirty="0"/>
          </a:p>
          <a:p>
            <a:pPr lvl="1"/>
            <a:r>
              <a:rPr lang="cs-CZ" dirty="0"/>
              <a:t> </a:t>
            </a:r>
            <a:r>
              <a:rPr lang="cs-CZ" dirty="0">
                <a:solidFill>
                  <a:schemeClr val="accent2"/>
                </a:solidFill>
              </a:rPr>
              <a:t>Jak</a:t>
            </a:r>
            <a:r>
              <a:rPr lang="cs-CZ" dirty="0"/>
              <a:t> se najím, pomůžu ti.</a:t>
            </a:r>
          </a:p>
          <a:p>
            <a:pPr marL="0" indent="0">
              <a:buNone/>
            </a:pPr>
            <a:r>
              <a:rPr lang="cs-CZ" sz="2400" dirty="0"/>
              <a:t> </a:t>
            </a:r>
          </a:p>
          <a:p>
            <a:endParaRPr lang="cs-CZ" sz="700" dirty="0">
              <a:solidFill>
                <a:schemeClr val="tx2"/>
              </a:solidFill>
            </a:endParaRPr>
          </a:p>
          <a:p>
            <a:endParaRPr lang="cs-CZ" sz="700" dirty="0">
              <a:solidFill>
                <a:schemeClr val="tx2"/>
              </a:solidFill>
            </a:endParaRPr>
          </a:p>
        </p:txBody>
      </p:sp>
    </p:spTree>
    <p:extLst>
      <p:ext uri="{BB962C8B-B14F-4D97-AF65-F5344CB8AC3E}">
        <p14:creationId xmlns:p14="http://schemas.microsoft.com/office/powerpoint/2010/main" val="3803927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56D3049-7E6B-480B-A008-5586C1F42D71}"/>
              </a:ext>
            </a:extLst>
          </p:cNvPr>
          <p:cNvSpPr>
            <a:spLocks noGrp="1"/>
          </p:cNvSpPr>
          <p:nvPr>
            <p:ph idx="1"/>
          </p:nvPr>
        </p:nvSpPr>
        <p:spPr>
          <a:xfrm>
            <a:off x="796954" y="715161"/>
            <a:ext cx="11023134" cy="5427677"/>
          </a:xfrm>
        </p:spPr>
        <p:txBody>
          <a:bodyPr anchor="ctr">
            <a:normAutofit/>
          </a:bodyPr>
          <a:lstStyle/>
          <a:p>
            <a:pPr marL="0" indent="0">
              <a:buNone/>
            </a:pPr>
            <a:r>
              <a:rPr lang="cs-CZ" sz="2800" b="1" dirty="0"/>
              <a:t>3) Určete druh vedlejších vět. </a:t>
            </a:r>
            <a:endParaRPr lang="cs-CZ" sz="2800" dirty="0"/>
          </a:p>
          <a:p>
            <a:pPr marL="0" indent="0">
              <a:buNone/>
            </a:pPr>
            <a:endParaRPr lang="cs-CZ" dirty="0"/>
          </a:p>
          <a:p>
            <a:pPr lvl="1"/>
            <a:r>
              <a:rPr lang="cs-CZ" sz="2800" dirty="0"/>
              <a:t>Bylo jasné, </a:t>
            </a:r>
            <a:r>
              <a:rPr lang="cs-CZ" sz="2800" dirty="0">
                <a:solidFill>
                  <a:schemeClr val="accent2"/>
                </a:solidFill>
              </a:rPr>
              <a:t>že</a:t>
            </a:r>
            <a:r>
              <a:rPr lang="cs-CZ" sz="2800" dirty="0"/>
              <a:t> do školy se jen tak nevrátíme. </a:t>
            </a:r>
          </a:p>
          <a:p>
            <a:pPr lvl="1"/>
            <a:endParaRPr lang="cs-CZ" sz="2800" dirty="0"/>
          </a:p>
          <a:p>
            <a:pPr lvl="1"/>
            <a:r>
              <a:rPr lang="cs-CZ" sz="2800" dirty="0"/>
              <a:t>Před pár dny jsme se dozvěděli, </a:t>
            </a:r>
            <a:r>
              <a:rPr lang="cs-CZ" sz="2800" dirty="0">
                <a:solidFill>
                  <a:schemeClr val="accent2"/>
                </a:solidFill>
              </a:rPr>
              <a:t>že</a:t>
            </a:r>
            <a:r>
              <a:rPr lang="cs-CZ" sz="2800" dirty="0"/>
              <a:t> deváťáci se vrátí do školních lavic. </a:t>
            </a:r>
          </a:p>
          <a:p>
            <a:pPr lvl="1"/>
            <a:endParaRPr lang="cs-CZ" sz="2800" dirty="0"/>
          </a:p>
          <a:p>
            <a:pPr lvl="1"/>
            <a:r>
              <a:rPr lang="cs-CZ" sz="2800" dirty="0"/>
              <a:t>Zprávu, </a:t>
            </a:r>
            <a:r>
              <a:rPr lang="cs-CZ" sz="2800" dirty="0">
                <a:solidFill>
                  <a:schemeClr val="accent2"/>
                </a:solidFill>
              </a:rPr>
              <a:t>že </a:t>
            </a:r>
            <a:r>
              <a:rPr lang="cs-CZ" sz="2800" dirty="0"/>
              <a:t>budou školy zavřené, jsme se dozvěděli z televize. </a:t>
            </a:r>
          </a:p>
          <a:p>
            <a:pPr marL="457200" lvl="1" indent="0">
              <a:buNone/>
            </a:pPr>
            <a:endParaRPr lang="cs-CZ" sz="2800" dirty="0"/>
          </a:p>
          <a:p>
            <a:pPr lvl="1"/>
            <a:r>
              <a:rPr lang="cs-CZ" sz="2800" dirty="0"/>
              <a:t>Nakonec to dopadne tak, </a:t>
            </a:r>
            <a:r>
              <a:rPr lang="cs-CZ" sz="2800" dirty="0">
                <a:solidFill>
                  <a:schemeClr val="accent2"/>
                </a:solidFill>
              </a:rPr>
              <a:t>že</a:t>
            </a:r>
            <a:r>
              <a:rPr lang="cs-CZ" sz="2800" dirty="0"/>
              <a:t> do škol se vrátíme všichni až v září. </a:t>
            </a:r>
          </a:p>
        </p:txBody>
      </p:sp>
    </p:spTree>
    <p:extLst>
      <p:ext uri="{BB962C8B-B14F-4D97-AF65-F5344CB8AC3E}">
        <p14:creationId xmlns:p14="http://schemas.microsoft.com/office/powerpoint/2010/main" val="134897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E21534B9-5150-4871-A021-F8E8CD0668C6}"/>
              </a:ext>
            </a:extLst>
          </p:cNvPr>
          <p:cNvSpPr>
            <a:spLocks noGrp="1"/>
          </p:cNvSpPr>
          <p:nvPr>
            <p:ph type="title"/>
          </p:nvPr>
        </p:nvSpPr>
        <p:spPr>
          <a:xfrm>
            <a:off x="669524" y="484188"/>
            <a:ext cx="6857365" cy="1344612"/>
          </a:xfrm>
        </p:spPr>
        <p:txBody>
          <a:bodyPr anchor="b">
            <a:normAutofit/>
          </a:bodyPr>
          <a:lstStyle/>
          <a:p>
            <a:r>
              <a:rPr lang="cs-CZ" dirty="0">
                <a:solidFill>
                  <a:schemeClr val="tx1"/>
                </a:solidFill>
              </a:rPr>
              <a:t>Valence</a:t>
            </a:r>
          </a:p>
        </p:txBody>
      </p:sp>
      <p:sp>
        <p:nvSpPr>
          <p:cNvPr id="3" name="Zástupný obsah 2">
            <a:extLst>
              <a:ext uri="{FF2B5EF4-FFF2-40B4-BE49-F238E27FC236}">
                <a16:creationId xmlns:a16="http://schemas.microsoft.com/office/drawing/2014/main" id="{C304F2C9-EA89-476C-B2A3-80064C01FAD6}"/>
              </a:ext>
            </a:extLst>
          </p:cNvPr>
          <p:cNvSpPr>
            <a:spLocks noGrp="1"/>
          </p:cNvSpPr>
          <p:nvPr>
            <p:ph idx="1"/>
          </p:nvPr>
        </p:nvSpPr>
        <p:spPr>
          <a:xfrm>
            <a:off x="647236" y="2312988"/>
            <a:ext cx="8735876" cy="3723918"/>
          </a:xfrm>
        </p:spPr>
        <p:txBody>
          <a:bodyPr>
            <a:normAutofit/>
          </a:bodyPr>
          <a:lstStyle/>
          <a:p>
            <a:r>
              <a:rPr lang="cs-CZ" dirty="0">
                <a:solidFill>
                  <a:schemeClr val="tx1"/>
                </a:solidFill>
              </a:rPr>
              <a:t>Učili byste/učíte valenční syntax? Proč ano, proč ne? </a:t>
            </a:r>
          </a:p>
          <a:p>
            <a:endParaRPr lang="cs-CZ" dirty="0"/>
          </a:p>
          <a:p>
            <a:endParaRPr lang="cs-CZ" dirty="0"/>
          </a:p>
          <a:p>
            <a:r>
              <a:rPr lang="cs-CZ" b="1" dirty="0">
                <a:solidFill>
                  <a:schemeClr val="tx1"/>
                </a:solidFill>
              </a:rPr>
              <a:t>Přísudková valence </a:t>
            </a:r>
            <a:r>
              <a:rPr lang="cs-CZ" dirty="0">
                <a:solidFill>
                  <a:schemeClr val="tx1"/>
                </a:solidFill>
              </a:rPr>
              <a:t>– </a:t>
            </a:r>
            <a:r>
              <a:rPr lang="cs-CZ" i="1" dirty="0">
                <a:solidFill>
                  <a:schemeClr val="tx1"/>
                </a:solidFill>
              </a:rPr>
              <a:t>„schopnost přísudkových výrazů vázat na sebe jistý počet syntaktických pozic (větných členů), determinovaný počtem a povahou sémantických participantů, a to v jistých formách (podobách)“ </a:t>
            </a:r>
            <a:r>
              <a:rPr lang="cs-CZ" dirty="0">
                <a:solidFill>
                  <a:schemeClr val="tx1"/>
                </a:solidFill>
              </a:rPr>
              <a:t>(Karlík, Nekula, </a:t>
            </a:r>
            <a:r>
              <a:rPr lang="cs-CZ" dirty="0" err="1">
                <a:solidFill>
                  <a:schemeClr val="tx1"/>
                </a:solidFill>
              </a:rPr>
              <a:t>Rusínová</a:t>
            </a:r>
            <a:r>
              <a:rPr lang="cs-CZ" dirty="0">
                <a:solidFill>
                  <a:schemeClr val="tx1"/>
                </a:solidFill>
              </a:rPr>
              <a:t>, 2003, s. 386)</a:t>
            </a:r>
          </a:p>
        </p:txBody>
      </p:sp>
    </p:spTree>
    <p:extLst>
      <p:ext uri="{BB962C8B-B14F-4D97-AF65-F5344CB8AC3E}">
        <p14:creationId xmlns:p14="http://schemas.microsoft.com/office/powerpoint/2010/main" val="4145691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4DA88C5-38F7-480E-8C3D-838EE16C5FC3}"/>
              </a:ext>
            </a:extLst>
          </p:cNvPr>
          <p:cNvPicPr>
            <a:picLocks noChangeAspect="1"/>
          </p:cNvPicPr>
          <p:nvPr/>
        </p:nvPicPr>
        <p:blipFill>
          <a:blip r:embed="rId2"/>
          <a:stretch>
            <a:fillRect/>
          </a:stretch>
        </p:blipFill>
        <p:spPr>
          <a:xfrm>
            <a:off x="844492" y="915342"/>
            <a:ext cx="10503015" cy="4696893"/>
          </a:xfrm>
          <a:prstGeom prst="rect">
            <a:avLst/>
          </a:prstGeom>
        </p:spPr>
      </p:pic>
    </p:spTree>
    <p:extLst>
      <p:ext uri="{BB962C8B-B14F-4D97-AF65-F5344CB8AC3E}">
        <p14:creationId xmlns:p14="http://schemas.microsoft.com/office/powerpoint/2010/main" val="3336410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62E793BB-941F-495B-95BE-EF462D428CA1}"/>
              </a:ext>
            </a:extLst>
          </p:cNvPr>
          <p:cNvSpPr>
            <a:spLocks noGrp="1"/>
          </p:cNvSpPr>
          <p:nvPr>
            <p:ph type="title"/>
          </p:nvPr>
        </p:nvSpPr>
        <p:spPr>
          <a:xfrm>
            <a:off x="669524" y="484188"/>
            <a:ext cx="8239584" cy="1153486"/>
          </a:xfrm>
        </p:spPr>
        <p:txBody>
          <a:bodyPr anchor="b">
            <a:normAutofit fontScale="90000"/>
          </a:bodyPr>
          <a:lstStyle/>
          <a:p>
            <a:r>
              <a:rPr lang="cs-CZ" dirty="0"/>
              <a:t>Proč je důležité žáky seznámit s přísudkovou valencí?</a:t>
            </a:r>
          </a:p>
        </p:txBody>
      </p:sp>
      <p:sp>
        <p:nvSpPr>
          <p:cNvPr id="3" name="Zástupný obsah 2">
            <a:extLst>
              <a:ext uri="{FF2B5EF4-FFF2-40B4-BE49-F238E27FC236}">
                <a16:creationId xmlns:a16="http://schemas.microsoft.com/office/drawing/2014/main" id="{F564E9FB-ABB3-4603-A13D-A7A739E9E124}"/>
              </a:ext>
            </a:extLst>
          </p:cNvPr>
          <p:cNvSpPr>
            <a:spLocks noGrp="1"/>
          </p:cNvSpPr>
          <p:nvPr>
            <p:ph idx="1"/>
          </p:nvPr>
        </p:nvSpPr>
        <p:spPr>
          <a:xfrm>
            <a:off x="669524" y="1935482"/>
            <a:ext cx="7929192" cy="4532429"/>
          </a:xfrm>
        </p:spPr>
        <p:txBody>
          <a:bodyPr>
            <a:normAutofit/>
          </a:bodyPr>
          <a:lstStyle/>
          <a:p>
            <a:r>
              <a:rPr lang="cs-CZ" dirty="0"/>
              <a:t>Aby pochopili, že:</a:t>
            </a:r>
          </a:p>
          <a:p>
            <a:pPr marL="285750" indent="-285750">
              <a:buFontTx/>
              <a:buChar char="-"/>
            </a:pPr>
            <a:r>
              <a:rPr lang="cs-CZ" dirty="0"/>
              <a:t>přísudek </a:t>
            </a:r>
            <a:r>
              <a:rPr lang="cs-CZ" b="1" dirty="0"/>
              <a:t>je jádrem věty</a:t>
            </a:r>
          </a:p>
          <a:p>
            <a:pPr marL="285750" indent="-285750">
              <a:buFontTx/>
              <a:buChar char="-"/>
            </a:pPr>
            <a:r>
              <a:rPr lang="cs-CZ" dirty="0"/>
              <a:t>že i přísudek sám o sobě může být větou (</a:t>
            </a:r>
            <a:r>
              <a:rPr lang="cs-CZ" i="1" dirty="0"/>
              <a:t>Prší</a:t>
            </a:r>
            <a:r>
              <a:rPr lang="cs-CZ" dirty="0"/>
              <a:t>)</a:t>
            </a:r>
          </a:p>
          <a:p>
            <a:pPr marL="285750" indent="-285750">
              <a:buFontTx/>
              <a:buChar char="-"/>
            </a:pPr>
            <a:r>
              <a:rPr lang="cs-CZ" dirty="0"/>
              <a:t>že právě proto </a:t>
            </a:r>
            <a:r>
              <a:rPr lang="cs-CZ" b="1" dirty="0"/>
              <a:t>je pojem základní skladební dvojice problematický</a:t>
            </a:r>
          </a:p>
          <a:p>
            <a:pPr marL="285750" indent="-285750">
              <a:buFontTx/>
              <a:buChar char="-"/>
            </a:pPr>
            <a:r>
              <a:rPr lang="cs-CZ" dirty="0"/>
              <a:t>že právě od přísudku vychází celá větná struktura</a:t>
            </a:r>
          </a:p>
          <a:p>
            <a:pPr marL="285750" indent="-285750">
              <a:buFontTx/>
              <a:buChar char="-"/>
            </a:pPr>
            <a:r>
              <a:rPr lang="cs-CZ" dirty="0"/>
              <a:t>že existují určité členy, které na přísudek musejí být navázány vždy, jinak může být věta nesrozumitelná či defektní</a:t>
            </a:r>
          </a:p>
          <a:p>
            <a:pPr marL="285750" indent="-285750">
              <a:buFontTx/>
              <a:buChar char="-"/>
            </a:pPr>
            <a:endParaRPr lang="cs-CZ" dirty="0"/>
          </a:p>
        </p:txBody>
      </p:sp>
    </p:spTree>
    <p:extLst>
      <p:ext uri="{BB962C8B-B14F-4D97-AF65-F5344CB8AC3E}">
        <p14:creationId xmlns:p14="http://schemas.microsoft.com/office/powerpoint/2010/main" val="2570791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Nadpis 1">
            <a:extLst>
              <a:ext uri="{FF2B5EF4-FFF2-40B4-BE49-F238E27FC236}">
                <a16:creationId xmlns:a16="http://schemas.microsoft.com/office/drawing/2014/main" id="{F1F49A6D-48A0-4D9A-A3E7-9731CE05E324}"/>
              </a:ext>
            </a:extLst>
          </p:cNvPr>
          <p:cNvSpPr>
            <a:spLocks noGrp="1"/>
          </p:cNvSpPr>
          <p:nvPr>
            <p:ph type="title"/>
          </p:nvPr>
        </p:nvSpPr>
        <p:spPr>
          <a:xfrm>
            <a:off x="373225" y="346919"/>
            <a:ext cx="11159412" cy="1897093"/>
          </a:xfrm>
        </p:spPr>
        <p:txBody>
          <a:bodyPr anchor="b">
            <a:noAutofit/>
          </a:bodyPr>
          <a:lstStyle/>
          <a:p>
            <a:r>
              <a:rPr lang="cs-CZ" sz="2000" dirty="0"/>
              <a:t>Úkol: Přečtěte si text. Do jednoho sloupečku vypište základní skladební dvojice a rozhodněte, zda sami o sobě dávají smysl. Pokud nikoli, do druhého sloupečku připište, co je potřeba, aby sdělení dávalo smysl.</a:t>
            </a:r>
          </a:p>
        </p:txBody>
      </p:sp>
      <p:sp>
        <p:nvSpPr>
          <p:cNvPr id="3" name="Zástupný obsah 2">
            <a:extLst>
              <a:ext uri="{FF2B5EF4-FFF2-40B4-BE49-F238E27FC236}">
                <a16:creationId xmlns:a16="http://schemas.microsoft.com/office/drawing/2014/main" id="{01269D16-8708-4579-B16C-4B93942F521D}"/>
              </a:ext>
            </a:extLst>
          </p:cNvPr>
          <p:cNvSpPr>
            <a:spLocks noGrp="1"/>
          </p:cNvSpPr>
          <p:nvPr>
            <p:ph idx="1"/>
          </p:nvPr>
        </p:nvSpPr>
        <p:spPr>
          <a:xfrm>
            <a:off x="538412" y="2617236"/>
            <a:ext cx="8810861" cy="4063482"/>
          </a:xfrm>
        </p:spPr>
        <p:txBody>
          <a:bodyPr>
            <a:normAutofit/>
          </a:bodyPr>
          <a:lstStyle/>
          <a:p>
            <a:r>
              <a:rPr lang="cs-CZ" sz="2000" dirty="0"/>
              <a:t>ČT Sport (21. 12. 2015; 8:11)</a:t>
            </a:r>
          </a:p>
          <a:p>
            <a:r>
              <a:rPr lang="cs-CZ" sz="2000" dirty="0"/>
              <a:t>New York: Jágr pomohl spoluhráčům k výhře Floridy 5:4. Jágr se prosadil před  koncem první třetiny, kdy po přihrávce </a:t>
            </a:r>
            <a:r>
              <a:rPr lang="cs-CZ" sz="2000" dirty="0" err="1"/>
              <a:t>Aleksandera</a:t>
            </a:r>
            <a:r>
              <a:rPr lang="cs-CZ" sz="2000" dirty="0"/>
              <a:t> Barkova vyrovnal na 2:2. Ve druhé třetině se Jágr znovu ocitl před brankovištěm, místo střely ale zadovkou přihrál Aaronu </a:t>
            </a:r>
            <a:r>
              <a:rPr lang="cs-CZ" sz="2000" dirty="0" err="1"/>
              <a:t>Ekbladovi</a:t>
            </a:r>
            <a:r>
              <a:rPr lang="cs-CZ" sz="2000" dirty="0"/>
              <a:t>. </a:t>
            </a:r>
            <a:r>
              <a:rPr lang="cs-CZ" sz="2000" dirty="0" err="1"/>
              <a:t>Ebklad</a:t>
            </a:r>
            <a:r>
              <a:rPr lang="cs-CZ" sz="2000" dirty="0"/>
              <a:t> pak pohodlně umístil puk do odkryté branky. </a:t>
            </a:r>
          </a:p>
        </p:txBody>
      </p:sp>
      <p:sp>
        <p:nvSpPr>
          <p:cNvPr id="4" name="TextovéPole 3">
            <a:extLst>
              <a:ext uri="{FF2B5EF4-FFF2-40B4-BE49-F238E27FC236}">
                <a16:creationId xmlns:a16="http://schemas.microsoft.com/office/drawing/2014/main" id="{A50015C0-2415-4627-AA94-521B3727D722}"/>
              </a:ext>
            </a:extLst>
          </p:cNvPr>
          <p:cNvSpPr txBox="1"/>
          <p:nvPr/>
        </p:nvSpPr>
        <p:spPr>
          <a:xfrm>
            <a:off x="542281" y="6234082"/>
            <a:ext cx="8237989" cy="276999"/>
          </a:xfrm>
          <a:prstGeom prst="rect">
            <a:avLst/>
          </a:prstGeom>
          <a:noFill/>
        </p:spPr>
        <p:txBody>
          <a:bodyPr wrap="square" rtlCol="0">
            <a:spAutoFit/>
          </a:bodyPr>
          <a:lstStyle/>
          <a:p>
            <a:r>
              <a:rPr lang="cs-CZ" sz="1200" dirty="0" err="1"/>
              <a:t>Štěpáník</a:t>
            </a:r>
            <a:r>
              <a:rPr lang="cs-CZ" sz="1200" dirty="0"/>
              <a:t>, S., Šmejkalová, M. </a:t>
            </a:r>
            <a:r>
              <a:rPr lang="cs-CZ" sz="1200" i="1" dirty="0"/>
              <a:t>Průvodce začínajícího češtináře</a:t>
            </a:r>
            <a:r>
              <a:rPr lang="cs-CZ" sz="1200" dirty="0"/>
              <a:t>. UK – Pedagogická fakulta, 2016, s. 129–130.  </a:t>
            </a:r>
          </a:p>
        </p:txBody>
      </p:sp>
    </p:spTree>
    <p:extLst>
      <p:ext uri="{BB962C8B-B14F-4D97-AF65-F5344CB8AC3E}">
        <p14:creationId xmlns:p14="http://schemas.microsoft.com/office/powerpoint/2010/main" val="645249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aphicFrame>
        <p:nvGraphicFramePr>
          <p:cNvPr id="16" name="Zástupný obsah 2">
            <a:extLst>
              <a:ext uri="{FF2B5EF4-FFF2-40B4-BE49-F238E27FC236}">
                <a16:creationId xmlns:a16="http://schemas.microsoft.com/office/drawing/2014/main" id="{752F3378-1A67-4FB1-A1BB-3D5A5AA48E30}"/>
              </a:ext>
            </a:extLst>
          </p:cNvPr>
          <p:cNvGraphicFramePr>
            <a:graphicFrameLocks noGrp="1"/>
          </p:cNvGraphicFramePr>
          <p:nvPr>
            <p:ph idx="1"/>
          </p:nvPr>
        </p:nvGraphicFramePr>
        <p:xfrm>
          <a:off x="830511" y="855677"/>
          <a:ext cx="7947730" cy="5108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5168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B02BDD-F6C2-40F5-98DE-982235480165}"/>
              </a:ext>
            </a:extLst>
          </p:cNvPr>
          <p:cNvSpPr>
            <a:spLocks noGrp="1"/>
          </p:cNvSpPr>
          <p:nvPr>
            <p:ph type="ctrTitle"/>
          </p:nvPr>
        </p:nvSpPr>
        <p:spPr/>
        <p:txBody>
          <a:bodyPr/>
          <a:lstStyle/>
          <a:p>
            <a:r>
              <a:rPr lang="cs-CZ" b="1" dirty="0"/>
              <a:t>VĚTA JEDNODUCHÁ A SOUVĚTÍ</a:t>
            </a:r>
          </a:p>
        </p:txBody>
      </p:sp>
    </p:spTree>
    <p:extLst>
      <p:ext uri="{BB962C8B-B14F-4D97-AF65-F5344CB8AC3E}">
        <p14:creationId xmlns:p14="http://schemas.microsoft.com/office/powerpoint/2010/main" val="2648709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92FED7-9828-4596-91F6-CF9CFD5CEF6E}"/>
              </a:ext>
            </a:extLst>
          </p:cNvPr>
          <p:cNvSpPr>
            <a:spLocks noGrp="1"/>
          </p:cNvSpPr>
          <p:nvPr>
            <p:ph type="title"/>
          </p:nvPr>
        </p:nvSpPr>
        <p:spPr>
          <a:xfrm>
            <a:off x="804672" y="964692"/>
            <a:ext cx="3849624" cy="1188720"/>
          </a:xfrm>
        </p:spPr>
        <p:txBody>
          <a:bodyPr vert="horz" lIns="182880" tIns="182880" rIns="182880" bIns="182880" rtlCol="0" anchor="ctr">
            <a:normAutofit/>
          </a:bodyPr>
          <a:lstStyle/>
          <a:p>
            <a:endParaRPr lang="en-US" sz="2800" dirty="0"/>
          </a:p>
        </p:txBody>
      </p:sp>
      <p:pic>
        <p:nvPicPr>
          <p:cNvPr id="6" name="Obrázek 5">
            <a:extLst>
              <a:ext uri="{FF2B5EF4-FFF2-40B4-BE49-F238E27FC236}">
                <a16:creationId xmlns:a16="http://schemas.microsoft.com/office/drawing/2014/main" id="{312DFEE5-0A08-45E0-8FB1-9466681AAF93}"/>
              </a:ext>
            </a:extLst>
          </p:cNvPr>
          <p:cNvPicPr>
            <a:picLocks noChangeAspect="1"/>
          </p:cNvPicPr>
          <p:nvPr/>
        </p:nvPicPr>
        <p:blipFill rotWithShape="1">
          <a:blip r:embed="rId2"/>
          <a:srcRect r="715" b="2"/>
          <a:stretch/>
        </p:blipFill>
        <p:spPr>
          <a:xfrm>
            <a:off x="142498" y="120083"/>
            <a:ext cx="6739097" cy="3410712"/>
          </a:xfrm>
          <a:prstGeom prst="rect">
            <a:avLst/>
          </a:prstGeom>
        </p:spPr>
      </p:pic>
      <p:pic>
        <p:nvPicPr>
          <p:cNvPr id="5" name="Zástupný obsah 4">
            <a:extLst>
              <a:ext uri="{FF2B5EF4-FFF2-40B4-BE49-F238E27FC236}">
                <a16:creationId xmlns:a16="http://schemas.microsoft.com/office/drawing/2014/main" id="{D406AB91-7211-48F5-978C-853745C6B927}"/>
              </a:ext>
            </a:extLst>
          </p:cNvPr>
          <p:cNvPicPr>
            <a:picLocks noGrp="1" noChangeAspect="1"/>
          </p:cNvPicPr>
          <p:nvPr>
            <p:ph idx="1"/>
          </p:nvPr>
        </p:nvPicPr>
        <p:blipFill rotWithShape="1">
          <a:blip r:embed="rId3"/>
          <a:srcRect l="2075" r="8022" b="-1"/>
          <a:stretch/>
        </p:blipFill>
        <p:spPr>
          <a:xfrm>
            <a:off x="3892551" y="2850427"/>
            <a:ext cx="7642311" cy="3867836"/>
          </a:xfrm>
          <a:prstGeom prst="rect">
            <a:avLst/>
          </a:prstGeom>
        </p:spPr>
      </p:pic>
    </p:spTree>
    <p:extLst>
      <p:ext uri="{BB962C8B-B14F-4D97-AF65-F5344CB8AC3E}">
        <p14:creationId xmlns:p14="http://schemas.microsoft.com/office/powerpoint/2010/main" val="3583431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4B2549-F85D-4628-B94E-535A6B02EC1F}"/>
              </a:ext>
            </a:extLst>
          </p:cNvPr>
          <p:cNvSpPr>
            <a:spLocks noGrp="1"/>
          </p:cNvSpPr>
          <p:nvPr>
            <p:ph type="title"/>
          </p:nvPr>
        </p:nvSpPr>
        <p:spPr>
          <a:xfrm>
            <a:off x="924277" y="705856"/>
            <a:ext cx="10429524" cy="512859"/>
          </a:xfrm>
        </p:spPr>
        <p:txBody>
          <a:bodyPr>
            <a:normAutofit/>
          </a:bodyPr>
          <a:lstStyle/>
          <a:p>
            <a:r>
              <a:rPr lang="cs-CZ" sz="2709" dirty="0"/>
              <a:t>1)	Přečtěte si následující texty a porovnejte je.</a:t>
            </a:r>
          </a:p>
        </p:txBody>
      </p:sp>
      <p:sp>
        <p:nvSpPr>
          <p:cNvPr id="3" name="Zástupný obsah 2">
            <a:extLst>
              <a:ext uri="{FF2B5EF4-FFF2-40B4-BE49-F238E27FC236}">
                <a16:creationId xmlns:a16="http://schemas.microsoft.com/office/drawing/2014/main" id="{E6D58797-0C57-42A1-BCBD-A93938CA8B6C}"/>
              </a:ext>
            </a:extLst>
          </p:cNvPr>
          <p:cNvSpPr>
            <a:spLocks noGrp="1"/>
          </p:cNvSpPr>
          <p:nvPr>
            <p:ph idx="1"/>
          </p:nvPr>
        </p:nvSpPr>
        <p:spPr>
          <a:xfrm>
            <a:off x="789981" y="1345113"/>
            <a:ext cx="10563822" cy="4807032"/>
          </a:xfrm>
        </p:spPr>
        <p:txBody>
          <a:bodyPr>
            <a:normAutofit fontScale="55000" lnSpcReduction="20000"/>
          </a:bodyPr>
          <a:lstStyle/>
          <a:p>
            <a:pPr marL="0" indent="0">
              <a:lnSpc>
                <a:spcPct val="170000"/>
              </a:lnSpc>
              <a:spcBef>
                <a:spcPts val="0"/>
              </a:spcBef>
              <a:buNone/>
            </a:pPr>
            <a:r>
              <a:rPr lang="cs-CZ" dirty="0"/>
              <a:t>A)</a:t>
            </a:r>
          </a:p>
          <a:p>
            <a:pPr marL="0" indent="0">
              <a:lnSpc>
                <a:spcPct val="170000"/>
              </a:lnSpc>
              <a:spcBef>
                <a:spcPts val="0"/>
              </a:spcBef>
              <a:buNone/>
            </a:pPr>
            <a:r>
              <a:rPr lang="cs-CZ" b="1" dirty="0"/>
              <a:t>MAZACÍ TRAMVAJ (MAZAČKA)</a:t>
            </a:r>
          </a:p>
          <a:p>
            <a:pPr marL="0" indent="0">
              <a:lnSpc>
                <a:spcPct val="170000"/>
              </a:lnSpc>
              <a:spcBef>
                <a:spcPts val="0"/>
              </a:spcBef>
              <a:buNone/>
            </a:pPr>
            <a:r>
              <a:rPr lang="cs-CZ" dirty="0"/>
              <a:t>Mazací tramvaj je specificky upravený pracovní vůz. Od počátku roku 2015 slouží k mazání kolejnic v pražské tramvajové síti. Vůz byl vyroben roku 1965 jako běžný typ Tatra T3. Jezdil s cestujícími až do roku 1990. Pak prošel přestavbou na nákladní vůz. Během této přestavby byla zkrácena vozová skříň. V zadní části byla vytvořena nákladní plocha. Od roku 2004 vůz disponuje sněžným pluhem za účelem odklízení sněhu na trati. Od roku 2017 slouží navíc jako kropicí vůz. Během poslední údržby dostala totiž nádrž na vodu a kropicí trysky. </a:t>
            </a:r>
          </a:p>
          <a:p>
            <a:pPr marL="0" indent="0">
              <a:lnSpc>
                <a:spcPct val="170000"/>
              </a:lnSpc>
              <a:spcBef>
                <a:spcPts val="0"/>
              </a:spcBef>
              <a:buNone/>
            </a:pPr>
            <a:endParaRPr lang="cs-CZ" dirty="0"/>
          </a:p>
          <a:p>
            <a:pPr marL="0" indent="0">
              <a:lnSpc>
                <a:spcPct val="170000"/>
              </a:lnSpc>
              <a:spcBef>
                <a:spcPts val="0"/>
              </a:spcBef>
              <a:buNone/>
            </a:pPr>
            <a:r>
              <a:rPr lang="cs-CZ" dirty="0"/>
              <a:t>B) </a:t>
            </a:r>
          </a:p>
          <a:p>
            <a:pPr marL="0" indent="0">
              <a:lnSpc>
                <a:spcPct val="170000"/>
              </a:lnSpc>
              <a:spcBef>
                <a:spcPts val="0"/>
              </a:spcBef>
              <a:buNone/>
            </a:pPr>
            <a:r>
              <a:rPr lang="cs-CZ" b="1" dirty="0"/>
              <a:t>MAZACÍ TRAMVAJ (MAZAČKA)</a:t>
            </a:r>
          </a:p>
          <a:p>
            <a:pPr marL="0" indent="0">
              <a:lnSpc>
                <a:spcPct val="170000"/>
              </a:lnSpc>
              <a:spcBef>
                <a:spcPts val="0"/>
              </a:spcBef>
              <a:buNone/>
            </a:pPr>
            <a:r>
              <a:rPr lang="cs-CZ" dirty="0"/>
              <a:t>Mazací tramvaj je specificky upravený pracovní vůz, který od počátku roku 2015 slouží k mazání kolejnic v pražské tramvajové síti. Vůz byl vyroben roku 1965 jako běžný typ Tatra T3 a jezdil s cestujícími až do roku 1990. Pak prošel přestavbou na nákladní vůz, během níž byla zkrácena vozová skříň a v zadní části byla vytvořena nákladní plocha. Od roku 2004 vůz disponuje sněžným pluhem, aby mohl odklízet sníh na trati. Od roku 2017 slouží navíc jako kropicí vůz, jelikož během poslední údržby dostala také nádrž na vodu a kropicí trysky. </a:t>
            </a:r>
          </a:p>
          <a:p>
            <a:pPr marL="0" indent="0">
              <a:buNone/>
            </a:pPr>
            <a:r>
              <a:rPr lang="cs-CZ" dirty="0"/>
              <a:t>					</a:t>
            </a:r>
          </a:p>
          <a:p>
            <a:pPr marL="0" indent="0" algn="r">
              <a:buNone/>
            </a:pPr>
            <a:r>
              <a:rPr lang="cs-CZ" sz="1693" dirty="0"/>
              <a:t>				Zdroj: https://cs.wikipedia.org/wiki/Mazac%C3%AD_tramvaj_5572 (upraveno)</a:t>
            </a:r>
          </a:p>
          <a:p>
            <a:pPr marL="0" indent="0">
              <a:buNone/>
            </a:pPr>
            <a:endParaRPr lang="cs-CZ" dirty="0"/>
          </a:p>
        </p:txBody>
      </p:sp>
    </p:spTree>
    <p:extLst>
      <p:ext uri="{BB962C8B-B14F-4D97-AF65-F5344CB8AC3E}">
        <p14:creationId xmlns:p14="http://schemas.microsoft.com/office/powerpoint/2010/main" val="961164090"/>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emplate>TM10001114[[fn=Galerie]]</Template>
  <TotalTime>149</TotalTime>
  <Words>1176</Words>
  <Application>Microsoft Office PowerPoint</Application>
  <PresentationFormat>Širokoúhlá obrazovka</PresentationFormat>
  <Paragraphs>124</Paragraphs>
  <Slides>18</Slides>
  <Notes>0</Notes>
  <HiddenSlides>0</HiddenSlides>
  <MMClips>0</MMClips>
  <ScaleCrop>false</ScaleCrop>
  <HeadingPairs>
    <vt:vector size="6" baseType="variant">
      <vt:variant>
        <vt:lpstr>Použitá písma</vt:lpstr>
      </vt:variant>
      <vt:variant>
        <vt:i4>6</vt:i4>
      </vt:variant>
      <vt:variant>
        <vt:lpstr>Motiv</vt:lpstr>
      </vt:variant>
      <vt:variant>
        <vt:i4>3</vt:i4>
      </vt:variant>
      <vt:variant>
        <vt:lpstr>Nadpisy snímků</vt:lpstr>
      </vt:variant>
      <vt:variant>
        <vt:i4>18</vt:i4>
      </vt:variant>
    </vt:vector>
  </HeadingPairs>
  <TitlesOfParts>
    <vt:vector size="27" baseType="lpstr">
      <vt:lpstr>Meiryo</vt:lpstr>
      <vt:lpstr>Arial</vt:lpstr>
      <vt:lpstr>Calibri</vt:lpstr>
      <vt:lpstr>Calibri Light</vt:lpstr>
      <vt:lpstr>Corbel</vt:lpstr>
      <vt:lpstr>Gill Sans MT</vt:lpstr>
      <vt:lpstr>Galerie</vt:lpstr>
      <vt:lpstr>Motiv Office</vt:lpstr>
      <vt:lpstr>SketchLinesVTI</vt:lpstr>
      <vt:lpstr>Didaktika českého jazyka II</vt:lpstr>
      <vt:lpstr>Valence</vt:lpstr>
      <vt:lpstr>Prezentace aplikace PowerPoint</vt:lpstr>
      <vt:lpstr>Proč je důležité žáky seznámit s přísudkovou valencí?</vt:lpstr>
      <vt:lpstr>Úkol: Přečtěte si text. Do jednoho sloupečku vypište základní skladební dvojice a rozhodněte, zda sami o sobě dávají smysl. Pokud nikoli, do druhého sloupečku připište, co je potřeba, aby sdělení dávalo smysl.</vt:lpstr>
      <vt:lpstr>Prezentace aplikace PowerPoint</vt:lpstr>
      <vt:lpstr>VĚTA JEDNODUCHÁ A SOUVĚTÍ</vt:lpstr>
      <vt:lpstr>Prezentace aplikace PowerPoint</vt:lpstr>
      <vt:lpstr>1) Přečtěte si následující texty a porovnejte je.</vt:lpstr>
      <vt:lpstr>Prezentace aplikace PowerPoint</vt:lpstr>
      <vt:lpstr>Prezentace aplikace PowerPoint</vt:lpstr>
      <vt:lpstr>Prezentace aplikace PowerPoint</vt:lpstr>
      <vt:lpstr>SOUVĚTÍ</vt:lpstr>
      <vt:lpstr>1) Přečtěte si uvedené výpovědi a porovnejte, co mají společného a v čem se liší</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Luděk</dc:creator>
  <cp:lastModifiedBy>Luděk</cp:lastModifiedBy>
  <cp:revision>9</cp:revision>
  <dcterms:created xsi:type="dcterms:W3CDTF">2021-03-02T09:00:38Z</dcterms:created>
  <dcterms:modified xsi:type="dcterms:W3CDTF">2021-03-02T21:50:30Z</dcterms:modified>
</cp:coreProperties>
</file>