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sldIdLst>
    <p:sldId id="256" r:id="rId2"/>
    <p:sldId id="288" r:id="rId3"/>
    <p:sldId id="265" r:id="rId4"/>
    <p:sldId id="271" r:id="rId5"/>
    <p:sldId id="273" r:id="rId6"/>
    <p:sldId id="266" r:id="rId7"/>
    <p:sldId id="289" r:id="rId8"/>
    <p:sldId id="277" r:id="rId9"/>
    <p:sldId id="278" r:id="rId10"/>
    <p:sldId id="276" r:id="rId11"/>
    <p:sldId id="281" r:id="rId12"/>
    <p:sldId id="282" r:id="rId13"/>
    <p:sldId id="290" r:id="rId14"/>
    <p:sldId id="292" r:id="rId15"/>
    <p:sldId id="268" r:id="rId16"/>
    <p:sldId id="269" r:id="rId17"/>
    <p:sldId id="270" r:id="rId18"/>
    <p:sldId id="267" r:id="rId19"/>
    <p:sldId id="261" r:id="rId20"/>
    <p:sldId id="284" r:id="rId21"/>
    <p:sldId id="291" r:id="rId22"/>
    <p:sldId id="280" r:id="rId23"/>
    <p:sldId id="263" r:id="rId24"/>
    <p:sldId id="262" r:id="rId25"/>
    <p:sldId id="272" r:id="rId26"/>
    <p:sldId id="258" r:id="rId27"/>
    <p:sldId id="285"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416"/>
    <p:restoredTop sz="92954"/>
  </p:normalViewPr>
  <p:slideViewPr>
    <p:cSldViewPr snapToGrid="0" snapToObjects="1">
      <p:cViewPr>
        <p:scale>
          <a:sx n="114" d="100"/>
          <a:sy n="114" d="100"/>
        </p:scale>
        <p:origin x="1000" y="288"/>
      </p:cViewPr>
      <p:guideLst/>
    </p:cSldViewPr>
  </p:slideViewPr>
  <p:notesTextViewPr>
    <p:cViewPr>
      <p:scale>
        <a:sx n="1" d="1"/>
        <a:sy n="1" d="1"/>
      </p:scale>
      <p:origin x="0" y="0"/>
    </p:cViewPr>
  </p:notesTextViewPr>
  <p:sorterViewPr>
    <p:cViewPr>
      <p:scale>
        <a:sx n="70" d="100"/>
        <a:sy n="70"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E86E5C-D865-EC45-AC7E-482862FBA034}" type="datetimeFigureOut">
              <a:rPr lang="cs-CZ" smtClean="0"/>
              <a:t>28.11.2021</a:t>
            </a:fld>
            <a:endParaRPr lang="cs-C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F9EC0F-C1A3-EF42-8719-AB7BFD1A3698}" type="slidenum">
              <a:rPr lang="cs-CZ" smtClean="0"/>
              <a:t>‹#›</a:t>
            </a:fld>
            <a:endParaRPr lang="cs-CZ"/>
          </a:p>
        </p:txBody>
      </p:sp>
    </p:spTree>
    <p:extLst>
      <p:ext uri="{BB962C8B-B14F-4D97-AF65-F5344CB8AC3E}">
        <p14:creationId xmlns:p14="http://schemas.microsoft.com/office/powerpoint/2010/main" val="623600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cs-CZ"/>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cs-CZ"/>
          </a:p>
        </p:txBody>
      </p:sp>
      <p:sp>
        <p:nvSpPr>
          <p:cNvPr id="4" name="Date Placeholder 3"/>
          <p:cNvSpPr>
            <a:spLocks noGrp="1"/>
          </p:cNvSpPr>
          <p:nvPr>
            <p:ph type="dt" sz="half" idx="10"/>
          </p:nvPr>
        </p:nvSpPr>
        <p:spPr/>
        <p:txBody>
          <a:bodyPr/>
          <a:lstStyle/>
          <a:p>
            <a:fld id="{20CBDED6-BE23-7047-8FF1-75E96C7ECDDB}" type="datetimeFigureOut">
              <a:rPr lang="cs-CZ" smtClean="0"/>
              <a:t>28.11.2021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57BBF5FC-7D2E-2E41-898C-A85D1AD92515}" type="slidenum">
              <a:rPr lang="cs-CZ" smtClean="0"/>
              <a:t>‹#›</a:t>
            </a:fld>
            <a:endParaRPr lang="cs-CZ"/>
          </a:p>
        </p:txBody>
      </p:sp>
    </p:spTree>
    <p:extLst>
      <p:ext uri="{BB962C8B-B14F-4D97-AF65-F5344CB8AC3E}">
        <p14:creationId xmlns:p14="http://schemas.microsoft.com/office/powerpoint/2010/main" val="8706937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cs-C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4" name="Date Placeholder 3"/>
          <p:cNvSpPr>
            <a:spLocks noGrp="1"/>
          </p:cNvSpPr>
          <p:nvPr>
            <p:ph type="dt" sz="half" idx="10"/>
          </p:nvPr>
        </p:nvSpPr>
        <p:spPr/>
        <p:txBody>
          <a:bodyPr/>
          <a:lstStyle/>
          <a:p>
            <a:fld id="{20CBDED6-BE23-7047-8FF1-75E96C7ECDDB}" type="datetimeFigureOut">
              <a:rPr lang="cs-CZ" smtClean="0"/>
              <a:t>28.11.2021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57BBF5FC-7D2E-2E41-898C-A85D1AD92515}" type="slidenum">
              <a:rPr lang="cs-CZ" smtClean="0"/>
              <a:t>‹#›</a:t>
            </a:fld>
            <a:endParaRPr lang="cs-CZ"/>
          </a:p>
        </p:txBody>
      </p:sp>
    </p:spTree>
    <p:extLst>
      <p:ext uri="{BB962C8B-B14F-4D97-AF65-F5344CB8AC3E}">
        <p14:creationId xmlns:p14="http://schemas.microsoft.com/office/powerpoint/2010/main" val="8078471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cs-CZ"/>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4" name="Date Placeholder 3"/>
          <p:cNvSpPr>
            <a:spLocks noGrp="1"/>
          </p:cNvSpPr>
          <p:nvPr>
            <p:ph type="dt" sz="half" idx="10"/>
          </p:nvPr>
        </p:nvSpPr>
        <p:spPr/>
        <p:txBody>
          <a:bodyPr/>
          <a:lstStyle/>
          <a:p>
            <a:fld id="{20CBDED6-BE23-7047-8FF1-75E96C7ECDDB}" type="datetimeFigureOut">
              <a:rPr lang="cs-CZ" smtClean="0"/>
              <a:t>28.11.2021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57BBF5FC-7D2E-2E41-898C-A85D1AD92515}" type="slidenum">
              <a:rPr lang="cs-CZ" smtClean="0"/>
              <a:t>‹#›</a:t>
            </a:fld>
            <a:endParaRPr lang="cs-CZ"/>
          </a:p>
        </p:txBody>
      </p:sp>
    </p:spTree>
    <p:extLst>
      <p:ext uri="{BB962C8B-B14F-4D97-AF65-F5344CB8AC3E}">
        <p14:creationId xmlns:p14="http://schemas.microsoft.com/office/powerpoint/2010/main" val="1095097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cs-C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4" name="Date Placeholder 3"/>
          <p:cNvSpPr>
            <a:spLocks noGrp="1"/>
          </p:cNvSpPr>
          <p:nvPr>
            <p:ph type="dt" sz="half" idx="10"/>
          </p:nvPr>
        </p:nvSpPr>
        <p:spPr/>
        <p:txBody>
          <a:bodyPr/>
          <a:lstStyle/>
          <a:p>
            <a:fld id="{20CBDED6-BE23-7047-8FF1-75E96C7ECDDB}" type="datetimeFigureOut">
              <a:rPr lang="cs-CZ" smtClean="0"/>
              <a:t>28.11.2021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57BBF5FC-7D2E-2E41-898C-A85D1AD92515}" type="slidenum">
              <a:rPr lang="cs-CZ" smtClean="0"/>
              <a:t>‹#›</a:t>
            </a:fld>
            <a:endParaRPr lang="cs-CZ"/>
          </a:p>
        </p:txBody>
      </p:sp>
    </p:spTree>
    <p:extLst>
      <p:ext uri="{BB962C8B-B14F-4D97-AF65-F5344CB8AC3E}">
        <p14:creationId xmlns:p14="http://schemas.microsoft.com/office/powerpoint/2010/main" val="796840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cs-CZ"/>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CBDED6-BE23-7047-8FF1-75E96C7ECDDB}" type="datetimeFigureOut">
              <a:rPr lang="cs-CZ" smtClean="0"/>
              <a:t>28.11.2021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57BBF5FC-7D2E-2E41-898C-A85D1AD92515}" type="slidenum">
              <a:rPr lang="cs-CZ" smtClean="0"/>
              <a:t>‹#›</a:t>
            </a:fld>
            <a:endParaRPr lang="cs-CZ"/>
          </a:p>
        </p:txBody>
      </p:sp>
    </p:spTree>
    <p:extLst>
      <p:ext uri="{BB962C8B-B14F-4D97-AF65-F5344CB8AC3E}">
        <p14:creationId xmlns:p14="http://schemas.microsoft.com/office/powerpoint/2010/main" val="7856052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cs-CZ"/>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5" name="Date Placeholder 4"/>
          <p:cNvSpPr>
            <a:spLocks noGrp="1"/>
          </p:cNvSpPr>
          <p:nvPr>
            <p:ph type="dt" sz="half" idx="10"/>
          </p:nvPr>
        </p:nvSpPr>
        <p:spPr/>
        <p:txBody>
          <a:bodyPr/>
          <a:lstStyle/>
          <a:p>
            <a:fld id="{20CBDED6-BE23-7047-8FF1-75E96C7ECDDB}" type="datetimeFigureOut">
              <a:rPr lang="cs-CZ" smtClean="0"/>
              <a:t>28.11.2021</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57BBF5FC-7D2E-2E41-898C-A85D1AD92515}" type="slidenum">
              <a:rPr lang="cs-CZ" smtClean="0"/>
              <a:t>‹#›</a:t>
            </a:fld>
            <a:endParaRPr lang="cs-CZ"/>
          </a:p>
        </p:txBody>
      </p:sp>
    </p:spTree>
    <p:extLst>
      <p:ext uri="{BB962C8B-B14F-4D97-AF65-F5344CB8AC3E}">
        <p14:creationId xmlns:p14="http://schemas.microsoft.com/office/powerpoint/2010/main" val="938294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cs-CZ"/>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7" name="Date Placeholder 6"/>
          <p:cNvSpPr>
            <a:spLocks noGrp="1"/>
          </p:cNvSpPr>
          <p:nvPr>
            <p:ph type="dt" sz="half" idx="10"/>
          </p:nvPr>
        </p:nvSpPr>
        <p:spPr/>
        <p:txBody>
          <a:bodyPr/>
          <a:lstStyle/>
          <a:p>
            <a:fld id="{20CBDED6-BE23-7047-8FF1-75E96C7ECDDB}" type="datetimeFigureOut">
              <a:rPr lang="cs-CZ" smtClean="0"/>
              <a:t>28.11.2021</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57BBF5FC-7D2E-2E41-898C-A85D1AD92515}" type="slidenum">
              <a:rPr lang="cs-CZ" smtClean="0"/>
              <a:t>‹#›</a:t>
            </a:fld>
            <a:endParaRPr lang="cs-CZ"/>
          </a:p>
        </p:txBody>
      </p:sp>
    </p:spTree>
    <p:extLst>
      <p:ext uri="{BB962C8B-B14F-4D97-AF65-F5344CB8AC3E}">
        <p14:creationId xmlns:p14="http://schemas.microsoft.com/office/powerpoint/2010/main" val="940333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cs-CZ"/>
          </a:p>
        </p:txBody>
      </p:sp>
      <p:sp>
        <p:nvSpPr>
          <p:cNvPr id="3" name="Date Placeholder 2"/>
          <p:cNvSpPr>
            <a:spLocks noGrp="1"/>
          </p:cNvSpPr>
          <p:nvPr>
            <p:ph type="dt" sz="half" idx="10"/>
          </p:nvPr>
        </p:nvSpPr>
        <p:spPr/>
        <p:txBody>
          <a:bodyPr/>
          <a:lstStyle/>
          <a:p>
            <a:fld id="{20CBDED6-BE23-7047-8FF1-75E96C7ECDDB}" type="datetimeFigureOut">
              <a:rPr lang="cs-CZ" smtClean="0"/>
              <a:t>28.11.2021</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57BBF5FC-7D2E-2E41-898C-A85D1AD92515}" type="slidenum">
              <a:rPr lang="cs-CZ" smtClean="0"/>
              <a:t>‹#›</a:t>
            </a:fld>
            <a:endParaRPr lang="cs-CZ"/>
          </a:p>
        </p:txBody>
      </p:sp>
    </p:spTree>
    <p:extLst>
      <p:ext uri="{BB962C8B-B14F-4D97-AF65-F5344CB8AC3E}">
        <p14:creationId xmlns:p14="http://schemas.microsoft.com/office/powerpoint/2010/main" val="860841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CBDED6-BE23-7047-8FF1-75E96C7ECDDB}" type="datetimeFigureOut">
              <a:rPr lang="cs-CZ" smtClean="0"/>
              <a:t>28.11.2021</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57BBF5FC-7D2E-2E41-898C-A85D1AD92515}" type="slidenum">
              <a:rPr lang="cs-CZ" smtClean="0"/>
              <a:t>‹#›</a:t>
            </a:fld>
            <a:endParaRPr lang="cs-CZ"/>
          </a:p>
        </p:txBody>
      </p:sp>
    </p:spTree>
    <p:extLst>
      <p:ext uri="{BB962C8B-B14F-4D97-AF65-F5344CB8AC3E}">
        <p14:creationId xmlns:p14="http://schemas.microsoft.com/office/powerpoint/2010/main" val="5725338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cs-CZ"/>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CBDED6-BE23-7047-8FF1-75E96C7ECDDB}" type="datetimeFigureOut">
              <a:rPr lang="cs-CZ" smtClean="0"/>
              <a:t>28.11.2021</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57BBF5FC-7D2E-2E41-898C-A85D1AD92515}" type="slidenum">
              <a:rPr lang="cs-CZ" smtClean="0"/>
              <a:t>‹#›</a:t>
            </a:fld>
            <a:endParaRPr lang="cs-CZ"/>
          </a:p>
        </p:txBody>
      </p:sp>
    </p:spTree>
    <p:extLst>
      <p:ext uri="{BB962C8B-B14F-4D97-AF65-F5344CB8AC3E}">
        <p14:creationId xmlns:p14="http://schemas.microsoft.com/office/powerpoint/2010/main" val="18502162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cs-CZ"/>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CBDED6-BE23-7047-8FF1-75E96C7ECDDB}" type="datetimeFigureOut">
              <a:rPr lang="cs-CZ" smtClean="0"/>
              <a:t>28.11.2021</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57BBF5FC-7D2E-2E41-898C-A85D1AD92515}" type="slidenum">
              <a:rPr lang="cs-CZ" smtClean="0"/>
              <a:t>‹#›</a:t>
            </a:fld>
            <a:endParaRPr lang="cs-CZ"/>
          </a:p>
        </p:txBody>
      </p:sp>
    </p:spTree>
    <p:extLst>
      <p:ext uri="{BB962C8B-B14F-4D97-AF65-F5344CB8AC3E}">
        <p14:creationId xmlns:p14="http://schemas.microsoft.com/office/powerpoint/2010/main" val="102070013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cs-CZ"/>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CBDED6-BE23-7047-8FF1-75E96C7ECDDB}" type="datetimeFigureOut">
              <a:rPr lang="cs-CZ" smtClean="0"/>
              <a:t>28.11.2021</a:t>
            </a:fld>
            <a:endParaRPr lang="cs-CZ"/>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BBF5FC-7D2E-2E41-898C-A85D1AD92515}" type="slidenum">
              <a:rPr lang="cs-CZ" smtClean="0"/>
              <a:t>‹#›</a:t>
            </a:fld>
            <a:endParaRPr lang="cs-CZ"/>
          </a:p>
        </p:txBody>
      </p:sp>
    </p:spTree>
    <p:extLst>
      <p:ext uri="{BB962C8B-B14F-4D97-AF65-F5344CB8AC3E}">
        <p14:creationId xmlns:p14="http://schemas.microsoft.com/office/powerpoint/2010/main" val="11143616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ochrance.cz/uploads-import/CRPD/autismus/Doporuceni-autisti.pdf"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spmpcr.cz/tz-nova-vyzkumna-zprava-zit-jako-ostatni/"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_ENREF_9"/><Relationship Id="rId4" Type="http://schemas.openxmlformats.org/officeDocument/2006/relationships/hyperlink" Target="#_ENREF_8"/><Relationship Id="rId5" Type="http://schemas.openxmlformats.org/officeDocument/2006/relationships/hyperlink" Target="#_ENREF_6"/><Relationship Id="rId1" Type="http://schemas.openxmlformats.org/officeDocument/2006/relationships/slideLayout" Target="../slideLayouts/slideLayout2.xml"/><Relationship Id="rId2" Type="http://schemas.openxmlformats.org/officeDocument/2006/relationships/hyperlink" Target="#_ENREF_4"/></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_ENREF_1"/><Relationship Id="rId3" Type="http://schemas.openxmlformats.org/officeDocument/2006/relationships/hyperlink" Target="#_ENREF_11"/></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ochrance.cz/aktualne/neviditelna-genocida-a-prava-lidi-s-postizenim/"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doi.org/10.1111/j.1467-954X.1999.tb03483.x" TargetMode="External"/><Relationship Id="rId4" Type="http://schemas.openxmlformats.org/officeDocument/2006/relationships/hyperlink" Target="https://doi.org/https:/doi.org/10.1111/area.12531" TargetMode="External"/><Relationship Id="rId5" Type="http://schemas.openxmlformats.org/officeDocument/2006/relationships/hyperlink" Target="https://doi.org/10.1111/j.1467-954X.2012.02070.x" TargetMode="External"/><Relationship Id="rId1" Type="http://schemas.openxmlformats.org/officeDocument/2006/relationships/slideLayout" Target="../slideLayouts/slideLayout2.xml"/><Relationship Id="rId2" Type="http://schemas.openxmlformats.org/officeDocument/2006/relationships/hyperlink" Target="https://doi.org/10.1177/1466138111435743"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ochrance.cz/uploads-import/ESO/11-2017-NZ-OV_souhrnna_zprava_DOZP.pdf"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ochrance.cz/uploads-import/ESO/11-2017-NZ-OV_souhrnna_zprava_DOZP.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cs-CZ" sz="4000" b="1" dirty="0" smtClean="0"/>
              <a:t>Zranitelnost a (lidská) práva</a:t>
            </a:r>
            <a:endParaRPr lang="cs-CZ" sz="4000" b="1" dirty="0"/>
          </a:p>
        </p:txBody>
      </p:sp>
      <p:sp>
        <p:nvSpPr>
          <p:cNvPr id="3" name="Subtitle 2"/>
          <p:cNvSpPr>
            <a:spLocks noGrp="1"/>
          </p:cNvSpPr>
          <p:nvPr>
            <p:ph type="subTitle" idx="1"/>
          </p:nvPr>
        </p:nvSpPr>
        <p:spPr/>
        <p:txBody>
          <a:bodyPr>
            <a:normAutofit/>
          </a:bodyPr>
          <a:lstStyle/>
          <a:p>
            <a:r>
              <a:rPr lang="cs-CZ" sz="2000" dirty="0" smtClean="0"/>
              <a:t>Dana Hradcová</a:t>
            </a:r>
          </a:p>
          <a:p>
            <a:r>
              <a:rPr lang="cs-CZ" sz="2000" dirty="0" smtClean="0"/>
              <a:t>FHS UK</a:t>
            </a:r>
          </a:p>
          <a:p>
            <a:r>
              <a:rPr lang="cs-CZ" sz="2000" dirty="0" smtClean="0"/>
              <a:t>ŘÍZENÍ A SUPERVIZE V SOICÁLNÍCH A ZDRAVOTNICKÝCH ORGANIZACÍCH</a:t>
            </a:r>
          </a:p>
          <a:p>
            <a:r>
              <a:rPr lang="cs-CZ" sz="2000" dirty="0" smtClean="0"/>
              <a:t>Listopad 2021</a:t>
            </a:r>
            <a:endParaRPr lang="cs-CZ" sz="2000" dirty="0"/>
          </a:p>
        </p:txBody>
      </p:sp>
    </p:spTree>
    <p:extLst>
      <p:ext uri="{BB962C8B-B14F-4D97-AF65-F5344CB8AC3E}">
        <p14:creationId xmlns:p14="http://schemas.microsoft.com/office/powerpoint/2010/main" val="13701050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400" dirty="0" err="1" smtClean="0"/>
              <a:t>Doporučení</a:t>
            </a:r>
            <a:r>
              <a:rPr lang="en-US" sz="2400" dirty="0" smtClean="0"/>
              <a:t> </a:t>
            </a:r>
            <a:r>
              <a:rPr lang="en-US" sz="2400" dirty="0" err="1" smtClean="0"/>
              <a:t>Ministerstvu</a:t>
            </a:r>
            <a:r>
              <a:rPr lang="en-US" sz="2400" dirty="0" smtClean="0"/>
              <a:t> </a:t>
            </a:r>
            <a:r>
              <a:rPr lang="en-US" sz="2400" dirty="0" err="1" smtClean="0"/>
              <a:t>práce</a:t>
            </a:r>
            <a:r>
              <a:rPr lang="en-US" sz="2400" dirty="0" smtClean="0"/>
              <a:t> a </a:t>
            </a:r>
            <a:r>
              <a:rPr lang="en-US" sz="2400" dirty="0" err="1" smtClean="0"/>
              <a:t>sociálních</a:t>
            </a:r>
            <a:r>
              <a:rPr lang="en-US" sz="2400" dirty="0" smtClean="0"/>
              <a:t> </a:t>
            </a:r>
            <a:r>
              <a:rPr lang="en-US" sz="2400" dirty="0" err="1" smtClean="0"/>
              <a:t>věcí</a:t>
            </a:r>
            <a:r>
              <a:rPr lang="en-US" sz="2400" dirty="0" smtClean="0"/>
              <a:t/>
            </a:r>
            <a:br>
              <a:rPr lang="en-US" sz="2400" dirty="0" smtClean="0"/>
            </a:br>
            <a:r>
              <a:rPr lang="en-US" sz="2400" dirty="0" smtClean="0"/>
              <a:t/>
            </a:r>
            <a:br>
              <a:rPr lang="en-US" sz="2400" dirty="0" smtClean="0"/>
            </a:br>
            <a:r>
              <a:rPr lang="cs-CZ" sz="1400" dirty="0" smtClean="0"/>
              <a:t>(</a:t>
            </a:r>
            <a:r>
              <a:rPr lang="en-US" sz="1400" b="1" dirty="0" smtClean="0"/>
              <a:t>DOMOVY PRO OSOBY SE ZDRAVOTNÍM POSTIŽENÍMZPRÁVA </a:t>
            </a:r>
            <a:r>
              <a:rPr lang="en-US" sz="1400" dirty="0" smtClean="0"/>
              <a:t>ZE SYSTEMATICKÝCH NÁVŠTĚV VEŘEJNÉHO OCHRÁNCE PRÁV 2020) str. 11–13</a:t>
            </a:r>
            <a:br>
              <a:rPr lang="en-US" sz="1400" dirty="0" smtClean="0"/>
            </a:br>
            <a:r>
              <a:rPr lang="cs-CZ" sz="1400" dirty="0" smtClean="0"/>
              <a:t/>
            </a:r>
            <a:br>
              <a:rPr lang="cs-CZ" sz="1400" dirty="0" smtClean="0"/>
            </a:br>
            <a:endParaRPr lang="cs-CZ" sz="1400" dirty="0"/>
          </a:p>
        </p:txBody>
      </p:sp>
      <p:sp>
        <p:nvSpPr>
          <p:cNvPr id="3" name="Content Placeholder 2"/>
          <p:cNvSpPr>
            <a:spLocks noGrp="1"/>
          </p:cNvSpPr>
          <p:nvPr>
            <p:ph idx="1"/>
          </p:nvPr>
        </p:nvSpPr>
        <p:spPr>
          <a:xfrm>
            <a:off x="838200" y="1528445"/>
            <a:ext cx="10515600" cy="4351338"/>
          </a:xfrm>
        </p:spPr>
        <p:txBody>
          <a:bodyPr>
            <a:normAutofit fontScale="85000" lnSpcReduction="20000"/>
          </a:bodyPr>
          <a:lstStyle/>
          <a:p>
            <a:r>
              <a:rPr lang="cs-CZ" sz="2400" dirty="0" smtClean="0"/>
              <a:t>Doporučuji </a:t>
            </a:r>
            <a:r>
              <a:rPr lang="cs-CZ" sz="2400" dirty="0"/>
              <a:t>ministerstvu aktivně stimulovat zřizovatele a poskytovatele pobytových sociálních služeb k transformaci a deinstitucionalizaci. </a:t>
            </a:r>
          </a:p>
          <a:p>
            <a:r>
              <a:rPr lang="cs-CZ" sz="2400" dirty="0" smtClean="0"/>
              <a:t>Doporučuji</a:t>
            </a:r>
            <a:r>
              <a:rPr lang="cs-CZ" sz="2400" dirty="0"/>
              <a:t>, aby ministerstvo připravilo návrh novely zákona o sociálních službách, který by zakotvil nástroj umožňující státu ovlivňovat dostupnost sociálních služeb.</a:t>
            </a:r>
            <a:r>
              <a:rPr lang="cs-CZ" dirty="0"/>
              <a:t> </a:t>
            </a:r>
            <a:endParaRPr lang="cs-CZ" dirty="0" smtClean="0"/>
          </a:p>
          <a:p>
            <a:pPr lvl="1"/>
            <a:r>
              <a:rPr lang="cs-CZ" dirty="0"/>
              <a:t>Zákon o sociálních službách </a:t>
            </a:r>
            <a:r>
              <a:rPr lang="cs-CZ" dirty="0" smtClean="0"/>
              <a:t>a </a:t>
            </a:r>
            <a:r>
              <a:rPr lang="cs-CZ" dirty="0"/>
              <a:t>rovněž Úmluva o právech osob se zdravotním postižením garantují právo na nezávislý způsob života. Potenciálním zájemcům o službu by se mělo dostat takové služby, která dostatečně reflektuje jejich individuální potřeby a současně jim umožní zůstat v přirozeném sociálním prostředí a v maximální míře participovat na životě společnosti. Tato služba by měla být místně, časově a finančně dostupná.</a:t>
            </a:r>
          </a:p>
          <a:p>
            <a:pPr lvl="1"/>
            <a:r>
              <a:rPr lang="cs-CZ" dirty="0"/>
              <a:t>Zákonnou povinností krajů v samostatné působnosti je plánování dostupnosti sociálních služeb a tvorba střednědobých plánů rozvoje sociálních služeb. Jak ukázal výzkum, každý kraj k této povinnosti přistupuje odlišně, a dostupnost služeb je tedy různá. Za plnění závazků vyplývajících z Úmluvy o právech osob se zdravotním postižením je však odpovědný stát. Pokud se rozhodne tuto svou odpovědnost (a s tím spojené povinnosti) svěřit samosprávám, musí si nadále ponechat nástroje, jimiž plnění těchto povinností zajistí a ovlivní. </a:t>
            </a:r>
            <a:endParaRPr lang="cs-CZ" dirty="0" smtClean="0"/>
          </a:p>
          <a:p>
            <a:pPr lvl="1"/>
            <a:r>
              <a:rPr lang="cs-CZ" dirty="0" err="1"/>
              <a:t>Doporučeni</a:t>
            </a:r>
            <a:r>
              <a:rPr lang="cs-CZ" dirty="0"/>
              <a:t>́ </a:t>
            </a:r>
            <a:r>
              <a:rPr lang="cs-CZ" dirty="0" err="1"/>
              <a:t>veřejne</a:t>
            </a:r>
            <a:r>
              <a:rPr lang="cs-CZ" dirty="0"/>
              <a:t>́ </a:t>
            </a:r>
            <a:r>
              <a:rPr lang="cs-CZ" dirty="0" err="1"/>
              <a:t>ochránkyne</a:t>
            </a:r>
            <a:r>
              <a:rPr lang="cs-CZ" dirty="0"/>
              <a:t>̌ </a:t>
            </a:r>
            <a:r>
              <a:rPr lang="cs-CZ" dirty="0" err="1"/>
              <a:t>práv</a:t>
            </a:r>
            <a:r>
              <a:rPr lang="cs-CZ" dirty="0"/>
              <a:t> ke </a:t>
            </a:r>
            <a:r>
              <a:rPr lang="cs-CZ" dirty="0" err="1"/>
              <a:t>zlepšeni</a:t>
            </a:r>
            <a:r>
              <a:rPr lang="cs-CZ" dirty="0"/>
              <a:t>́ dostupnosti </a:t>
            </a:r>
            <a:r>
              <a:rPr lang="cs-CZ" dirty="0" err="1"/>
              <a:t>sociálních</a:t>
            </a:r>
            <a:r>
              <a:rPr lang="cs-CZ" dirty="0"/>
              <a:t> </a:t>
            </a:r>
            <a:r>
              <a:rPr lang="cs-CZ" dirty="0" err="1"/>
              <a:t>služ</a:t>
            </a:r>
            <a:r>
              <a:rPr lang="cs-CZ" dirty="0" err="1" smtClean="0"/>
              <a:t>eb</a:t>
            </a:r>
            <a:r>
              <a:rPr lang="cs-CZ" dirty="0" smtClean="0"/>
              <a:t> </a:t>
            </a:r>
            <a:r>
              <a:rPr lang="cs-CZ" dirty="0" smtClean="0">
                <a:hlinkClick r:id="rId2"/>
              </a:rPr>
              <a:t>https://www.ochrance.cz/uploads-import/CRPD/autismus/Doporuceni-autisti.pdf</a:t>
            </a:r>
            <a:r>
              <a:rPr lang="cs-CZ" dirty="0" smtClean="0"/>
              <a:t> </a:t>
            </a:r>
            <a:endParaRPr lang="cs-CZ" dirty="0"/>
          </a:p>
          <a:p>
            <a:endParaRPr lang="cs-CZ" dirty="0"/>
          </a:p>
          <a:p>
            <a:pPr lvl="1"/>
            <a:endParaRPr lang="cs-CZ" sz="2000" dirty="0" smtClean="0"/>
          </a:p>
        </p:txBody>
      </p:sp>
    </p:spTree>
    <p:extLst>
      <p:ext uri="{BB962C8B-B14F-4D97-AF65-F5344CB8AC3E}">
        <p14:creationId xmlns:p14="http://schemas.microsoft.com/office/powerpoint/2010/main" val="15600211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cs-CZ" sz="2700" dirty="0" smtClean="0"/>
              <a:t/>
            </a:r>
            <a:br>
              <a:rPr lang="cs-CZ" sz="2700" dirty="0" smtClean="0"/>
            </a:br>
            <a:r>
              <a:rPr lang="cs-CZ" sz="2700" dirty="0"/>
              <a:t/>
            </a:r>
            <a:br>
              <a:rPr lang="cs-CZ" sz="2700" dirty="0"/>
            </a:br>
            <a:r>
              <a:rPr lang="cs-CZ" sz="2700" dirty="0" smtClean="0"/>
              <a:t>3) Postih špatného zacházení</a:t>
            </a:r>
            <a:br>
              <a:rPr lang="cs-CZ" sz="2700" dirty="0" smtClean="0"/>
            </a:br>
            <a:r>
              <a:rPr lang="cs-CZ" sz="1600" dirty="0" smtClean="0"/>
              <a:t>(</a:t>
            </a:r>
            <a:r>
              <a:rPr lang="en-US" sz="1600" b="1" dirty="0" smtClean="0"/>
              <a:t>DOMOVY PRO OSOBY SE ZDRAVOTNÍM POSTIŽENÍMZPRÁVA </a:t>
            </a:r>
            <a:r>
              <a:rPr lang="en-US" sz="1600" dirty="0" smtClean="0"/>
              <a:t>ZE SYSTEMATICKÝCH NÁVŠTĚV VEŘEJNÉHO OCHRÁNCE PRÁV 2020)  str. 12</a:t>
            </a:r>
            <a:br>
              <a:rPr lang="en-US" sz="1600" dirty="0" smtClean="0"/>
            </a:br>
            <a:r>
              <a:rPr lang="cs-CZ" sz="2400" dirty="0" smtClean="0"/>
              <a:t/>
            </a:r>
            <a:br>
              <a:rPr lang="cs-CZ" sz="2400" dirty="0" smtClean="0"/>
            </a:br>
            <a:r>
              <a:rPr lang="en-US" sz="2400" dirty="0" smtClean="0"/>
              <a:t/>
            </a:r>
            <a:br>
              <a:rPr lang="en-US" sz="2400" dirty="0" smtClean="0"/>
            </a:br>
            <a:endParaRPr lang="cs-CZ" sz="2400" dirty="0"/>
          </a:p>
        </p:txBody>
      </p:sp>
      <p:sp>
        <p:nvSpPr>
          <p:cNvPr id="3" name="Content Placeholder 2"/>
          <p:cNvSpPr>
            <a:spLocks noGrp="1"/>
          </p:cNvSpPr>
          <p:nvPr>
            <p:ph idx="1"/>
          </p:nvPr>
        </p:nvSpPr>
        <p:spPr/>
        <p:txBody>
          <a:bodyPr>
            <a:normAutofit/>
          </a:bodyPr>
          <a:lstStyle/>
          <a:p>
            <a:r>
              <a:rPr lang="cs-CZ" sz="2000" dirty="0" smtClean="0"/>
              <a:t>Zákon o sociálních službách umožňuje správní postih poskytovatelů sociálních služeb za nedodržení formalit, ale mnohým závažným zásahům do soukromí, bezpečnosti, integrity a důstojnosti uživatelů služeb neodpovídá žádný přestupek. </a:t>
            </a:r>
          </a:p>
          <a:p>
            <a:r>
              <a:rPr lang="cs-CZ" sz="2000" dirty="0" smtClean="0"/>
              <a:t>Dlouhodobě upozorňuji, že jednání, které představuje špatné zacházení s klientem či klientkou sociálních služeb, by mělo být přestupkem. Pokud totiž jednání ze strany poskytovatele nedosahuje intenzity trestného činu, orgány činné v trestním řízení se věcí nebudou zabývat, byť mohlo jít o závažný zásah do důstojnosti, soukromí, o ponižující zacházení atd.</a:t>
            </a:r>
            <a:r>
              <a:rPr lang="cs-CZ" dirty="0" smtClean="0"/>
              <a:t> </a:t>
            </a:r>
            <a:endParaRPr lang="cs-CZ" dirty="0"/>
          </a:p>
        </p:txBody>
      </p:sp>
    </p:spTree>
    <p:extLst>
      <p:ext uri="{BB962C8B-B14F-4D97-AF65-F5344CB8AC3E}">
        <p14:creationId xmlns:p14="http://schemas.microsoft.com/office/powerpoint/2010/main" val="1497796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cs-CZ" sz="2400" dirty="0" smtClean="0"/>
              <a:t/>
            </a:r>
            <a:br>
              <a:rPr lang="cs-CZ" sz="2400" dirty="0" smtClean="0"/>
            </a:br>
            <a:r>
              <a:rPr lang="cs-CZ" sz="2400" dirty="0"/>
              <a:t/>
            </a:r>
            <a:br>
              <a:rPr lang="cs-CZ" sz="2400" dirty="0"/>
            </a:br>
            <a:r>
              <a:rPr lang="cs-CZ" sz="2400" dirty="0" smtClean="0"/>
              <a:t>5) Personální a materiálně‑technický standard</a:t>
            </a:r>
            <a:br>
              <a:rPr lang="cs-CZ" sz="2400" dirty="0" smtClean="0"/>
            </a:br>
            <a:r>
              <a:rPr lang="en-US" sz="1600" b="1" dirty="0" smtClean="0"/>
              <a:t>DOMOVY PRO OSOBY SE ZDRAVOTNÍM POSTIŽENÍMZPRÁVA </a:t>
            </a:r>
            <a:r>
              <a:rPr lang="en-US" sz="1600" dirty="0" smtClean="0"/>
              <a:t>ZE SYSTEMATICKÝCH NÁVŠTĚV VEŘEJNÉHO OCHRÁNCE PRÁV 2020) str. 13</a:t>
            </a:r>
            <a:br>
              <a:rPr lang="en-US" sz="1600" dirty="0" smtClean="0"/>
            </a:br>
            <a:r>
              <a:rPr lang="cs-CZ" sz="1600" dirty="0" smtClean="0"/>
              <a:t/>
            </a:r>
            <a:br>
              <a:rPr lang="cs-CZ" sz="1600" dirty="0" smtClean="0"/>
            </a:br>
            <a:r>
              <a:rPr lang="cs-CZ" sz="2400" dirty="0" smtClean="0"/>
              <a:t/>
            </a:r>
            <a:br>
              <a:rPr lang="cs-CZ" sz="2400" dirty="0" smtClean="0"/>
            </a:br>
            <a:endParaRPr lang="cs-CZ" sz="2400" dirty="0"/>
          </a:p>
        </p:txBody>
      </p:sp>
      <p:sp>
        <p:nvSpPr>
          <p:cNvPr id="3" name="Content Placeholder 2"/>
          <p:cNvSpPr>
            <a:spLocks noGrp="1"/>
          </p:cNvSpPr>
          <p:nvPr>
            <p:ph idx="1"/>
          </p:nvPr>
        </p:nvSpPr>
        <p:spPr>
          <a:xfrm>
            <a:off x="838200" y="1525587"/>
            <a:ext cx="10515600" cy="4351338"/>
          </a:xfrm>
        </p:spPr>
        <p:txBody>
          <a:bodyPr>
            <a:normAutofit/>
          </a:bodyPr>
          <a:lstStyle/>
          <a:p>
            <a:r>
              <a:rPr lang="cs-CZ" sz="2000" dirty="0" smtClean="0"/>
              <a:t>Některá zařízení nemají dostatečné podmínky pro poskytování služeb a péče, což může vést ke špatnému zacházení s klienty. Zákon o sociálních službách sice obecně předepisuje poskytovatelům, aby zajistili personální, materiální a technické podmínky odpovídající druhu poskytovaných sociálních služeb. </a:t>
            </a:r>
          </a:p>
          <a:p>
            <a:r>
              <a:rPr lang="cs-CZ" sz="2000" dirty="0" smtClean="0"/>
              <a:t>Bez konkretizace ve formě prováděcího právního předpisu je právní ustanovení nejasné a nedostatky téměř nelze postihovat. Je zapotřebí vložit do zákona o sociálních službách zmocňovací ustanovení a poté vydat prováděcí právní předpis upravující personální a materiálně‑technický standard v sociálních službách. </a:t>
            </a:r>
          </a:p>
          <a:p>
            <a:r>
              <a:rPr lang="cs-CZ" sz="2000" dirty="0" smtClean="0"/>
              <a:t>Doporučuji, aby ministerstvo připravilo návrh novely zákona o sociálních službách, která bude obsahovat zmocňovací ustanovení umožňující ministerstvu vydat prováděcí právní předpis upravující personální a </a:t>
            </a:r>
            <a:r>
              <a:rPr lang="cs-CZ" sz="2000" dirty="0" err="1" smtClean="0"/>
              <a:t>materiálnětechnický</a:t>
            </a:r>
            <a:r>
              <a:rPr lang="cs-CZ" sz="2000" dirty="0" smtClean="0"/>
              <a:t> standard v sociálních službách.</a:t>
            </a:r>
          </a:p>
          <a:p>
            <a:r>
              <a:rPr lang="cs-CZ" sz="2000" dirty="0" smtClean="0"/>
              <a:t>Následně ministerstvu doporučuji vydat prováděcí právní předpis upravující personální a materiálně‑technický standard v sociálních službách.</a:t>
            </a:r>
          </a:p>
          <a:p>
            <a:endParaRPr lang="cs-CZ" sz="2000" dirty="0"/>
          </a:p>
        </p:txBody>
      </p:sp>
    </p:spTree>
    <p:extLst>
      <p:ext uri="{BB962C8B-B14F-4D97-AF65-F5344CB8AC3E}">
        <p14:creationId xmlns:p14="http://schemas.microsoft.com/office/powerpoint/2010/main" val="20531611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b="1" dirty="0" smtClean="0"/>
              <a:t/>
            </a:r>
            <a:br>
              <a:rPr lang="en-US" sz="2700" b="1" dirty="0" smtClean="0"/>
            </a:br>
            <a:r>
              <a:rPr lang="en-US" sz="2700" b="1" dirty="0"/>
              <a:t/>
            </a:r>
            <a:br>
              <a:rPr lang="en-US" sz="2700" b="1" dirty="0"/>
            </a:br>
            <a:r>
              <a:rPr lang="en-US" sz="2700" b="1" dirty="0" smtClean="0"/>
              <a:t/>
            </a:r>
            <a:br>
              <a:rPr lang="en-US" sz="2700" b="1" dirty="0" smtClean="0"/>
            </a:br>
            <a:r>
              <a:rPr lang="en-US" sz="2400" dirty="0"/>
              <a:t/>
            </a:r>
            <a:br>
              <a:rPr lang="en-US" sz="2400" dirty="0"/>
            </a:br>
            <a:r>
              <a:rPr lang="en-US" sz="2400" dirty="0"/>
              <a:t/>
            </a:r>
            <a:br>
              <a:rPr lang="en-US" sz="2400" dirty="0"/>
            </a:br>
            <a:r>
              <a:rPr lang="en-US" sz="2400" b="1" dirty="0" err="1" smtClean="0"/>
              <a:t>Úmluva</a:t>
            </a:r>
            <a:r>
              <a:rPr lang="en-US" sz="2400" b="1" dirty="0" smtClean="0"/>
              <a:t> </a:t>
            </a:r>
            <a:r>
              <a:rPr lang="en-US" sz="2400" b="1" dirty="0"/>
              <a:t>o </a:t>
            </a:r>
            <a:r>
              <a:rPr lang="en-US" sz="2400" b="1" dirty="0" err="1"/>
              <a:t>právech</a:t>
            </a:r>
            <a:r>
              <a:rPr lang="en-US" sz="2400" b="1" dirty="0"/>
              <a:t> </a:t>
            </a:r>
            <a:r>
              <a:rPr lang="en-US" sz="2400" b="1" dirty="0" err="1"/>
              <a:t>osob</a:t>
            </a:r>
            <a:r>
              <a:rPr lang="en-US" sz="2400" b="1" dirty="0"/>
              <a:t> se </a:t>
            </a:r>
            <a:r>
              <a:rPr lang="en-US" sz="2400" b="1" dirty="0" err="1"/>
              <a:t>zdravotním</a:t>
            </a:r>
            <a:r>
              <a:rPr lang="en-US" sz="2400" b="1" dirty="0"/>
              <a:t> </a:t>
            </a:r>
            <a:r>
              <a:rPr lang="en-US" sz="2400" b="1" dirty="0" err="1"/>
              <a:t>postižením</a:t>
            </a:r>
            <a:r>
              <a:rPr lang="en-US" sz="2400" b="1" dirty="0"/>
              <a:t> </a:t>
            </a:r>
            <a:r>
              <a:rPr lang="en-US" sz="2400" dirty="0"/>
              <a:t/>
            </a:r>
            <a:br>
              <a:rPr lang="en-US" sz="2400" dirty="0"/>
            </a:br>
            <a:r>
              <a:rPr lang="cs-CZ" sz="2700" b="1" dirty="0" smtClean="0"/>
              <a:t>Článek 19 Nezávislý způsob života a zapojení do společnosti </a:t>
            </a:r>
            <a:r>
              <a:rPr lang="cs-CZ" sz="2700" dirty="0" smtClean="0"/>
              <a:t/>
            </a:r>
            <a:br>
              <a:rPr lang="cs-CZ" sz="2700" dirty="0" smtClean="0"/>
            </a:br>
            <a:r>
              <a:rPr lang="cs-CZ" dirty="0" smtClean="0"/>
              <a:t/>
            </a:r>
            <a:br>
              <a:rPr lang="cs-CZ" dirty="0" smtClean="0"/>
            </a:br>
            <a:endParaRPr lang="cs-CZ" dirty="0"/>
          </a:p>
        </p:txBody>
      </p:sp>
      <p:sp>
        <p:nvSpPr>
          <p:cNvPr id="3" name="Content Placeholder 2"/>
          <p:cNvSpPr>
            <a:spLocks noGrp="1"/>
          </p:cNvSpPr>
          <p:nvPr>
            <p:ph idx="1"/>
          </p:nvPr>
        </p:nvSpPr>
        <p:spPr/>
        <p:txBody>
          <a:bodyPr>
            <a:normAutofit fontScale="92500"/>
          </a:bodyPr>
          <a:lstStyle/>
          <a:p>
            <a:r>
              <a:rPr lang="cs-CZ" sz="2600" dirty="0" smtClean="0"/>
              <a:t>Státy, které jsou smluvní stranou této úmluvy, uznávají rovné právo všech osob se zdravotním postižením žít v rámci společenství, s možnostmi volby na rovnoprávném základě s ostatními, a přijmou účinná a odpovídající opatření, aby osobám se zdravotním postižením usnadnily plné užívání tohoto práva a jejich plné začlenění a zapojení do společnosti, mimo jiné tím, že zajistí, aby: </a:t>
            </a:r>
          </a:p>
          <a:p>
            <a:pPr lvl="1"/>
            <a:r>
              <a:rPr lang="cs-CZ" sz="2200" dirty="0" smtClean="0"/>
              <a:t>a) osoby se zdravotním postižením měly možnost si zvolit, na rovnoprávném základě s ostatními, místo pobytu, kde a s kým budou žít a nebyly nuceny žít ve specifickém prostředí; </a:t>
            </a:r>
          </a:p>
          <a:p>
            <a:pPr lvl="1"/>
            <a:r>
              <a:rPr lang="cs-CZ" sz="2200" dirty="0" smtClean="0"/>
              <a:t>b) osoby se zdravotním postižením měly přístup ke službám poskytovaným v domácím prostředí, rezidenčním službám a dalším podpůrným komunitním službám, včetně osobní asistence, která je nezbytná pro nezávislý způsob života a začlenění do společnosti a zabraňuje izolaci nebo segregaci; </a:t>
            </a:r>
          </a:p>
          <a:p>
            <a:pPr lvl="1"/>
            <a:r>
              <a:rPr lang="cs-CZ" sz="2200" dirty="0" smtClean="0"/>
              <a:t>c) komunitní služby a zařízení určená široké veřejnosti byly přístupné, na rovnoprávném základě s ostatními, i osobám se zdravotním postižením a braly v úvahu jejich potřeby. </a:t>
            </a:r>
            <a:endParaRPr lang="cs-CZ" sz="2200" dirty="0"/>
          </a:p>
        </p:txBody>
      </p:sp>
    </p:spTree>
    <p:extLst>
      <p:ext uri="{BB962C8B-B14F-4D97-AF65-F5344CB8AC3E}">
        <p14:creationId xmlns:p14="http://schemas.microsoft.com/office/powerpoint/2010/main" val="4983906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b="1" dirty="0" err="1" smtClean="0"/>
              <a:t>Žít</a:t>
            </a:r>
            <a:r>
              <a:rPr lang="en-US" sz="2700" b="1" dirty="0" smtClean="0"/>
              <a:t> </a:t>
            </a:r>
            <a:r>
              <a:rPr lang="en-US" sz="2700" b="1" dirty="0" err="1"/>
              <a:t>jako</a:t>
            </a:r>
            <a:r>
              <a:rPr lang="en-US" sz="2700" b="1" dirty="0"/>
              <a:t> </a:t>
            </a:r>
            <a:r>
              <a:rPr lang="en-US" sz="2700" b="1" dirty="0" err="1"/>
              <a:t>ostatní</a:t>
            </a:r>
            <a:r>
              <a:rPr lang="en-US" sz="2700" b="1" dirty="0"/>
              <a:t> </a:t>
            </a:r>
            <a:r>
              <a:rPr lang="en-US" sz="2700" b="1" dirty="0" smtClean="0"/>
              <a:t>- </a:t>
            </a:r>
            <a:r>
              <a:rPr lang="en-US" sz="2800" b="1" dirty="0" err="1" smtClean="0"/>
              <a:t>Zásadní</a:t>
            </a:r>
            <a:r>
              <a:rPr lang="en-US" sz="2800" b="1" dirty="0" smtClean="0"/>
              <a:t> </a:t>
            </a:r>
            <a:r>
              <a:rPr lang="en-US" sz="2800" b="1" dirty="0" err="1"/>
              <a:t>zjištění</a:t>
            </a:r>
            <a:r>
              <a:rPr lang="en-US" sz="2800" b="1" dirty="0"/>
              <a:t> </a:t>
            </a:r>
            <a:r>
              <a:rPr lang="en-US" sz="2700" dirty="0"/>
              <a:t/>
            </a:r>
            <a:br>
              <a:rPr lang="en-US" sz="2700" dirty="0"/>
            </a:br>
            <a:r>
              <a:rPr lang="en-US" sz="2200" dirty="0" err="1" smtClean="0"/>
              <a:t>Zpráva</a:t>
            </a:r>
            <a:r>
              <a:rPr lang="en-US" sz="2200" dirty="0" smtClean="0"/>
              <a:t> </a:t>
            </a:r>
            <a:r>
              <a:rPr lang="en-US" sz="2200" dirty="0"/>
              <a:t>o </a:t>
            </a:r>
            <a:r>
              <a:rPr lang="en-US" sz="2200" dirty="0" err="1"/>
              <a:t>stavu</a:t>
            </a:r>
            <a:r>
              <a:rPr lang="en-US" sz="2200" dirty="0"/>
              <a:t> </a:t>
            </a:r>
            <a:r>
              <a:rPr lang="en-US" sz="2200" dirty="0" err="1"/>
              <a:t>pobytových</a:t>
            </a:r>
            <a:r>
              <a:rPr lang="en-US" sz="2200" dirty="0"/>
              <a:t> </a:t>
            </a:r>
            <a:r>
              <a:rPr lang="en-US" sz="2200" dirty="0" err="1"/>
              <a:t>služeb</a:t>
            </a:r>
            <a:r>
              <a:rPr lang="en-US" sz="2200" dirty="0"/>
              <a:t> pro </a:t>
            </a:r>
            <a:r>
              <a:rPr lang="en-US" sz="2200" dirty="0" err="1"/>
              <a:t>lidi</a:t>
            </a:r>
            <a:r>
              <a:rPr lang="en-US" sz="2200" dirty="0"/>
              <a:t> s </a:t>
            </a:r>
            <a:r>
              <a:rPr lang="en-US" sz="2200" dirty="0" err="1"/>
              <a:t>mentálním</a:t>
            </a:r>
            <a:r>
              <a:rPr lang="en-US" sz="2200" dirty="0"/>
              <a:t> </a:t>
            </a:r>
            <a:r>
              <a:rPr lang="en-US" sz="2200" dirty="0" err="1"/>
              <a:t>postižením</a:t>
            </a:r>
            <a:r>
              <a:rPr lang="en-US" sz="2200" dirty="0"/>
              <a:t> v </a:t>
            </a:r>
            <a:r>
              <a:rPr lang="en-US" sz="2200" dirty="0" err="1"/>
              <a:t>roce</a:t>
            </a:r>
            <a:r>
              <a:rPr lang="en-US" sz="2200" dirty="0"/>
              <a:t> 2021 </a:t>
            </a:r>
            <a:br>
              <a:rPr lang="en-US" sz="2200" dirty="0"/>
            </a:br>
            <a:r>
              <a:rPr lang="en-US" sz="2200" b="1" dirty="0" err="1"/>
              <a:t>Společnost</a:t>
            </a:r>
            <a:r>
              <a:rPr lang="en-US" sz="2200" b="1" dirty="0"/>
              <a:t> pro </a:t>
            </a:r>
            <a:r>
              <a:rPr lang="en-US" sz="2200" b="1" dirty="0" err="1"/>
              <a:t>podporu</a:t>
            </a:r>
            <a:r>
              <a:rPr lang="en-US" sz="2200" b="1" dirty="0"/>
              <a:t> </a:t>
            </a:r>
            <a:r>
              <a:rPr lang="en-US" sz="2200" b="1" dirty="0" err="1"/>
              <a:t>lidí</a:t>
            </a:r>
            <a:r>
              <a:rPr lang="en-US" sz="2200" b="1" dirty="0"/>
              <a:t> s </a:t>
            </a:r>
            <a:r>
              <a:rPr lang="en-US" sz="2200" b="1" dirty="0" err="1"/>
              <a:t>mentálním</a:t>
            </a:r>
            <a:r>
              <a:rPr lang="en-US" sz="2200" b="1" dirty="0"/>
              <a:t> </a:t>
            </a:r>
            <a:r>
              <a:rPr lang="en-US" sz="2200" b="1" dirty="0" err="1"/>
              <a:t>postižením</a:t>
            </a:r>
            <a:r>
              <a:rPr lang="en-US" sz="2200" b="1" dirty="0"/>
              <a:t> v ČR, z. s. </a:t>
            </a:r>
            <a:r>
              <a:rPr lang="en-US" sz="2200" dirty="0"/>
              <a:t/>
            </a:r>
            <a:br>
              <a:rPr lang="en-US" sz="2200" dirty="0"/>
            </a:br>
            <a:r>
              <a:rPr lang="en-US" sz="2200" b="1" dirty="0" err="1"/>
              <a:t>Jednota</a:t>
            </a:r>
            <a:r>
              <a:rPr lang="en-US" sz="2200" b="1" dirty="0"/>
              <a:t> pro deinstitucionalizaci – JDI, z. s. </a:t>
            </a:r>
            <a:r>
              <a:rPr lang="en-US" sz="1800" dirty="0"/>
              <a:t/>
            </a:r>
            <a:br>
              <a:rPr lang="en-US" sz="1800" dirty="0"/>
            </a:br>
            <a:endParaRPr lang="cs-CZ" sz="1800" dirty="0"/>
          </a:p>
        </p:txBody>
      </p:sp>
      <p:sp>
        <p:nvSpPr>
          <p:cNvPr id="3" name="Content Placeholder 2"/>
          <p:cNvSpPr>
            <a:spLocks noGrp="1"/>
          </p:cNvSpPr>
          <p:nvPr>
            <p:ph idx="1"/>
          </p:nvPr>
        </p:nvSpPr>
        <p:spPr/>
        <p:txBody>
          <a:bodyPr>
            <a:normAutofit fontScale="25000" lnSpcReduction="20000"/>
          </a:bodyPr>
          <a:lstStyle/>
          <a:p>
            <a:r>
              <a:rPr lang="en-US" sz="5500" b="1" dirty="0" smtClean="0"/>
              <a:t>1</a:t>
            </a:r>
            <a:r>
              <a:rPr lang="en-US" sz="6400" b="1" dirty="0"/>
              <a:t>. 15 000 </a:t>
            </a:r>
            <a:r>
              <a:rPr lang="en-US" sz="6400" b="1" dirty="0" err="1"/>
              <a:t>lidí</a:t>
            </a:r>
            <a:r>
              <a:rPr lang="en-US" sz="6400" b="1" dirty="0"/>
              <a:t> s </a:t>
            </a:r>
            <a:r>
              <a:rPr lang="en-US" sz="6400" b="1" dirty="0" err="1"/>
              <a:t>mentálním</a:t>
            </a:r>
            <a:r>
              <a:rPr lang="en-US" sz="6400" b="1" dirty="0"/>
              <a:t> </a:t>
            </a:r>
            <a:r>
              <a:rPr lang="en-US" sz="6400" b="1" dirty="0" err="1"/>
              <a:t>postižením</a:t>
            </a:r>
            <a:r>
              <a:rPr lang="en-US" sz="6400" b="1" dirty="0"/>
              <a:t> </a:t>
            </a:r>
            <a:r>
              <a:rPr lang="en-US" sz="6400" dirty="0" err="1"/>
              <a:t>žije</a:t>
            </a:r>
            <a:r>
              <a:rPr lang="en-US" sz="6400" dirty="0"/>
              <a:t> v </a:t>
            </a:r>
            <a:r>
              <a:rPr lang="en-US" sz="6400" dirty="0" err="1"/>
              <a:t>pobytových</a:t>
            </a:r>
            <a:r>
              <a:rPr lang="en-US" sz="6400" dirty="0"/>
              <a:t> </a:t>
            </a:r>
            <a:r>
              <a:rPr lang="en-US" sz="6400" dirty="0" err="1"/>
              <a:t>sociálních</a:t>
            </a:r>
            <a:r>
              <a:rPr lang="en-US" sz="6400" dirty="0"/>
              <a:t> </a:t>
            </a:r>
            <a:r>
              <a:rPr lang="en-US" sz="6400" dirty="0" err="1"/>
              <a:t>službách</a:t>
            </a:r>
            <a:r>
              <a:rPr lang="en-US" sz="6400" dirty="0"/>
              <a:t>, z </a:t>
            </a:r>
            <a:r>
              <a:rPr lang="en-US" sz="6400" dirty="0" err="1"/>
              <a:t>toho</a:t>
            </a:r>
            <a:r>
              <a:rPr lang="en-US" sz="6400" dirty="0"/>
              <a:t> </a:t>
            </a:r>
            <a:r>
              <a:rPr lang="en-US" sz="6400" b="1" dirty="0" err="1"/>
              <a:t>dvě</a:t>
            </a:r>
            <a:r>
              <a:rPr lang="en-US" sz="6400" b="1" dirty="0"/>
              <a:t> </a:t>
            </a:r>
            <a:r>
              <a:rPr lang="en-US" sz="6400" b="1" dirty="0" err="1"/>
              <a:t>třetiny</a:t>
            </a:r>
            <a:r>
              <a:rPr lang="en-US" sz="6400" b="1" dirty="0"/>
              <a:t> v </a:t>
            </a:r>
            <a:r>
              <a:rPr lang="en-US" sz="6400" b="1" dirty="0" err="1"/>
              <a:t>nevyhovujících</a:t>
            </a:r>
            <a:r>
              <a:rPr lang="en-US" sz="6400" b="1" dirty="0"/>
              <a:t> </a:t>
            </a:r>
            <a:r>
              <a:rPr lang="en-US" sz="6400" b="1" dirty="0" err="1"/>
              <a:t>podmínkách</a:t>
            </a:r>
            <a:r>
              <a:rPr lang="en-US" sz="6400" dirty="0"/>
              <a:t>. </a:t>
            </a:r>
          </a:p>
          <a:p>
            <a:r>
              <a:rPr lang="en-US" sz="6400" b="1" dirty="0"/>
              <a:t>2. 9,4 </a:t>
            </a:r>
            <a:r>
              <a:rPr lang="en-US" sz="6400" b="1" dirty="0" err="1"/>
              <a:t>tisíce</a:t>
            </a:r>
            <a:r>
              <a:rPr lang="en-US" sz="6400" b="1" dirty="0"/>
              <a:t> </a:t>
            </a:r>
            <a:r>
              <a:rPr lang="en-US" sz="6400" dirty="0" err="1"/>
              <a:t>lidí</a:t>
            </a:r>
            <a:r>
              <a:rPr lang="en-US" sz="6400" dirty="0"/>
              <a:t> s </a:t>
            </a:r>
            <a:r>
              <a:rPr lang="en-US" sz="6400" dirty="0" err="1"/>
              <a:t>mentálním</a:t>
            </a:r>
            <a:r>
              <a:rPr lang="en-US" sz="6400" dirty="0"/>
              <a:t> </a:t>
            </a:r>
            <a:r>
              <a:rPr lang="en-US" sz="6400" dirty="0" err="1"/>
              <a:t>postižením</a:t>
            </a:r>
            <a:r>
              <a:rPr lang="en-US" sz="6400" dirty="0"/>
              <a:t> </a:t>
            </a:r>
            <a:r>
              <a:rPr lang="en-US" sz="6400" dirty="0" err="1"/>
              <a:t>žije</a:t>
            </a:r>
            <a:r>
              <a:rPr lang="en-US" sz="6400" dirty="0"/>
              <a:t> v </a:t>
            </a:r>
            <a:r>
              <a:rPr lang="en-US" sz="6400" dirty="0" err="1"/>
              <a:t>sociálních</a:t>
            </a:r>
            <a:r>
              <a:rPr lang="en-US" sz="6400" dirty="0"/>
              <a:t> </a:t>
            </a:r>
            <a:r>
              <a:rPr lang="en-US" sz="6400" dirty="0" err="1"/>
              <a:t>službách</a:t>
            </a:r>
            <a:r>
              <a:rPr lang="en-US" sz="6400" dirty="0"/>
              <a:t>, </a:t>
            </a:r>
            <a:r>
              <a:rPr lang="en-US" sz="6400" dirty="0" err="1"/>
              <a:t>které</a:t>
            </a:r>
            <a:r>
              <a:rPr lang="en-US" sz="6400" dirty="0"/>
              <a:t> </a:t>
            </a:r>
            <a:r>
              <a:rPr lang="en-US" sz="6400" b="1" dirty="0" err="1"/>
              <a:t>nesplňují</a:t>
            </a:r>
            <a:r>
              <a:rPr lang="en-US" sz="6400" b="1" dirty="0"/>
              <a:t> </a:t>
            </a:r>
            <a:r>
              <a:rPr lang="en-US" sz="6400" b="1" dirty="0" err="1"/>
              <a:t>podmínky</a:t>
            </a:r>
            <a:r>
              <a:rPr lang="en-US" sz="6400" b="1" dirty="0"/>
              <a:t> pro </a:t>
            </a:r>
            <a:r>
              <a:rPr lang="en-US" sz="6400" b="1" dirty="0" err="1"/>
              <a:t>kvalitní</a:t>
            </a:r>
            <a:r>
              <a:rPr lang="en-US" sz="6400" b="1" dirty="0"/>
              <a:t> </a:t>
            </a:r>
            <a:r>
              <a:rPr lang="en-US" sz="6400" b="1" dirty="0" err="1"/>
              <a:t>život</a:t>
            </a:r>
            <a:r>
              <a:rPr lang="en-US" sz="6400" b="1" dirty="0"/>
              <a:t> a </a:t>
            </a:r>
            <a:r>
              <a:rPr lang="en-US" sz="6400" b="1" dirty="0" err="1"/>
              <a:t>začlenění</a:t>
            </a:r>
            <a:r>
              <a:rPr lang="en-US" sz="6400" b="1" dirty="0"/>
              <a:t> do </a:t>
            </a:r>
            <a:r>
              <a:rPr lang="en-US" sz="6400" b="1" dirty="0" err="1"/>
              <a:t>společnosti</a:t>
            </a:r>
            <a:r>
              <a:rPr lang="en-US" sz="6400" dirty="0"/>
              <a:t>. </a:t>
            </a:r>
          </a:p>
          <a:p>
            <a:r>
              <a:rPr lang="en-US" sz="6400" b="1" dirty="0"/>
              <a:t>3. </a:t>
            </a:r>
            <a:r>
              <a:rPr lang="en-US" sz="6400" b="1" dirty="0" err="1"/>
              <a:t>Lidé</a:t>
            </a:r>
            <a:r>
              <a:rPr lang="en-US" sz="6400" b="1" dirty="0"/>
              <a:t> </a:t>
            </a:r>
            <a:r>
              <a:rPr lang="en-US" sz="6400" dirty="0"/>
              <a:t>s </a:t>
            </a:r>
            <a:r>
              <a:rPr lang="en-US" sz="6400" dirty="0" err="1"/>
              <a:t>mentálním</a:t>
            </a:r>
            <a:r>
              <a:rPr lang="en-US" sz="6400" dirty="0"/>
              <a:t> </a:t>
            </a:r>
            <a:r>
              <a:rPr lang="en-US" sz="6400" dirty="0" err="1"/>
              <a:t>postižením</a:t>
            </a:r>
            <a:r>
              <a:rPr lang="en-US" sz="6400" dirty="0"/>
              <a:t> </a:t>
            </a:r>
            <a:r>
              <a:rPr lang="en-US" sz="6400" b="1" dirty="0"/>
              <a:t>se </a:t>
            </a:r>
            <a:r>
              <a:rPr lang="en-US" sz="6400" b="1" dirty="0" err="1"/>
              <a:t>musejí</a:t>
            </a:r>
            <a:r>
              <a:rPr lang="en-US" sz="6400" b="1" dirty="0"/>
              <a:t> „</a:t>
            </a:r>
            <a:r>
              <a:rPr lang="en-US" sz="6400" b="1" dirty="0" err="1"/>
              <a:t>za</a:t>
            </a:r>
            <a:r>
              <a:rPr lang="en-US" sz="6400" b="1" dirty="0"/>
              <a:t> </a:t>
            </a:r>
            <a:r>
              <a:rPr lang="en-US" sz="6400" b="1" dirty="0" err="1"/>
              <a:t>službami</a:t>
            </a:r>
            <a:r>
              <a:rPr lang="en-US" sz="6400" b="1" dirty="0"/>
              <a:t>“ </a:t>
            </a:r>
            <a:r>
              <a:rPr lang="en-US" sz="6400" b="1" dirty="0" err="1"/>
              <a:t>často</a:t>
            </a:r>
            <a:r>
              <a:rPr lang="en-US" sz="6400" b="1" dirty="0"/>
              <a:t> </a:t>
            </a:r>
            <a:r>
              <a:rPr lang="en-US" sz="6400" b="1" dirty="0" err="1"/>
              <a:t>přestěhovat</a:t>
            </a:r>
            <a:r>
              <a:rPr lang="en-US" sz="6400" dirty="0"/>
              <a:t>, </a:t>
            </a:r>
            <a:r>
              <a:rPr lang="en-US" sz="6400" dirty="0" err="1"/>
              <a:t>protože</a:t>
            </a:r>
            <a:r>
              <a:rPr lang="en-US" sz="6400" dirty="0"/>
              <a:t> </a:t>
            </a:r>
            <a:r>
              <a:rPr lang="en-US" sz="6400" dirty="0" err="1"/>
              <a:t>ani</a:t>
            </a:r>
            <a:r>
              <a:rPr lang="en-US" sz="6400" dirty="0"/>
              <a:t> </a:t>
            </a:r>
            <a:r>
              <a:rPr lang="en-US" sz="6400" dirty="0" err="1"/>
              <a:t>služby</a:t>
            </a:r>
            <a:r>
              <a:rPr lang="en-US" sz="6400" dirty="0"/>
              <a:t>, </a:t>
            </a:r>
            <a:r>
              <a:rPr lang="en-US" sz="6400" dirty="0" err="1"/>
              <a:t>které</a:t>
            </a:r>
            <a:r>
              <a:rPr lang="en-US" sz="6400" dirty="0"/>
              <a:t> </a:t>
            </a:r>
            <a:r>
              <a:rPr lang="en-US" sz="6400" dirty="0" err="1"/>
              <a:t>splňují</a:t>
            </a:r>
            <a:r>
              <a:rPr lang="en-US" sz="6400" dirty="0"/>
              <a:t> </a:t>
            </a:r>
            <a:r>
              <a:rPr lang="en-US" sz="6400" dirty="0" err="1"/>
              <a:t>podmínky</a:t>
            </a:r>
            <a:r>
              <a:rPr lang="en-US" sz="6400" dirty="0"/>
              <a:t> pro </a:t>
            </a:r>
            <a:r>
              <a:rPr lang="en-US" sz="6400" dirty="0" err="1"/>
              <a:t>kvalitní</a:t>
            </a:r>
            <a:r>
              <a:rPr lang="en-US" sz="6400" dirty="0"/>
              <a:t> </a:t>
            </a:r>
            <a:r>
              <a:rPr lang="en-US" sz="6400" dirty="0" err="1"/>
              <a:t>život</a:t>
            </a:r>
            <a:r>
              <a:rPr lang="en-US" sz="6400" dirty="0"/>
              <a:t> a </a:t>
            </a:r>
            <a:r>
              <a:rPr lang="en-US" sz="6400" dirty="0" err="1"/>
              <a:t>začlenění</a:t>
            </a:r>
            <a:r>
              <a:rPr lang="en-US" sz="6400" dirty="0"/>
              <a:t> do </a:t>
            </a:r>
            <a:r>
              <a:rPr lang="en-US" sz="6400" dirty="0" err="1"/>
              <a:t>společnosti</a:t>
            </a:r>
            <a:r>
              <a:rPr lang="en-US" sz="6400" dirty="0"/>
              <a:t>, </a:t>
            </a:r>
            <a:r>
              <a:rPr lang="en-US" sz="6400" b="1" dirty="0" err="1"/>
              <a:t>nejsou</a:t>
            </a:r>
            <a:r>
              <a:rPr lang="en-US" sz="6400" b="1" dirty="0"/>
              <a:t> </a:t>
            </a:r>
            <a:r>
              <a:rPr lang="en-US" sz="6400" b="1" dirty="0" err="1"/>
              <a:t>dostupné</a:t>
            </a:r>
            <a:r>
              <a:rPr lang="en-US" sz="6400" b="1" dirty="0"/>
              <a:t> </a:t>
            </a:r>
            <a:r>
              <a:rPr lang="en-US" sz="6400" b="1" dirty="0" err="1"/>
              <a:t>všude</a:t>
            </a:r>
            <a:r>
              <a:rPr lang="en-US" sz="6400" b="1" dirty="0"/>
              <a:t> </a:t>
            </a:r>
            <a:r>
              <a:rPr lang="en-US" sz="6400" dirty="0"/>
              <a:t>(</a:t>
            </a:r>
            <a:r>
              <a:rPr lang="en-US" sz="6400" dirty="0" err="1"/>
              <a:t>viz</a:t>
            </a:r>
            <a:r>
              <a:rPr lang="en-US" sz="6400" dirty="0"/>
              <a:t> </a:t>
            </a:r>
            <a:r>
              <a:rPr lang="en-US" sz="6400" dirty="0" err="1"/>
              <a:t>Mapu</a:t>
            </a:r>
            <a:r>
              <a:rPr lang="en-US" sz="6400" dirty="0"/>
              <a:t> 1). </a:t>
            </a:r>
          </a:p>
          <a:p>
            <a:r>
              <a:rPr lang="en-US" sz="6400" b="1" dirty="0"/>
              <a:t>4. </a:t>
            </a:r>
            <a:r>
              <a:rPr lang="en-US" sz="6400" dirty="0"/>
              <a:t>Pro </a:t>
            </a:r>
            <a:r>
              <a:rPr lang="en-US" sz="6400" dirty="0" err="1"/>
              <a:t>téměř</a:t>
            </a:r>
            <a:r>
              <a:rPr lang="en-US" sz="6400" dirty="0"/>
              <a:t> </a:t>
            </a:r>
            <a:r>
              <a:rPr lang="en-US" sz="6400" b="1" dirty="0"/>
              <a:t>11 000 </a:t>
            </a:r>
            <a:r>
              <a:rPr lang="en-US" sz="6400" b="1" dirty="0" err="1"/>
              <a:t>lidí</a:t>
            </a:r>
            <a:r>
              <a:rPr lang="en-US" sz="6400" b="1" dirty="0"/>
              <a:t> </a:t>
            </a:r>
            <a:r>
              <a:rPr lang="en-US" sz="6400" dirty="0"/>
              <a:t>s </a:t>
            </a:r>
            <a:r>
              <a:rPr lang="en-US" sz="6400" dirty="0" err="1"/>
              <a:t>mentálním</a:t>
            </a:r>
            <a:r>
              <a:rPr lang="en-US" sz="6400" dirty="0"/>
              <a:t> </a:t>
            </a:r>
            <a:r>
              <a:rPr lang="en-US" sz="6400" dirty="0" err="1"/>
              <a:t>postižením</a:t>
            </a:r>
            <a:r>
              <a:rPr lang="en-US" sz="6400" dirty="0"/>
              <a:t> </a:t>
            </a:r>
            <a:r>
              <a:rPr lang="en-US" sz="6400" dirty="0" err="1"/>
              <a:t>žijících</a:t>
            </a:r>
            <a:r>
              <a:rPr lang="en-US" sz="6400" dirty="0"/>
              <a:t> </a:t>
            </a:r>
            <a:r>
              <a:rPr lang="en-US" sz="6400" b="1" dirty="0" err="1"/>
              <a:t>ve</a:t>
            </a:r>
            <a:r>
              <a:rPr lang="en-US" sz="6400" b="1" dirty="0"/>
              <a:t> </a:t>
            </a:r>
            <a:r>
              <a:rPr lang="en-US" sz="6400" b="1" dirty="0" err="1"/>
              <a:t>městech</a:t>
            </a:r>
            <a:r>
              <a:rPr lang="en-US" sz="6400" b="1" dirty="0"/>
              <a:t> </a:t>
            </a:r>
            <a:r>
              <a:rPr lang="en-US" sz="6400" b="1" dirty="0" err="1"/>
              <a:t>na</a:t>
            </a:r>
            <a:r>
              <a:rPr lang="en-US" sz="6400" b="1" dirty="0"/>
              <a:t> 50 </a:t>
            </a:r>
            <a:r>
              <a:rPr lang="en-US" sz="6400" b="1" dirty="0" err="1"/>
              <a:t>tisíc</a:t>
            </a:r>
            <a:r>
              <a:rPr lang="en-US" sz="6400" b="1" dirty="0"/>
              <a:t> </a:t>
            </a:r>
            <a:r>
              <a:rPr lang="en-US" sz="6400" b="1" dirty="0" err="1"/>
              <a:t>obyvatel</a:t>
            </a:r>
            <a:r>
              <a:rPr lang="en-US" sz="6400" b="1" dirty="0"/>
              <a:t> </a:t>
            </a:r>
            <a:r>
              <a:rPr lang="en-US" sz="6400" dirty="0"/>
              <a:t>je </a:t>
            </a:r>
            <a:r>
              <a:rPr lang="en-US" sz="6400" b="1" dirty="0"/>
              <a:t>k </a:t>
            </a:r>
            <a:r>
              <a:rPr lang="en-US" sz="6400" b="1" dirty="0" err="1"/>
              <a:t>dispozici</a:t>
            </a:r>
            <a:r>
              <a:rPr lang="en-US" sz="6400" b="1" dirty="0"/>
              <a:t> </a:t>
            </a:r>
            <a:r>
              <a:rPr lang="en-US" sz="6400" b="1" dirty="0" err="1"/>
              <a:t>pouze</a:t>
            </a:r>
            <a:r>
              <a:rPr lang="en-US" sz="6400" b="1" dirty="0"/>
              <a:t> 755 </a:t>
            </a:r>
            <a:r>
              <a:rPr lang="en-US" sz="6400" b="1" dirty="0" err="1"/>
              <a:t>lůžek</a:t>
            </a:r>
            <a:r>
              <a:rPr lang="en-US" sz="6400" dirty="0"/>
              <a:t>, </a:t>
            </a:r>
            <a:r>
              <a:rPr lang="en-US" sz="6400" dirty="0" err="1"/>
              <a:t>které</a:t>
            </a:r>
            <a:r>
              <a:rPr lang="en-US" sz="6400" dirty="0"/>
              <a:t> </a:t>
            </a:r>
            <a:r>
              <a:rPr lang="en-US" sz="6400" dirty="0" err="1"/>
              <a:t>splňují</a:t>
            </a:r>
            <a:r>
              <a:rPr lang="en-US" sz="6400" dirty="0"/>
              <a:t> </a:t>
            </a:r>
            <a:r>
              <a:rPr lang="en-US" sz="6400" dirty="0" err="1"/>
              <a:t>podmínky</a:t>
            </a:r>
            <a:r>
              <a:rPr lang="en-US" sz="6400" dirty="0"/>
              <a:t> pro </a:t>
            </a:r>
            <a:r>
              <a:rPr lang="en-US" sz="6400" dirty="0" err="1"/>
              <a:t>kvalitní</a:t>
            </a:r>
            <a:r>
              <a:rPr lang="en-US" sz="6400" dirty="0"/>
              <a:t> </a:t>
            </a:r>
            <a:r>
              <a:rPr lang="en-US" sz="6400" dirty="0" err="1"/>
              <a:t>život</a:t>
            </a:r>
            <a:r>
              <a:rPr lang="en-US" sz="6400" dirty="0"/>
              <a:t> a </a:t>
            </a:r>
            <a:r>
              <a:rPr lang="en-US" sz="6400" dirty="0" err="1"/>
              <a:t>začlenění</a:t>
            </a:r>
            <a:r>
              <a:rPr lang="en-US" sz="6400" dirty="0"/>
              <a:t> do </a:t>
            </a:r>
            <a:r>
              <a:rPr lang="en-US" sz="6400" dirty="0" err="1"/>
              <a:t>společnosti</a:t>
            </a:r>
            <a:r>
              <a:rPr lang="en-US" sz="6400" dirty="0"/>
              <a:t> (</a:t>
            </a:r>
            <a:r>
              <a:rPr lang="en-US" sz="6400" dirty="0" err="1"/>
              <a:t>viz</a:t>
            </a:r>
            <a:r>
              <a:rPr lang="en-US" sz="6400" dirty="0"/>
              <a:t> </a:t>
            </a:r>
            <a:r>
              <a:rPr lang="en-US" sz="6400" dirty="0" err="1"/>
              <a:t>Tabulku</a:t>
            </a:r>
            <a:r>
              <a:rPr lang="en-US" sz="6400" dirty="0"/>
              <a:t> 5). </a:t>
            </a:r>
          </a:p>
          <a:p>
            <a:r>
              <a:rPr lang="en-US" sz="6400" b="1" dirty="0"/>
              <a:t>5. 14 </a:t>
            </a:r>
            <a:r>
              <a:rPr lang="en-US" sz="6400" b="1" dirty="0" err="1"/>
              <a:t>lidí</a:t>
            </a:r>
            <a:r>
              <a:rPr lang="en-US" sz="6400" b="1" dirty="0"/>
              <a:t> s </a:t>
            </a:r>
            <a:r>
              <a:rPr lang="en-US" sz="6400" b="1" dirty="0" err="1"/>
              <a:t>mentálním</a:t>
            </a:r>
            <a:r>
              <a:rPr lang="en-US" sz="6400" b="1" dirty="0"/>
              <a:t> </a:t>
            </a:r>
            <a:r>
              <a:rPr lang="en-US" sz="6400" b="1" dirty="0" err="1"/>
              <a:t>postižením</a:t>
            </a:r>
            <a:r>
              <a:rPr lang="en-US" sz="6400" b="1" dirty="0"/>
              <a:t> </a:t>
            </a:r>
            <a:r>
              <a:rPr lang="en-US" sz="6400" dirty="0" err="1"/>
              <a:t>připadá</a:t>
            </a:r>
            <a:r>
              <a:rPr lang="en-US" sz="6400" dirty="0"/>
              <a:t> </a:t>
            </a:r>
            <a:r>
              <a:rPr lang="en-US" sz="6400" dirty="0" err="1"/>
              <a:t>na</a:t>
            </a:r>
            <a:r>
              <a:rPr lang="en-US" sz="6400" dirty="0"/>
              <a:t> </a:t>
            </a:r>
            <a:r>
              <a:rPr lang="en-US" sz="6400" b="1" dirty="0" err="1"/>
              <a:t>jedno</a:t>
            </a:r>
            <a:r>
              <a:rPr lang="en-US" sz="6400" b="1" dirty="0"/>
              <a:t> </a:t>
            </a:r>
            <a:r>
              <a:rPr lang="en-US" sz="6400" b="1" dirty="0" err="1"/>
              <a:t>lůžko</a:t>
            </a:r>
            <a:r>
              <a:rPr lang="en-US" sz="6400" b="1" dirty="0"/>
              <a:t> </a:t>
            </a:r>
            <a:r>
              <a:rPr lang="en-US" sz="6400" dirty="0"/>
              <a:t>v </a:t>
            </a:r>
            <a:r>
              <a:rPr lang="en-US" sz="6400" dirty="0" err="1"/>
              <a:t>sociálních</a:t>
            </a:r>
            <a:r>
              <a:rPr lang="en-US" sz="6400" dirty="0"/>
              <a:t> </a:t>
            </a:r>
            <a:r>
              <a:rPr lang="en-US" sz="6400" dirty="0" err="1"/>
              <a:t>službách</a:t>
            </a:r>
            <a:r>
              <a:rPr lang="en-US" sz="6400" dirty="0"/>
              <a:t>, </a:t>
            </a:r>
            <a:r>
              <a:rPr lang="en-US" sz="6400" dirty="0" err="1"/>
              <a:t>kde</a:t>
            </a:r>
            <a:r>
              <a:rPr lang="en-US" sz="6400" dirty="0"/>
              <a:t> </a:t>
            </a:r>
            <a:r>
              <a:rPr lang="en-US" sz="6400" dirty="0" err="1"/>
              <a:t>jsou</a:t>
            </a:r>
            <a:r>
              <a:rPr lang="en-US" sz="6400" dirty="0"/>
              <a:t> </a:t>
            </a:r>
            <a:r>
              <a:rPr lang="en-US" sz="6400" dirty="0" err="1"/>
              <a:t>vhodné</a:t>
            </a:r>
            <a:r>
              <a:rPr lang="en-US" sz="6400" dirty="0"/>
              <a:t> </a:t>
            </a:r>
            <a:r>
              <a:rPr lang="en-US" sz="6400" dirty="0" err="1"/>
              <a:t>podmínky</a:t>
            </a:r>
            <a:r>
              <a:rPr lang="en-US" sz="6400" dirty="0"/>
              <a:t> pro </a:t>
            </a:r>
            <a:r>
              <a:rPr lang="en-US" sz="6400" dirty="0" err="1"/>
              <a:t>kvalitní</a:t>
            </a:r>
            <a:r>
              <a:rPr lang="en-US" sz="6400" dirty="0"/>
              <a:t> </a:t>
            </a:r>
            <a:r>
              <a:rPr lang="en-US" sz="6400" dirty="0" err="1"/>
              <a:t>život</a:t>
            </a:r>
            <a:r>
              <a:rPr lang="en-US" sz="6400" dirty="0"/>
              <a:t> a </a:t>
            </a:r>
            <a:r>
              <a:rPr lang="en-US" sz="6400" dirty="0" err="1"/>
              <a:t>začlenění</a:t>
            </a:r>
            <a:r>
              <a:rPr lang="en-US" sz="6400" dirty="0"/>
              <a:t> do </a:t>
            </a:r>
            <a:r>
              <a:rPr lang="en-US" sz="6400" dirty="0" err="1"/>
              <a:t>společnosti</a:t>
            </a:r>
            <a:r>
              <a:rPr lang="en-US" sz="6400" dirty="0"/>
              <a:t>, </a:t>
            </a:r>
            <a:r>
              <a:rPr lang="en-US" sz="6400" b="1" dirty="0" err="1"/>
              <a:t>ve</a:t>
            </a:r>
            <a:r>
              <a:rPr lang="en-US" sz="6400" b="1" dirty="0"/>
              <a:t> </a:t>
            </a:r>
            <a:r>
              <a:rPr lang="en-US" sz="6400" b="1" dirty="0" err="1"/>
              <a:t>městech</a:t>
            </a:r>
            <a:r>
              <a:rPr lang="en-US" sz="6400" b="1" dirty="0"/>
              <a:t> </a:t>
            </a:r>
            <a:r>
              <a:rPr lang="en-US" sz="6400" b="1" dirty="0" err="1"/>
              <a:t>nad</a:t>
            </a:r>
            <a:r>
              <a:rPr lang="en-US" sz="6400" b="1" dirty="0"/>
              <a:t> 50 </a:t>
            </a:r>
            <a:r>
              <a:rPr lang="en-US" sz="6400" b="1" dirty="0" err="1"/>
              <a:t>tisíc</a:t>
            </a:r>
            <a:r>
              <a:rPr lang="en-US" sz="6400" b="1" dirty="0"/>
              <a:t> </a:t>
            </a:r>
            <a:r>
              <a:rPr lang="en-US" sz="6400" dirty="0" err="1"/>
              <a:t>obyvatel</a:t>
            </a:r>
            <a:r>
              <a:rPr lang="en-US" sz="6400" dirty="0"/>
              <a:t>. </a:t>
            </a:r>
            <a:r>
              <a:rPr lang="en-US" sz="6400" dirty="0" err="1"/>
              <a:t>Ve</a:t>
            </a:r>
            <a:r>
              <a:rPr lang="en-US" sz="6400" dirty="0"/>
              <a:t> </a:t>
            </a:r>
            <a:r>
              <a:rPr lang="en-US" sz="6400" dirty="0" err="1"/>
              <a:t>městech</a:t>
            </a:r>
            <a:r>
              <a:rPr lang="en-US" sz="6400" dirty="0"/>
              <a:t> s 10 </a:t>
            </a:r>
            <a:r>
              <a:rPr lang="en-US" sz="6400" dirty="0" err="1"/>
              <a:t>až</a:t>
            </a:r>
            <a:r>
              <a:rPr lang="en-US" sz="6400" dirty="0"/>
              <a:t> 50 </a:t>
            </a:r>
            <a:r>
              <a:rPr lang="en-US" sz="6400" dirty="0" err="1"/>
              <a:t>tisíci</a:t>
            </a:r>
            <a:r>
              <a:rPr lang="en-US" sz="6400" dirty="0"/>
              <a:t> </a:t>
            </a:r>
            <a:r>
              <a:rPr lang="en-US" sz="6400" dirty="0" err="1"/>
              <a:t>obyvatel</a:t>
            </a:r>
            <a:r>
              <a:rPr lang="en-US" sz="6400" dirty="0"/>
              <a:t> </a:t>
            </a:r>
            <a:r>
              <a:rPr lang="en-US" sz="6400" dirty="0" err="1"/>
              <a:t>připadá</a:t>
            </a:r>
            <a:r>
              <a:rPr lang="en-US" sz="6400" dirty="0"/>
              <a:t> </a:t>
            </a:r>
            <a:r>
              <a:rPr lang="en-US" sz="6400" dirty="0" err="1"/>
              <a:t>na</a:t>
            </a:r>
            <a:r>
              <a:rPr lang="en-US" sz="6400" dirty="0"/>
              <a:t> </a:t>
            </a:r>
            <a:r>
              <a:rPr lang="en-US" sz="6400" dirty="0" err="1"/>
              <a:t>jedno</a:t>
            </a:r>
            <a:r>
              <a:rPr lang="en-US" sz="6400" dirty="0"/>
              <a:t> </a:t>
            </a:r>
            <a:r>
              <a:rPr lang="en-US" sz="6400" dirty="0" err="1"/>
              <a:t>lůžko</a:t>
            </a:r>
            <a:r>
              <a:rPr lang="en-US" sz="6400" dirty="0"/>
              <a:t> 6 </a:t>
            </a:r>
            <a:r>
              <a:rPr lang="en-US" sz="6400" dirty="0" err="1"/>
              <a:t>lidí</a:t>
            </a:r>
            <a:r>
              <a:rPr lang="en-US" sz="6400" dirty="0"/>
              <a:t> s </a:t>
            </a:r>
            <a:r>
              <a:rPr lang="en-US" sz="6400" dirty="0" err="1"/>
              <a:t>mentálním</a:t>
            </a:r>
            <a:r>
              <a:rPr lang="en-US" sz="6400" dirty="0"/>
              <a:t> </a:t>
            </a:r>
            <a:r>
              <a:rPr lang="en-US" sz="6400" dirty="0" err="1"/>
              <a:t>postižením</a:t>
            </a:r>
            <a:r>
              <a:rPr lang="en-US" sz="6400" dirty="0"/>
              <a:t> (</a:t>
            </a:r>
            <a:r>
              <a:rPr lang="en-US" sz="6400" dirty="0" err="1"/>
              <a:t>viz</a:t>
            </a:r>
            <a:r>
              <a:rPr lang="en-US" sz="6400" dirty="0"/>
              <a:t> Graf 9). </a:t>
            </a:r>
          </a:p>
          <a:p>
            <a:r>
              <a:rPr lang="en-US" sz="6400" b="1" dirty="0"/>
              <a:t>6. </a:t>
            </a:r>
            <a:r>
              <a:rPr lang="en-US" sz="6400" b="1" dirty="0" err="1"/>
              <a:t>Více</a:t>
            </a:r>
            <a:r>
              <a:rPr lang="en-US" sz="6400" b="1" dirty="0"/>
              <a:t> </a:t>
            </a:r>
            <a:r>
              <a:rPr lang="en-US" sz="6400" b="1" dirty="0" err="1"/>
              <a:t>než</a:t>
            </a:r>
            <a:r>
              <a:rPr lang="en-US" sz="6400" b="1" dirty="0"/>
              <a:t> </a:t>
            </a:r>
            <a:r>
              <a:rPr lang="en-US" sz="6400" b="1" dirty="0" err="1"/>
              <a:t>polovina</a:t>
            </a:r>
            <a:r>
              <a:rPr lang="en-US" sz="6400" b="1" dirty="0"/>
              <a:t> </a:t>
            </a:r>
            <a:r>
              <a:rPr lang="en-US" sz="6400" dirty="0" err="1"/>
              <a:t>lůžek</a:t>
            </a:r>
            <a:r>
              <a:rPr lang="en-US" sz="6400" dirty="0"/>
              <a:t> v </a:t>
            </a:r>
            <a:r>
              <a:rPr lang="en-US" sz="6400" dirty="0" err="1"/>
              <a:t>sociálních</a:t>
            </a:r>
            <a:r>
              <a:rPr lang="en-US" sz="6400" dirty="0"/>
              <a:t> </a:t>
            </a:r>
            <a:r>
              <a:rPr lang="en-US" sz="6400" dirty="0" err="1"/>
              <a:t>službách</a:t>
            </a:r>
            <a:r>
              <a:rPr lang="en-US" sz="6400" dirty="0"/>
              <a:t> </a:t>
            </a:r>
            <a:r>
              <a:rPr lang="en-US" sz="6400" dirty="0" err="1"/>
              <a:t>umožňujících</a:t>
            </a:r>
            <a:r>
              <a:rPr lang="en-US" sz="6400" dirty="0"/>
              <a:t> </a:t>
            </a:r>
            <a:r>
              <a:rPr lang="en-US" sz="6400" dirty="0" err="1"/>
              <a:t>kvalitní</a:t>
            </a:r>
            <a:r>
              <a:rPr lang="en-US" sz="6400" dirty="0"/>
              <a:t> </a:t>
            </a:r>
            <a:r>
              <a:rPr lang="en-US" sz="6400" dirty="0" err="1"/>
              <a:t>život</a:t>
            </a:r>
            <a:r>
              <a:rPr lang="en-US" sz="6400" dirty="0"/>
              <a:t> a </a:t>
            </a:r>
            <a:r>
              <a:rPr lang="en-US" sz="6400" dirty="0" err="1"/>
              <a:t>začlenění</a:t>
            </a:r>
            <a:r>
              <a:rPr lang="en-US" sz="6400" dirty="0"/>
              <a:t> do </a:t>
            </a:r>
            <a:r>
              <a:rPr lang="en-US" sz="6400" dirty="0" err="1"/>
              <a:t>společnosti</a:t>
            </a:r>
            <a:r>
              <a:rPr lang="en-US" sz="6400" dirty="0"/>
              <a:t> </a:t>
            </a:r>
            <a:r>
              <a:rPr lang="en-US" sz="6400" b="1" dirty="0" err="1"/>
              <a:t>zřizovaných</a:t>
            </a:r>
            <a:r>
              <a:rPr lang="en-US" sz="6400" b="1" dirty="0"/>
              <a:t> </a:t>
            </a:r>
            <a:r>
              <a:rPr lang="en-US" sz="6400" b="1" dirty="0" err="1"/>
              <a:t>městem</a:t>
            </a:r>
            <a:r>
              <a:rPr lang="en-US" sz="6400" b="1" dirty="0"/>
              <a:t> </a:t>
            </a:r>
            <a:r>
              <a:rPr lang="en-US" sz="6400" b="1" dirty="0" err="1"/>
              <a:t>Prahou</a:t>
            </a:r>
            <a:r>
              <a:rPr lang="en-US" sz="6400" b="1" dirty="0"/>
              <a:t> </a:t>
            </a:r>
            <a:r>
              <a:rPr lang="en-US" sz="6400" dirty="0"/>
              <a:t>se </a:t>
            </a:r>
            <a:r>
              <a:rPr lang="en-US" sz="6400" dirty="0" err="1"/>
              <a:t>nachází</a:t>
            </a:r>
            <a:r>
              <a:rPr lang="en-US" sz="6400" dirty="0"/>
              <a:t> </a:t>
            </a:r>
            <a:r>
              <a:rPr lang="en-US" sz="6400" b="1" dirty="0"/>
              <a:t>v </a:t>
            </a:r>
            <a:r>
              <a:rPr lang="en-US" sz="6400" b="1" dirty="0" err="1"/>
              <a:t>jiných</a:t>
            </a:r>
            <a:r>
              <a:rPr lang="en-US" sz="6400" b="1" dirty="0"/>
              <a:t> </a:t>
            </a:r>
            <a:r>
              <a:rPr lang="en-US" sz="6400" b="1" dirty="0" err="1"/>
              <a:t>krajích</a:t>
            </a:r>
            <a:r>
              <a:rPr lang="en-US" sz="6400" dirty="0"/>
              <a:t>. </a:t>
            </a:r>
            <a:r>
              <a:rPr lang="en-US" sz="6400" dirty="0" err="1"/>
              <a:t>Většina</a:t>
            </a:r>
            <a:r>
              <a:rPr lang="en-US" sz="6400" dirty="0"/>
              <a:t> z </a:t>
            </a:r>
            <a:r>
              <a:rPr lang="en-US" sz="6400" dirty="0" err="1"/>
              <a:t>nich</a:t>
            </a:r>
            <a:r>
              <a:rPr lang="en-US" sz="6400" dirty="0"/>
              <a:t> se </a:t>
            </a:r>
            <a:r>
              <a:rPr lang="en-US" sz="6400" dirty="0" err="1"/>
              <a:t>navíc</a:t>
            </a:r>
            <a:r>
              <a:rPr lang="en-US" sz="6400" dirty="0"/>
              <a:t> </a:t>
            </a:r>
            <a:r>
              <a:rPr lang="en-US" sz="6400" dirty="0" err="1"/>
              <a:t>nachází</a:t>
            </a:r>
            <a:r>
              <a:rPr lang="en-US" sz="6400" dirty="0"/>
              <a:t> v </a:t>
            </a:r>
            <a:r>
              <a:rPr lang="en-US" sz="6400" dirty="0" err="1"/>
              <a:t>malých</a:t>
            </a:r>
            <a:r>
              <a:rPr lang="en-US" sz="6400" dirty="0"/>
              <a:t> </a:t>
            </a:r>
            <a:r>
              <a:rPr lang="en-US" sz="6400" dirty="0" err="1"/>
              <a:t>špatně</a:t>
            </a:r>
            <a:r>
              <a:rPr lang="en-US" sz="6400" dirty="0"/>
              <a:t> </a:t>
            </a:r>
            <a:r>
              <a:rPr lang="en-US" sz="6400" dirty="0" err="1"/>
              <a:t>dopravně</a:t>
            </a:r>
            <a:r>
              <a:rPr lang="en-US" sz="6400" dirty="0"/>
              <a:t> </a:t>
            </a:r>
            <a:r>
              <a:rPr lang="en-US" sz="6400" dirty="0" err="1"/>
              <a:t>dostupných</a:t>
            </a:r>
            <a:r>
              <a:rPr lang="en-US" sz="6400" dirty="0"/>
              <a:t> </a:t>
            </a:r>
            <a:r>
              <a:rPr lang="en-US" sz="6400" dirty="0" err="1"/>
              <a:t>obcích</a:t>
            </a:r>
            <a:r>
              <a:rPr lang="en-US" sz="6400" dirty="0"/>
              <a:t> (</a:t>
            </a:r>
            <a:r>
              <a:rPr lang="en-US" sz="6400" dirty="0" err="1"/>
              <a:t>viz</a:t>
            </a:r>
            <a:r>
              <a:rPr lang="en-US" sz="6400" dirty="0"/>
              <a:t> </a:t>
            </a:r>
            <a:r>
              <a:rPr lang="en-US" sz="6400" dirty="0" err="1"/>
              <a:t>Mapu</a:t>
            </a:r>
            <a:r>
              <a:rPr lang="en-US" sz="6400" dirty="0"/>
              <a:t> 3). </a:t>
            </a:r>
          </a:p>
          <a:p>
            <a:r>
              <a:rPr lang="en-US" sz="6400" b="1" dirty="0"/>
              <a:t>7. </a:t>
            </a:r>
            <a:r>
              <a:rPr lang="en-US" sz="6400" b="1" dirty="0" err="1"/>
              <a:t>Lidé</a:t>
            </a:r>
            <a:r>
              <a:rPr lang="en-US" sz="6400" b="1" dirty="0"/>
              <a:t> s </a:t>
            </a:r>
            <a:r>
              <a:rPr lang="en-US" sz="6400" b="1" dirty="0" err="1"/>
              <a:t>vyšší</a:t>
            </a:r>
            <a:r>
              <a:rPr lang="en-US" sz="6400" b="1" dirty="0"/>
              <a:t> </a:t>
            </a:r>
            <a:r>
              <a:rPr lang="en-US" sz="6400" b="1" dirty="0" err="1"/>
              <a:t>mírou</a:t>
            </a:r>
            <a:r>
              <a:rPr lang="en-US" sz="6400" b="1" dirty="0"/>
              <a:t> </a:t>
            </a:r>
            <a:r>
              <a:rPr lang="en-US" sz="6400" b="1" dirty="0" err="1"/>
              <a:t>potřebné</a:t>
            </a:r>
            <a:r>
              <a:rPr lang="en-US" sz="6400" b="1" dirty="0"/>
              <a:t> </a:t>
            </a:r>
            <a:r>
              <a:rPr lang="en-US" sz="6400" b="1" dirty="0" err="1"/>
              <a:t>podpory</a:t>
            </a:r>
            <a:r>
              <a:rPr lang="en-US" sz="6400" b="1" dirty="0"/>
              <a:t> </a:t>
            </a:r>
            <a:r>
              <a:rPr lang="en-US" sz="6400" b="1" dirty="0" err="1"/>
              <a:t>obývají</a:t>
            </a:r>
            <a:r>
              <a:rPr lang="en-US" sz="6400" b="1" dirty="0"/>
              <a:t> 81 % </a:t>
            </a:r>
            <a:r>
              <a:rPr lang="en-US" sz="6400" b="1" dirty="0" err="1"/>
              <a:t>lůžek</a:t>
            </a:r>
            <a:r>
              <a:rPr lang="en-US" sz="6400" b="1" dirty="0"/>
              <a:t> v </a:t>
            </a:r>
            <a:r>
              <a:rPr lang="en-US" sz="6400" b="1" dirty="0" err="1"/>
              <a:t>domovech</a:t>
            </a:r>
            <a:r>
              <a:rPr lang="en-US" sz="6400" b="1" dirty="0"/>
              <a:t> pro </a:t>
            </a:r>
            <a:r>
              <a:rPr lang="en-US" sz="6400" b="1" dirty="0" err="1"/>
              <a:t>osoby</a:t>
            </a:r>
            <a:r>
              <a:rPr lang="en-US" sz="6400" b="1" dirty="0"/>
              <a:t> se </a:t>
            </a:r>
            <a:r>
              <a:rPr lang="en-US" sz="6400" b="1" dirty="0" err="1"/>
              <a:t>zdravotním</a:t>
            </a:r>
            <a:r>
              <a:rPr lang="en-US" sz="6400" b="1" dirty="0"/>
              <a:t> </a:t>
            </a:r>
            <a:r>
              <a:rPr lang="en-US" sz="6400" b="1" dirty="0" err="1"/>
              <a:t>postižením</a:t>
            </a:r>
            <a:r>
              <a:rPr lang="en-US" sz="6400" dirty="0"/>
              <a:t>, </a:t>
            </a:r>
            <a:r>
              <a:rPr lang="en-US" sz="6400" dirty="0" err="1"/>
              <a:t>naopak</a:t>
            </a:r>
            <a:r>
              <a:rPr lang="en-US" sz="6400" dirty="0"/>
              <a:t> </a:t>
            </a:r>
            <a:r>
              <a:rPr lang="en-US" sz="6400" b="1" dirty="0"/>
              <a:t>v </a:t>
            </a:r>
            <a:r>
              <a:rPr lang="en-US" sz="6400" b="1" dirty="0" err="1"/>
              <a:t>chráněném</a:t>
            </a:r>
            <a:r>
              <a:rPr lang="en-US" sz="6400" b="1" dirty="0"/>
              <a:t> </a:t>
            </a:r>
            <a:r>
              <a:rPr lang="en-US" sz="6400" b="1" dirty="0" err="1"/>
              <a:t>bydlení</a:t>
            </a:r>
            <a:r>
              <a:rPr lang="en-US" sz="6400" b="1" dirty="0"/>
              <a:t> </a:t>
            </a:r>
            <a:r>
              <a:rPr lang="en-US" sz="6400" b="1" dirty="0" err="1"/>
              <a:t>pouze</a:t>
            </a:r>
            <a:r>
              <a:rPr lang="en-US" sz="6400" b="1" dirty="0"/>
              <a:t> 28 %. (</a:t>
            </a:r>
            <a:r>
              <a:rPr lang="en-US" sz="6400" b="1" dirty="0" err="1"/>
              <a:t>viz</a:t>
            </a:r>
            <a:r>
              <a:rPr lang="en-US" sz="6400" b="1" dirty="0"/>
              <a:t> </a:t>
            </a:r>
            <a:r>
              <a:rPr lang="en-US" sz="6400" dirty="0" err="1"/>
              <a:t>Tabulku</a:t>
            </a:r>
            <a:r>
              <a:rPr lang="en-US" sz="6400" dirty="0"/>
              <a:t> 8). </a:t>
            </a:r>
            <a:endParaRPr lang="en-US" sz="6400" dirty="0"/>
          </a:p>
          <a:p>
            <a:endParaRPr lang="en-US" sz="5500" dirty="0"/>
          </a:p>
          <a:p>
            <a:endParaRPr lang="en-US" dirty="0" smtClean="0"/>
          </a:p>
          <a:p>
            <a:pPr marL="0" indent="0" algn="r">
              <a:buNone/>
            </a:pPr>
            <a:r>
              <a:rPr lang="en-US" sz="6400" dirty="0" smtClean="0">
                <a:hlinkClick r:id="rId2"/>
              </a:rPr>
              <a:t>https</a:t>
            </a:r>
            <a:r>
              <a:rPr lang="en-US" sz="6400" dirty="0">
                <a:hlinkClick r:id="rId2"/>
              </a:rPr>
              <a:t>://www.spmpcr.cz/tz-nova-vyzkumna-zprava-zit-jako-ostatni</a:t>
            </a:r>
            <a:r>
              <a:rPr lang="en-US" sz="6400" dirty="0" smtClean="0">
                <a:hlinkClick r:id="rId2"/>
              </a:rPr>
              <a:t>/</a:t>
            </a:r>
            <a:r>
              <a:rPr lang="en-US" sz="6400" dirty="0" smtClean="0"/>
              <a:t> </a:t>
            </a:r>
            <a:endParaRPr lang="en-US" sz="6400" dirty="0"/>
          </a:p>
          <a:p>
            <a:endParaRPr lang="cs-CZ" dirty="0"/>
          </a:p>
        </p:txBody>
      </p:sp>
    </p:spTree>
    <p:extLst>
      <p:ext uri="{BB962C8B-B14F-4D97-AF65-F5344CB8AC3E}">
        <p14:creationId xmlns:p14="http://schemas.microsoft.com/office/powerpoint/2010/main" val="867328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Město a zranitelnost (1)</a:t>
            </a:r>
            <a:endParaRPr lang="cs-CZ" dirty="0"/>
          </a:p>
        </p:txBody>
      </p:sp>
      <p:sp>
        <p:nvSpPr>
          <p:cNvPr id="3" name="Content Placeholder 2"/>
          <p:cNvSpPr>
            <a:spLocks noGrp="1"/>
          </p:cNvSpPr>
          <p:nvPr>
            <p:ph idx="1"/>
          </p:nvPr>
        </p:nvSpPr>
        <p:spPr/>
        <p:txBody>
          <a:bodyPr>
            <a:noAutofit/>
          </a:bodyPr>
          <a:lstStyle/>
          <a:p>
            <a:r>
              <a:rPr lang="cs-CZ" sz="2000" dirty="0"/>
              <a:t>Mnozí obyvatelé Města označení za postižené dnes žijí v zařízeních pobytové péče nesoucích znaky totální instituce (</a:t>
            </a:r>
            <a:r>
              <a:rPr lang="cs-CZ" sz="2000" dirty="0">
                <a:hlinkClick r:id="rId2" action="ppaction://hlinkfile" tooltip="Goffman, 1961 #18"/>
              </a:rPr>
              <a:t>Goffman 1961</a:t>
            </a:r>
            <a:r>
              <a:rPr lang="cs-CZ" sz="2000" dirty="0"/>
              <a:t>; </a:t>
            </a:r>
            <a:r>
              <a:rPr lang="cs-CZ" sz="2000" dirty="0">
                <a:hlinkClick r:id="rId3" action="ppaction://hlinkfile" tooltip="Philo, 2019 #54"/>
              </a:rPr>
              <a:t>Philo and Parr 2019</a:t>
            </a:r>
            <a:r>
              <a:rPr lang="cs-CZ" sz="2000" dirty="0"/>
              <a:t>). Ústavní komplexy se nacházející buď přímo ve městě, ale častěji v menších obcích daleko od něj. Mnoha dalším obyvatelům Města stále hrozí, že se stanou obyvateli tohoto souostroví postižení (</a:t>
            </a:r>
            <a:r>
              <a:rPr lang="cs-CZ" sz="2000" dirty="0" err="1"/>
              <a:t>McBryde</a:t>
            </a:r>
            <a:r>
              <a:rPr lang="cs-CZ" sz="2000" dirty="0"/>
              <a:t> Johnson 2003), jež současná radní pro sociální politiku popisuje jako od „základu špatný […] systém odlehlých ústavů, které jsou mimo běžný dosah lidí i magistrátu“. </a:t>
            </a:r>
            <a:endParaRPr lang="cs-CZ" sz="2000" dirty="0" smtClean="0"/>
          </a:p>
          <a:p>
            <a:endParaRPr lang="en-US" sz="2000" dirty="0"/>
          </a:p>
          <a:p>
            <a:r>
              <a:rPr lang="cs-CZ" sz="2000" dirty="0"/>
              <a:t>Tímto veřejným odsouzením dosavadní politiky a praxe a následnými manažerskými a strategickými volbami Magistrátu se letitá zavedená praxe péče o „nejohroženější skupinu obyvatel“, proměnila v politický předmět (</a:t>
            </a:r>
            <a:r>
              <a:rPr lang="cs-CZ" sz="2000" dirty="0">
                <a:hlinkClick r:id="rId4" action="ppaction://hlinkfile" tooltip="Mol, 1999 #42"/>
              </a:rPr>
              <a:t>Mol 1999</a:t>
            </a:r>
            <a:r>
              <a:rPr lang="cs-CZ" sz="2000" dirty="0"/>
              <a:t>; </a:t>
            </a:r>
            <a:r>
              <a:rPr lang="cs-CZ" sz="2000" dirty="0">
                <a:hlinkClick r:id="rId5" action="ppaction://hlinkfile" tooltip="Marres, 2005 #41"/>
              </a:rPr>
              <a:t>Marres 2005</a:t>
            </a:r>
            <a:r>
              <a:rPr lang="cs-CZ" sz="2000" dirty="0"/>
              <a:t>), jehož současné a budoucí uspořádání se ustavuje v aktuálních veřejných debatách, ale také v praxi (znovu)osídlování Města lidmi s postižením, kteří byli v minulých letech vystěhováni. </a:t>
            </a:r>
            <a:endParaRPr lang="en-US" sz="2000" dirty="0"/>
          </a:p>
        </p:txBody>
      </p:sp>
    </p:spTree>
    <p:extLst>
      <p:ext uri="{BB962C8B-B14F-4D97-AF65-F5344CB8AC3E}">
        <p14:creationId xmlns:p14="http://schemas.microsoft.com/office/powerpoint/2010/main" val="1128195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Město a zranitelnost (2)</a:t>
            </a:r>
            <a:endParaRPr lang="cs-CZ" dirty="0"/>
          </a:p>
        </p:txBody>
      </p:sp>
      <p:sp>
        <p:nvSpPr>
          <p:cNvPr id="3" name="Content Placeholder 2"/>
          <p:cNvSpPr>
            <a:spLocks noGrp="1"/>
          </p:cNvSpPr>
          <p:nvPr>
            <p:ph idx="1"/>
          </p:nvPr>
        </p:nvSpPr>
        <p:spPr/>
        <p:txBody>
          <a:bodyPr>
            <a:noAutofit/>
          </a:bodyPr>
          <a:lstStyle/>
          <a:p>
            <a:r>
              <a:rPr lang="cs-CZ" sz="2000" dirty="0"/>
              <a:t>Technologie exkluze, která znemožňovala mnoha občanům označeným za postižené žít ve Městě, funguje více než 70 let. Vědci zabývající se marginalizací a vylučováním určitých skupin obyvatelstva ve městech  poukazují na to, že rozhodování o tom, kdo patří a kdo nepatří do města je do velké míry ovlivňováno bytovou politikou města, uspořádáním vlastnických a nájemních vztahů (</a:t>
            </a:r>
            <a:r>
              <a:rPr lang="cs-CZ" sz="2000" dirty="0" err="1"/>
              <a:t>Anand</a:t>
            </a:r>
            <a:r>
              <a:rPr lang="cs-CZ" sz="2000" dirty="0"/>
              <a:t> </a:t>
            </a:r>
            <a:r>
              <a:rPr lang="cs-CZ" sz="2000" dirty="0">
                <a:hlinkClick r:id="rId2" action="ppaction://hlinkfile" tooltip="Anand, 2012 #75"/>
              </a:rPr>
              <a:t>2012</a:t>
            </a:r>
            <a:r>
              <a:rPr lang="cs-CZ" sz="2000" dirty="0"/>
              <a:t>).  </a:t>
            </a:r>
            <a:endParaRPr lang="cs-CZ" sz="2000" dirty="0" smtClean="0"/>
          </a:p>
          <a:p>
            <a:r>
              <a:rPr lang="cs-CZ" sz="2000" dirty="0" smtClean="0"/>
              <a:t>V </a:t>
            </a:r>
            <a:r>
              <a:rPr lang="cs-CZ" sz="2000" dirty="0"/>
              <a:t>případě lidí umísťovaných a vystěhovaných do ústavních zařízení je také třeba přihlédnout k tomu, jakým způsobem bylo v posledních desetiletích uspořádáváno soužití v různosti. V době totalitního režimu (1945–1989) by v Československu vytvořen centralizovaný systém péče o lidi označené za postižené od narození až do smrti (</a:t>
            </a:r>
            <a:r>
              <a:rPr lang="cs-CZ" sz="2000" dirty="0" err="1"/>
              <a:t>Sinecka</a:t>
            </a:r>
            <a:r>
              <a:rPr lang="cs-CZ" sz="2000" dirty="0"/>
              <a:t> 2007). Ústavy sociální péče zpravidla pro stovky obyvatel nejrůznějšího věku a s velmi odlišnými potřebami a internátní zařízení pro děti už od tří let věku skrývaly před zraky veřejnosti lidi, kteří neodpovídali představě o zdravé socialistické společnosti (</a:t>
            </a:r>
            <a:r>
              <a:rPr lang="cs-CZ" sz="2000" dirty="0" err="1"/>
              <a:t>Titzl</a:t>
            </a:r>
            <a:r>
              <a:rPr lang="cs-CZ" sz="2000" dirty="0"/>
              <a:t> 2001). </a:t>
            </a:r>
            <a:endParaRPr lang="cs-CZ" sz="2000" dirty="0" smtClean="0"/>
          </a:p>
          <a:p>
            <a:r>
              <a:rPr lang="cs-CZ" sz="2000" dirty="0" smtClean="0"/>
              <a:t>Ani </a:t>
            </a:r>
            <a:r>
              <a:rPr lang="cs-CZ" sz="2000" dirty="0"/>
              <a:t>ve Městě nebylo mnoho příležitostí pro soužití, jež by umožňovala myslet </a:t>
            </a:r>
            <a:r>
              <a:rPr lang="cs-CZ" sz="2000" i="1" dirty="0"/>
              <a:t>s</a:t>
            </a:r>
            <a:r>
              <a:rPr lang="cs-CZ" sz="2000" dirty="0"/>
              <a:t> a </a:t>
            </a:r>
            <a:r>
              <a:rPr lang="cs-CZ" sz="2000" i="1" dirty="0"/>
              <a:t>na</a:t>
            </a:r>
            <a:r>
              <a:rPr lang="cs-CZ" sz="2000" dirty="0"/>
              <a:t> lidi s postižením (</a:t>
            </a:r>
            <a:r>
              <a:rPr lang="cs-CZ" sz="2000" dirty="0">
                <a:hlinkClick r:id="rId3" action="ppaction://hlinkfile" tooltip="Puig de la Bellacasa, 2012 #77"/>
              </a:rPr>
              <a:t>Puig de la Bellacasa 2012</a:t>
            </a:r>
            <a:r>
              <a:rPr lang="cs-CZ" sz="2000" dirty="0"/>
              <a:t>).</a:t>
            </a:r>
            <a:r>
              <a:rPr lang="en-US" sz="2000" dirty="0" smtClean="0">
                <a:effectLst/>
              </a:rPr>
              <a:t> </a:t>
            </a:r>
            <a:endParaRPr lang="cs-CZ" sz="2000" dirty="0"/>
          </a:p>
        </p:txBody>
      </p:sp>
    </p:spTree>
    <p:extLst>
      <p:ext uri="{BB962C8B-B14F-4D97-AF65-F5344CB8AC3E}">
        <p14:creationId xmlns:p14="http://schemas.microsoft.com/office/powerpoint/2010/main" val="5338287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Město a zranitelnost (3)</a:t>
            </a:r>
            <a:endParaRPr lang="cs-CZ" dirty="0"/>
          </a:p>
        </p:txBody>
      </p:sp>
      <p:sp>
        <p:nvSpPr>
          <p:cNvPr id="3" name="Content Placeholder 2"/>
          <p:cNvSpPr>
            <a:spLocks noGrp="1"/>
          </p:cNvSpPr>
          <p:nvPr>
            <p:ph idx="1"/>
          </p:nvPr>
        </p:nvSpPr>
        <p:spPr/>
        <p:txBody>
          <a:bodyPr>
            <a:normAutofit/>
          </a:bodyPr>
          <a:lstStyle/>
          <a:p>
            <a:r>
              <a:rPr lang="cs-CZ" sz="2000" dirty="0"/>
              <a:t>I dnes, více jak 30 let po změně režimu, považují někteří obyvatelé Města, včetně zástupců současné politické opozice, život v ústavu vzdáleném až stovky kilometrů od metropole za projev solidarity a kvalitní sociální službu moderní evropské metropole. </a:t>
            </a:r>
            <a:endParaRPr lang="cs-CZ" sz="2000" dirty="0" smtClean="0"/>
          </a:p>
          <a:p>
            <a:r>
              <a:rPr lang="cs-CZ" sz="2000" dirty="0" smtClean="0"/>
              <a:t>Jiní</a:t>
            </a:r>
            <a:r>
              <a:rPr lang="cs-CZ" sz="2000" dirty="0"/>
              <a:t>, jmenujme </a:t>
            </a:r>
            <a:r>
              <a:rPr lang="cs-CZ" sz="2000" dirty="0" smtClean="0"/>
              <a:t>některé z těch, kdo </a:t>
            </a:r>
            <a:r>
              <a:rPr lang="cs-CZ" sz="2000" dirty="0"/>
              <a:t>vystupují veřejně – současná koalice, rodiče dětí s postižením, nevládní neziskové organizace – považují souostroví postižení za zcela nevhodné a porušující lidská práva. </a:t>
            </a:r>
            <a:endParaRPr lang="cs-CZ" sz="2000" dirty="0" smtClean="0"/>
          </a:p>
          <a:p>
            <a:r>
              <a:rPr lang="cs-CZ" sz="2000" dirty="0" smtClean="0"/>
              <a:t>Mnoho </a:t>
            </a:r>
            <a:r>
              <a:rPr lang="cs-CZ" sz="2000" dirty="0"/>
              <a:t>dalších Měšťanů mlčí, nejedná se o jejich objekt politiky.</a:t>
            </a:r>
            <a:endParaRPr lang="en-US" sz="2000" dirty="0"/>
          </a:p>
          <a:p>
            <a:r>
              <a:rPr lang="en-US" sz="2000" dirty="0" smtClean="0"/>
              <a:t>V</a:t>
            </a:r>
            <a:r>
              <a:rPr lang="cs-CZ" sz="2000" dirty="0" smtClean="0"/>
              <a:t> několika zařízeních byly novým vedením Města provedeny audity, které prokázaly závažné nedostatky v hospodaření a kvalitě péče</a:t>
            </a:r>
          </a:p>
        </p:txBody>
      </p:sp>
    </p:spTree>
    <p:extLst>
      <p:ext uri="{BB962C8B-B14F-4D97-AF65-F5344CB8AC3E}">
        <p14:creationId xmlns:p14="http://schemas.microsoft.com/office/powerpoint/2010/main" val="421857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Situace 1  </a:t>
            </a:r>
            <a:endParaRPr lang="cs-CZ"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88228" y="1440905"/>
            <a:ext cx="3505200" cy="4486146"/>
          </a:xfrm>
        </p:spPr>
      </p:pic>
    </p:spTree>
    <p:extLst>
      <p:ext uri="{BB962C8B-B14F-4D97-AF65-F5344CB8AC3E}">
        <p14:creationId xmlns:p14="http://schemas.microsoft.com/office/powerpoint/2010/main" val="13011611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sz="2400" dirty="0" smtClean="0"/>
              <a:t>Situace 2.1</a:t>
            </a:r>
            <a:endParaRPr lang="cs-CZ" sz="2400" dirty="0"/>
          </a:p>
        </p:txBody>
      </p:sp>
      <p:sp>
        <p:nvSpPr>
          <p:cNvPr id="3" name="Content Placeholder 2"/>
          <p:cNvSpPr>
            <a:spLocks noGrp="1"/>
          </p:cNvSpPr>
          <p:nvPr>
            <p:ph idx="1"/>
          </p:nvPr>
        </p:nvSpPr>
        <p:spPr>
          <a:xfrm>
            <a:off x="838200" y="1511300"/>
            <a:ext cx="10515600" cy="4351338"/>
          </a:xfrm>
        </p:spPr>
        <p:txBody>
          <a:bodyPr>
            <a:normAutofit fontScale="92500" lnSpcReduction="20000"/>
          </a:bodyPr>
          <a:lstStyle/>
          <a:p>
            <a:r>
              <a:rPr lang="cs-CZ" sz="2000" dirty="0" smtClean="0"/>
              <a:t>Pobytovou sociální službu DOZP v malé obci využívá 70 osob</a:t>
            </a:r>
          </a:p>
          <a:p>
            <a:r>
              <a:rPr lang="cs-CZ" sz="2000" dirty="0" smtClean="0"/>
              <a:t>Obec plní roli veřejného opatrovníka u 2/3 uživatelek služby.</a:t>
            </a:r>
          </a:p>
          <a:p>
            <a:r>
              <a:rPr lang="cs-CZ" sz="2000" dirty="0" smtClean="0"/>
              <a:t>Většina uživatelek služby nemá žádné „blízké osoby“.</a:t>
            </a:r>
          </a:p>
          <a:p>
            <a:r>
              <a:rPr lang="cs-CZ" sz="2000" dirty="0" smtClean="0"/>
              <a:t>Vztahy vedení obce a vedení DOZP jsou velmi dobré.</a:t>
            </a:r>
          </a:p>
          <a:p>
            <a:r>
              <a:rPr lang="cs-CZ" sz="2000" dirty="0" smtClean="0"/>
              <a:t>Obec nezaměstnává pracovníka, který by se výkonu veřejného opatrovnictví věnoval.</a:t>
            </a:r>
          </a:p>
          <a:p>
            <a:r>
              <a:rPr lang="cs-CZ" sz="2000" dirty="0" smtClean="0"/>
              <a:t>Prostředky získané tímto způsobem lze tak využít na rozvoj obce.</a:t>
            </a:r>
          </a:p>
          <a:p>
            <a:r>
              <a:rPr lang="cs-CZ" sz="2000" dirty="0" smtClean="0"/>
              <a:t>Kvalita služeb v DOZP bývala po dlouhou dobu mnohými vysoko ceněna, „vztahy s veřejností“ i se zřizovatelem byly skvělé. Opatrovník DOZP popisuje jako „perfektně fungující zařízení“.</a:t>
            </a:r>
          </a:p>
          <a:p>
            <a:r>
              <a:rPr lang="cs-CZ" sz="2000" dirty="0" smtClean="0"/>
              <a:t>Audit v zařízení odhalil některá pochybení: Klientky byly sestěhovány ze dvou budov do jedné, musely sdílet pokoje. Snížil se počet zaměstnanců, ale prostředky na mzdy byly čerpány v plné výši; z prostředků na služby byl zřízen kosmetický salon – benefit pro zaměstnance. Kvalita služby byla externími konzultanty hodnocena velmi nízko.</a:t>
            </a:r>
          </a:p>
          <a:p>
            <a:r>
              <a:rPr lang="cs-CZ" sz="2000" dirty="0" smtClean="0"/>
              <a:t>Po změně vedení se služba proměňuje, nicméně pracovníci služby popisují poskytovanou péči jako základní: umýt, nakrmit, dát spát. Při odpolední návštěvě jedné z budov byly klientky v pyžamech, některé ležely/spaly v posteli</a:t>
            </a:r>
          </a:p>
          <a:p>
            <a:endParaRPr lang="cs-CZ" sz="2000" dirty="0" smtClean="0"/>
          </a:p>
          <a:p>
            <a:endParaRPr lang="cs-CZ" dirty="0" smtClean="0"/>
          </a:p>
          <a:p>
            <a:endParaRPr lang="cs-CZ" dirty="0" smtClean="0"/>
          </a:p>
          <a:p>
            <a:endParaRPr lang="cs-CZ" dirty="0"/>
          </a:p>
        </p:txBody>
      </p:sp>
    </p:spTree>
    <p:extLst>
      <p:ext uri="{BB962C8B-B14F-4D97-AF65-F5344CB8AC3E}">
        <p14:creationId xmlns:p14="http://schemas.microsoft.com/office/powerpoint/2010/main" val="6551301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sz="2400" dirty="0" smtClean="0"/>
              <a:t>Zranitelnost a lidská práva</a:t>
            </a:r>
            <a:endParaRPr lang="cs-CZ" sz="2400" dirty="0"/>
          </a:p>
        </p:txBody>
      </p:sp>
      <p:sp>
        <p:nvSpPr>
          <p:cNvPr id="3" name="Content Placeholder 2"/>
          <p:cNvSpPr>
            <a:spLocks noGrp="1"/>
          </p:cNvSpPr>
          <p:nvPr>
            <p:ph idx="1"/>
          </p:nvPr>
        </p:nvSpPr>
        <p:spPr/>
        <p:txBody>
          <a:bodyPr>
            <a:normAutofit/>
          </a:bodyPr>
          <a:lstStyle/>
          <a:p>
            <a:r>
              <a:rPr lang="cs-CZ" sz="2000" dirty="0" smtClean="0"/>
              <a:t>Lidská zranitelnost se používá k pochopení významu lidských práv a obhajobě jejich univerzalismu. (naturalismus </a:t>
            </a:r>
            <a:r>
              <a:rPr lang="cs-CZ" sz="2000" dirty="0" err="1" smtClean="0"/>
              <a:t>x</a:t>
            </a:r>
            <a:r>
              <a:rPr lang="cs-CZ" sz="2000" dirty="0" smtClean="0"/>
              <a:t> (kulturní) relativismus)</a:t>
            </a:r>
          </a:p>
          <a:p>
            <a:r>
              <a:rPr lang="cs-CZ" sz="2000" dirty="0" smtClean="0"/>
              <a:t>Zranitelnost je společná všem lidem a je proto možné ji použít jako základ pro definování lidských práv. </a:t>
            </a:r>
          </a:p>
          <a:p>
            <a:r>
              <a:rPr lang="cs-CZ" sz="2000" dirty="0" smtClean="0"/>
              <a:t>Myšlenka na naši zranitelnost je úzce spjata s těmi nejzákladnějšími právy – právo na život. </a:t>
            </a:r>
          </a:p>
          <a:p>
            <a:r>
              <a:rPr lang="cs-CZ" sz="2000" dirty="0" smtClean="0"/>
              <a:t>Prosazovat lidská práva je obtížné, je proto důležité zkoumat složité vztahy mezi státem, sociálními a a dalšími lidskými právy každého jednotlivce.</a:t>
            </a:r>
          </a:p>
          <a:p>
            <a:pPr marL="0" indent="0" algn="r">
              <a:buNone/>
            </a:pPr>
            <a:r>
              <a:rPr lang="cs-CZ" sz="2000" dirty="0" smtClean="0"/>
              <a:t>(Turner 2006)</a:t>
            </a:r>
          </a:p>
          <a:p>
            <a:r>
              <a:rPr lang="cs-CZ" sz="2000" dirty="0" smtClean="0"/>
              <a:t>Zjednávání lidských práv je otevřenou záležitostí</a:t>
            </a:r>
          </a:p>
          <a:p>
            <a:r>
              <a:rPr lang="cs-CZ" sz="2000" dirty="0" smtClean="0"/>
              <a:t>Manažerky a manažeři služeb spoluutvářejí sítě, v nichž jsou práva zjednávána a přispívají k jejich utváření. Zároveň mají možnost přispívat k veřejné i politické debatě, která se jejich naplňování či porušování týká.</a:t>
            </a:r>
            <a:endParaRPr lang="cs-CZ" sz="2000" dirty="0"/>
          </a:p>
          <a:p>
            <a:endParaRPr lang="cs-CZ" sz="2400" dirty="0"/>
          </a:p>
        </p:txBody>
      </p:sp>
    </p:spTree>
    <p:extLst>
      <p:ext uri="{BB962C8B-B14F-4D97-AF65-F5344CB8AC3E}">
        <p14:creationId xmlns:p14="http://schemas.microsoft.com/office/powerpoint/2010/main" val="703921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sz="2400" dirty="0" smtClean="0"/>
              <a:t>Situace 2.2</a:t>
            </a:r>
            <a:endParaRPr lang="cs-CZ" sz="2400" dirty="0"/>
          </a:p>
        </p:txBody>
      </p:sp>
      <p:sp>
        <p:nvSpPr>
          <p:cNvPr id="3" name="Content Placeholder 2"/>
          <p:cNvSpPr>
            <a:spLocks noGrp="1"/>
          </p:cNvSpPr>
          <p:nvPr>
            <p:ph idx="1"/>
          </p:nvPr>
        </p:nvSpPr>
        <p:spPr/>
        <p:txBody>
          <a:bodyPr>
            <a:normAutofit/>
          </a:bodyPr>
          <a:lstStyle/>
          <a:p>
            <a:r>
              <a:rPr lang="cs-CZ" sz="2000" dirty="0" smtClean="0"/>
              <a:t>Město požádalo opatrovníka, aby ve spolupráci se zařízením zjistil, jaké je přání uživatelek služby ve věci „místa pobytu“, kde by chtěly žít, zda by např. chtěly žít ve Městě</a:t>
            </a:r>
          </a:p>
          <a:p>
            <a:r>
              <a:rPr lang="cs-CZ" sz="2000" dirty="0" smtClean="0"/>
              <a:t>Veřejný opatrovník se obává „co </a:t>
            </a:r>
            <a:r>
              <a:rPr lang="cs-CZ" sz="2000" dirty="0"/>
              <a:t>by taková radikální změna provedla s psychikou děvčat, </a:t>
            </a:r>
            <a:r>
              <a:rPr lang="cs-CZ" sz="2000" dirty="0" smtClean="0"/>
              <a:t>„jestli </a:t>
            </a:r>
            <a:r>
              <a:rPr lang="cs-CZ" sz="2000" dirty="0"/>
              <a:t>by vůbec byly schopné </a:t>
            </a:r>
            <a:r>
              <a:rPr lang="cs-CZ" sz="2000" dirty="0" smtClean="0"/>
              <a:t>takovou </a:t>
            </a:r>
            <a:r>
              <a:rPr lang="cs-CZ" sz="2000" dirty="0"/>
              <a:t>změnu zvládnout, když budou vytrženy z prostředí, ve kterém většina žije takřka celý </a:t>
            </a:r>
            <a:r>
              <a:rPr lang="cs-CZ" sz="2000" dirty="0" smtClean="0"/>
              <a:t>život“ a naznačuje, že by kvůli změně místa pobytu nesmírně strádaly po </a:t>
            </a:r>
            <a:r>
              <a:rPr lang="cs-CZ" sz="2000" dirty="0"/>
              <a:t>stránce psychické </a:t>
            </a:r>
            <a:r>
              <a:rPr lang="cs-CZ" sz="2000" dirty="0" smtClean="0"/>
              <a:t>i </a:t>
            </a:r>
            <a:r>
              <a:rPr lang="cs-CZ" sz="2000" dirty="0"/>
              <a:t>fyzické </a:t>
            </a:r>
            <a:r>
              <a:rPr lang="cs-CZ" sz="2000" dirty="0" smtClean="0"/>
              <a:t>a obává se opětovného  uvěznění „v </a:t>
            </a:r>
            <a:r>
              <a:rPr lang="cs-CZ" sz="2000" dirty="0"/>
              <a:t>zasíťovaných železných </a:t>
            </a:r>
            <a:r>
              <a:rPr lang="cs-CZ" sz="2000" dirty="0" smtClean="0"/>
              <a:t>postýlkách“</a:t>
            </a:r>
          </a:p>
          <a:p>
            <a:r>
              <a:rPr lang="cs-CZ" sz="2000" dirty="0" smtClean="0"/>
              <a:t>Vyzývá otevřeným dopisem další  zákonné </a:t>
            </a:r>
            <a:r>
              <a:rPr lang="cs-CZ" sz="2000" dirty="0"/>
              <a:t>zástupce, </a:t>
            </a:r>
            <a:r>
              <a:rPr lang="cs-CZ" sz="2000" dirty="0" smtClean="0"/>
              <a:t>aby zabránili „hazardování </a:t>
            </a:r>
            <a:r>
              <a:rPr lang="cs-CZ" sz="2000" dirty="0"/>
              <a:t>se životy těch, kteří </a:t>
            </a:r>
            <a:r>
              <a:rPr lang="cs-CZ" sz="2000" dirty="0" smtClean="0"/>
              <a:t>[</a:t>
            </a:r>
            <a:r>
              <a:rPr lang="is-IS" sz="2000" dirty="0" smtClean="0"/>
              <a:t>…] </a:t>
            </a:r>
            <a:r>
              <a:rPr lang="cs-CZ" sz="2000" dirty="0" smtClean="0"/>
              <a:t> </a:t>
            </a:r>
            <a:r>
              <a:rPr lang="cs-CZ" sz="2000" dirty="0"/>
              <a:t>péči bytostně a životně potřebují, těch, kdo se v žádném případě nemohou bránit, toto musíme my zdraví udělat za ně a pro ně</a:t>
            </a:r>
            <a:r>
              <a:rPr lang="cs-CZ" sz="2000" dirty="0" smtClean="0"/>
              <a:t>!“</a:t>
            </a:r>
            <a:endParaRPr lang="cs-CZ" sz="2000" dirty="0"/>
          </a:p>
        </p:txBody>
      </p:sp>
    </p:spTree>
    <p:extLst>
      <p:ext uri="{BB962C8B-B14F-4D97-AF65-F5344CB8AC3E}">
        <p14:creationId xmlns:p14="http://schemas.microsoft.com/office/powerpoint/2010/main" val="2935785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Standard č. 2 Ochrana práv osob</a:t>
            </a:r>
            <a:endParaRPr lang="cs-CZ" dirty="0"/>
          </a:p>
        </p:txBody>
      </p:sp>
      <p:graphicFrame>
        <p:nvGraphicFramePr>
          <p:cNvPr id="4" name="Content Placeholder 3"/>
          <p:cNvGraphicFramePr>
            <a:graphicFrameLocks noGrp="1"/>
          </p:cNvGraphicFramePr>
          <p:nvPr>
            <p:ph idx="1"/>
            <p:extLst/>
          </p:nvPr>
        </p:nvGraphicFramePr>
        <p:xfrm>
          <a:off x="753035" y="1690688"/>
          <a:ext cx="10600765" cy="3962772"/>
        </p:xfrm>
        <a:graphic>
          <a:graphicData uri="http://schemas.openxmlformats.org/drawingml/2006/table">
            <a:tbl>
              <a:tblPr/>
              <a:tblGrid>
                <a:gridCol w="9565993"/>
                <a:gridCol w="1034772"/>
              </a:tblGrid>
              <a:tr h="473809">
                <a:tc>
                  <a:txBody>
                    <a:bodyPr/>
                    <a:lstStyle/>
                    <a:p>
                      <a:pPr algn="l" fontAlgn="t"/>
                      <a:r>
                        <a:rPr lang="en-US" sz="1600" dirty="0" err="1">
                          <a:effectLst/>
                        </a:rPr>
                        <a:t>Kritérium</a:t>
                      </a:r>
                      <a:endParaRPr lang="en-US" sz="1600">
                        <a:effectLst/>
                      </a:endParaRPr>
                    </a:p>
                  </a:txBody>
                  <a:tcPr marL="89792" marR="89792" marT="89792" marB="89792">
                    <a:lnL>
                      <a:noFill/>
                    </a:lnL>
                    <a:lnR>
                      <a:noFill/>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tcPr>
                </a:tc>
                <a:tc>
                  <a:txBody>
                    <a:bodyPr/>
                    <a:lstStyle/>
                    <a:p>
                      <a:pPr algn="l" fontAlgn="t"/>
                      <a:r>
                        <a:rPr lang="en-US" sz="1600">
                          <a:effectLst/>
                        </a:rPr>
                        <a:t>Zásadní</a:t>
                      </a:r>
                    </a:p>
                  </a:txBody>
                  <a:tcPr marL="89792" marR="89792" marT="89792" marB="89792">
                    <a:lnL>
                      <a:noFill/>
                    </a:lnL>
                    <a:lnR>
                      <a:noFill/>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tcPr>
                </a:tc>
              </a:tr>
              <a:tr h="1507577">
                <a:tc>
                  <a:txBody>
                    <a:bodyPr/>
                    <a:lstStyle/>
                    <a:p>
                      <a:pPr fontAlgn="t"/>
                      <a:r>
                        <a:rPr lang="en-US" sz="1600">
                          <a:effectLst/>
                        </a:rPr>
                        <a:t>a) Poskytovatel má písemně zpracována vnitřní pravidla pro předcházení situacím, v nichž by v souvislosti s poskytováním sociální služby mohlo dojít k porušení základních lidských práv a svobod osob, a pro postup, pokud k porušení těchto práv osob dojde; podle těchto pravidel poskytovatel postupuje</a:t>
                      </a:r>
                    </a:p>
                  </a:txBody>
                  <a:tcPr marL="89792" marR="89792" marT="89792" marB="89792">
                    <a:lnL>
                      <a:noFill/>
                    </a:lnL>
                    <a:lnR>
                      <a:noFill/>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tcPr>
                </a:tc>
                <a:tc>
                  <a:txBody>
                    <a:bodyPr/>
                    <a:lstStyle/>
                    <a:p>
                      <a:pPr fontAlgn="t"/>
                      <a:r>
                        <a:rPr lang="en-US" sz="1600">
                          <a:effectLst/>
                        </a:rPr>
                        <a:t>ano</a:t>
                      </a:r>
                    </a:p>
                  </a:txBody>
                  <a:tcPr marL="89792" marR="89792" marT="89792" marB="89792">
                    <a:lnL>
                      <a:noFill/>
                    </a:lnL>
                    <a:lnR>
                      <a:noFill/>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tcPr>
                </a:tc>
              </a:tr>
              <a:tr h="1249135">
                <a:tc>
                  <a:txBody>
                    <a:bodyPr/>
                    <a:lstStyle/>
                    <a:p>
                      <a:pPr fontAlgn="t"/>
                      <a:r>
                        <a:rPr lang="en-US" sz="1600" dirty="0">
                          <a:effectLst/>
                        </a:rPr>
                        <a:t>b) </a:t>
                      </a:r>
                      <a:r>
                        <a:rPr lang="cs-CZ" sz="1600" noProof="0" dirty="0" smtClean="0">
                          <a:effectLst/>
                        </a:rPr>
                        <a:t>Poskytovatel má písemně zpracována vnitřní pravidla, ve kterých vymezuje situace, kdy by mohlo dojít ke střetu jeho zájmů se zájmy osob, kterým poskytuje sociální službu, včetně pravidel pro řešení těchto situací; podle těchto pravidel poskytovatel postupuje</a:t>
                      </a:r>
                      <a:endParaRPr lang="cs-CZ" sz="1600" noProof="0" dirty="0">
                        <a:effectLst/>
                      </a:endParaRPr>
                    </a:p>
                  </a:txBody>
                  <a:tcPr marL="89792" marR="89792" marT="89792" marB="89792">
                    <a:lnL>
                      <a:noFill/>
                    </a:lnL>
                    <a:lnR>
                      <a:noFill/>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tcPr>
                </a:tc>
                <a:tc>
                  <a:txBody>
                    <a:bodyPr/>
                    <a:lstStyle/>
                    <a:p>
                      <a:pPr fontAlgn="t"/>
                      <a:r>
                        <a:rPr lang="en-US" sz="1600">
                          <a:effectLst/>
                        </a:rPr>
                        <a:t>ano</a:t>
                      </a:r>
                    </a:p>
                  </a:txBody>
                  <a:tcPr marL="89792" marR="89792" marT="89792" marB="89792">
                    <a:lnL>
                      <a:noFill/>
                    </a:lnL>
                    <a:lnR>
                      <a:noFill/>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tcPr>
                </a:tc>
              </a:tr>
              <a:tr h="732251">
                <a:tc>
                  <a:txBody>
                    <a:bodyPr/>
                    <a:lstStyle/>
                    <a:p>
                      <a:pPr fontAlgn="t"/>
                      <a:r>
                        <a:rPr lang="en-US" sz="1600">
                          <a:effectLst/>
                        </a:rPr>
                        <a:t>c) Poskytovatel má písemně zpracována vnitřní pravidla pro přijímání darů; podle těchto pravidel poskytovatel postupuje</a:t>
                      </a:r>
                    </a:p>
                  </a:txBody>
                  <a:tcPr marL="89792" marR="89792" marT="89792" marB="89792">
                    <a:lnL>
                      <a:noFill/>
                    </a:lnL>
                    <a:lnR>
                      <a:noFill/>
                    </a:lnR>
                    <a:lnT w="12700" cap="flat" cmpd="sng" algn="ctr">
                      <a:solidFill>
                        <a:srgbClr val="DDDDDD"/>
                      </a:solidFill>
                      <a:prstDash val="solid"/>
                      <a:round/>
                      <a:headEnd type="none" w="med" len="med"/>
                      <a:tailEnd type="none" w="med" len="med"/>
                    </a:lnT>
                    <a:lnB>
                      <a:noFill/>
                    </a:lnB>
                  </a:tcPr>
                </a:tc>
                <a:tc>
                  <a:txBody>
                    <a:bodyPr/>
                    <a:lstStyle/>
                    <a:p>
                      <a:pPr fontAlgn="t"/>
                      <a:r>
                        <a:rPr lang="en-US" sz="1600" dirty="0">
                          <a:effectLst/>
                        </a:rPr>
                        <a:t>ne</a:t>
                      </a:r>
                    </a:p>
                  </a:txBody>
                  <a:tcPr marL="89792" marR="89792" marT="89792" marB="89792">
                    <a:lnL>
                      <a:noFill/>
                    </a:lnL>
                    <a:lnR>
                      <a:noFill/>
                    </a:lnR>
                    <a:lnT w="12700" cap="flat" cmpd="sng" algn="ctr">
                      <a:solidFill>
                        <a:srgbClr val="DDDDDD"/>
                      </a:solidFill>
                      <a:prstDash val="solid"/>
                      <a:round/>
                      <a:headEnd type="none" w="med" len="med"/>
                      <a:tailEnd type="none" w="med" len="med"/>
                    </a:lnT>
                    <a:lnB>
                      <a:noFill/>
                    </a:lnB>
                  </a:tcPr>
                </a:tc>
              </a:tr>
            </a:tbl>
          </a:graphicData>
        </a:graphic>
      </p:graphicFrame>
    </p:spTree>
    <p:extLst>
      <p:ext uri="{BB962C8B-B14F-4D97-AF65-F5344CB8AC3E}">
        <p14:creationId xmlns:p14="http://schemas.microsoft.com/office/powerpoint/2010/main" val="19093703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sz="2400" dirty="0" smtClean="0"/>
              <a:t>Zranitelnost</a:t>
            </a:r>
            <a:endParaRPr lang="cs-CZ" sz="2400" dirty="0"/>
          </a:p>
        </p:txBody>
      </p:sp>
      <p:sp>
        <p:nvSpPr>
          <p:cNvPr id="3" name="Content Placeholder 2"/>
          <p:cNvSpPr>
            <a:spLocks noGrp="1"/>
          </p:cNvSpPr>
          <p:nvPr>
            <p:ph idx="1"/>
          </p:nvPr>
        </p:nvSpPr>
        <p:spPr/>
        <p:txBody>
          <a:bodyPr>
            <a:normAutofit/>
          </a:bodyPr>
          <a:lstStyle/>
          <a:p>
            <a:r>
              <a:rPr lang="cs-CZ" sz="2000" dirty="0" smtClean="0"/>
              <a:t>Lidská zranitelnost vychází ze vzájemné závislosti; ze vtahů, které jsou nám drahé a které bychom mohli ztratit, anebo z těch, které postrádáme. Svou vztahovostí je zranitelnost záležitostí fluidní a situovanou. (</a:t>
            </a:r>
            <a:r>
              <a:rPr lang="cs-CZ" sz="2000" dirty="0" err="1" smtClean="0"/>
              <a:t>Butler</a:t>
            </a:r>
            <a:r>
              <a:rPr lang="cs-CZ" sz="2000" dirty="0" smtClean="0"/>
              <a:t> 2020)</a:t>
            </a:r>
          </a:p>
          <a:p>
            <a:r>
              <a:rPr lang="cs-CZ" sz="2000" dirty="0" smtClean="0"/>
              <a:t>Některými opatřeními, kterými chceme „ohrožení“ či zranitelnost řešit, je spíše prohlubujeme a posilujeme. </a:t>
            </a:r>
          </a:p>
          <a:p>
            <a:r>
              <a:rPr lang="cs-CZ" sz="2000" dirty="0" smtClean="0"/>
              <a:t>Pokud je zranitelnost považována za individuální rys člověka, který je neoddělitelný od jeho těla a mysli, pak by se mohlo zdát adekvátní řešení trvalé institucionalizace. Pokud je však zranitelnost člověka něčím, co by mohlo být ovlivněno přetvářením sociálně-materiálních vazeb, pak má smysl hledat jiná řešení.</a:t>
            </a:r>
          </a:p>
          <a:p>
            <a:r>
              <a:rPr lang="cs-CZ" sz="2000" dirty="0" smtClean="0"/>
              <a:t>Infrastruktura sociálních služeb je (stejně jako zranitelnost) infrastruktura vztahovou </a:t>
            </a:r>
            <a:r>
              <a:rPr lang="cs-CZ" sz="2000" dirty="0" err="1" smtClean="0"/>
              <a:t>socio</a:t>
            </a:r>
            <a:r>
              <a:rPr lang="cs-CZ" sz="2000" dirty="0"/>
              <a:t>-</a:t>
            </a:r>
            <a:r>
              <a:rPr lang="cs-CZ" sz="2000" dirty="0" smtClean="0"/>
              <a:t>materiální záležitostí, “co je pro někoho infrastruktura, [</a:t>
            </a:r>
            <a:r>
              <a:rPr lang="is-IS" sz="2000" dirty="0" smtClean="0"/>
              <a:t>…] </a:t>
            </a:r>
            <a:r>
              <a:rPr lang="cs-CZ" sz="2000" dirty="0" smtClean="0"/>
              <a:t>může být pro </a:t>
            </a:r>
            <a:r>
              <a:rPr lang="cs-CZ" sz="2000" dirty="0" err="1" smtClean="0"/>
              <a:t>jiého</a:t>
            </a:r>
            <a:r>
              <a:rPr lang="cs-CZ" sz="2000" dirty="0" smtClean="0"/>
              <a:t> problém” (Star 1999). </a:t>
            </a:r>
            <a:endParaRPr lang="en-US" sz="2000" dirty="0"/>
          </a:p>
          <a:p>
            <a:endParaRPr lang="cs-CZ" sz="2000" dirty="0" smtClean="0"/>
          </a:p>
          <a:p>
            <a:endParaRPr lang="cs-CZ" sz="2000" dirty="0" smtClean="0"/>
          </a:p>
          <a:p>
            <a:endParaRPr lang="cs-CZ" dirty="0"/>
          </a:p>
          <a:p>
            <a:endParaRPr lang="cs-CZ" dirty="0" smtClean="0"/>
          </a:p>
          <a:p>
            <a:endParaRPr lang="cs-CZ" dirty="0"/>
          </a:p>
          <a:p>
            <a:endParaRPr lang="cs-CZ" dirty="0" smtClean="0"/>
          </a:p>
          <a:p>
            <a:endParaRPr lang="cs-CZ" dirty="0"/>
          </a:p>
        </p:txBody>
      </p:sp>
    </p:spTree>
    <p:extLst>
      <p:ext uri="{BB962C8B-B14F-4D97-AF65-F5344CB8AC3E}">
        <p14:creationId xmlns:p14="http://schemas.microsoft.com/office/powerpoint/2010/main" val="17920190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sz="2400" dirty="0" smtClean="0"/>
              <a:t>Opatrovnictví</a:t>
            </a:r>
            <a:endParaRPr lang="cs-CZ" sz="2400" dirty="0"/>
          </a:p>
        </p:txBody>
      </p:sp>
      <p:sp>
        <p:nvSpPr>
          <p:cNvPr id="3" name="Content Placeholder 2"/>
          <p:cNvSpPr>
            <a:spLocks noGrp="1"/>
          </p:cNvSpPr>
          <p:nvPr>
            <p:ph idx="1"/>
          </p:nvPr>
        </p:nvSpPr>
        <p:spPr/>
        <p:txBody>
          <a:bodyPr>
            <a:normAutofit/>
          </a:bodyPr>
          <a:lstStyle/>
          <a:p>
            <a:r>
              <a:rPr lang="cs-CZ" sz="2000" dirty="0" smtClean="0"/>
              <a:t>Zákon </a:t>
            </a:r>
            <a:r>
              <a:rPr lang="cs-CZ" sz="2000" dirty="0"/>
              <a:t>č. 89/2012 Sb. občanský zákoník (dále jenom „občanský zákoník“) upravil základní povinnosti opatrovníků, které musí dodržovat, včetně způsobu </a:t>
            </a:r>
            <a:r>
              <a:rPr lang="cs-CZ" sz="2000" dirty="0" err="1"/>
              <a:t>výkonu</a:t>
            </a:r>
            <a:r>
              <a:rPr lang="cs-CZ" sz="2000" dirty="0"/>
              <a:t> opatrovnictví.</a:t>
            </a:r>
            <a:endParaRPr lang="en-US" sz="2000" dirty="0"/>
          </a:p>
          <a:p>
            <a:r>
              <a:rPr lang="cs-CZ" sz="2000" dirty="0"/>
              <a:t>Podle § 466 odst. 1 občanského zákoníku je opatrovník povinen „udržovat s </a:t>
            </a:r>
            <a:r>
              <a:rPr lang="cs-CZ" sz="2000" dirty="0" err="1"/>
              <a:t>opatrovancem</a:t>
            </a:r>
            <a:r>
              <a:rPr lang="cs-CZ" sz="2000" dirty="0"/>
              <a:t> </a:t>
            </a:r>
            <a:r>
              <a:rPr lang="cs-CZ" sz="2000" dirty="0" err="1"/>
              <a:t>vhodným</a:t>
            </a:r>
            <a:r>
              <a:rPr lang="cs-CZ" sz="2000" dirty="0"/>
              <a:t> způsobem a v potřebném rozsahu pravidelné spojení, projevovat o opatrovance skutečný zájem, jakož i dbát o jeho zdravotní stav a starat se o naplnění </a:t>
            </a:r>
            <a:r>
              <a:rPr lang="cs-CZ" sz="2000" dirty="0" err="1"/>
              <a:t>opatrovancových</a:t>
            </a:r>
            <a:r>
              <a:rPr lang="cs-CZ" sz="2000" dirty="0"/>
              <a:t> práv a chránit jeho zájmy.“ </a:t>
            </a:r>
            <a:endParaRPr lang="en-US" sz="2000" dirty="0"/>
          </a:p>
          <a:p>
            <a:endParaRPr lang="cs-CZ" sz="2000" dirty="0"/>
          </a:p>
        </p:txBody>
      </p:sp>
    </p:spTree>
    <p:extLst>
      <p:ext uri="{BB962C8B-B14F-4D97-AF65-F5344CB8AC3E}">
        <p14:creationId xmlns:p14="http://schemas.microsoft.com/office/powerpoint/2010/main" val="11701589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sz="2400" dirty="0" smtClean="0"/>
              <a:t>Opatrovník má tedy tyto základní povinnosti</a:t>
            </a:r>
            <a:br>
              <a:rPr lang="cs-CZ" sz="2400" dirty="0" smtClean="0"/>
            </a:br>
            <a:endParaRPr lang="cs-CZ" sz="2400" dirty="0"/>
          </a:p>
        </p:txBody>
      </p:sp>
      <p:sp>
        <p:nvSpPr>
          <p:cNvPr id="3" name="Content Placeholder 2"/>
          <p:cNvSpPr>
            <a:spLocks noGrp="1"/>
          </p:cNvSpPr>
          <p:nvPr>
            <p:ph idx="1"/>
          </p:nvPr>
        </p:nvSpPr>
        <p:spPr/>
        <p:txBody>
          <a:bodyPr>
            <a:normAutofit/>
          </a:bodyPr>
          <a:lstStyle/>
          <a:p>
            <a:r>
              <a:rPr lang="cs-CZ" sz="2000" dirty="0" smtClean="0"/>
              <a:t>Opatrovník má povinnost udržovat s </a:t>
            </a:r>
            <a:r>
              <a:rPr lang="cs-CZ" sz="2000" dirty="0" err="1" smtClean="0"/>
              <a:t>opatrovancem</a:t>
            </a:r>
            <a:r>
              <a:rPr lang="cs-CZ" sz="2000" dirty="0" smtClean="0"/>
              <a:t> pravidelné spojení, projevovat o něj skutečný zájem, dbát o jeho zdravotní stav, starat se o naplnění jeho práv a chránit jeho zájmy a vysvětlit mu povahu rozhodnutí a následky rozhodnutí, která činí.</a:t>
            </a:r>
          </a:p>
          <a:p>
            <a:r>
              <a:rPr lang="cs-CZ" sz="2000" dirty="0" smtClean="0"/>
              <a:t>Opatrovník při rozhodování tak vychází vždy z vůle opatrovance, i když jí projevil v minulosti a věci opatrovance zařizuje v souladu s ní. Není-li to možné, postupuje opatrovník podle zájmů opatrovance. Opatrovník zároveň vždy dbá, aby způsob </a:t>
            </a:r>
            <a:r>
              <a:rPr lang="cs-CZ" sz="2000" dirty="0" err="1" smtClean="0"/>
              <a:t>opatrovancova</a:t>
            </a:r>
            <a:r>
              <a:rPr lang="cs-CZ" sz="2000" dirty="0" smtClean="0"/>
              <a:t> života nebyl v rozporu s jeho schopnostmi a aby, nelze-li tomu rozumně odporovat, odpovídal i zvláštním </a:t>
            </a:r>
            <a:r>
              <a:rPr lang="cs-CZ" sz="2000" dirty="0" err="1" smtClean="0"/>
              <a:t>opatrovancovým</a:t>
            </a:r>
            <a:r>
              <a:rPr lang="cs-CZ" sz="2000" dirty="0" smtClean="0"/>
              <a:t> představám a přáním.</a:t>
            </a:r>
          </a:p>
          <a:p>
            <a:r>
              <a:rPr lang="cs-CZ" sz="2000" dirty="0" smtClean="0"/>
              <a:t>Při střetu zájmu na zdraví opatrovance a zájmu na majetku opatrovance je potřebné zvažovat, </a:t>
            </a:r>
            <a:r>
              <a:rPr lang="cs-CZ" sz="2000" dirty="0" err="1" smtClean="0"/>
              <a:t>ktery</a:t>
            </a:r>
            <a:r>
              <a:rPr lang="cs-CZ" sz="2000" dirty="0" smtClean="0"/>
              <a:t>́ zájem v dané situaci převáží a proč. </a:t>
            </a:r>
          </a:p>
          <a:p>
            <a:r>
              <a:rPr lang="cs-CZ" sz="2000" dirty="0" smtClean="0"/>
              <a:t>V případě střetu zájmu se může poskytovatel obrátit na soud a informovat ho o tomto střetu, soud může podle § 460 občanského zákoníku jmenovat kolizního opatrovníka.</a:t>
            </a:r>
          </a:p>
          <a:p>
            <a:endParaRPr lang="cs-CZ" sz="2000" dirty="0"/>
          </a:p>
        </p:txBody>
      </p:sp>
    </p:spTree>
    <p:extLst>
      <p:ext uri="{BB962C8B-B14F-4D97-AF65-F5344CB8AC3E}">
        <p14:creationId xmlns:p14="http://schemas.microsoft.com/office/powerpoint/2010/main" val="14080105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1981200" y="-26988"/>
            <a:ext cx="8229600" cy="706438"/>
          </a:xfrm>
        </p:spPr>
        <p:txBody>
          <a:bodyPr/>
          <a:lstStyle/>
          <a:p>
            <a:r>
              <a:rPr lang="cs-CZ" altLang="cs-CZ"/>
              <a:t>Trvalý konflikt zájmů</a:t>
            </a:r>
          </a:p>
        </p:txBody>
      </p:sp>
      <p:sp>
        <p:nvSpPr>
          <p:cNvPr id="95235" name="Rectangle 3"/>
          <p:cNvSpPr>
            <a:spLocks noGrp="1" noChangeArrowheads="1"/>
          </p:cNvSpPr>
          <p:nvPr>
            <p:ph type="body" idx="1"/>
          </p:nvPr>
        </p:nvSpPr>
        <p:spPr>
          <a:xfrm>
            <a:off x="1487487" y="765176"/>
            <a:ext cx="9001126" cy="5832475"/>
          </a:xfrm>
        </p:spPr>
        <p:txBody>
          <a:bodyPr/>
          <a:lstStyle/>
          <a:p>
            <a:pPr>
              <a:lnSpc>
                <a:spcPct val="90000"/>
              </a:lnSpc>
            </a:pPr>
            <a:r>
              <a:rPr lang="cs-CZ" altLang="cs-CZ"/>
              <a:t>Nejde o jednorázový konflikt (jedno právní jednání)</a:t>
            </a:r>
          </a:p>
          <a:p>
            <a:r>
              <a:rPr lang="cs-CZ" altLang="cs-CZ">
                <a:ea typeface="Times New Roman" charset="0"/>
                <a:cs typeface="Times New Roman" charset="0"/>
              </a:rPr>
              <a:t>Usnesení Nejvyššího soudu ze dne 26. 5. 2011 sp. zn. 21 Cdo 3871/2010: </a:t>
            </a:r>
            <a:r>
              <a:rPr lang="cs-CZ" altLang="x-none" i="1"/>
              <a:t>Je nepochybné, že zajistit všestrannou a efektivní ochranu práv a oprávněných zájmů opatrovance může jen ten, kdo vůči němu nemá protichůdné zájmy, tedy, řečeno jinak, ten, jehož zájmy nejsou v rozporu se zájmy opatrovance. Z opatrovnictví ovšem nevylučuje opatrovníka každý (případně možný) rozpor se zájmy opatrovance; funkci opatrovníka nemůže vykonávat jen ten, kdo z důvodů soustavnější a dlouhodobější povahy má s opatrovancem protichůdné zájmy, takže je tu nebezpečí, že opatrovník nebude vůbec nebo po delší období způsobilý jednat jménem opatrovance a hájit jeho práva a oprávněné zájmy. </a:t>
            </a:r>
            <a:endParaRPr lang="cs-CZ" altLang="cs-CZ" i="1"/>
          </a:p>
        </p:txBody>
      </p:sp>
    </p:spTree>
    <p:extLst>
      <p:ext uri="{BB962C8B-B14F-4D97-AF65-F5344CB8AC3E}">
        <p14:creationId xmlns:p14="http://schemas.microsoft.com/office/powerpoint/2010/main" val="16054353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Opomenutí</a:t>
            </a:r>
            <a:endParaRPr lang="cs-CZ"/>
          </a:p>
        </p:txBody>
      </p:sp>
      <p:sp>
        <p:nvSpPr>
          <p:cNvPr id="3" name="Content Placeholder 2"/>
          <p:cNvSpPr>
            <a:spLocks noGrp="1"/>
          </p:cNvSpPr>
          <p:nvPr>
            <p:ph idx="1"/>
          </p:nvPr>
        </p:nvSpPr>
        <p:spPr/>
        <p:txBody>
          <a:bodyPr>
            <a:normAutofit fontScale="92500" lnSpcReduction="10000"/>
          </a:bodyPr>
          <a:lstStyle/>
          <a:p>
            <a:r>
              <a:rPr lang="cs-CZ" sz="1900" dirty="0" smtClean="0"/>
              <a:t>Úmluva o zabránění a trestání zločinu genocida (Úmluva o genocidě) </a:t>
            </a:r>
          </a:p>
          <a:p>
            <a:r>
              <a:rPr lang="cs-CZ" sz="1900" dirty="0" smtClean="0"/>
              <a:t>Toto právo zakazuje a umožňuje trestat nejtěžší zločiny lidstva jako je genocida, agrese, válečné zločiny a zločiny proti lidskosti. </a:t>
            </a:r>
          </a:p>
          <a:p>
            <a:r>
              <a:rPr lang="cs-CZ" sz="1900" dirty="0" smtClean="0"/>
              <a:t>Opomenutí lidí s postižením v Úmluvě o genocidě. A to nejenom v textu Úmluvy, který je omezen na několik málo skupin, jako je náboženská či rasová skupina. Lidi s postižením však nebyli vzpomenuti v přípravných pracích Úmluvy (</a:t>
            </a:r>
            <a:r>
              <a:rPr lang="cs-CZ" sz="1900" dirty="0" err="1" smtClean="0"/>
              <a:t>travaux</a:t>
            </a:r>
            <a:r>
              <a:rPr lang="cs-CZ" sz="1900" dirty="0" smtClean="0"/>
              <a:t> </a:t>
            </a:r>
            <a:r>
              <a:rPr lang="cs-CZ" sz="1900" dirty="0" err="1" smtClean="0"/>
              <a:t>préparatoires</a:t>
            </a:r>
            <a:r>
              <a:rPr lang="cs-CZ" sz="1900" dirty="0" smtClean="0"/>
              <a:t>), přestože byli významnou skupinou, kterou nacistický režim cíleně vyhlazoval (podle odborné literatury bylo cca 300.000 lidí s postižením sterilizováno a 275.000 zavražděno). A to přestože právě tyto události k Úmluvě o genocidě vedly.</a:t>
            </a:r>
          </a:p>
          <a:p>
            <a:r>
              <a:rPr lang="cs-CZ" sz="2000" dirty="0" smtClean="0"/>
              <a:t>Toto mlčení mezinárodního trestního práva ohledně lidí s postižením pokračuje. Ačkoliv tak jako tehdy by tyto zločiny byly potrestány jako zločiny proti lidskosti, ty samotné neuvádějí lidi s postižením jako možné oběti, na rozdíl od jiných skupin (spadají tak do skupiny "další"). Ani mezinárodní trestní tribunály, které poskytly zvýšenou ochranu jiným menšinám, na lidi s postižením nemyslely i v případech, kdy k tomu byla příležitost</a:t>
            </a:r>
            <a:endParaRPr lang="cs-CZ" sz="1900" dirty="0" smtClean="0"/>
          </a:p>
          <a:p>
            <a:endParaRPr lang="en-US" sz="1900" dirty="0" smtClean="0"/>
          </a:p>
          <a:p>
            <a:pPr algn="r"/>
            <a:r>
              <a:rPr lang="en-US" sz="1900" dirty="0" smtClean="0">
                <a:hlinkClick r:id="rId2"/>
              </a:rPr>
              <a:t>https://www.ochrance.cz/aktualne/neviditelna-genocida-a-prava-lidi-s-postizenim/</a:t>
            </a:r>
            <a:r>
              <a:rPr lang="en-US" sz="1900" dirty="0" smtClean="0"/>
              <a:t> </a:t>
            </a:r>
          </a:p>
        </p:txBody>
      </p:sp>
    </p:spTree>
    <p:extLst>
      <p:ext uri="{BB962C8B-B14F-4D97-AF65-F5344CB8AC3E}">
        <p14:creationId xmlns:p14="http://schemas.microsoft.com/office/powerpoint/2010/main" val="5747794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cs-CZ"/>
          </a:p>
        </p:txBody>
      </p:sp>
      <p:sp>
        <p:nvSpPr>
          <p:cNvPr id="3" name="Content Placeholder 2"/>
          <p:cNvSpPr>
            <a:spLocks noGrp="1"/>
          </p:cNvSpPr>
          <p:nvPr>
            <p:ph idx="1"/>
          </p:nvPr>
        </p:nvSpPr>
        <p:spPr/>
        <p:txBody>
          <a:bodyPr>
            <a:normAutofit fontScale="47500" lnSpcReduction="20000"/>
          </a:bodyPr>
          <a:lstStyle/>
          <a:p>
            <a:r>
              <a:rPr lang="cs-CZ" u="sng" dirty="0" err="1"/>
              <a:t>Anand</a:t>
            </a:r>
            <a:r>
              <a:rPr lang="cs-CZ" u="sng" dirty="0"/>
              <a:t>, </a:t>
            </a:r>
            <a:r>
              <a:rPr lang="cs-CZ" u="sng" dirty="0" err="1"/>
              <a:t>Nikhil</a:t>
            </a:r>
            <a:r>
              <a:rPr lang="cs-CZ" u="sng" dirty="0"/>
              <a:t>. 2012. "</a:t>
            </a:r>
            <a:r>
              <a:rPr lang="cs-CZ" u="sng" dirty="0" err="1"/>
              <a:t>Municipal</a:t>
            </a:r>
            <a:r>
              <a:rPr lang="cs-CZ" u="sng" dirty="0"/>
              <a:t> </a:t>
            </a:r>
            <a:r>
              <a:rPr lang="cs-CZ" u="sng" dirty="0" err="1"/>
              <a:t>Disconnect</a:t>
            </a:r>
            <a:r>
              <a:rPr lang="cs-CZ" u="sng" dirty="0"/>
              <a:t>: On </a:t>
            </a:r>
            <a:r>
              <a:rPr lang="cs-CZ" u="sng" dirty="0" err="1"/>
              <a:t>Abject</a:t>
            </a:r>
            <a:r>
              <a:rPr lang="cs-CZ" u="sng" dirty="0"/>
              <a:t> </a:t>
            </a:r>
            <a:r>
              <a:rPr lang="cs-CZ" u="sng" dirty="0" err="1"/>
              <a:t>Water</a:t>
            </a:r>
            <a:r>
              <a:rPr lang="cs-CZ" u="sng" dirty="0"/>
              <a:t> and </a:t>
            </a:r>
            <a:r>
              <a:rPr lang="cs-CZ" u="sng" dirty="0" err="1"/>
              <a:t>Its</a:t>
            </a:r>
            <a:r>
              <a:rPr lang="cs-CZ" u="sng" dirty="0"/>
              <a:t> Urban </a:t>
            </a:r>
            <a:r>
              <a:rPr lang="cs-CZ" u="sng" dirty="0" err="1"/>
              <a:t>Infrastructures</a:t>
            </a:r>
            <a:r>
              <a:rPr lang="cs-CZ" u="sng" dirty="0"/>
              <a:t>." </a:t>
            </a:r>
            <a:r>
              <a:rPr lang="cs-CZ" i="1" u="sng" dirty="0" err="1"/>
              <a:t>Ethnography</a:t>
            </a:r>
            <a:r>
              <a:rPr lang="cs-CZ" u="sng" dirty="0"/>
              <a:t> 13 (4): 487–509. </a:t>
            </a:r>
            <a:r>
              <a:rPr lang="cs-CZ" u="sng" dirty="0">
                <a:hlinkClick r:id="rId2"/>
              </a:rPr>
              <a:t>https://doi.org/10.1177/1466138111435743</a:t>
            </a:r>
            <a:r>
              <a:rPr lang="cs-CZ" dirty="0"/>
              <a:t>.</a:t>
            </a:r>
            <a:endParaRPr lang="en-US" dirty="0"/>
          </a:p>
          <a:p>
            <a:r>
              <a:rPr lang="cs-CZ" u="sng" dirty="0" err="1"/>
              <a:t>Butler</a:t>
            </a:r>
            <a:r>
              <a:rPr lang="cs-CZ" u="sng" dirty="0"/>
              <a:t>, Judith. 2020. </a:t>
            </a:r>
            <a:r>
              <a:rPr lang="cs-CZ" i="1" u="sng" dirty="0" err="1"/>
              <a:t>The</a:t>
            </a:r>
            <a:r>
              <a:rPr lang="cs-CZ" i="1" u="sng" dirty="0"/>
              <a:t> </a:t>
            </a:r>
            <a:r>
              <a:rPr lang="cs-CZ" i="1" u="sng" dirty="0" err="1"/>
              <a:t>Force</a:t>
            </a:r>
            <a:r>
              <a:rPr lang="cs-CZ" i="1" u="sng" dirty="0"/>
              <a:t> </a:t>
            </a:r>
            <a:r>
              <a:rPr lang="cs-CZ" i="1" u="sng" dirty="0" err="1"/>
              <a:t>of</a:t>
            </a:r>
            <a:r>
              <a:rPr lang="cs-CZ" i="1" u="sng" dirty="0"/>
              <a:t> </a:t>
            </a:r>
            <a:r>
              <a:rPr lang="cs-CZ" i="1" u="sng" dirty="0" err="1"/>
              <a:t>Nonviolence</a:t>
            </a:r>
            <a:r>
              <a:rPr lang="cs-CZ" i="1" u="sng" dirty="0"/>
              <a:t>: </a:t>
            </a:r>
            <a:r>
              <a:rPr lang="cs-CZ" i="1" u="sng" dirty="0" err="1"/>
              <a:t>An</a:t>
            </a:r>
            <a:r>
              <a:rPr lang="cs-CZ" i="1" u="sng" dirty="0"/>
              <a:t> </a:t>
            </a:r>
            <a:r>
              <a:rPr lang="cs-CZ" i="1" u="sng" dirty="0" err="1"/>
              <a:t>Ethico-Political</a:t>
            </a:r>
            <a:r>
              <a:rPr lang="cs-CZ" i="1" u="sng" dirty="0"/>
              <a:t> </a:t>
            </a:r>
            <a:r>
              <a:rPr lang="cs-CZ" i="1" u="sng" dirty="0" err="1"/>
              <a:t>Bind</a:t>
            </a:r>
            <a:r>
              <a:rPr lang="cs-CZ" u="sng" dirty="0"/>
              <a:t>. London, New York: </a:t>
            </a:r>
            <a:r>
              <a:rPr lang="cs-CZ" u="sng" dirty="0" err="1"/>
              <a:t>Verso</a:t>
            </a:r>
            <a:r>
              <a:rPr lang="cs-CZ" u="sng" dirty="0"/>
              <a:t>.</a:t>
            </a:r>
            <a:endParaRPr lang="en-US" dirty="0"/>
          </a:p>
          <a:p>
            <a:r>
              <a:rPr lang="cs-CZ" u="sng" dirty="0" err="1"/>
              <a:t>Callon</a:t>
            </a:r>
            <a:r>
              <a:rPr lang="cs-CZ" u="sng" dirty="0"/>
              <a:t>, Michel. 2005. "</a:t>
            </a:r>
            <a:r>
              <a:rPr lang="cs-CZ" u="sng" dirty="0" err="1"/>
              <a:t>Disabled</a:t>
            </a:r>
            <a:r>
              <a:rPr lang="cs-CZ" u="sng" dirty="0"/>
              <a:t> </a:t>
            </a:r>
            <a:r>
              <a:rPr lang="cs-CZ" u="sng" dirty="0" err="1"/>
              <a:t>Persons</a:t>
            </a:r>
            <a:r>
              <a:rPr lang="cs-CZ" u="sng" dirty="0"/>
              <a:t> </a:t>
            </a:r>
            <a:r>
              <a:rPr lang="cs-CZ" u="sng" dirty="0" err="1"/>
              <a:t>of</a:t>
            </a:r>
            <a:r>
              <a:rPr lang="cs-CZ" u="sng" dirty="0"/>
              <a:t> </a:t>
            </a:r>
            <a:r>
              <a:rPr lang="cs-CZ" u="sng" dirty="0" err="1"/>
              <a:t>All</a:t>
            </a:r>
            <a:r>
              <a:rPr lang="cs-CZ" u="sng" dirty="0"/>
              <a:t> </a:t>
            </a:r>
            <a:r>
              <a:rPr lang="cs-CZ" u="sng" dirty="0" err="1"/>
              <a:t>Countries</a:t>
            </a:r>
            <a:r>
              <a:rPr lang="cs-CZ" u="sng" dirty="0"/>
              <a:t>, </a:t>
            </a:r>
            <a:r>
              <a:rPr lang="cs-CZ" u="sng" dirty="0" err="1"/>
              <a:t>Unite</a:t>
            </a:r>
            <a:r>
              <a:rPr lang="cs-CZ" u="sng" dirty="0"/>
              <a:t>!" In </a:t>
            </a:r>
            <a:r>
              <a:rPr lang="cs-CZ" i="1" u="sng" dirty="0" err="1"/>
              <a:t>Making</a:t>
            </a:r>
            <a:r>
              <a:rPr lang="cs-CZ" i="1" u="sng" dirty="0"/>
              <a:t> </a:t>
            </a:r>
            <a:r>
              <a:rPr lang="cs-CZ" i="1" u="sng" dirty="0" err="1"/>
              <a:t>Things</a:t>
            </a:r>
            <a:r>
              <a:rPr lang="cs-CZ" i="1" u="sng" dirty="0"/>
              <a:t> Public: </a:t>
            </a:r>
            <a:r>
              <a:rPr lang="cs-CZ" i="1" u="sng" dirty="0" err="1"/>
              <a:t>Atmospheres</a:t>
            </a:r>
            <a:r>
              <a:rPr lang="cs-CZ" i="1" u="sng" dirty="0"/>
              <a:t> </a:t>
            </a:r>
            <a:r>
              <a:rPr lang="cs-CZ" i="1" u="sng" dirty="0" err="1"/>
              <a:t>of</a:t>
            </a:r>
            <a:r>
              <a:rPr lang="cs-CZ" i="1" u="sng" dirty="0"/>
              <a:t> </a:t>
            </a:r>
            <a:r>
              <a:rPr lang="cs-CZ" i="1" u="sng" dirty="0" err="1"/>
              <a:t>Democracy</a:t>
            </a:r>
            <a:r>
              <a:rPr lang="cs-CZ" u="sng" dirty="0"/>
              <a:t>, </a:t>
            </a:r>
            <a:r>
              <a:rPr lang="cs-CZ" u="sng" dirty="0" err="1"/>
              <a:t>edited</a:t>
            </a:r>
            <a:r>
              <a:rPr lang="cs-CZ" u="sng" dirty="0"/>
              <a:t> by Bruno </a:t>
            </a:r>
            <a:r>
              <a:rPr lang="cs-CZ" u="sng" dirty="0" err="1"/>
              <a:t>Latour</a:t>
            </a:r>
            <a:r>
              <a:rPr lang="cs-CZ" u="sng" dirty="0"/>
              <a:t> and Peter </a:t>
            </a:r>
            <a:r>
              <a:rPr lang="cs-CZ" u="sng" dirty="0" err="1"/>
              <a:t>Weibel</a:t>
            </a:r>
            <a:r>
              <a:rPr lang="cs-CZ" u="sng" dirty="0"/>
              <a:t>, 308–313. London, </a:t>
            </a:r>
            <a:r>
              <a:rPr lang="cs-CZ" u="sng" dirty="0" err="1"/>
              <a:t>England</a:t>
            </a:r>
            <a:r>
              <a:rPr lang="cs-CZ" u="sng" dirty="0"/>
              <a:t>: </a:t>
            </a:r>
            <a:r>
              <a:rPr lang="cs-CZ" u="sng" dirty="0" err="1"/>
              <a:t>The</a:t>
            </a:r>
            <a:r>
              <a:rPr lang="cs-CZ" u="sng" dirty="0"/>
              <a:t> MIT </a:t>
            </a:r>
            <a:r>
              <a:rPr lang="cs-CZ" u="sng" dirty="0" err="1"/>
              <a:t>Press</a:t>
            </a:r>
            <a:r>
              <a:rPr lang="cs-CZ" u="sng" dirty="0"/>
              <a:t>.</a:t>
            </a:r>
            <a:endParaRPr lang="en-US" dirty="0"/>
          </a:p>
          <a:p>
            <a:r>
              <a:rPr lang="cs-CZ" u="sng" dirty="0" err="1"/>
              <a:t>Goffman</a:t>
            </a:r>
            <a:r>
              <a:rPr lang="cs-CZ" u="sng" dirty="0"/>
              <a:t>, </a:t>
            </a:r>
            <a:r>
              <a:rPr lang="cs-CZ" u="sng" dirty="0" err="1"/>
              <a:t>Erving</a:t>
            </a:r>
            <a:r>
              <a:rPr lang="cs-CZ" u="sng" dirty="0"/>
              <a:t>. 1961. </a:t>
            </a:r>
            <a:r>
              <a:rPr lang="cs-CZ" i="1" u="sng" dirty="0" err="1"/>
              <a:t>Asylums</a:t>
            </a:r>
            <a:r>
              <a:rPr lang="cs-CZ" i="1" u="sng" dirty="0"/>
              <a:t>: </a:t>
            </a:r>
            <a:r>
              <a:rPr lang="cs-CZ" i="1" u="sng" dirty="0" err="1"/>
              <a:t>Essays</a:t>
            </a:r>
            <a:r>
              <a:rPr lang="cs-CZ" i="1" u="sng" dirty="0"/>
              <a:t> on </a:t>
            </a:r>
            <a:r>
              <a:rPr lang="cs-CZ" i="1" u="sng" dirty="0" err="1"/>
              <a:t>the</a:t>
            </a:r>
            <a:r>
              <a:rPr lang="cs-CZ" i="1" u="sng" dirty="0"/>
              <a:t> </a:t>
            </a:r>
            <a:r>
              <a:rPr lang="cs-CZ" i="1" u="sng" dirty="0" err="1"/>
              <a:t>Social</a:t>
            </a:r>
            <a:r>
              <a:rPr lang="cs-CZ" i="1" u="sng" dirty="0"/>
              <a:t> </a:t>
            </a:r>
            <a:r>
              <a:rPr lang="cs-CZ" i="1" u="sng" dirty="0" err="1"/>
              <a:t>Situation</a:t>
            </a:r>
            <a:r>
              <a:rPr lang="cs-CZ" i="1" u="sng" dirty="0"/>
              <a:t> </a:t>
            </a:r>
            <a:r>
              <a:rPr lang="cs-CZ" i="1" u="sng" dirty="0" err="1"/>
              <a:t>of</a:t>
            </a:r>
            <a:r>
              <a:rPr lang="cs-CZ" i="1" u="sng" dirty="0"/>
              <a:t> </a:t>
            </a:r>
            <a:r>
              <a:rPr lang="cs-CZ" i="1" u="sng" dirty="0" err="1"/>
              <a:t>Mental</a:t>
            </a:r>
            <a:r>
              <a:rPr lang="cs-CZ" i="1" u="sng" dirty="0"/>
              <a:t> </a:t>
            </a:r>
            <a:r>
              <a:rPr lang="cs-CZ" i="1" u="sng" dirty="0" err="1"/>
              <a:t>Patients</a:t>
            </a:r>
            <a:r>
              <a:rPr lang="cs-CZ" i="1" u="sng" dirty="0"/>
              <a:t> and </a:t>
            </a:r>
            <a:r>
              <a:rPr lang="cs-CZ" i="1" u="sng" dirty="0" err="1"/>
              <a:t>Other</a:t>
            </a:r>
            <a:r>
              <a:rPr lang="cs-CZ" i="1" u="sng" dirty="0"/>
              <a:t> </a:t>
            </a:r>
            <a:r>
              <a:rPr lang="cs-CZ" i="1" u="sng" dirty="0" err="1"/>
              <a:t>Inmates</a:t>
            </a:r>
            <a:r>
              <a:rPr lang="cs-CZ" u="sng" dirty="0"/>
              <a:t>. 1st </a:t>
            </a:r>
            <a:r>
              <a:rPr lang="cs-CZ" u="sng" dirty="0" err="1"/>
              <a:t>ed</a:t>
            </a:r>
            <a:r>
              <a:rPr lang="cs-CZ" u="sng" dirty="0"/>
              <a:t>. Garden City, N.Y.: </a:t>
            </a:r>
            <a:r>
              <a:rPr lang="cs-CZ" u="sng" dirty="0" err="1"/>
              <a:t>Anchor</a:t>
            </a:r>
            <a:r>
              <a:rPr lang="cs-CZ" u="sng" dirty="0"/>
              <a:t> </a:t>
            </a:r>
            <a:r>
              <a:rPr lang="cs-CZ" u="sng" dirty="0" err="1"/>
              <a:t>Books</a:t>
            </a:r>
            <a:r>
              <a:rPr lang="cs-CZ" u="sng" dirty="0"/>
              <a:t>.</a:t>
            </a:r>
            <a:endParaRPr lang="en-US" dirty="0"/>
          </a:p>
          <a:p>
            <a:r>
              <a:rPr lang="cs-CZ" u="sng" dirty="0" err="1"/>
              <a:t>Latour</a:t>
            </a:r>
            <a:r>
              <a:rPr lang="cs-CZ" u="sng" dirty="0"/>
              <a:t>, Bruno. 2005. "</a:t>
            </a:r>
            <a:r>
              <a:rPr lang="cs-CZ" u="sng" dirty="0" err="1"/>
              <a:t>From</a:t>
            </a:r>
            <a:r>
              <a:rPr lang="cs-CZ" u="sng" dirty="0"/>
              <a:t> Realpolitik to </a:t>
            </a:r>
            <a:r>
              <a:rPr lang="cs-CZ" u="sng" dirty="0" err="1"/>
              <a:t>Dingpolitik</a:t>
            </a:r>
            <a:r>
              <a:rPr lang="cs-CZ" u="sng" dirty="0"/>
              <a:t> </a:t>
            </a:r>
            <a:r>
              <a:rPr lang="cs-CZ" u="sng" dirty="0" err="1"/>
              <a:t>or</a:t>
            </a:r>
            <a:r>
              <a:rPr lang="cs-CZ" u="sng" dirty="0"/>
              <a:t> </a:t>
            </a:r>
            <a:r>
              <a:rPr lang="cs-CZ" u="sng" dirty="0" err="1"/>
              <a:t>How</a:t>
            </a:r>
            <a:r>
              <a:rPr lang="cs-CZ" u="sng" dirty="0"/>
              <a:t> To Make </a:t>
            </a:r>
            <a:r>
              <a:rPr lang="cs-CZ" u="sng" dirty="0" err="1"/>
              <a:t>Things</a:t>
            </a:r>
            <a:r>
              <a:rPr lang="cs-CZ" u="sng" dirty="0"/>
              <a:t> Public." In </a:t>
            </a:r>
            <a:r>
              <a:rPr lang="cs-CZ" i="1" u="sng" dirty="0" err="1"/>
              <a:t>Making</a:t>
            </a:r>
            <a:r>
              <a:rPr lang="cs-CZ" i="1" u="sng" dirty="0"/>
              <a:t> </a:t>
            </a:r>
            <a:r>
              <a:rPr lang="cs-CZ" i="1" u="sng" dirty="0" err="1"/>
              <a:t>Things</a:t>
            </a:r>
            <a:r>
              <a:rPr lang="cs-CZ" i="1" u="sng" dirty="0"/>
              <a:t> Public: </a:t>
            </a:r>
            <a:r>
              <a:rPr lang="cs-CZ" i="1" u="sng" dirty="0" err="1"/>
              <a:t>Atmospheres</a:t>
            </a:r>
            <a:r>
              <a:rPr lang="cs-CZ" i="1" u="sng" dirty="0"/>
              <a:t> </a:t>
            </a:r>
            <a:r>
              <a:rPr lang="cs-CZ" i="1" u="sng" dirty="0" err="1"/>
              <a:t>of</a:t>
            </a:r>
            <a:r>
              <a:rPr lang="cs-CZ" i="1" u="sng" dirty="0"/>
              <a:t> </a:t>
            </a:r>
            <a:r>
              <a:rPr lang="cs-CZ" i="1" u="sng" dirty="0" err="1"/>
              <a:t>Democracy</a:t>
            </a:r>
            <a:r>
              <a:rPr lang="cs-CZ" u="sng" dirty="0"/>
              <a:t>, </a:t>
            </a:r>
            <a:r>
              <a:rPr lang="cs-CZ" u="sng" dirty="0" err="1"/>
              <a:t>edited</a:t>
            </a:r>
            <a:r>
              <a:rPr lang="cs-CZ" u="sng" dirty="0"/>
              <a:t> by Bruno </a:t>
            </a:r>
            <a:r>
              <a:rPr lang="cs-CZ" u="sng" dirty="0" err="1"/>
              <a:t>Latour</a:t>
            </a:r>
            <a:r>
              <a:rPr lang="cs-CZ" u="sng" dirty="0"/>
              <a:t> and Peter </a:t>
            </a:r>
            <a:r>
              <a:rPr lang="cs-CZ" u="sng" dirty="0" err="1"/>
              <a:t>Weibel</a:t>
            </a:r>
            <a:r>
              <a:rPr lang="cs-CZ" u="sng" dirty="0"/>
              <a:t>, 14–41. London, </a:t>
            </a:r>
            <a:r>
              <a:rPr lang="cs-CZ" u="sng" dirty="0" err="1"/>
              <a:t>England</a:t>
            </a:r>
            <a:r>
              <a:rPr lang="cs-CZ" u="sng" dirty="0"/>
              <a:t>: </a:t>
            </a:r>
            <a:r>
              <a:rPr lang="cs-CZ" u="sng" dirty="0" err="1"/>
              <a:t>The</a:t>
            </a:r>
            <a:r>
              <a:rPr lang="cs-CZ" u="sng" dirty="0"/>
              <a:t> MIT </a:t>
            </a:r>
            <a:r>
              <a:rPr lang="cs-CZ" u="sng" dirty="0" err="1"/>
              <a:t>Press</a:t>
            </a:r>
            <a:r>
              <a:rPr lang="cs-CZ" u="sng" dirty="0"/>
              <a:t>.</a:t>
            </a:r>
            <a:endParaRPr lang="en-US" dirty="0"/>
          </a:p>
          <a:p>
            <a:r>
              <a:rPr lang="cs-CZ" u="sng" dirty="0" err="1"/>
              <a:t>Marres</a:t>
            </a:r>
            <a:r>
              <a:rPr lang="cs-CZ" u="sng" dirty="0"/>
              <a:t>, </a:t>
            </a:r>
            <a:r>
              <a:rPr lang="cs-CZ" u="sng" dirty="0" err="1"/>
              <a:t>Noortje</a:t>
            </a:r>
            <a:r>
              <a:rPr lang="cs-CZ" u="sng" dirty="0"/>
              <a:t>. 2005. "</a:t>
            </a:r>
            <a:r>
              <a:rPr lang="cs-CZ" u="sng" dirty="0" err="1"/>
              <a:t>Issues</a:t>
            </a:r>
            <a:r>
              <a:rPr lang="cs-CZ" u="sng" dirty="0"/>
              <a:t> </a:t>
            </a:r>
            <a:r>
              <a:rPr lang="cs-CZ" u="sng" dirty="0" err="1"/>
              <a:t>Spark</a:t>
            </a:r>
            <a:r>
              <a:rPr lang="cs-CZ" u="sng" dirty="0"/>
              <a:t> a Public </a:t>
            </a:r>
            <a:r>
              <a:rPr lang="cs-CZ" u="sng" dirty="0" err="1"/>
              <a:t>into</a:t>
            </a:r>
            <a:r>
              <a:rPr lang="cs-CZ" u="sng" dirty="0"/>
              <a:t> </a:t>
            </a:r>
            <a:r>
              <a:rPr lang="cs-CZ" u="sng" dirty="0" err="1"/>
              <a:t>Being</a:t>
            </a:r>
            <a:r>
              <a:rPr lang="cs-CZ" u="sng" dirty="0"/>
              <a:t>: A </a:t>
            </a:r>
            <a:r>
              <a:rPr lang="cs-CZ" u="sng" dirty="0" err="1"/>
              <a:t>Key</a:t>
            </a:r>
            <a:r>
              <a:rPr lang="cs-CZ" u="sng" dirty="0"/>
              <a:t> But </a:t>
            </a:r>
            <a:r>
              <a:rPr lang="cs-CZ" u="sng" dirty="0" err="1"/>
              <a:t>Often</a:t>
            </a:r>
            <a:r>
              <a:rPr lang="cs-CZ" u="sng" dirty="0"/>
              <a:t> </a:t>
            </a:r>
            <a:r>
              <a:rPr lang="cs-CZ" u="sng" dirty="0" err="1"/>
              <a:t>Forgotten</a:t>
            </a:r>
            <a:r>
              <a:rPr lang="cs-CZ" u="sng" dirty="0"/>
              <a:t> Point </a:t>
            </a:r>
            <a:r>
              <a:rPr lang="cs-CZ" u="sng" dirty="0" err="1"/>
              <a:t>of</a:t>
            </a:r>
            <a:r>
              <a:rPr lang="cs-CZ" u="sng" dirty="0"/>
              <a:t> </a:t>
            </a:r>
            <a:r>
              <a:rPr lang="cs-CZ" u="sng" dirty="0" err="1"/>
              <a:t>the</a:t>
            </a:r>
            <a:r>
              <a:rPr lang="cs-CZ" u="sng" dirty="0"/>
              <a:t> </a:t>
            </a:r>
            <a:r>
              <a:rPr lang="cs-CZ" u="sng" dirty="0" err="1"/>
              <a:t>Lippmann-Dewey</a:t>
            </a:r>
            <a:r>
              <a:rPr lang="cs-CZ" u="sng" dirty="0"/>
              <a:t> </a:t>
            </a:r>
            <a:r>
              <a:rPr lang="cs-CZ" u="sng" dirty="0" err="1"/>
              <a:t>Debate</a:t>
            </a:r>
            <a:r>
              <a:rPr lang="cs-CZ" u="sng" dirty="0"/>
              <a:t>." In </a:t>
            </a:r>
            <a:r>
              <a:rPr lang="cs-CZ" i="1" u="sng" dirty="0" err="1"/>
              <a:t>Making</a:t>
            </a:r>
            <a:r>
              <a:rPr lang="cs-CZ" i="1" u="sng" dirty="0"/>
              <a:t> </a:t>
            </a:r>
            <a:r>
              <a:rPr lang="cs-CZ" i="1" u="sng" dirty="0" err="1"/>
              <a:t>Things</a:t>
            </a:r>
            <a:r>
              <a:rPr lang="cs-CZ" i="1" u="sng" dirty="0"/>
              <a:t> Public: </a:t>
            </a:r>
            <a:r>
              <a:rPr lang="cs-CZ" i="1" u="sng" dirty="0" err="1"/>
              <a:t>Atmospheres</a:t>
            </a:r>
            <a:r>
              <a:rPr lang="cs-CZ" i="1" u="sng" dirty="0"/>
              <a:t> </a:t>
            </a:r>
            <a:r>
              <a:rPr lang="cs-CZ" i="1" u="sng" dirty="0" err="1"/>
              <a:t>of</a:t>
            </a:r>
            <a:r>
              <a:rPr lang="cs-CZ" i="1" u="sng" dirty="0"/>
              <a:t> </a:t>
            </a:r>
            <a:r>
              <a:rPr lang="cs-CZ" i="1" u="sng" dirty="0" err="1"/>
              <a:t>Democracy</a:t>
            </a:r>
            <a:r>
              <a:rPr lang="cs-CZ" u="sng" dirty="0"/>
              <a:t>, </a:t>
            </a:r>
            <a:r>
              <a:rPr lang="cs-CZ" u="sng" dirty="0" err="1"/>
              <a:t>edited</a:t>
            </a:r>
            <a:r>
              <a:rPr lang="cs-CZ" u="sng" dirty="0"/>
              <a:t> by Bruno </a:t>
            </a:r>
            <a:r>
              <a:rPr lang="cs-CZ" u="sng" dirty="0" err="1"/>
              <a:t>Latour</a:t>
            </a:r>
            <a:r>
              <a:rPr lang="cs-CZ" u="sng" dirty="0"/>
              <a:t> and Peter </a:t>
            </a:r>
            <a:r>
              <a:rPr lang="cs-CZ" u="sng" dirty="0" err="1"/>
              <a:t>Weibel</a:t>
            </a:r>
            <a:r>
              <a:rPr lang="cs-CZ" u="sng" dirty="0"/>
              <a:t>, 208–217. London, </a:t>
            </a:r>
            <a:r>
              <a:rPr lang="cs-CZ" u="sng" dirty="0" err="1"/>
              <a:t>England</a:t>
            </a:r>
            <a:r>
              <a:rPr lang="cs-CZ" u="sng" dirty="0"/>
              <a:t>: </a:t>
            </a:r>
            <a:r>
              <a:rPr lang="cs-CZ" u="sng" dirty="0" err="1"/>
              <a:t>The</a:t>
            </a:r>
            <a:r>
              <a:rPr lang="cs-CZ" u="sng" dirty="0"/>
              <a:t> MIT </a:t>
            </a:r>
            <a:r>
              <a:rPr lang="cs-CZ" u="sng" dirty="0" err="1"/>
              <a:t>Press</a:t>
            </a:r>
            <a:r>
              <a:rPr lang="cs-CZ" u="sng" dirty="0"/>
              <a:t>.</a:t>
            </a:r>
            <a:endParaRPr lang="en-US" dirty="0"/>
          </a:p>
          <a:p>
            <a:r>
              <a:rPr lang="cs-CZ" u="sng" dirty="0" err="1"/>
              <a:t>McBryde</a:t>
            </a:r>
            <a:r>
              <a:rPr lang="cs-CZ" u="sng" dirty="0"/>
              <a:t> Johnson, Harriet. 2003. "</a:t>
            </a:r>
            <a:r>
              <a:rPr lang="cs-CZ" u="sng" dirty="0" err="1"/>
              <a:t>The</a:t>
            </a:r>
            <a:r>
              <a:rPr lang="cs-CZ" u="sng" dirty="0"/>
              <a:t> Disability Gulag." </a:t>
            </a:r>
            <a:r>
              <a:rPr lang="cs-CZ" i="1" u="sng" dirty="0" err="1"/>
              <a:t>The</a:t>
            </a:r>
            <a:r>
              <a:rPr lang="cs-CZ" i="1" u="sng" dirty="0"/>
              <a:t> New York </a:t>
            </a:r>
            <a:r>
              <a:rPr lang="cs-CZ" i="1" u="sng" dirty="0" err="1"/>
              <a:t>Times</a:t>
            </a:r>
            <a:r>
              <a:rPr lang="cs-CZ" i="1" u="sng" dirty="0"/>
              <a:t> </a:t>
            </a:r>
            <a:r>
              <a:rPr lang="cs-CZ" i="1" u="sng" dirty="0" err="1"/>
              <a:t>Magazine</a:t>
            </a:r>
            <a:r>
              <a:rPr lang="cs-CZ" u="sng" dirty="0"/>
              <a:t>, </a:t>
            </a:r>
            <a:r>
              <a:rPr lang="cs-CZ" u="sng" dirty="0" err="1"/>
              <a:t>November</a:t>
            </a:r>
            <a:r>
              <a:rPr lang="cs-CZ" u="sng" dirty="0"/>
              <a:t> 23, 2003.</a:t>
            </a:r>
            <a:endParaRPr lang="en-US" dirty="0"/>
          </a:p>
          <a:p>
            <a:r>
              <a:rPr lang="cs-CZ" u="sng" dirty="0"/>
              <a:t>Mol, Annemarie. 1999. "</a:t>
            </a:r>
            <a:r>
              <a:rPr lang="cs-CZ" u="sng" dirty="0" err="1"/>
              <a:t>Ontological</a:t>
            </a:r>
            <a:r>
              <a:rPr lang="cs-CZ" u="sng" dirty="0"/>
              <a:t> </a:t>
            </a:r>
            <a:r>
              <a:rPr lang="cs-CZ" u="sng" dirty="0" err="1"/>
              <a:t>Politics</a:t>
            </a:r>
            <a:r>
              <a:rPr lang="cs-CZ" u="sng" dirty="0"/>
              <a:t>: A Word and </a:t>
            </a:r>
            <a:r>
              <a:rPr lang="cs-CZ" u="sng" dirty="0" err="1"/>
              <a:t>Some</a:t>
            </a:r>
            <a:r>
              <a:rPr lang="cs-CZ" u="sng" dirty="0"/>
              <a:t> </a:t>
            </a:r>
            <a:r>
              <a:rPr lang="cs-CZ" u="sng" dirty="0" err="1"/>
              <a:t>Questions</a:t>
            </a:r>
            <a:r>
              <a:rPr lang="cs-CZ" u="sng" dirty="0"/>
              <a:t>." </a:t>
            </a:r>
            <a:r>
              <a:rPr lang="cs-CZ" i="1" u="sng" dirty="0" err="1"/>
              <a:t>The</a:t>
            </a:r>
            <a:r>
              <a:rPr lang="cs-CZ" i="1" u="sng" dirty="0"/>
              <a:t> </a:t>
            </a:r>
            <a:r>
              <a:rPr lang="cs-CZ" i="1" u="sng" dirty="0" err="1"/>
              <a:t>Sociological</a:t>
            </a:r>
            <a:r>
              <a:rPr lang="cs-CZ" i="1" u="sng" dirty="0"/>
              <a:t> </a:t>
            </a:r>
            <a:r>
              <a:rPr lang="cs-CZ" i="1" u="sng" dirty="0" err="1"/>
              <a:t>Review</a:t>
            </a:r>
            <a:r>
              <a:rPr lang="cs-CZ" u="sng" dirty="0"/>
              <a:t> 47 (S1): 74–89. </a:t>
            </a:r>
            <a:r>
              <a:rPr lang="cs-CZ" u="sng" dirty="0">
                <a:hlinkClick r:id="rId3"/>
              </a:rPr>
              <a:t>https://doi.org/10.1111/j.1467-954X.1999.tb03483.x</a:t>
            </a:r>
            <a:r>
              <a:rPr lang="cs-CZ" dirty="0"/>
              <a:t>.</a:t>
            </a:r>
            <a:endParaRPr lang="en-US" dirty="0"/>
          </a:p>
          <a:p>
            <a:r>
              <a:rPr lang="cs-CZ" u="sng" dirty="0" err="1"/>
              <a:t>Philo</a:t>
            </a:r>
            <a:r>
              <a:rPr lang="cs-CZ" u="sng" dirty="0"/>
              <a:t>, </a:t>
            </a:r>
            <a:r>
              <a:rPr lang="cs-CZ" u="sng" dirty="0" err="1"/>
              <a:t>Chris</a:t>
            </a:r>
            <a:r>
              <a:rPr lang="cs-CZ" u="sng" dirty="0"/>
              <a:t>, and </a:t>
            </a:r>
            <a:r>
              <a:rPr lang="cs-CZ" u="sng" dirty="0" err="1"/>
              <a:t>Hester</a:t>
            </a:r>
            <a:r>
              <a:rPr lang="cs-CZ" u="sng" dirty="0"/>
              <a:t> </a:t>
            </a:r>
            <a:r>
              <a:rPr lang="cs-CZ" u="sng" dirty="0" err="1"/>
              <a:t>Parr</a:t>
            </a:r>
            <a:r>
              <a:rPr lang="cs-CZ" u="sng" dirty="0"/>
              <a:t>. 2019. "</a:t>
            </a:r>
            <a:r>
              <a:rPr lang="cs-CZ" u="sng" dirty="0" err="1"/>
              <a:t>Staying</a:t>
            </a:r>
            <a:r>
              <a:rPr lang="cs-CZ" u="sng" dirty="0"/>
              <a:t> </a:t>
            </a:r>
            <a:r>
              <a:rPr lang="cs-CZ" u="sng" dirty="0" err="1"/>
              <a:t>with</a:t>
            </a:r>
            <a:r>
              <a:rPr lang="cs-CZ" u="sng" dirty="0"/>
              <a:t> </a:t>
            </a:r>
            <a:r>
              <a:rPr lang="cs-CZ" u="sng" dirty="0" err="1"/>
              <a:t>the</a:t>
            </a:r>
            <a:r>
              <a:rPr lang="cs-CZ" u="sng" dirty="0"/>
              <a:t> </a:t>
            </a:r>
            <a:r>
              <a:rPr lang="cs-CZ" u="sng" dirty="0" err="1"/>
              <a:t>Trouble</a:t>
            </a:r>
            <a:r>
              <a:rPr lang="cs-CZ" u="sng" dirty="0"/>
              <a:t> </a:t>
            </a:r>
            <a:r>
              <a:rPr lang="cs-CZ" u="sng" dirty="0" err="1"/>
              <a:t>of</a:t>
            </a:r>
            <a:r>
              <a:rPr lang="cs-CZ" u="sng" dirty="0"/>
              <a:t> </a:t>
            </a:r>
            <a:r>
              <a:rPr lang="cs-CZ" u="sng" dirty="0" err="1"/>
              <a:t>Institutions</a:t>
            </a:r>
            <a:r>
              <a:rPr lang="cs-CZ" u="sng" dirty="0"/>
              <a:t>." </a:t>
            </a:r>
            <a:r>
              <a:rPr lang="cs-CZ" i="1" u="sng" dirty="0"/>
              <a:t>Area</a:t>
            </a:r>
            <a:r>
              <a:rPr lang="cs-CZ" u="sng" dirty="0"/>
              <a:t> 51 (2): 241–248. </a:t>
            </a:r>
            <a:r>
              <a:rPr lang="cs-CZ" u="sng" dirty="0">
                <a:hlinkClick r:id="rId4"/>
              </a:rPr>
              <a:t>https://doi.org/https://doi.org/10.1111/area.12531</a:t>
            </a:r>
            <a:r>
              <a:rPr lang="cs-CZ" dirty="0"/>
              <a:t>.</a:t>
            </a:r>
            <a:endParaRPr lang="en-US" dirty="0"/>
          </a:p>
          <a:p>
            <a:r>
              <a:rPr lang="cs-CZ" u="sng" dirty="0" err="1" smtClean="0"/>
              <a:t>Puig</a:t>
            </a:r>
            <a:r>
              <a:rPr lang="cs-CZ" u="sng" dirty="0" smtClean="0"/>
              <a:t> </a:t>
            </a:r>
            <a:r>
              <a:rPr lang="cs-CZ" u="sng" dirty="0"/>
              <a:t>de la </a:t>
            </a:r>
            <a:r>
              <a:rPr lang="cs-CZ" u="sng" dirty="0" err="1"/>
              <a:t>Bellacasa</a:t>
            </a:r>
            <a:r>
              <a:rPr lang="cs-CZ" u="sng" dirty="0"/>
              <a:t>, </a:t>
            </a:r>
            <a:r>
              <a:rPr lang="cs-CZ" u="sng" dirty="0" err="1"/>
              <a:t>María</a:t>
            </a:r>
            <a:r>
              <a:rPr lang="cs-CZ" u="sng" dirty="0"/>
              <a:t>. 2012. "‘</a:t>
            </a:r>
            <a:r>
              <a:rPr lang="cs-CZ" u="sng" dirty="0" err="1"/>
              <a:t>Nothing</a:t>
            </a:r>
            <a:r>
              <a:rPr lang="cs-CZ" u="sng" dirty="0"/>
              <a:t> </a:t>
            </a:r>
            <a:r>
              <a:rPr lang="cs-CZ" u="sng" dirty="0" err="1"/>
              <a:t>Comes</a:t>
            </a:r>
            <a:r>
              <a:rPr lang="cs-CZ" u="sng" dirty="0"/>
              <a:t> </a:t>
            </a:r>
            <a:r>
              <a:rPr lang="cs-CZ" u="sng" dirty="0" err="1"/>
              <a:t>Without</a:t>
            </a:r>
            <a:r>
              <a:rPr lang="cs-CZ" u="sng" dirty="0"/>
              <a:t> </a:t>
            </a:r>
            <a:r>
              <a:rPr lang="cs-CZ" u="sng" dirty="0" err="1"/>
              <a:t>Its</a:t>
            </a:r>
            <a:r>
              <a:rPr lang="cs-CZ" u="sng" dirty="0"/>
              <a:t> </a:t>
            </a:r>
            <a:r>
              <a:rPr lang="cs-CZ" u="sng" dirty="0" err="1"/>
              <a:t>World</a:t>
            </a:r>
            <a:r>
              <a:rPr lang="cs-CZ" u="sng" dirty="0"/>
              <a:t>’: </a:t>
            </a:r>
            <a:r>
              <a:rPr lang="cs-CZ" u="sng" dirty="0" err="1"/>
              <a:t>Thinking</a:t>
            </a:r>
            <a:r>
              <a:rPr lang="cs-CZ" u="sng" dirty="0"/>
              <a:t> </a:t>
            </a:r>
            <a:r>
              <a:rPr lang="cs-CZ" u="sng" dirty="0" err="1"/>
              <a:t>with</a:t>
            </a:r>
            <a:r>
              <a:rPr lang="cs-CZ" u="sng" dirty="0"/>
              <a:t> Care." </a:t>
            </a:r>
            <a:r>
              <a:rPr lang="cs-CZ" i="1" u="sng" dirty="0" err="1"/>
              <a:t>The</a:t>
            </a:r>
            <a:r>
              <a:rPr lang="cs-CZ" i="1" u="sng" dirty="0"/>
              <a:t> </a:t>
            </a:r>
            <a:r>
              <a:rPr lang="cs-CZ" i="1" u="sng" dirty="0" err="1"/>
              <a:t>Sociological</a:t>
            </a:r>
            <a:r>
              <a:rPr lang="cs-CZ" i="1" u="sng" dirty="0"/>
              <a:t> </a:t>
            </a:r>
            <a:r>
              <a:rPr lang="cs-CZ" i="1" u="sng" dirty="0" err="1"/>
              <a:t>Review</a:t>
            </a:r>
            <a:r>
              <a:rPr lang="cs-CZ" u="sng" dirty="0"/>
              <a:t> 60 (2): 197–216. </a:t>
            </a:r>
            <a:r>
              <a:rPr lang="cs-CZ" u="sng" dirty="0">
                <a:hlinkClick r:id="rId5"/>
              </a:rPr>
              <a:t>https://doi.org/10.1111/j.1467-954X.2012.02070.x</a:t>
            </a:r>
            <a:r>
              <a:rPr lang="cs-CZ" dirty="0"/>
              <a:t>.</a:t>
            </a:r>
            <a:endParaRPr lang="en-US" dirty="0"/>
          </a:p>
          <a:p>
            <a:r>
              <a:rPr lang="cs-CZ" u="sng" dirty="0"/>
              <a:t>---. 2017. </a:t>
            </a:r>
            <a:r>
              <a:rPr lang="cs-CZ" i="1" u="sng" dirty="0" err="1"/>
              <a:t>Matters</a:t>
            </a:r>
            <a:r>
              <a:rPr lang="cs-CZ" i="1" u="sng" dirty="0"/>
              <a:t> </a:t>
            </a:r>
            <a:r>
              <a:rPr lang="cs-CZ" i="1" u="sng" dirty="0" err="1"/>
              <a:t>of</a:t>
            </a:r>
            <a:r>
              <a:rPr lang="cs-CZ" i="1" u="sng" dirty="0"/>
              <a:t> Care: </a:t>
            </a:r>
            <a:r>
              <a:rPr lang="cs-CZ" i="1" u="sng" dirty="0" err="1"/>
              <a:t>Speculative</a:t>
            </a:r>
            <a:r>
              <a:rPr lang="cs-CZ" i="1" u="sng" dirty="0"/>
              <a:t> </a:t>
            </a:r>
            <a:r>
              <a:rPr lang="cs-CZ" i="1" u="sng" dirty="0" err="1"/>
              <a:t>Ethics</a:t>
            </a:r>
            <a:r>
              <a:rPr lang="cs-CZ" i="1" u="sng" dirty="0"/>
              <a:t> in More </a:t>
            </a:r>
            <a:r>
              <a:rPr lang="cs-CZ" i="1" u="sng" dirty="0" err="1"/>
              <a:t>than</a:t>
            </a:r>
            <a:r>
              <a:rPr lang="cs-CZ" i="1" u="sng" dirty="0"/>
              <a:t> </a:t>
            </a:r>
            <a:r>
              <a:rPr lang="cs-CZ" i="1" u="sng" dirty="0" err="1"/>
              <a:t>Human</a:t>
            </a:r>
            <a:r>
              <a:rPr lang="cs-CZ" i="1" u="sng" dirty="0"/>
              <a:t> </a:t>
            </a:r>
            <a:r>
              <a:rPr lang="cs-CZ" i="1" u="sng" dirty="0" err="1"/>
              <a:t>Worlds</a:t>
            </a:r>
            <a:r>
              <a:rPr lang="cs-CZ" u="sng" dirty="0"/>
              <a:t>. Minneapolis: University </a:t>
            </a:r>
            <a:r>
              <a:rPr lang="cs-CZ" u="sng" dirty="0" err="1"/>
              <a:t>of</a:t>
            </a:r>
            <a:r>
              <a:rPr lang="cs-CZ" u="sng" dirty="0"/>
              <a:t> Minnesota </a:t>
            </a:r>
            <a:r>
              <a:rPr lang="cs-CZ" u="sng" dirty="0" err="1"/>
              <a:t>Press</a:t>
            </a:r>
            <a:r>
              <a:rPr lang="cs-CZ" u="sng" dirty="0" smtClean="0"/>
              <a:t>.</a:t>
            </a:r>
          </a:p>
          <a:p>
            <a:r>
              <a:rPr lang="cs-CZ" dirty="0"/>
              <a:t>Turner, Bryan S. 2006. </a:t>
            </a:r>
            <a:r>
              <a:rPr lang="cs-CZ" i="1" dirty="0"/>
              <a:t>Vulnerability and </a:t>
            </a:r>
            <a:r>
              <a:rPr lang="cs-CZ" i="1" dirty="0" err="1"/>
              <a:t>Human</a:t>
            </a:r>
            <a:r>
              <a:rPr lang="cs-CZ" i="1" dirty="0"/>
              <a:t> </a:t>
            </a:r>
            <a:r>
              <a:rPr lang="cs-CZ" i="1" dirty="0" err="1"/>
              <a:t>Rights</a:t>
            </a:r>
            <a:r>
              <a:rPr lang="cs-CZ" dirty="0"/>
              <a:t>. University Park, Pa: </a:t>
            </a:r>
            <a:r>
              <a:rPr lang="cs-CZ" dirty="0" err="1"/>
              <a:t>Pennsylvania</a:t>
            </a:r>
            <a:r>
              <a:rPr lang="cs-CZ" dirty="0"/>
              <a:t> </a:t>
            </a:r>
            <a:r>
              <a:rPr lang="cs-CZ" dirty="0" err="1"/>
              <a:t>State</a:t>
            </a:r>
            <a:r>
              <a:rPr lang="cs-CZ" dirty="0"/>
              <a:t> University </a:t>
            </a:r>
            <a:r>
              <a:rPr lang="cs-CZ" dirty="0" err="1"/>
              <a:t>Press</a:t>
            </a:r>
            <a:r>
              <a:rPr lang="cs-CZ" dirty="0"/>
              <a:t>.</a:t>
            </a:r>
            <a:endParaRPr lang="cs-CZ" dirty="0">
              <a:effectLst/>
            </a:endParaRPr>
          </a:p>
        </p:txBody>
      </p:sp>
    </p:spTree>
    <p:extLst>
      <p:ext uri="{BB962C8B-B14F-4D97-AF65-F5344CB8AC3E}">
        <p14:creationId xmlns:p14="http://schemas.microsoft.com/office/powerpoint/2010/main" val="1432765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cs-CZ" b="1" dirty="0" smtClean="0"/>
              <a:t/>
            </a:r>
            <a:br>
              <a:rPr lang="cs-CZ" b="1" dirty="0" smtClean="0"/>
            </a:br>
            <a:r>
              <a:rPr lang="cs-CZ" sz="2700" b="1" dirty="0" smtClean="0"/>
              <a:t>ZÁKON</a:t>
            </a:r>
            <a:r>
              <a:rPr lang="en-US" sz="2700" dirty="0" smtClean="0"/>
              <a:t> </a:t>
            </a:r>
            <a:r>
              <a:rPr lang="cs-CZ" sz="2700" dirty="0" smtClean="0"/>
              <a:t>ze </a:t>
            </a:r>
            <a:r>
              <a:rPr lang="cs-CZ" sz="2700" dirty="0"/>
              <a:t>dne ……</a:t>
            </a:r>
            <a:r>
              <a:rPr lang="cs-CZ" sz="2700" dirty="0" smtClean="0"/>
              <a:t>2021, </a:t>
            </a:r>
            <a:r>
              <a:rPr lang="cs-CZ" sz="2700" b="1" dirty="0" smtClean="0"/>
              <a:t>kterým </a:t>
            </a:r>
            <a:r>
              <a:rPr lang="cs-CZ" sz="2700" b="1" dirty="0"/>
              <a:t>se mění zákon č. 108/2006 Sb., o sociálních </a:t>
            </a:r>
            <a:r>
              <a:rPr lang="cs-CZ" sz="2700" b="1" dirty="0" smtClean="0"/>
              <a:t>službách </a:t>
            </a:r>
            <a:r>
              <a:rPr lang="en-US" sz="2700" dirty="0" smtClean="0"/>
              <a:t/>
            </a:r>
            <a:br>
              <a:rPr lang="en-US" sz="2700" dirty="0" smtClean="0"/>
            </a:br>
            <a:r>
              <a:rPr lang="en-US" sz="2700" dirty="0" err="1" smtClean="0"/>
              <a:t>Důvodová</a:t>
            </a:r>
            <a:r>
              <a:rPr lang="en-US" sz="2700" dirty="0" smtClean="0"/>
              <a:t> </a:t>
            </a:r>
            <a:r>
              <a:rPr lang="en-US" sz="2700" dirty="0" err="1" smtClean="0"/>
              <a:t>zpráva</a:t>
            </a:r>
            <a:r>
              <a:rPr lang="en-US" sz="2700" dirty="0" smtClean="0"/>
              <a:t/>
            </a:r>
            <a:br>
              <a:rPr lang="en-US" sz="2700" dirty="0" smtClean="0"/>
            </a:br>
            <a:endParaRPr lang="cs-CZ" sz="2700" dirty="0"/>
          </a:p>
        </p:txBody>
      </p:sp>
      <p:sp>
        <p:nvSpPr>
          <p:cNvPr id="3" name="Content Placeholder 2"/>
          <p:cNvSpPr>
            <a:spLocks noGrp="1"/>
          </p:cNvSpPr>
          <p:nvPr>
            <p:ph idx="1"/>
          </p:nvPr>
        </p:nvSpPr>
        <p:spPr/>
        <p:txBody>
          <a:bodyPr>
            <a:normAutofit fontScale="70000" lnSpcReduction="20000"/>
          </a:bodyPr>
          <a:lstStyle/>
          <a:p>
            <a:r>
              <a:rPr lang="cs-CZ" dirty="0" smtClean="0"/>
              <a:t>Cílem </a:t>
            </a:r>
            <a:r>
              <a:rPr lang="cs-CZ" dirty="0"/>
              <a:t>navrhované právní úpravy je optimalizace, stabilizace, zpřehlednění a zjednodušení systému sociálních služeb a sociální práce, snížení administrativní zátěže, prohloubení spolupráce veřejné správy a meziresortní spolupráce, což povede k výraznému zefektivnění a také ke zvýšení vstupní a procesní kvality a srozumitelnosti a transparentnosti ve způsobu financování plánování systému sociálních služeb, vytváření sítě sociálních služeb a financování. </a:t>
            </a:r>
            <a:r>
              <a:rPr lang="cs-CZ" b="1" dirty="0">
                <a:solidFill>
                  <a:schemeClr val="accent2">
                    <a:lumMod val="75000"/>
                  </a:schemeClr>
                </a:solidFill>
              </a:rPr>
              <a:t>V neposlední řadě je cílem i ochrana zranitelných klientů.</a:t>
            </a:r>
            <a:endParaRPr lang="en-US" b="1" dirty="0">
              <a:solidFill>
                <a:schemeClr val="accent2">
                  <a:lumMod val="75000"/>
                </a:schemeClr>
              </a:solidFill>
            </a:endParaRPr>
          </a:p>
          <a:p>
            <a:r>
              <a:rPr lang="cs-CZ" b="1" dirty="0"/>
              <a:t>Navrhovaná právní úprava je zaměřena především na systémové změny v oblasti financování a dostupnosti sociálních služeb</a:t>
            </a:r>
            <a:r>
              <a:rPr lang="cs-CZ" dirty="0"/>
              <a:t>. Dále pak v oblasti </a:t>
            </a:r>
            <a:r>
              <a:rPr lang="cs-CZ" b="1" dirty="0"/>
              <a:t>kvality sociálních služeb</a:t>
            </a:r>
            <a:r>
              <a:rPr lang="cs-CZ" dirty="0"/>
              <a:t> se více zaměřuje na potřeby klientů sociálních služeb a prostřednictvím </a:t>
            </a:r>
            <a:r>
              <a:rPr lang="cs-CZ" b="1" dirty="0"/>
              <a:t>vzniku nových opatření</a:t>
            </a:r>
            <a:r>
              <a:rPr lang="cs-CZ" dirty="0"/>
              <a:t> i na jejich větší a efektivní ochranu. Novelizace upřednostňuje poskytování sociální služeb v přirozeném sociálním prostředí a s tím jsou spojeny i systémové změny pro segment neformální péče. Dále pak jsou navrhovány </a:t>
            </a:r>
            <a:r>
              <a:rPr lang="cs-CZ" b="1" dirty="0"/>
              <a:t>systémové změny v oblasti optimalizace postupů k získání oprávnění </a:t>
            </a:r>
            <a:r>
              <a:rPr lang="cs-CZ" dirty="0"/>
              <a:t>k poskytování sociálních služeb a v oblasti optimalizace druhů sociálních služeb a základních činností sociálních služeb. </a:t>
            </a:r>
            <a:endParaRPr lang="en-US" dirty="0"/>
          </a:p>
          <a:p>
            <a:r>
              <a:rPr lang="cs-CZ" dirty="0"/>
              <a:t>Záměrem navrhované právní úpravy je, aby nabídka sociálních služeb byla pro občany dostatečně srozumitelná a umožnila vyhledávání takové pomoci a podpory, která bude odpovídat jejich skutečným potřebám a jejich nepříznivé sociální situaci.</a:t>
            </a:r>
            <a:endParaRPr lang="en-US" dirty="0"/>
          </a:p>
          <a:p>
            <a:endParaRPr lang="cs-CZ" dirty="0"/>
          </a:p>
        </p:txBody>
      </p:sp>
    </p:spTree>
    <p:extLst>
      <p:ext uri="{BB962C8B-B14F-4D97-AF65-F5344CB8AC3E}">
        <p14:creationId xmlns:p14="http://schemas.microsoft.com/office/powerpoint/2010/main" val="12057251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cs-CZ" sz="2400" b="1" dirty="0" smtClean="0"/>
              <a:t>ZÁKON</a:t>
            </a:r>
            <a:r>
              <a:rPr lang="en-US" sz="2400" dirty="0" smtClean="0"/>
              <a:t> </a:t>
            </a:r>
            <a:r>
              <a:rPr lang="cs-CZ" sz="2400" dirty="0" smtClean="0"/>
              <a:t>ze dne ……2021, </a:t>
            </a:r>
            <a:r>
              <a:rPr lang="cs-CZ" sz="2400" b="1" dirty="0" smtClean="0"/>
              <a:t>kterým se mění zákon č. 108/2006 Sb., o sociálních službách </a:t>
            </a:r>
            <a:r>
              <a:rPr lang="en-US" sz="2400" dirty="0" smtClean="0"/>
              <a:t/>
            </a:r>
            <a:br>
              <a:rPr lang="en-US" sz="2400" dirty="0" smtClean="0"/>
            </a:br>
            <a:r>
              <a:rPr lang="en-US" sz="2400" dirty="0" err="1" smtClean="0"/>
              <a:t>Důvodová</a:t>
            </a:r>
            <a:r>
              <a:rPr lang="en-US" sz="2400" dirty="0" smtClean="0"/>
              <a:t> </a:t>
            </a:r>
            <a:r>
              <a:rPr lang="en-US" sz="2400" dirty="0" err="1" smtClean="0"/>
              <a:t>zpráva</a:t>
            </a:r>
            <a:r>
              <a:rPr lang="en-US" sz="2400" dirty="0" smtClean="0"/>
              <a:t/>
            </a:r>
            <a:br>
              <a:rPr lang="en-US" sz="2400" dirty="0" smtClean="0"/>
            </a:br>
            <a:endParaRPr lang="cs-CZ" sz="2400" dirty="0"/>
          </a:p>
        </p:txBody>
      </p:sp>
      <p:sp>
        <p:nvSpPr>
          <p:cNvPr id="3" name="Content Placeholder 2"/>
          <p:cNvSpPr>
            <a:spLocks noGrp="1"/>
          </p:cNvSpPr>
          <p:nvPr>
            <p:ph idx="1"/>
          </p:nvPr>
        </p:nvSpPr>
        <p:spPr/>
        <p:txBody>
          <a:bodyPr>
            <a:normAutofit/>
          </a:bodyPr>
          <a:lstStyle/>
          <a:p>
            <a:r>
              <a:rPr lang="cs-CZ" sz="2000" dirty="0"/>
              <a:t>Navrhovaná právní úprava je v souladu s mezinárodními smlouvami, jimiž je Česká republika vázána. </a:t>
            </a:r>
            <a:endParaRPr lang="cs-CZ" sz="2000" dirty="0" smtClean="0"/>
          </a:p>
          <a:p>
            <a:endParaRPr lang="en-US" sz="2000" dirty="0"/>
          </a:p>
          <a:p>
            <a:r>
              <a:rPr lang="cs-CZ" sz="2000" dirty="0"/>
              <a:t>Navrhovaná právní úprava provádí některá ustanovení Úmluvy o právech osob se zdravotním postižením, která vstoupila pro Českou republiku v platnost dne 28. 10. 2009, a na základě článku 10 Ústavy se stala po svém vyhlášení dne 12. 2. 2010 součástí právního řádu České republiky (č. 10/2010 Sb. m. s.). V případě sociálních služeb se zejména jedná o článek 19, který se týká práva na nezávislý způsob života a zapojení klientů do společnosti. V případě příspěvku na péči se jedná zejména o článek 28, který se týká práva na přiměřenou životní úroveň a sociální ochranu. Navrhovaná právní úprava je jako celek s předmětnou úmluvou plně v souladu.</a:t>
            </a:r>
            <a:endParaRPr lang="en-US" sz="2000" dirty="0"/>
          </a:p>
          <a:p>
            <a:endParaRPr lang="cs-CZ" dirty="0"/>
          </a:p>
        </p:txBody>
      </p:sp>
    </p:spTree>
    <p:extLst>
      <p:ext uri="{BB962C8B-B14F-4D97-AF65-F5344CB8AC3E}">
        <p14:creationId xmlns:p14="http://schemas.microsoft.com/office/powerpoint/2010/main" val="6620666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20725"/>
          </a:xfrm>
        </p:spPr>
        <p:txBody>
          <a:bodyPr>
            <a:noAutofit/>
          </a:bodyPr>
          <a:lstStyle/>
          <a:p>
            <a:r>
              <a:rPr lang="en-US" sz="2400" dirty="0" smtClean="0"/>
              <a:t/>
            </a:r>
            <a:br>
              <a:rPr lang="en-US" sz="2400" dirty="0" smtClean="0"/>
            </a:br>
            <a:r>
              <a:rPr lang="cs-CZ" sz="2400" dirty="0" smtClean="0"/>
              <a:t> § 3		</a:t>
            </a:r>
            <a:r>
              <a:rPr lang="cs-CZ" sz="2400" b="1" dirty="0" smtClean="0"/>
              <a:t>Vymezení některých pojmů </a:t>
            </a:r>
            <a:r>
              <a:rPr lang="en-US" sz="2400" dirty="0" smtClean="0"/>
              <a:t/>
            </a:r>
            <a:br>
              <a:rPr lang="en-US" sz="2400" dirty="0" smtClean="0"/>
            </a:br>
            <a:endParaRPr lang="cs-CZ" sz="2400" dirty="0"/>
          </a:p>
        </p:txBody>
      </p:sp>
      <p:sp>
        <p:nvSpPr>
          <p:cNvPr id="3" name="Content Placeholder 2"/>
          <p:cNvSpPr>
            <a:spLocks noGrp="1"/>
          </p:cNvSpPr>
          <p:nvPr>
            <p:ph idx="1"/>
          </p:nvPr>
        </p:nvSpPr>
        <p:spPr>
          <a:xfrm>
            <a:off x="838200" y="1208404"/>
            <a:ext cx="10515600" cy="4860925"/>
          </a:xfrm>
        </p:spPr>
        <p:txBody>
          <a:bodyPr>
            <a:noAutofit/>
          </a:bodyPr>
          <a:lstStyle/>
          <a:p>
            <a:r>
              <a:rPr lang="cs-CZ" sz="1800" dirty="0" smtClean="0"/>
              <a:t>Pro </a:t>
            </a:r>
            <a:r>
              <a:rPr lang="cs-CZ" sz="1800" dirty="0"/>
              <a:t>účely tohoto zákona se rozumí</a:t>
            </a:r>
            <a:endParaRPr lang="en-US" sz="1800" dirty="0"/>
          </a:p>
          <a:p>
            <a:pPr lvl="0"/>
            <a:r>
              <a:rPr lang="cs-CZ" sz="1800" dirty="0"/>
              <a:t>sociální službou činnost nebo soubor činností podle tohoto zákona zajišťujících pomoc a podporu osobám za účelem sociálního začlenění nebo prevence sociálního vyloučení,</a:t>
            </a:r>
            <a:endParaRPr lang="en-US" sz="1800" dirty="0"/>
          </a:p>
          <a:p>
            <a:pPr lvl="0"/>
            <a:r>
              <a:rPr lang="cs-CZ" sz="1800" dirty="0" smtClean="0"/>
              <a:t>přirozeným </a:t>
            </a:r>
            <a:r>
              <a:rPr lang="cs-CZ" sz="1800" dirty="0"/>
              <a:t>sociálním prostředím rodina a sociální vazby k osobám </a:t>
            </a:r>
            <a:r>
              <a:rPr lang="cs-CZ" sz="1800" dirty="0" smtClean="0"/>
              <a:t>blízkým</a:t>
            </a:r>
            <a:r>
              <a:rPr lang="cs-CZ" sz="1800" baseline="30000" dirty="0" smtClean="0"/>
              <a:t>,</a:t>
            </a:r>
            <a:r>
              <a:rPr lang="cs-CZ" sz="1800" dirty="0" smtClean="0"/>
              <a:t> </a:t>
            </a:r>
            <a:r>
              <a:rPr lang="cs-CZ" sz="1800" dirty="0"/>
              <a:t>domácnost osoby a sociální vazby k dalším osobám, se kterými sdílí domácnost, a místa, kde osoby pracují, vzdělávají se a realizují běžné sociální aktivity,</a:t>
            </a:r>
            <a:endParaRPr lang="en-US" sz="1800" dirty="0"/>
          </a:p>
          <a:p>
            <a:pPr lvl="0"/>
            <a:r>
              <a:rPr lang="cs-CZ" sz="1800" dirty="0"/>
              <a:t>sociálním začleňováním proces, který zajišťuje, že osoby sociálně vyloučené nebo sociálním vyloučením ohrožené dosáhnou příležitostí a možností, které jim napomáhají plně se zapojit do ekonomického, sociálního i kulturního života společnosti a žít způsobem, který je ve společnosti považován za běžný,</a:t>
            </a:r>
            <a:endParaRPr lang="en-US" sz="1800" dirty="0"/>
          </a:p>
          <a:p>
            <a:pPr lvl="0"/>
            <a:r>
              <a:rPr lang="cs-CZ" sz="1800" dirty="0"/>
              <a:t>sociálním vyloučením vyčlenění osoby mimo běžný život společnosti a nemožnost se do něj zapojit v důsledku nepříznivé sociální situace,</a:t>
            </a:r>
            <a:endParaRPr lang="en-US" sz="1800" dirty="0"/>
          </a:p>
          <a:p>
            <a:pPr lvl="0"/>
            <a:r>
              <a:rPr lang="cs-CZ" sz="1800" dirty="0"/>
              <a:t>zdravotním postižením tělesné, mentální, duševní, smyslové nebo kombinované postižení, jehož dopady činí nebo mohou činit osobu závislou na pomoci jiné osoby</a:t>
            </a:r>
            <a:r>
              <a:rPr lang="cs-CZ" sz="1800" dirty="0" smtClean="0"/>
              <a:t>,</a:t>
            </a:r>
          </a:p>
          <a:p>
            <a:pPr lvl="1"/>
            <a:r>
              <a:rPr lang="cs-CZ" sz="1600" b="1" dirty="0" smtClean="0"/>
              <a:t>Úmluva </a:t>
            </a:r>
            <a:r>
              <a:rPr lang="cs-CZ" sz="1600" b="1" dirty="0"/>
              <a:t>o právech osob se zdravotním postižením </a:t>
            </a:r>
            <a:r>
              <a:rPr lang="cs-CZ" sz="1600" dirty="0" smtClean="0"/>
              <a:t>e) </a:t>
            </a:r>
            <a:r>
              <a:rPr lang="cs-CZ" sz="1600" dirty="0"/>
              <a:t>uznávajíce, že zdravotní postižení je pojem, který se vyvíjí a který je výsledkem vzájemného působení mezi osobami s postižením a bariérami v postojích a v prostředí, které brání jejich plnému a účinnému zapojení do společnosti, na rovnoprávném základě s ostatními, </a:t>
            </a:r>
          </a:p>
          <a:p>
            <a:pPr lvl="0"/>
            <a:endParaRPr lang="en-US" sz="2000" dirty="0"/>
          </a:p>
          <a:p>
            <a:endParaRPr lang="cs-CZ" sz="2000" dirty="0" smtClean="0"/>
          </a:p>
          <a:p>
            <a:endParaRPr lang="cs-CZ" sz="2000" dirty="0"/>
          </a:p>
        </p:txBody>
      </p:sp>
    </p:spTree>
    <p:extLst>
      <p:ext uri="{BB962C8B-B14F-4D97-AF65-F5344CB8AC3E}">
        <p14:creationId xmlns:p14="http://schemas.microsoft.com/office/powerpoint/2010/main" val="13876499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sz="2400" dirty="0" smtClean="0"/>
              <a:t>§ 2</a:t>
            </a:r>
            <a:r>
              <a:rPr lang="en-US" sz="2400" dirty="0"/>
              <a:t>	</a:t>
            </a:r>
            <a:r>
              <a:rPr lang="cs-CZ" sz="2400" b="1" dirty="0" smtClean="0"/>
              <a:t>Základní zásady</a:t>
            </a:r>
            <a:r>
              <a:rPr lang="en-US" sz="2400" dirty="0" smtClean="0"/>
              <a:t/>
            </a:r>
            <a:br>
              <a:rPr lang="en-US" sz="2400" dirty="0" smtClean="0"/>
            </a:br>
            <a:endParaRPr lang="cs-CZ" sz="2400" dirty="0"/>
          </a:p>
        </p:txBody>
      </p:sp>
      <p:sp>
        <p:nvSpPr>
          <p:cNvPr id="3" name="Content Placeholder 2"/>
          <p:cNvSpPr>
            <a:spLocks noGrp="1"/>
          </p:cNvSpPr>
          <p:nvPr>
            <p:ph idx="1"/>
          </p:nvPr>
        </p:nvSpPr>
        <p:spPr/>
        <p:txBody>
          <a:bodyPr>
            <a:normAutofit/>
          </a:bodyPr>
          <a:lstStyle/>
          <a:p>
            <a:r>
              <a:rPr lang="cs-CZ" sz="2000" dirty="0" smtClean="0"/>
              <a:t>Rozsah </a:t>
            </a:r>
            <a:r>
              <a:rPr lang="cs-CZ" sz="2000" dirty="0"/>
              <a:t>a forma pomoci a podpory poskytnuté prostřednictvím sociálních služeb </a:t>
            </a:r>
            <a:r>
              <a:rPr lang="cs-CZ" sz="2000" b="1" dirty="0"/>
              <a:t>a sociální práce </a:t>
            </a:r>
            <a:r>
              <a:rPr lang="cs-CZ" sz="2000" dirty="0"/>
              <a:t>musí zachovávat lidskou důstojnost osob. Pomoc musí vycházet z individuálně určených potřeb osob, musí působit na osoby aktivně, podporovat rozvoj jejich samostatnosti, motivovat je k takovým činnostem, které nevedou k dlouhodobému setrvávání nebo prohlubování nepříznivé sociální situace, a posilovat jejich sociální začleňování. Sociální služby musí být poskytovány v zájmu osob a v náležité kvalitě takovými způsoby, aby bylo vždy </a:t>
            </a:r>
            <a:r>
              <a:rPr lang="cs-CZ" sz="2000" dirty="0">
                <a:solidFill>
                  <a:schemeClr val="accent2">
                    <a:lumMod val="75000"/>
                  </a:schemeClr>
                </a:solidFill>
              </a:rPr>
              <a:t>důsledně zajištěno dodržování lidských práv a základních svobod osob</a:t>
            </a:r>
            <a:r>
              <a:rPr lang="cs-CZ" sz="2000" dirty="0"/>
              <a:t>. </a:t>
            </a:r>
            <a:r>
              <a:rPr lang="cs-CZ" sz="2000" b="1" dirty="0"/>
              <a:t>Jestliže je třeba pomoc a podporu zajistit prostřednictvím sociálních služeb, poskytují se přednostně sociální služby v terénní nebo ambulantní formě.</a:t>
            </a:r>
            <a:endParaRPr lang="en-US" sz="2000" dirty="0"/>
          </a:p>
          <a:p>
            <a:endParaRPr lang="cs-CZ" dirty="0"/>
          </a:p>
        </p:txBody>
      </p:sp>
    </p:spTree>
    <p:extLst>
      <p:ext uri="{BB962C8B-B14F-4D97-AF65-F5344CB8AC3E}">
        <p14:creationId xmlns:p14="http://schemas.microsoft.com/office/powerpoint/2010/main" val="997203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09650" y="2151063"/>
            <a:ext cx="10515600" cy="1325563"/>
          </a:xfrm>
        </p:spPr>
        <p:txBody>
          <a:bodyPr>
            <a:normAutofit/>
          </a:bodyPr>
          <a:lstStyle/>
          <a:p>
            <a:r>
              <a:rPr lang="cs-CZ" sz="2800" dirty="0" smtClean="0"/>
              <a:t>Ochrana zranitelných klientů v </a:t>
            </a:r>
            <a:r>
              <a:rPr lang="cs-CZ" sz="2800" b="1" i="1" dirty="0" smtClean="0"/>
              <a:t>Platném </a:t>
            </a:r>
            <a:r>
              <a:rPr lang="cs-CZ" sz="2800" b="1" i="1" dirty="0"/>
              <a:t>znění částí zákona č. 108/2006 Sb., o sociálních službách, s vyznačením navrhovaných změn</a:t>
            </a:r>
            <a:r>
              <a:rPr lang="en-US" sz="2800" i="1" dirty="0"/>
              <a:t/>
            </a:r>
            <a:br>
              <a:rPr lang="en-US" sz="2800" i="1" dirty="0"/>
            </a:br>
            <a:endParaRPr lang="cs-CZ" sz="2800" i="1" dirty="0"/>
          </a:p>
        </p:txBody>
      </p:sp>
    </p:spTree>
    <p:extLst>
      <p:ext uri="{BB962C8B-B14F-4D97-AF65-F5344CB8AC3E}">
        <p14:creationId xmlns:p14="http://schemas.microsoft.com/office/powerpoint/2010/main" val="11042453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400" b="1" dirty="0"/>
              <a:t>DOMOVY PRO OSOBY SE ZDRAVOTNÍM POSTIŽENÍM</a:t>
            </a:r>
            <a:r>
              <a:rPr lang="en-US" sz="2400" dirty="0"/>
              <a:t/>
            </a:r>
            <a:br>
              <a:rPr lang="en-US" sz="2400" dirty="0"/>
            </a:br>
            <a:r>
              <a:rPr lang="en-US" sz="2400" b="1" dirty="0"/>
              <a:t>ZPRÁVA </a:t>
            </a:r>
            <a:r>
              <a:rPr lang="en-US" sz="2400" dirty="0"/>
              <a:t>ZE SYSTEMATICKÝCH NÁVŠTĚV VEŘEJNÉHO OCHRÁNCE PRÁV 2020</a:t>
            </a:r>
            <a:br>
              <a:rPr lang="en-US" sz="2400" dirty="0"/>
            </a:br>
            <a:r>
              <a:rPr lang="en-US" sz="2400" dirty="0" smtClean="0"/>
              <a:t> </a:t>
            </a:r>
            <a:r>
              <a:rPr lang="en-US" sz="2400" dirty="0" smtClean="0">
                <a:hlinkClick r:id="rId2"/>
              </a:rPr>
              <a:t>https://www.ochrance.cz/uploads-import/ESO/11-2017-NZ-OV_souhrnna_zprava_DOZP.pdf</a:t>
            </a:r>
            <a:r>
              <a:rPr lang="en-US" sz="2400" dirty="0" smtClean="0"/>
              <a:t> </a:t>
            </a:r>
            <a:endParaRPr lang="cs-CZ" sz="2400" dirty="0"/>
          </a:p>
        </p:txBody>
      </p:sp>
      <p:sp>
        <p:nvSpPr>
          <p:cNvPr id="3" name="Content Placeholder 2"/>
          <p:cNvSpPr>
            <a:spLocks noGrp="1"/>
          </p:cNvSpPr>
          <p:nvPr>
            <p:ph idx="1"/>
          </p:nvPr>
        </p:nvSpPr>
        <p:spPr/>
        <p:txBody>
          <a:bodyPr>
            <a:noAutofit/>
          </a:bodyPr>
          <a:lstStyle/>
          <a:p>
            <a:r>
              <a:rPr lang="cs-CZ" sz="2000" dirty="0" smtClean="0"/>
              <a:t>Veřejný ochránce práv na základě ustanovení § 1 odst. 3 a 4 zákona o veřejném ochránci práv provádí systematické návštěvy míst (zařízení), v nichž se nacházejí nebo mohou nacházet osoby omezené na svobodě. Příčinou omezení na svobodě může být jak rozhodnutí orgánu veřejné moci, tak může být důsledkem závislosti na poskytované péči, jak je tomu v domovech pro osoby se zdravotním postižením. </a:t>
            </a:r>
          </a:p>
          <a:p>
            <a:r>
              <a:rPr lang="cs-CZ" sz="2000" dirty="0" smtClean="0"/>
              <a:t>Smyslem systematických návštěv je podle § 1 odst. 3 zákona o veřejném ochránci práv posílit ochranu osob před všemi formami tzv. špatného zacházení.</a:t>
            </a:r>
          </a:p>
          <a:p>
            <a:r>
              <a:rPr lang="cs-CZ" sz="2000" dirty="0" smtClean="0"/>
              <a:t>Špatným </a:t>
            </a:r>
            <a:r>
              <a:rPr lang="cs-CZ" sz="2000" dirty="0"/>
              <a:t>zacházením se rozumí jednání, které nerespektuje lidskou důstojnost a dosahuje určitého stupně závažnosti (samo o sobě, nebo při kumulativním účinku jednotlivých zásahů). V zařízeních sociálních služeb může mít špatné zacházení například podobu nezajištění bezpečí, potřebné podpory a péče, nerespektování lidské důstojnosti, práva na soukromí, posilování závislosti na poskytované péči, nerespektování sociální autonomie, práva na spoluúčast při rozhodování, anebo podobu neoprávněného omezení volnosti pohybu.</a:t>
            </a:r>
          </a:p>
          <a:p>
            <a:endParaRPr lang="cs-CZ" sz="1600" dirty="0"/>
          </a:p>
        </p:txBody>
      </p:sp>
    </p:spTree>
    <p:extLst>
      <p:ext uri="{BB962C8B-B14F-4D97-AF65-F5344CB8AC3E}">
        <p14:creationId xmlns:p14="http://schemas.microsoft.com/office/powerpoint/2010/main" val="18150666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b="1" dirty="0" smtClean="0"/>
              <a:t>DOMOVY PRO OSOBY SE ZDRAVOTNÍM POSTIŽENÍM</a:t>
            </a:r>
            <a:r>
              <a:rPr lang="en-US" sz="2000" dirty="0" smtClean="0"/>
              <a:t/>
            </a:r>
            <a:br>
              <a:rPr lang="en-US" sz="2000" dirty="0" smtClean="0"/>
            </a:br>
            <a:r>
              <a:rPr lang="en-US" sz="2000" b="1" dirty="0" smtClean="0"/>
              <a:t>ZPRÁVA </a:t>
            </a:r>
            <a:r>
              <a:rPr lang="en-US" sz="2000" dirty="0" smtClean="0"/>
              <a:t>ZE SYSTEMATICKÝCH NÁVŠTĚV VEŘEJNÉHO OCHRÁNCE PRÁV 2020</a:t>
            </a:r>
            <a:r>
              <a:rPr lang="en-US" sz="2400" dirty="0" smtClean="0"/>
              <a:t/>
            </a:r>
            <a:br>
              <a:rPr lang="en-US" sz="2400" dirty="0" smtClean="0"/>
            </a:br>
            <a:r>
              <a:rPr lang="en-US" sz="2000" dirty="0" smtClean="0"/>
              <a:t> </a:t>
            </a:r>
            <a:r>
              <a:rPr lang="en-US" sz="2000" dirty="0" smtClean="0">
                <a:hlinkClick r:id="rId2"/>
              </a:rPr>
              <a:t>https://www.ochrance.cz/uploads-import/ESO/11-2017-NZ-OV_souhrnna_zprava_DOZP.pdf</a:t>
            </a:r>
            <a:r>
              <a:rPr lang="en-US" sz="2000" dirty="0" smtClean="0"/>
              <a:t> </a:t>
            </a:r>
            <a:endParaRPr lang="cs-CZ" sz="2000" dirty="0"/>
          </a:p>
        </p:txBody>
      </p:sp>
      <p:sp>
        <p:nvSpPr>
          <p:cNvPr id="3" name="Content Placeholder 2"/>
          <p:cNvSpPr>
            <a:spLocks noGrp="1"/>
          </p:cNvSpPr>
          <p:nvPr>
            <p:ph idx="1"/>
          </p:nvPr>
        </p:nvSpPr>
        <p:spPr/>
        <p:txBody>
          <a:bodyPr>
            <a:normAutofit fontScale="70000" lnSpcReduction="20000"/>
          </a:bodyPr>
          <a:lstStyle/>
          <a:p>
            <a:r>
              <a:rPr lang="cs-CZ" sz="2400" dirty="0" smtClean="0"/>
              <a:t>Zaměstnanci a zaměstnankyně Kanceláře veřejného ochránce práv navštívili od roku 2017 celkem 9 domovů pro osoby se zdravotním postižením. Další návštěvy nadále probíhají. </a:t>
            </a:r>
          </a:p>
          <a:p>
            <a:r>
              <a:rPr lang="cs-CZ" sz="2400" dirty="0" smtClean="0"/>
              <a:t>V některých zařízeních jsou v mnohých aspektech služby stále poskytovány v duchu ústavnosti a </a:t>
            </a:r>
            <a:r>
              <a:rPr lang="cs-CZ" sz="2400" dirty="0" err="1" smtClean="0"/>
              <a:t>institucionalismu</a:t>
            </a:r>
            <a:r>
              <a:rPr lang="cs-CZ" sz="2400" dirty="0" smtClean="0"/>
              <a:t>. Navzdory tomu, že by služby měly být poskytovány v souladu s principem normality a respektu k individualitě klientů. </a:t>
            </a:r>
          </a:p>
          <a:p>
            <a:r>
              <a:rPr lang="cs-CZ" sz="2400" dirty="0" smtClean="0"/>
              <a:t>Ve dvou navštívených domovech stále žijí pouze muži a jedno zařízení přijalo klienty druhého pohlaví teprve nedávno. To je v rozporu s běžným životem ve společnosti. </a:t>
            </a:r>
          </a:p>
          <a:p>
            <a:r>
              <a:rPr lang="cs-CZ" sz="2400" dirty="0" smtClean="0"/>
              <a:t>Ve většině navštívených zařízení se klientům nedostává individualizované podpory zejména v oblastech komunikace, intimního a rodinného života, samostatného pohybu a rozhodování o vlastním životě. Pokud není klient v těchto oblastech dostatečně podporován, může docházet k prohlubování závislosti na poskytované péči, frustraci, sociální izolaci a vzniku problémového chování. </a:t>
            </a:r>
          </a:p>
          <a:p>
            <a:r>
              <a:rPr lang="cs-CZ" sz="2400" dirty="0" smtClean="0"/>
              <a:t>Většina navštívených domovů se potýká s nedostatkem personálu a problémy se zaměstnáváním kvalifikovaných pracovníků a pracovnic. Důsledkem personálně poddimenzované služby je málo individualizovaná péče a zajištění pouze základních činností při poskytování služby (stravování, hygiena). Služba poskytovaná nedostatečně kvalifikovaným personálem bude jen stěží kvalitní. </a:t>
            </a:r>
          </a:p>
          <a:p>
            <a:r>
              <a:rPr lang="cs-CZ" sz="2400" dirty="0" smtClean="0"/>
              <a:t>Zařízení upozorňují na problematické zajišťování zdravotních služeb, zejména péči praktických a odborných lékařů. Ztížená dostupnost zdravotní péče není jen rizikem pro klienty, ale znesnadňuje poskytovatelům řádné poskytování sociální služby.</a:t>
            </a:r>
          </a:p>
          <a:p>
            <a:endParaRPr lang="cs-CZ" dirty="0"/>
          </a:p>
        </p:txBody>
      </p:sp>
    </p:spTree>
    <p:extLst>
      <p:ext uri="{BB962C8B-B14F-4D97-AF65-F5344CB8AC3E}">
        <p14:creationId xmlns:p14="http://schemas.microsoft.com/office/powerpoint/2010/main" val="8195943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2037</TotalTime>
  <Words>2156</Words>
  <Application>Microsoft Macintosh PowerPoint</Application>
  <PresentationFormat>Widescreen</PresentationFormat>
  <Paragraphs>153</Paragraphs>
  <Slides>27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Calibri</vt:lpstr>
      <vt:lpstr>Calibri Light</vt:lpstr>
      <vt:lpstr>Times New Roman</vt:lpstr>
      <vt:lpstr>Arial</vt:lpstr>
      <vt:lpstr>Office Theme</vt:lpstr>
      <vt:lpstr>Zranitelnost a (lidská) práva</vt:lpstr>
      <vt:lpstr>Zranitelnost a lidská práva</vt:lpstr>
      <vt:lpstr> ZÁKON ze dne ……2021, kterým se mění zákon č. 108/2006 Sb., o sociálních službách  Důvodová zpráva </vt:lpstr>
      <vt:lpstr>ZÁKON ze dne ……2021, kterým se mění zákon č. 108/2006 Sb., o sociálních službách  Důvodová zpráva </vt:lpstr>
      <vt:lpstr>  § 3  Vymezení některých pojmů  </vt:lpstr>
      <vt:lpstr>§ 2 Základní zásady </vt:lpstr>
      <vt:lpstr>Ochrana zranitelných klientů v Platném znění částí zákona č. 108/2006 Sb., o sociálních službách, s vyznačením navrhovaných změn </vt:lpstr>
      <vt:lpstr>DOMOVY PRO OSOBY SE ZDRAVOTNÍM POSTIŽENÍM ZPRÁVA ZE SYSTEMATICKÝCH NÁVŠTĚV VEŘEJNÉHO OCHRÁNCE PRÁV 2020  https://www.ochrance.cz/uploads-import/ESO/11-2017-NZ-OV_souhrnna_zprava_DOZP.pdf </vt:lpstr>
      <vt:lpstr>DOMOVY PRO OSOBY SE ZDRAVOTNÍM POSTIŽENÍM ZPRÁVA ZE SYSTEMATICKÝCH NÁVŠTĚV VEŘEJNÉHO OCHRÁNCE PRÁV 2020  https://www.ochrance.cz/uploads-import/ESO/11-2017-NZ-OV_souhrnna_zprava_DOZP.pdf </vt:lpstr>
      <vt:lpstr>Doporučení Ministerstvu práce a sociálních věcí  (DOMOVY PRO OSOBY SE ZDRAVOTNÍM POSTIŽENÍMZPRÁVA ZE SYSTEMATICKÝCH NÁVŠTĚV VEŘEJNÉHO OCHRÁNCE PRÁV 2020) str. 11–13  </vt:lpstr>
      <vt:lpstr>  3) Postih špatného zacházení (DOMOVY PRO OSOBY SE ZDRAVOTNÍM POSTIŽENÍMZPRÁVA ZE SYSTEMATICKÝCH NÁVŠTĚV VEŘEJNÉHO OCHRÁNCE PRÁV 2020)  str. 12   </vt:lpstr>
      <vt:lpstr>  5) Personální a materiálně‑technický standard DOMOVY PRO OSOBY SE ZDRAVOTNÍM POSTIŽENÍMZPRÁVA ZE SYSTEMATICKÝCH NÁVŠTĚV VEŘEJNÉHO OCHRÁNCE PRÁV 2020) str. 13   </vt:lpstr>
      <vt:lpstr>     Úmluva o právech osob se zdravotním postižením  Článek 19 Nezávislý způsob života a zapojení do společnosti   </vt:lpstr>
      <vt:lpstr>Žít jako ostatní - Zásadní zjištění  Zpráva o stavu pobytových služeb pro lidi s mentálním postižením v roce 2021  Společnost pro podporu lidí s mentálním postižením v ČR, z. s.  Jednota pro deinstitucionalizaci – JDI, z. s.  </vt:lpstr>
      <vt:lpstr>Město a zranitelnost (1)</vt:lpstr>
      <vt:lpstr>Město a zranitelnost (2)</vt:lpstr>
      <vt:lpstr>Město a zranitelnost (3)</vt:lpstr>
      <vt:lpstr>Situace 1  </vt:lpstr>
      <vt:lpstr>Situace 2.1</vt:lpstr>
      <vt:lpstr>Situace 2.2</vt:lpstr>
      <vt:lpstr>Standard č. 2 Ochrana práv osob</vt:lpstr>
      <vt:lpstr>Zranitelnost</vt:lpstr>
      <vt:lpstr>Opatrovnictví</vt:lpstr>
      <vt:lpstr>Opatrovník má tedy tyto základní povinnosti </vt:lpstr>
      <vt:lpstr>Trvalý konflikt zájmů</vt:lpstr>
      <vt:lpstr>Opomenutí</vt:lpstr>
      <vt:lpstr>PowerPoint Presentation</vt:lpstr>
    </vt:vector>
  </TitlesOfParts>
  <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Dana Hradcová</dc:creator>
  <cp:lastModifiedBy>Dana Hradcová</cp:lastModifiedBy>
  <cp:revision>45</cp:revision>
  <dcterms:created xsi:type="dcterms:W3CDTF">2021-03-15T09:13:31Z</dcterms:created>
  <dcterms:modified xsi:type="dcterms:W3CDTF">2021-11-29T08:55:06Z</dcterms:modified>
</cp:coreProperties>
</file>