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21" r:id="rId2"/>
    <p:sldId id="264" r:id="rId3"/>
    <p:sldId id="401" r:id="rId4"/>
    <p:sldId id="431" r:id="rId5"/>
    <p:sldId id="258" r:id="rId6"/>
    <p:sldId id="412" r:id="rId7"/>
    <p:sldId id="383" r:id="rId8"/>
    <p:sldId id="381" r:id="rId9"/>
    <p:sldId id="380" r:id="rId10"/>
    <p:sldId id="360" r:id="rId11"/>
    <p:sldId id="358" r:id="rId12"/>
    <p:sldId id="387" r:id="rId13"/>
    <p:sldId id="388" r:id="rId14"/>
    <p:sldId id="376" r:id="rId15"/>
    <p:sldId id="402" r:id="rId16"/>
    <p:sldId id="403" r:id="rId17"/>
    <p:sldId id="404" r:id="rId18"/>
    <p:sldId id="405" r:id="rId19"/>
    <p:sldId id="406" r:id="rId20"/>
    <p:sldId id="407" r:id="rId21"/>
    <p:sldId id="408" r:id="rId22"/>
    <p:sldId id="409" r:id="rId23"/>
    <p:sldId id="410" r:id="rId24"/>
    <p:sldId id="411" r:id="rId25"/>
    <p:sldId id="420" r:id="rId26"/>
    <p:sldId id="427" r:id="rId27"/>
    <p:sldId id="432" r:id="rId28"/>
    <p:sldId id="433" r:id="rId29"/>
    <p:sldId id="393" r:id="rId30"/>
    <p:sldId id="369" r:id="rId31"/>
    <p:sldId id="368" r:id="rId32"/>
    <p:sldId id="394" r:id="rId33"/>
    <p:sldId id="395" r:id="rId34"/>
    <p:sldId id="396" r:id="rId35"/>
    <p:sldId id="274" r:id="rId36"/>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E90D"/>
    <a:srgbClr val="673105"/>
    <a:srgbClr val="432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45" autoAdjust="0"/>
  </p:normalViewPr>
  <p:slideViewPr>
    <p:cSldViewPr>
      <p:cViewPr varScale="1">
        <p:scale>
          <a:sx n="58" d="100"/>
          <a:sy n="58" d="100"/>
        </p:scale>
        <p:origin x="1536" y="44"/>
      </p:cViewPr>
      <p:guideLst>
        <p:guide orient="horz" pos="2160"/>
        <p:guide pos="2880"/>
      </p:guideLst>
    </p:cSldViewPr>
  </p:slideViewPr>
  <p:outlineViewPr>
    <p:cViewPr>
      <p:scale>
        <a:sx n="33" d="100"/>
        <a:sy n="33" d="100"/>
      </p:scale>
      <p:origin x="0" y="95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9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Dimitrov" userId="38f9263f699255cd" providerId="LiveId" clId="{93610AFB-6605-4CF5-9BD8-AF25A8F74E8A}"/>
    <pc:docChg chg="undo custSel addSld delSld modSld sldOrd">
      <pc:chgData name="Michal Dimitrov" userId="38f9263f699255cd" providerId="LiveId" clId="{93610AFB-6605-4CF5-9BD8-AF25A8F74E8A}" dt="2024-04-02T19:47:23.670" v="444" actId="5793"/>
      <pc:docMkLst>
        <pc:docMk/>
      </pc:docMkLst>
      <pc:sldChg chg="modSp mod modAnim">
        <pc:chgData name="Michal Dimitrov" userId="38f9263f699255cd" providerId="LiveId" clId="{93610AFB-6605-4CF5-9BD8-AF25A8F74E8A}" dt="2024-03-26T19:59:06.573" v="134" actId="20577"/>
        <pc:sldMkLst>
          <pc:docMk/>
          <pc:sldMk cId="0" sldId="258"/>
        </pc:sldMkLst>
        <pc:spChg chg="mod">
          <ac:chgData name="Michal Dimitrov" userId="38f9263f699255cd" providerId="LiveId" clId="{93610AFB-6605-4CF5-9BD8-AF25A8F74E8A}" dt="2024-03-26T19:59:06.573" v="134" actId="20577"/>
          <ac:spMkLst>
            <pc:docMk/>
            <pc:sldMk cId="0" sldId="258"/>
            <ac:spMk id="3" creationId="{00000000-0000-0000-0000-000000000000}"/>
          </ac:spMkLst>
        </pc:spChg>
        <pc:spChg chg="mod">
          <ac:chgData name="Michal Dimitrov" userId="38f9263f699255cd" providerId="LiveId" clId="{93610AFB-6605-4CF5-9BD8-AF25A8F74E8A}" dt="2024-03-26T19:58:11.198" v="9" actId="20577"/>
          <ac:spMkLst>
            <pc:docMk/>
            <pc:sldMk cId="0" sldId="258"/>
            <ac:spMk id="4098" creationId="{00000000-0000-0000-0000-000000000000}"/>
          </ac:spMkLst>
        </pc:spChg>
      </pc:sldChg>
      <pc:sldChg chg="modSp mod">
        <pc:chgData name="Michal Dimitrov" userId="38f9263f699255cd" providerId="LiveId" clId="{93610AFB-6605-4CF5-9BD8-AF25A8F74E8A}" dt="2024-03-26T20:03:42.102" v="234" actId="20577"/>
        <pc:sldMkLst>
          <pc:docMk/>
          <pc:sldMk cId="0" sldId="274"/>
        </pc:sldMkLst>
        <pc:spChg chg="mod">
          <ac:chgData name="Michal Dimitrov" userId="38f9263f699255cd" providerId="LiveId" clId="{93610AFB-6605-4CF5-9BD8-AF25A8F74E8A}" dt="2024-03-26T20:03:22.080" v="223" actId="20577"/>
          <ac:spMkLst>
            <pc:docMk/>
            <pc:sldMk cId="0" sldId="274"/>
            <ac:spMk id="20482" creationId="{00000000-0000-0000-0000-000000000000}"/>
          </ac:spMkLst>
        </pc:spChg>
        <pc:spChg chg="mod">
          <ac:chgData name="Michal Dimitrov" userId="38f9263f699255cd" providerId="LiveId" clId="{93610AFB-6605-4CF5-9BD8-AF25A8F74E8A}" dt="2024-03-26T20:03:42.102" v="234" actId="20577"/>
          <ac:spMkLst>
            <pc:docMk/>
            <pc:sldMk cId="0" sldId="274"/>
            <ac:spMk id="20483" creationId="{00000000-0000-0000-0000-000000000000}"/>
          </ac:spMkLst>
        </pc:spChg>
      </pc:sldChg>
      <pc:sldChg chg="modSp mod ord">
        <pc:chgData name="Michal Dimitrov" userId="38f9263f699255cd" providerId="LiveId" clId="{93610AFB-6605-4CF5-9BD8-AF25A8F74E8A}" dt="2024-03-26T20:03:08.492" v="218"/>
        <pc:sldMkLst>
          <pc:docMk/>
          <pc:sldMk cId="0" sldId="376"/>
        </pc:sldMkLst>
        <pc:spChg chg="mod">
          <ac:chgData name="Michal Dimitrov" userId="38f9263f699255cd" providerId="LiveId" clId="{93610AFB-6605-4CF5-9BD8-AF25A8F74E8A}" dt="2024-03-26T20:01:03.105" v="198" actId="20577"/>
          <ac:spMkLst>
            <pc:docMk/>
            <pc:sldMk cId="0" sldId="376"/>
            <ac:spMk id="18434" creationId="{00000000-0000-0000-0000-000000000000}"/>
          </ac:spMkLst>
        </pc:spChg>
        <pc:spChg chg="mod">
          <ac:chgData name="Michal Dimitrov" userId="38f9263f699255cd" providerId="LiveId" clId="{93610AFB-6605-4CF5-9BD8-AF25A8F74E8A}" dt="2024-03-26T20:00:57.040" v="186" actId="6549"/>
          <ac:spMkLst>
            <pc:docMk/>
            <pc:sldMk cId="0" sldId="376"/>
            <ac:spMk id="18435" creationId="{00000000-0000-0000-0000-000000000000}"/>
          </ac:spMkLst>
        </pc:spChg>
      </pc:sldChg>
      <pc:sldChg chg="add">
        <pc:chgData name="Michal Dimitrov" userId="38f9263f699255cd" providerId="LiveId" clId="{93610AFB-6605-4CF5-9BD8-AF25A8F74E8A}" dt="2024-03-26T20:00:11.612" v="135"/>
        <pc:sldMkLst>
          <pc:docMk/>
          <pc:sldMk cId="4055603895" sldId="387"/>
        </pc:sldMkLst>
      </pc:sldChg>
      <pc:sldChg chg="add">
        <pc:chgData name="Michal Dimitrov" userId="38f9263f699255cd" providerId="LiveId" clId="{93610AFB-6605-4CF5-9BD8-AF25A8F74E8A}" dt="2024-03-26T20:00:11.612" v="135"/>
        <pc:sldMkLst>
          <pc:docMk/>
          <pc:sldMk cId="2924624750" sldId="388"/>
        </pc:sldMkLst>
      </pc:sldChg>
      <pc:sldChg chg="ord">
        <pc:chgData name="Michal Dimitrov" userId="38f9263f699255cd" providerId="LiveId" clId="{93610AFB-6605-4CF5-9BD8-AF25A8F74E8A}" dt="2024-03-26T20:00:16.293" v="137"/>
        <pc:sldMkLst>
          <pc:docMk/>
          <pc:sldMk cId="0" sldId="393"/>
        </pc:sldMkLst>
      </pc:sldChg>
      <pc:sldChg chg="add ord">
        <pc:chgData name="Michal Dimitrov" userId="38f9263f699255cd" providerId="LiveId" clId="{93610AFB-6605-4CF5-9BD8-AF25A8F74E8A}" dt="2024-03-26T19:57:57.211" v="2"/>
        <pc:sldMkLst>
          <pc:docMk/>
          <pc:sldMk cId="3970643674" sldId="401"/>
        </pc:sldMkLst>
      </pc:sldChg>
      <pc:sldChg chg="modSp mod ord">
        <pc:chgData name="Michal Dimitrov" userId="38f9263f699255cd" providerId="LiveId" clId="{93610AFB-6605-4CF5-9BD8-AF25A8F74E8A}" dt="2024-04-02T19:47:23.670" v="444" actId="5793"/>
        <pc:sldMkLst>
          <pc:docMk/>
          <pc:sldMk cId="0" sldId="402"/>
        </pc:sldMkLst>
        <pc:spChg chg="mod">
          <ac:chgData name="Michal Dimitrov" userId="38f9263f699255cd" providerId="LiveId" clId="{93610AFB-6605-4CF5-9BD8-AF25A8F74E8A}" dt="2024-04-02T19:47:23.670" v="444" actId="5793"/>
          <ac:spMkLst>
            <pc:docMk/>
            <pc:sldMk cId="0" sldId="402"/>
            <ac:spMk id="83971" creationId="{00000000-0000-0000-0000-000000000000}"/>
          </ac:spMkLst>
        </pc:spChg>
      </pc:sldChg>
      <pc:sldChg chg="ord">
        <pc:chgData name="Michal Dimitrov" userId="38f9263f699255cd" providerId="LiveId" clId="{93610AFB-6605-4CF5-9BD8-AF25A8F74E8A}" dt="2024-04-02T06:07:04.530" v="434"/>
        <pc:sldMkLst>
          <pc:docMk/>
          <pc:sldMk cId="0" sldId="403"/>
        </pc:sldMkLst>
      </pc:sldChg>
      <pc:sldChg chg="ord">
        <pc:chgData name="Michal Dimitrov" userId="38f9263f699255cd" providerId="LiveId" clId="{93610AFB-6605-4CF5-9BD8-AF25A8F74E8A}" dt="2024-04-02T06:07:04.530" v="434"/>
        <pc:sldMkLst>
          <pc:docMk/>
          <pc:sldMk cId="0" sldId="404"/>
        </pc:sldMkLst>
      </pc:sldChg>
      <pc:sldChg chg="ord">
        <pc:chgData name="Michal Dimitrov" userId="38f9263f699255cd" providerId="LiveId" clId="{93610AFB-6605-4CF5-9BD8-AF25A8F74E8A}" dt="2024-04-02T06:07:04.530" v="434"/>
        <pc:sldMkLst>
          <pc:docMk/>
          <pc:sldMk cId="0" sldId="405"/>
        </pc:sldMkLst>
      </pc:sldChg>
      <pc:sldChg chg="ord">
        <pc:chgData name="Michal Dimitrov" userId="38f9263f699255cd" providerId="LiveId" clId="{93610AFB-6605-4CF5-9BD8-AF25A8F74E8A}" dt="2024-04-02T06:07:04.530" v="434"/>
        <pc:sldMkLst>
          <pc:docMk/>
          <pc:sldMk cId="0" sldId="406"/>
        </pc:sldMkLst>
      </pc:sldChg>
      <pc:sldChg chg="ord">
        <pc:chgData name="Michal Dimitrov" userId="38f9263f699255cd" providerId="LiveId" clId="{93610AFB-6605-4CF5-9BD8-AF25A8F74E8A}" dt="2024-04-02T06:07:04.530" v="434"/>
        <pc:sldMkLst>
          <pc:docMk/>
          <pc:sldMk cId="0" sldId="407"/>
        </pc:sldMkLst>
      </pc:sldChg>
      <pc:sldChg chg="ord">
        <pc:chgData name="Michal Dimitrov" userId="38f9263f699255cd" providerId="LiveId" clId="{93610AFB-6605-4CF5-9BD8-AF25A8F74E8A}" dt="2024-04-02T06:07:04.530" v="434"/>
        <pc:sldMkLst>
          <pc:docMk/>
          <pc:sldMk cId="0" sldId="408"/>
        </pc:sldMkLst>
      </pc:sldChg>
      <pc:sldChg chg="ord">
        <pc:chgData name="Michal Dimitrov" userId="38f9263f699255cd" providerId="LiveId" clId="{93610AFB-6605-4CF5-9BD8-AF25A8F74E8A}" dt="2024-04-02T06:07:04.530" v="434"/>
        <pc:sldMkLst>
          <pc:docMk/>
          <pc:sldMk cId="0" sldId="409"/>
        </pc:sldMkLst>
      </pc:sldChg>
      <pc:sldChg chg="ord">
        <pc:chgData name="Michal Dimitrov" userId="38f9263f699255cd" providerId="LiveId" clId="{93610AFB-6605-4CF5-9BD8-AF25A8F74E8A}" dt="2024-04-02T06:07:04.530" v="434"/>
        <pc:sldMkLst>
          <pc:docMk/>
          <pc:sldMk cId="0" sldId="410"/>
        </pc:sldMkLst>
      </pc:sldChg>
      <pc:sldChg chg="ord">
        <pc:chgData name="Michal Dimitrov" userId="38f9263f699255cd" providerId="LiveId" clId="{93610AFB-6605-4CF5-9BD8-AF25A8F74E8A}" dt="2024-04-02T06:07:04.530" v="434"/>
        <pc:sldMkLst>
          <pc:docMk/>
          <pc:sldMk cId="0" sldId="411"/>
        </pc:sldMkLst>
      </pc:sldChg>
      <pc:sldChg chg="ord">
        <pc:chgData name="Michal Dimitrov" userId="38f9263f699255cd" providerId="LiveId" clId="{93610AFB-6605-4CF5-9BD8-AF25A8F74E8A}" dt="2024-04-02T06:07:04.530" v="434"/>
        <pc:sldMkLst>
          <pc:docMk/>
          <pc:sldMk cId="0" sldId="420"/>
        </pc:sldMkLst>
      </pc:sldChg>
      <pc:sldChg chg="modSp mod ord">
        <pc:chgData name="Michal Dimitrov" userId="38f9263f699255cd" providerId="LiveId" clId="{93610AFB-6605-4CF5-9BD8-AF25A8F74E8A}" dt="2024-04-02T06:07:25.983" v="436"/>
        <pc:sldMkLst>
          <pc:docMk/>
          <pc:sldMk cId="3081488460" sldId="427"/>
        </pc:sldMkLst>
        <pc:spChg chg="mod">
          <ac:chgData name="Michal Dimitrov" userId="38f9263f699255cd" providerId="LiveId" clId="{93610AFB-6605-4CF5-9BD8-AF25A8F74E8A}" dt="2024-03-26T20:02:20.856" v="207" actId="20577"/>
          <ac:spMkLst>
            <pc:docMk/>
            <pc:sldMk cId="3081488460" sldId="427"/>
            <ac:spMk id="3" creationId="{00000000-0000-0000-0000-000000000000}"/>
          </ac:spMkLst>
        </pc:spChg>
        <pc:spChg chg="mod">
          <ac:chgData name="Michal Dimitrov" userId="38f9263f699255cd" providerId="LiveId" clId="{93610AFB-6605-4CF5-9BD8-AF25A8F74E8A}" dt="2024-03-26T20:02:32.915" v="214" actId="20577"/>
          <ac:spMkLst>
            <pc:docMk/>
            <pc:sldMk cId="3081488460" sldId="427"/>
            <ac:spMk id="11266" creationId="{00000000-0000-0000-0000-000000000000}"/>
          </ac:spMkLst>
        </pc:spChg>
      </pc:sldChg>
      <pc:sldChg chg="del">
        <pc:chgData name="Michal Dimitrov" userId="38f9263f699255cd" providerId="LiveId" clId="{93610AFB-6605-4CF5-9BD8-AF25A8F74E8A}" dt="2024-03-26T20:00:37.213" v="138" actId="47"/>
        <pc:sldMkLst>
          <pc:docMk/>
          <pc:sldMk cId="1619572868" sldId="428"/>
        </pc:sldMkLst>
      </pc:sldChg>
      <pc:sldChg chg="del">
        <pc:chgData name="Michal Dimitrov" userId="38f9263f699255cd" providerId="LiveId" clId="{93610AFB-6605-4CF5-9BD8-AF25A8F74E8A}" dt="2024-03-26T20:00:37.213" v="138" actId="47"/>
        <pc:sldMkLst>
          <pc:docMk/>
          <pc:sldMk cId="1871949175" sldId="429"/>
        </pc:sldMkLst>
      </pc:sldChg>
      <pc:sldChg chg="del">
        <pc:chgData name="Michal Dimitrov" userId="38f9263f699255cd" providerId="LiveId" clId="{93610AFB-6605-4CF5-9BD8-AF25A8F74E8A}" dt="2024-03-26T20:03:27.194" v="224" actId="47"/>
        <pc:sldMkLst>
          <pc:docMk/>
          <pc:sldMk cId="0" sldId="430"/>
        </pc:sldMkLst>
      </pc:sldChg>
      <pc:sldChg chg="add ord">
        <pc:chgData name="Michal Dimitrov" userId="38f9263f699255cd" providerId="LiveId" clId="{93610AFB-6605-4CF5-9BD8-AF25A8F74E8A}" dt="2024-03-26T19:57:57.211" v="2"/>
        <pc:sldMkLst>
          <pc:docMk/>
          <pc:sldMk cId="2349203630" sldId="431"/>
        </pc:sldMkLst>
      </pc:sldChg>
      <pc:sldChg chg="modSp new mod ord modNotes modNotesTx">
        <pc:chgData name="Michal Dimitrov" userId="38f9263f699255cd" providerId="LiveId" clId="{93610AFB-6605-4CF5-9BD8-AF25A8F74E8A}" dt="2024-04-02T19:47:10.155" v="439" actId="27636"/>
        <pc:sldMkLst>
          <pc:docMk/>
          <pc:sldMk cId="1600883174" sldId="432"/>
        </pc:sldMkLst>
        <pc:spChg chg="mod">
          <ac:chgData name="Michal Dimitrov" userId="38f9263f699255cd" providerId="LiveId" clId="{93610AFB-6605-4CF5-9BD8-AF25A8F74E8A}" dt="2024-03-26T20:09:26.646" v="416" actId="14100"/>
          <ac:spMkLst>
            <pc:docMk/>
            <pc:sldMk cId="1600883174" sldId="432"/>
            <ac:spMk id="2" creationId="{76E630F6-E989-51A7-FA2F-627B97177490}"/>
          </ac:spMkLst>
        </pc:spChg>
        <pc:spChg chg="mod">
          <ac:chgData name="Michal Dimitrov" userId="38f9263f699255cd" providerId="LiveId" clId="{93610AFB-6605-4CF5-9BD8-AF25A8F74E8A}" dt="2024-04-02T06:06:03.296" v="432" actId="20577"/>
          <ac:spMkLst>
            <pc:docMk/>
            <pc:sldMk cId="1600883174" sldId="432"/>
            <ac:spMk id="3" creationId="{E8EB1EC5-80A9-4C84-3591-D455E0ACA268}"/>
          </ac:spMkLst>
        </pc:spChg>
      </pc:sldChg>
      <pc:sldChg chg="modSp new mod ord">
        <pc:chgData name="Michal Dimitrov" userId="38f9263f699255cd" providerId="LiveId" clId="{93610AFB-6605-4CF5-9BD8-AF25A8F74E8A}" dt="2024-04-02T06:07:25.983" v="436"/>
        <pc:sldMkLst>
          <pc:docMk/>
          <pc:sldMk cId="2170090042" sldId="433"/>
        </pc:sldMkLst>
        <pc:spChg chg="mod">
          <ac:chgData name="Michal Dimitrov" userId="38f9263f699255cd" providerId="LiveId" clId="{93610AFB-6605-4CF5-9BD8-AF25A8F74E8A}" dt="2024-03-26T20:09:08.385" v="406" actId="14100"/>
          <ac:spMkLst>
            <pc:docMk/>
            <pc:sldMk cId="2170090042" sldId="433"/>
            <ac:spMk id="2" creationId="{C5F0BD86-1DAD-F72A-31B8-B921410C57A4}"/>
          </ac:spMkLst>
        </pc:spChg>
        <pc:spChg chg="mod">
          <ac:chgData name="Michal Dimitrov" userId="38f9263f699255cd" providerId="LiveId" clId="{93610AFB-6605-4CF5-9BD8-AF25A8F74E8A}" dt="2024-03-26T20:09:47.844" v="418" actId="14100"/>
          <ac:spMkLst>
            <pc:docMk/>
            <pc:sldMk cId="2170090042" sldId="433"/>
            <ac:spMk id="3" creationId="{D7A70333-BF40-4F6B-4830-13B7EC2BCD5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cs-CZ"/>
              <a:t>Vybrané problémy německy mluvících zemí po roce 1945</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F204D37-AB97-4ABE-873A-448557DE4A7A}" type="datetimeFigureOut">
              <a:rPr lang="cs-CZ"/>
              <a:pPr>
                <a:defRPr/>
              </a:pPr>
              <a:t>02.04.2024</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0E967D2-E217-4CE2-AD07-D4A104034A95}" type="slidenum">
              <a:rPr lang="cs-CZ"/>
              <a:pPr>
                <a:defRPr/>
              </a:pPr>
              <a:t>‹#›</a:t>
            </a:fld>
            <a:endParaRPr lang="cs-CZ"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cs-CZ"/>
              <a:t>Vybrané problémy německy mluvících zemí po roce 1945</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CA7AD4C-69FD-4AC3-9D45-F06D29A9C485}" type="datetimeFigureOut">
              <a:rPr lang="cs-CZ"/>
              <a:pPr>
                <a:defRPr/>
              </a:pPr>
              <a:t>02.04.2024</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3861DEC-9114-45E1-A582-27211749794C}" type="slidenum">
              <a:rPr lang="cs-CZ"/>
              <a:pPr>
                <a:defRPr/>
              </a:pPr>
              <a:t>‹#›</a:t>
            </a:fld>
            <a:endParaRPr lang="cs-CZ" dirty="0"/>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78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dirty="0"/>
          </a:p>
        </p:txBody>
      </p:sp>
      <p:sp>
        <p:nvSpPr>
          <p:cNvPr id="3174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dirty="0"/>
              <a:t>Vybrané problémy německy mluvících zemí po roce 1945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516DB-BB39-47EE-A079-70A5E5000094}"/>
            </a:ext>
          </a:extLst>
        </p:cNvPr>
        <p:cNvGrpSpPr/>
        <p:nvPr/>
      </p:nvGrpSpPr>
      <p:grpSpPr>
        <a:xfrm>
          <a:off x="0" y="0"/>
          <a:ext cx="0" cy="0"/>
          <a:chOff x="0" y="0"/>
          <a:chExt cx="0" cy="0"/>
        </a:xfrm>
      </p:grpSpPr>
      <p:sp>
        <p:nvSpPr>
          <p:cNvPr id="38914" name="Zástupný symbol pro obrázek snímku 1">
            <a:extLst>
              <a:ext uri="{FF2B5EF4-FFF2-40B4-BE49-F238E27FC236}">
                <a16:creationId xmlns:a16="http://schemas.microsoft.com/office/drawing/2014/main" id="{7B6E60EE-A24B-FBF2-6F8C-2B6803960A89}"/>
              </a:ext>
            </a:extLst>
          </p:cNvPr>
          <p:cNvSpPr>
            <a:spLocks noGrp="1" noRot="1" noChangeAspect="1" noTextEdit="1"/>
          </p:cNvSpPr>
          <p:nvPr>
            <p:ph type="sldImg"/>
          </p:nvPr>
        </p:nvSpPr>
        <p:spPr bwMode="auto">
          <a:noFill/>
          <a:ln>
            <a:solidFill>
              <a:srgbClr val="000000"/>
            </a:solidFill>
            <a:miter lim="800000"/>
            <a:headEnd/>
            <a:tailEnd/>
          </a:ln>
        </p:spPr>
      </p:sp>
      <p:sp>
        <p:nvSpPr>
          <p:cNvPr id="38915" name="Zástupný symbol pro poznámky 2">
            <a:extLst>
              <a:ext uri="{FF2B5EF4-FFF2-40B4-BE49-F238E27FC236}">
                <a16:creationId xmlns:a16="http://schemas.microsoft.com/office/drawing/2014/main" id="{F48D3E87-D1E0-5F29-C78B-4E7A5D149EB6}"/>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32772" name="Zástupný symbol pro záhlaví 3">
            <a:extLst>
              <a:ext uri="{FF2B5EF4-FFF2-40B4-BE49-F238E27FC236}">
                <a16:creationId xmlns:a16="http://schemas.microsoft.com/office/drawing/2014/main" id="{A19EBBFA-2064-5CC5-8F2C-BD7E0548F825}"/>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dirty="0"/>
              <a:t>Vybrané problémy německy mluvících zemí po roce 1945</a:t>
            </a:r>
          </a:p>
        </p:txBody>
      </p:sp>
    </p:spTree>
    <p:extLst>
      <p:ext uri="{BB962C8B-B14F-4D97-AF65-F5344CB8AC3E}">
        <p14:creationId xmlns:p14="http://schemas.microsoft.com/office/powerpoint/2010/main" val="325390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https://twitter.com/tomaspueyo/status/1757777722024075750?s=51&amp;t=iy2oSHa6hXITbOdQuotLOQ</a:t>
            </a:r>
          </a:p>
        </p:txBody>
      </p:sp>
      <p:sp>
        <p:nvSpPr>
          <p:cNvPr id="4" name="Zástupný symbol pro záhlaví 3"/>
          <p:cNvSpPr>
            <a:spLocks noGrp="1"/>
          </p:cNvSpPr>
          <p:nvPr>
            <p:ph type="hdr" sz="quarter"/>
          </p:nvPr>
        </p:nvSpPr>
        <p:spPr/>
        <p:txBody>
          <a:bodyPr/>
          <a:lstStyle/>
          <a:p>
            <a:pPr>
              <a:defRPr/>
            </a:pPr>
            <a:r>
              <a:rPr lang="cs-CZ"/>
              <a:t>Vybrané problémy německy mluvících zemí po roce 1945</a:t>
            </a:r>
          </a:p>
        </p:txBody>
      </p:sp>
    </p:spTree>
    <p:extLst>
      <p:ext uri="{BB962C8B-B14F-4D97-AF65-F5344CB8AC3E}">
        <p14:creationId xmlns:p14="http://schemas.microsoft.com/office/powerpoint/2010/main" val="417037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pPr marL="342900" lvl="0" indent="-342900">
              <a:lnSpc>
                <a:spcPct val="107000"/>
              </a:lnSpc>
              <a:buFont typeface="+mj-lt"/>
              <a:buAutoNum type="arabicParenR"/>
            </a:pPr>
            <a:r>
              <a:rPr lang="cs-CZ" dirty="0"/>
              <a:t>Ad 3 </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Geopolitika primát nad ekonomikou – překonání železné opony, splnění úkolu sjednocení, dořešení dědictví druhé světové války</a:t>
            </a:r>
          </a:p>
          <a:p>
            <a:pPr marL="342900" lvl="0" indent="-342900">
              <a:lnSpc>
                <a:spcPct val="107000"/>
              </a:lnSpc>
              <a:buFont typeface="+mj-lt"/>
              <a:buAutoNum type="arabicParen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Nedůvěra obyvatel NDR ke kapitalismu – alternativa – demokratičtější socialistický model x západní Němci nabídli ekonomické benefity spojené s hlubší integrací do evropských struktur (EU), mýtus druhého „hospodářského zázraku“</a:t>
            </a:r>
          </a:p>
          <a:p>
            <a:pPr marL="342900" lvl="0" indent="-342900">
              <a:lnSpc>
                <a:spcPct val="107000"/>
              </a:lnSpc>
              <a:buFont typeface="+mj-lt"/>
              <a:buAutoNum type="arabicParen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vnitropolitická slabost organizované východoněmecké opozice – neschopnost zastupovat zájmy obyvatel NDR při vyjednávání s SRN</a:t>
            </a:r>
          </a:p>
          <a:p>
            <a:pPr marL="342900" lvl="0" indent="-342900">
              <a:lnSpc>
                <a:spcPct val="107000"/>
              </a:lnSpc>
              <a:spcAft>
                <a:spcPts val="800"/>
              </a:spcAft>
              <a:buFont typeface="+mj-lt"/>
              <a:buAutoNum type="arabicParen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zájem vládnoucí koalice v SRN na urychlení procesu sjednocení jako předpokladu pro úspěch ve volbách ve sjednoceném Německu</a:t>
            </a:r>
          </a:p>
          <a:p>
            <a:endParaRPr lang="cs-CZ" dirty="0"/>
          </a:p>
          <a:p>
            <a:endParaRPr lang="cs-CZ" dirty="0"/>
          </a:p>
        </p:txBody>
      </p:sp>
      <p:sp>
        <p:nvSpPr>
          <p:cNvPr id="4" name="Zástupný symbol pro záhlaví 3"/>
          <p:cNvSpPr>
            <a:spLocks noGrp="1"/>
          </p:cNvSpPr>
          <p:nvPr>
            <p:ph type="hdr" sz="quarter"/>
          </p:nvPr>
        </p:nvSpPr>
        <p:spPr/>
        <p:txBody>
          <a:bodyPr/>
          <a:lstStyle/>
          <a:p>
            <a:pPr>
              <a:defRPr/>
            </a:pPr>
            <a:r>
              <a:rPr lang="cs-CZ"/>
              <a:t>Vybrané problémy německy mluvících zemí po roce 1945</a:t>
            </a:r>
          </a:p>
        </p:txBody>
      </p:sp>
    </p:spTree>
    <p:extLst>
      <p:ext uri="{BB962C8B-B14F-4D97-AF65-F5344CB8AC3E}">
        <p14:creationId xmlns:p14="http://schemas.microsoft.com/office/powerpoint/2010/main" val="107437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lvl1pPr>
              <a:defRPr/>
            </a:lvl1pPr>
          </a:lstStyle>
          <a:p>
            <a:pPr>
              <a:defRPr/>
            </a:pPr>
            <a:fld id="{2F621747-C032-4B69-9868-D27396B26632}" type="datetimeFigureOut">
              <a:rPr lang="cs-CZ"/>
              <a:pPr>
                <a:defRPr/>
              </a:pPr>
              <a:t>02.04.2024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A6B83EF-38A8-44E2-A0B6-43172840B9E6}"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BF4AB17A-3037-41D6-89AC-111EF83F363B}" type="datetimeFigureOut">
              <a:rPr lang="cs-CZ"/>
              <a:pPr>
                <a:defRPr/>
              </a:pPr>
              <a:t>02.04.2024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40B059A-7C9D-478B-A776-1F3D2D3ED8E8}"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269FC4C7-F372-4456-A0E2-4DB096CE55FC}" type="datetimeFigureOut">
              <a:rPr lang="cs-CZ"/>
              <a:pPr>
                <a:defRPr/>
              </a:pPr>
              <a:t>02.04.2024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8D13D11-BD23-4D89-99E5-E10B05F3E19D}"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0668AEC8-2DC7-443F-9F5C-6409F0A3EAE3}" type="datetimeFigureOut">
              <a:rPr lang="cs-CZ"/>
              <a:pPr>
                <a:defRPr/>
              </a:pPr>
              <a:t>02.04.2024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59DF721-7AB4-45FA-A9EE-551D25E56373}"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4E538053-C26A-4EB7-B54F-5602DD81EB08}" type="datetimeFigureOut">
              <a:rPr lang="cs-CZ"/>
              <a:pPr>
                <a:defRPr/>
              </a:pPr>
              <a:t>02.04.2024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A38CD8D-52B2-4178-89FC-DDB3BE4F44E0}"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0AECA74C-14A8-4406-AAB5-3FC9BDB31419}" type="datetimeFigureOut">
              <a:rPr lang="cs-CZ"/>
              <a:pPr>
                <a:defRPr/>
              </a:pPr>
              <a:t>02.04.2024</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C178FDBC-463B-4332-8072-E6B9E72EBA44}"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AB8B41F-B57A-4B55-9ACE-C75CC92D285F}" type="datetimeFigureOut">
              <a:rPr lang="cs-CZ"/>
              <a:pPr>
                <a:defRPr/>
              </a:pPr>
              <a:t>02.04.2024</a:t>
            </a:fld>
            <a:endParaRPr lang="cs-CZ" dirty="0"/>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78D4ACD8-5BEA-4A18-98CA-39AFD1B89F13}"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p:cNvSpPr>
            <a:spLocks noGrp="1"/>
          </p:cNvSpPr>
          <p:nvPr>
            <p:ph type="dt" sz="half" idx="10"/>
          </p:nvPr>
        </p:nvSpPr>
        <p:spPr/>
        <p:txBody>
          <a:bodyPr/>
          <a:lstStyle>
            <a:lvl1pPr>
              <a:defRPr/>
            </a:lvl1pPr>
          </a:lstStyle>
          <a:p>
            <a:pPr>
              <a:defRPr/>
            </a:pPr>
            <a:fld id="{2815A146-59E8-4235-87F3-1FCDE1F3E06A}" type="datetimeFigureOut">
              <a:rPr lang="cs-CZ"/>
              <a:pPr>
                <a:defRPr/>
              </a:pPr>
              <a:t>02.04.2024</a:t>
            </a:fld>
            <a:endParaRPr lang="cs-CZ" dirty="0"/>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5CA800D-9572-42BE-ACC0-0D98CD0109EC}"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E6A266CE-75D0-4CB4-8594-034B4FB9E328}" type="datetimeFigureOut">
              <a:rPr lang="cs-CZ"/>
              <a:pPr>
                <a:defRPr/>
              </a:pPr>
              <a:t>02.04.2024</a:t>
            </a:fld>
            <a:endParaRPr lang="cs-CZ" dirty="0"/>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8AD4E680-EFD3-45ED-8DD0-C1994AD5CE1B}"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D4A4C45B-79AD-4185-A042-820619D7F46B}" type="datetimeFigureOut">
              <a:rPr lang="cs-CZ"/>
              <a:pPr>
                <a:defRPr/>
              </a:pPr>
              <a:t>02.04.2024</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48527570-144F-47C2-988F-970E927DB792}"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06438C4B-0CA2-4A9B-BB19-29D9A5A228C9}" type="datetimeFigureOut">
              <a:rPr lang="cs-CZ"/>
              <a:pPr>
                <a:defRPr/>
              </a:pPr>
              <a:t>02.04.2024</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87A0A76E-148F-464B-BDF9-66697B9151D1}"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6E3B2AC-67C1-4A9B-8D19-3C677F583E80}" type="datetimeFigureOut">
              <a:rPr lang="cs-CZ"/>
              <a:pPr>
                <a:defRPr/>
              </a:pPr>
              <a:t>02.04.2024</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BA3999D-FDEB-4AB5-A2D9-2B56602B382C}"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FGdJWFFv6Bs" TargetMode="External"/><Relationship Id="rId2" Type="http://schemas.openxmlformats.org/officeDocument/2006/relationships/hyperlink" Target="https://www.spiegel.de/international/germany/rostock-residents-dread-20th-anniversary-of-neo-nazi-racist-riot-a-851479.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85813" y="928688"/>
            <a:ext cx="7772400" cy="1643062"/>
          </a:xfrm>
        </p:spPr>
        <p:txBody>
          <a:bodyPr rtlCol="0">
            <a:normAutofit fontScale="90000"/>
          </a:bodyPr>
          <a:lstStyle/>
          <a:p>
            <a:pPr eaLnBrk="1" fontAlgn="auto" hangingPunct="1">
              <a:spcAft>
                <a:spcPts val="0"/>
              </a:spcAft>
              <a:defRPr/>
            </a:pPr>
            <a:r>
              <a:rPr lang="cs-CZ" dirty="0"/>
              <a:t>Vybraná témata dějin</a:t>
            </a:r>
            <a:br>
              <a:rPr lang="cs-CZ" dirty="0"/>
            </a:br>
            <a:r>
              <a:rPr lang="cs-CZ" dirty="0"/>
              <a:t>německy mluvících zemí </a:t>
            </a:r>
            <a:br>
              <a:rPr lang="cs-CZ" dirty="0"/>
            </a:br>
            <a:r>
              <a:rPr lang="cs-CZ" dirty="0"/>
              <a:t>po roce 1945</a:t>
            </a:r>
          </a:p>
        </p:txBody>
      </p:sp>
      <p:sp>
        <p:nvSpPr>
          <p:cNvPr id="3" name="Podnadpis 2"/>
          <p:cNvSpPr>
            <a:spLocks noGrp="1"/>
          </p:cNvSpPr>
          <p:nvPr>
            <p:ph type="subTitle" idx="1"/>
          </p:nvPr>
        </p:nvSpPr>
        <p:spPr>
          <a:xfrm>
            <a:off x="468313" y="2928938"/>
            <a:ext cx="8280400" cy="2786062"/>
          </a:xfrm>
        </p:spPr>
        <p:txBody>
          <a:bodyPr rtlCol="0">
            <a:normAutofit lnSpcReduction="10000"/>
          </a:bodyPr>
          <a:lstStyle/>
          <a:p>
            <a:pPr eaLnBrk="1" fontAlgn="auto" hangingPunct="1">
              <a:spcAft>
                <a:spcPts val="0"/>
              </a:spcAft>
              <a:defRPr/>
            </a:pPr>
            <a:endParaRPr lang="cs-CZ" dirty="0"/>
          </a:p>
          <a:p>
            <a:pPr eaLnBrk="1" fontAlgn="auto" hangingPunct="1">
              <a:spcAft>
                <a:spcPts val="0"/>
              </a:spcAft>
              <a:defRPr/>
            </a:pPr>
            <a:r>
              <a:rPr lang="cs-CZ" dirty="0"/>
              <a:t>JMB247, JTB026 Seminář k dějinám NMZ</a:t>
            </a:r>
          </a:p>
          <a:p>
            <a:pPr eaLnBrk="1" fontAlgn="auto" hangingPunct="1">
              <a:spcAft>
                <a:spcPts val="0"/>
              </a:spcAft>
              <a:defRPr/>
            </a:pPr>
            <a:endParaRPr lang="cs-CZ" dirty="0"/>
          </a:p>
          <a:p>
            <a:pPr eaLnBrk="1" fontAlgn="auto" hangingPunct="1">
              <a:spcAft>
                <a:spcPts val="0"/>
              </a:spcAft>
              <a:defRPr/>
            </a:pPr>
            <a:endParaRPr lang="cs-CZ" dirty="0"/>
          </a:p>
          <a:p>
            <a:pPr eaLnBrk="1" fontAlgn="auto" hangingPunct="1">
              <a:spcAft>
                <a:spcPts val="0"/>
              </a:spcAft>
              <a:defRPr/>
            </a:pPr>
            <a:r>
              <a:rPr lang="cs-CZ" dirty="0"/>
              <a:t>PhDr. Michal Dimitrov, Ph.D.</a:t>
            </a:r>
          </a:p>
          <a:p>
            <a:pPr eaLnBrk="1" fontAlgn="auto" hangingPunct="1">
              <a:spcAft>
                <a:spcPts val="0"/>
              </a:spcAft>
              <a:defRPr/>
            </a:pPr>
            <a:endParaRPr lang="cs-CZ" dirty="0"/>
          </a:p>
          <a:p>
            <a:pPr eaLnBrk="1" fontAlgn="auto" hangingPunct="1">
              <a:spcAft>
                <a:spcPts val="0"/>
              </a:spcAft>
              <a:defRPr/>
            </a:pPr>
            <a:endParaRPr lang="cs-CZ" dirty="0"/>
          </a:p>
          <a:p>
            <a:pPr eaLnBrk="1" fontAlgn="auto" hangingPunct="1">
              <a:spcAft>
                <a:spcPts val="0"/>
              </a:spcAft>
              <a:defRPr/>
            </a:pPr>
            <a:endParaRPr lang="cs-CZ"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Volební výsledky </a:t>
            </a:r>
            <a:r>
              <a:rPr lang="cs-CZ" dirty="0" err="1"/>
              <a:t>AfD</a:t>
            </a:r>
            <a:r>
              <a:rPr lang="cs-CZ" dirty="0"/>
              <a:t> (k 3/2023)</a:t>
            </a:r>
          </a:p>
        </p:txBody>
      </p:sp>
      <p:pic>
        <p:nvPicPr>
          <p:cNvPr id="6" name="Zástupný obsah 5">
            <a:extLst>
              <a:ext uri="{FF2B5EF4-FFF2-40B4-BE49-F238E27FC236}">
                <a16:creationId xmlns:a16="http://schemas.microsoft.com/office/drawing/2014/main" id="{7968A1C0-D3F5-A4A2-BDE0-051C5A057C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245" y="2060848"/>
            <a:ext cx="8755134" cy="36004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1143000"/>
          </a:xfrm>
        </p:spPr>
        <p:txBody>
          <a:bodyPr/>
          <a:lstStyle/>
          <a:p>
            <a:r>
              <a:rPr lang="cs-CZ" dirty="0"/>
              <a:t>Nezaměstnanost „Západ“ vs. „Východ“</a:t>
            </a:r>
          </a:p>
        </p:txBody>
      </p:sp>
      <p:pic>
        <p:nvPicPr>
          <p:cNvPr id="4" name="Zástupný symbol pro obsah 3" descr="Arbeitslosigkeit_West_Ost_1975_2019.jpg"/>
          <p:cNvPicPr>
            <a:picLocks noGrp="1" noChangeAspect="1"/>
          </p:cNvPicPr>
          <p:nvPr>
            <p:ph idx="1"/>
          </p:nvPr>
        </p:nvPicPr>
        <p:blipFill>
          <a:blip r:embed="rId2" cstate="print"/>
          <a:stretch>
            <a:fillRect/>
          </a:stretch>
        </p:blipFill>
        <p:spPr>
          <a:xfrm>
            <a:off x="449388" y="1412776"/>
            <a:ext cx="8428418" cy="5183311"/>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F424EC-99B4-0E34-64D1-9E76756C2F5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AD7F87A-6B10-3A5B-3195-2D75EEC1231E}"/>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F7AF5EAB-CE26-1750-E7CD-65CD838AB8DB}"/>
              </a:ext>
            </a:extLst>
          </p:cNvPr>
          <p:cNvPicPr>
            <a:picLocks noChangeAspect="1"/>
          </p:cNvPicPr>
          <p:nvPr/>
        </p:nvPicPr>
        <p:blipFill>
          <a:blip r:embed="rId3"/>
          <a:stretch>
            <a:fillRect/>
          </a:stretch>
        </p:blipFill>
        <p:spPr>
          <a:xfrm>
            <a:off x="70030" y="846324"/>
            <a:ext cx="4489829" cy="5165351"/>
          </a:xfrm>
          <a:prstGeom prst="rect">
            <a:avLst/>
          </a:prstGeom>
        </p:spPr>
      </p:pic>
      <p:pic>
        <p:nvPicPr>
          <p:cNvPr id="6" name="Obrázek 5">
            <a:extLst>
              <a:ext uri="{FF2B5EF4-FFF2-40B4-BE49-F238E27FC236}">
                <a16:creationId xmlns:a16="http://schemas.microsoft.com/office/drawing/2014/main" id="{2DE191A2-C2F4-3F1C-B083-C23174A456C2}"/>
              </a:ext>
            </a:extLst>
          </p:cNvPr>
          <p:cNvPicPr>
            <a:picLocks noChangeAspect="1"/>
          </p:cNvPicPr>
          <p:nvPr/>
        </p:nvPicPr>
        <p:blipFill>
          <a:blip r:embed="rId4"/>
          <a:stretch>
            <a:fillRect/>
          </a:stretch>
        </p:blipFill>
        <p:spPr>
          <a:xfrm>
            <a:off x="4355976" y="846323"/>
            <a:ext cx="4770634" cy="5165352"/>
          </a:xfrm>
          <a:prstGeom prst="rect">
            <a:avLst/>
          </a:prstGeom>
        </p:spPr>
      </p:pic>
    </p:spTree>
    <p:extLst>
      <p:ext uri="{BB962C8B-B14F-4D97-AF65-F5344CB8AC3E}">
        <p14:creationId xmlns:p14="http://schemas.microsoft.com/office/powerpoint/2010/main" val="4055603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A3824E-297C-88AD-DCE8-A8A2314859C9}"/>
              </a:ext>
            </a:extLst>
          </p:cNvPr>
          <p:cNvSpPr>
            <a:spLocks noGrp="1"/>
          </p:cNvSpPr>
          <p:nvPr>
            <p:ph type="title"/>
          </p:nvPr>
        </p:nvSpPr>
        <p:spPr/>
        <p:txBody>
          <a:bodyPr/>
          <a:lstStyle/>
          <a:p>
            <a:endParaRPr lang="cs-CZ"/>
          </a:p>
        </p:txBody>
      </p:sp>
      <p:pic>
        <p:nvPicPr>
          <p:cNvPr id="5" name="Obrázek 4">
            <a:extLst>
              <a:ext uri="{FF2B5EF4-FFF2-40B4-BE49-F238E27FC236}">
                <a16:creationId xmlns:a16="http://schemas.microsoft.com/office/drawing/2014/main" id="{DDCED660-E440-74EE-A04E-524993878B90}"/>
              </a:ext>
            </a:extLst>
          </p:cNvPr>
          <p:cNvPicPr>
            <a:picLocks noChangeAspect="1"/>
          </p:cNvPicPr>
          <p:nvPr/>
        </p:nvPicPr>
        <p:blipFill>
          <a:blip r:embed="rId2"/>
          <a:stretch>
            <a:fillRect/>
          </a:stretch>
        </p:blipFill>
        <p:spPr>
          <a:xfrm>
            <a:off x="156920" y="392662"/>
            <a:ext cx="4404450" cy="6190700"/>
          </a:xfrm>
          <a:prstGeom prst="rect">
            <a:avLst/>
          </a:prstGeom>
        </p:spPr>
      </p:pic>
      <p:pic>
        <p:nvPicPr>
          <p:cNvPr id="6" name="Zástupný obsah 5">
            <a:extLst>
              <a:ext uri="{FF2B5EF4-FFF2-40B4-BE49-F238E27FC236}">
                <a16:creationId xmlns:a16="http://schemas.microsoft.com/office/drawing/2014/main" id="{EA058B6F-BAC5-0AEB-39D3-301DFBFD0706}"/>
              </a:ext>
            </a:extLst>
          </p:cNvPr>
          <p:cNvPicPr>
            <a:picLocks noGrp="1" noChangeAspect="1"/>
          </p:cNvPicPr>
          <p:nvPr>
            <p:ph idx="1"/>
          </p:nvPr>
        </p:nvPicPr>
        <p:blipFill>
          <a:blip r:embed="rId3"/>
          <a:stretch>
            <a:fillRect/>
          </a:stretch>
        </p:blipFill>
        <p:spPr>
          <a:xfrm>
            <a:off x="4373173" y="274637"/>
            <a:ext cx="4770827" cy="6117885"/>
          </a:xfrm>
          <a:prstGeom prst="rect">
            <a:avLst/>
          </a:prstGeom>
        </p:spPr>
      </p:pic>
    </p:spTree>
    <p:extLst>
      <p:ext uri="{BB962C8B-B14F-4D97-AF65-F5344CB8AC3E}">
        <p14:creationId xmlns:p14="http://schemas.microsoft.com/office/powerpoint/2010/main" val="2924624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cs-CZ" dirty="0"/>
              <a:t>Prezentace</a:t>
            </a:r>
          </a:p>
        </p:txBody>
      </p:sp>
      <p:sp>
        <p:nvSpPr>
          <p:cNvPr id="18435" name="Zástupný symbol pro obsah 2"/>
          <p:cNvSpPr>
            <a:spLocks noGrp="1"/>
          </p:cNvSpPr>
          <p:nvPr>
            <p:ph idx="1"/>
          </p:nvPr>
        </p:nvSpPr>
        <p:spPr/>
        <p:txBody>
          <a:bodyPr/>
          <a:lstStyle/>
          <a:p>
            <a:pPr algn="ctr">
              <a:buFont typeface="Arial" charset="0"/>
              <a:buNone/>
            </a:pPr>
            <a:endParaRPr lang="cs-CZ" dirty="0"/>
          </a:p>
          <a:p>
            <a:pPr algn="ctr">
              <a:buFont typeface="Arial" charset="0"/>
              <a:buNone/>
            </a:pPr>
            <a:r>
              <a:rPr lang="cs-CZ" b="1" dirty="0"/>
              <a:t>Téma: </a:t>
            </a:r>
          </a:p>
          <a:p>
            <a:pPr algn="ctr">
              <a:buFont typeface="Arial" charset="0"/>
              <a:buNone/>
            </a:pPr>
            <a:r>
              <a:rPr lang="cs-CZ" dirty="0"/>
              <a:t>Sociální důsledky sjednocení Německa: </a:t>
            </a:r>
          </a:p>
          <a:p>
            <a:pPr algn="ctr">
              <a:buFont typeface="Arial" charset="0"/>
              <a:buNone/>
            </a:pPr>
            <a:r>
              <a:rPr lang="cs-CZ" dirty="0"/>
              <a:t>už zase létají do oken zápalné láhve</a:t>
            </a:r>
          </a:p>
          <a:p>
            <a:pPr algn="ctr">
              <a:buFont typeface="Arial" charset="0"/>
              <a:buNone/>
            </a:pPr>
            <a:endParaRPr lang="cs-CZ" dirty="0"/>
          </a:p>
          <a:p>
            <a:pPr algn="ctr">
              <a:buFont typeface="Arial" charset="0"/>
              <a:buNone/>
            </a:pPr>
            <a:r>
              <a:rPr lang="cs-CZ" b="1" dirty="0"/>
              <a:t>Referent:</a:t>
            </a:r>
          </a:p>
          <a:p>
            <a:pPr algn="ctr">
              <a:buFont typeface="Arial" charset="0"/>
              <a:buNone/>
            </a:pPr>
            <a:r>
              <a:rPr lang="cs-CZ" b="1" dirty="0">
                <a:solidFill>
                  <a:srgbClr val="FF0000"/>
                </a:solidFill>
              </a:rPr>
              <a:t>Michael </a:t>
            </a:r>
            <a:r>
              <a:rPr lang="cs-CZ" b="1" dirty="0" err="1">
                <a:solidFill>
                  <a:srgbClr val="FF0000"/>
                </a:solidFill>
              </a:rPr>
              <a:t>Klobucký</a:t>
            </a:r>
            <a:endParaRPr lang="cs-CZ"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Nadpis 1"/>
          <p:cNvSpPr>
            <a:spLocks noGrp="1"/>
          </p:cNvSpPr>
          <p:nvPr>
            <p:ph type="title"/>
          </p:nvPr>
        </p:nvSpPr>
        <p:spPr/>
        <p:txBody>
          <a:bodyPr/>
          <a:lstStyle/>
          <a:p>
            <a:pPr eaLnBrk="1" hangingPunct="1"/>
            <a:r>
              <a:rPr lang="cs-CZ"/>
              <a:t>Hoyerswerda 1991, Rostock 1992</a:t>
            </a:r>
          </a:p>
        </p:txBody>
      </p:sp>
      <p:sp>
        <p:nvSpPr>
          <p:cNvPr id="83971" name="Zástupný symbol pro obsah 2"/>
          <p:cNvSpPr>
            <a:spLocks noGrp="1"/>
          </p:cNvSpPr>
          <p:nvPr>
            <p:ph idx="1"/>
          </p:nvPr>
        </p:nvSpPr>
        <p:spPr/>
        <p:txBody>
          <a:bodyPr/>
          <a:lstStyle/>
          <a:p>
            <a:pPr eaLnBrk="1" hangingPunct="1">
              <a:buFont typeface="Arial" charset="0"/>
              <a:buNone/>
            </a:pPr>
            <a:r>
              <a:rPr lang="cs-CZ" sz="2000" dirty="0">
                <a:hlinkClick r:id="rId2"/>
              </a:rPr>
              <a:t>https://www.spiegel.de/international/germany/rostock-residents-dread-20th-anniversary-of-neo-nazi-racist-riot-a-851479.html</a:t>
            </a:r>
            <a:r>
              <a:rPr lang="cs-CZ" sz="2000" dirty="0"/>
              <a:t> </a:t>
            </a:r>
          </a:p>
          <a:p>
            <a:pPr algn="ctr" eaLnBrk="1" hangingPunct="1">
              <a:buFont typeface="Arial" charset="0"/>
              <a:buNone/>
            </a:pPr>
            <a:endParaRPr lang="cs-CZ" dirty="0"/>
          </a:p>
          <a:p>
            <a:pPr algn="ctr" eaLnBrk="1" hangingPunct="1">
              <a:buFont typeface="Arial" charset="0"/>
              <a:buNone/>
            </a:pPr>
            <a:r>
              <a:rPr lang="cs-CZ" dirty="0"/>
              <a:t>Rasistické útoky v </a:t>
            </a:r>
            <a:r>
              <a:rPr lang="cs-CZ" dirty="0" err="1"/>
              <a:t>Hoyerswerdě</a:t>
            </a:r>
            <a:r>
              <a:rPr lang="cs-CZ" dirty="0"/>
              <a:t> a Rostocku</a:t>
            </a:r>
          </a:p>
          <a:p>
            <a:pPr algn="ctr" eaLnBrk="1" hangingPunct="1">
              <a:buFont typeface="Arial" charset="0"/>
              <a:buNone/>
            </a:pPr>
            <a:r>
              <a:rPr lang="cs-CZ" dirty="0"/>
              <a:t>v reportáži ARD </a:t>
            </a:r>
          </a:p>
          <a:p>
            <a:pPr algn="ctr" eaLnBrk="1" hangingPunct="1">
              <a:buFont typeface="Arial" charset="0"/>
              <a:buNone/>
            </a:pPr>
            <a:r>
              <a:rPr lang="de-DE" dirty="0"/>
              <a:t>"Nach Hitler-Radikale Rechte</a:t>
            </a:r>
            <a:r>
              <a:rPr lang="cs-CZ" dirty="0"/>
              <a:t> </a:t>
            </a:r>
            <a:r>
              <a:rPr lang="de-DE" dirty="0"/>
              <a:t>rüsten auf</a:t>
            </a:r>
            <a:r>
              <a:rPr lang="cs-CZ" dirty="0"/>
              <a:t>“</a:t>
            </a:r>
          </a:p>
          <a:p>
            <a:pPr eaLnBrk="1" hangingPunct="1"/>
            <a:endParaRPr lang="cs-CZ" dirty="0">
              <a:hlinkClick r:id="rId3"/>
            </a:endParaRPr>
          </a:p>
          <a:p>
            <a:pPr marL="0" indent="0" eaLnBrk="1" hangingPunct="1">
              <a:buNone/>
            </a:pPr>
            <a:r>
              <a:rPr lang="cs-CZ" dirty="0">
                <a:hlinkClick r:id="rId3"/>
              </a:rPr>
              <a:t>http://www.</a:t>
            </a:r>
            <a:r>
              <a:rPr lang="cs-CZ" dirty="0" err="1">
                <a:hlinkClick r:id="rId3"/>
              </a:rPr>
              <a:t>youtube.com</a:t>
            </a:r>
            <a:r>
              <a:rPr lang="cs-CZ" dirty="0">
                <a:hlinkClick r:id="rId3"/>
              </a:rPr>
              <a:t>/</a:t>
            </a:r>
            <a:r>
              <a:rPr lang="cs-CZ" dirty="0" err="1">
                <a:hlinkClick r:id="rId3"/>
              </a:rPr>
              <a:t>watch</a:t>
            </a:r>
            <a:r>
              <a:rPr lang="cs-CZ" dirty="0">
                <a:hlinkClick r:id="rId3"/>
              </a:rPr>
              <a:t>?v=</a:t>
            </a:r>
            <a:r>
              <a:rPr lang="cs-CZ" dirty="0" err="1">
                <a:hlinkClick r:id="rId3"/>
              </a:rPr>
              <a:t>FGdJWFFv6Bs</a:t>
            </a:r>
            <a:r>
              <a:rPr lang="cs-CZ"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Nadpis 1"/>
          <p:cNvSpPr>
            <a:spLocks noGrp="1"/>
          </p:cNvSpPr>
          <p:nvPr>
            <p:ph type="title"/>
          </p:nvPr>
        </p:nvSpPr>
        <p:spPr/>
        <p:txBody>
          <a:bodyPr/>
          <a:lstStyle/>
          <a:p>
            <a:pPr eaLnBrk="1" hangingPunct="1"/>
            <a:r>
              <a:rPr lang="cs-CZ"/>
              <a:t>Hoyerswerda 1991, Rostock 1992</a:t>
            </a:r>
          </a:p>
        </p:txBody>
      </p:sp>
      <p:sp>
        <p:nvSpPr>
          <p:cNvPr id="6147" name="Zástupný symbol pro obsah 2"/>
          <p:cNvSpPr>
            <a:spLocks noGrp="1"/>
          </p:cNvSpPr>
          <p:nvPr>
            <p:ph idx="1"/>
          </p:nvPr>
        </p:nvSpPr>
        <p:spPr/>
        <p:txBody>
          <a:bodyPr rtlCol="0">
            <a:normAutofit fontScale="92500"/>
          </a:bodyPr>
          <a:lstStyle/>
          <a:p>
            <a:pPr eaLnBrk="1" fontAlgn="auto" hangingPunct="1">
              <a:spcAft>
                <a:spcPts val="0"/>
              </a:spcAft>
              <a:buFont typeface="Arial" charset="0"/>
              <a:buNone/>
              <a:defRPr/>
            </a:pPr>
            <a:r>
              <a:rPr lang="cs-CZ" sz="2400" dirty="0"/>
              <a:t>     </a:t>
            </a:r>
            <a:r>
              <a:rPr lang="cs-CZ" sz="2400" i="1" dirty="0"/>
              <a:t>Neonacisté otevřeně dávají najevo svou nenávist vůči cizincům a využívají k tomu hluboce zakořeněné předsudky u části obyvatelstva. V září 1991 se v saském městě </a:t>
            </a:r>
            <a:r>
              <a:rPr lang="cs-CZ" sz="2400" i="1" dirty="0" err="1"/>
              <a:t>Hoyerswerda</a:t>
            </a:r>
            <a:r>
              <a:rPr lang="cs-CZ" sz="2400" i="1" dirty="0"/>
              <a:t> stává něco dosud neviděného. </a:t>
            </a:r>
            <a:r>
              <a:rPr lang="cs-CZ" sz="2400" b="1" i="1" dirty="0"/>
              <a:t>Stovky lidí aplaudují, když jedna pravicově-extrémistická banda po celé dny běsní proti nemnoha cizincům ve městě. „To, co pro mě vlastně na téhle věci bylo nejdramatičtější, bylo to, že velká část obyvatel těm mladým lidem, kteří házeli Molotovovy koktejly a kameny, aplaudovala –  to pro mě byla fáze zděšení – takhle jsem násilí na veřejnosti ještě nikdy nevnímal.“ </a:t>
            </a:r>
            <a:r>
              <a:rPr lang="cs-CZ" sz="2400" i="1" dirty="0"/>
              <a:t>Na konci jsou žadatelé o azyl z města odvezeni. Ulice vyhrála a cítí se být v právu. Koneckonců i politici tehdy denně mluví o problémy s azylanty.</a:t>
            </a:r>
          </a:p>
          <a:p>
            <a:pPr algn="r" eaLnBrk="1" fontAlgn="auto" hangingPunct="1">
              <a:spcAft>
                <a:spcPts val="0"/>
              </a:spcAft>
              <a:buFont typeface="Arial" charset="0"/>
              <a:buNone/>
              <a:defRPr/>
            </a:pPr>
            <a:r>
              <a:rPr lang="cs-CZ" sz="2400" dirty="0"/>
              <a:t>(</a:t>
            </a:r>
            <a:r>
              <a:rPr lang="cs-CZ" sz="2400" dirty="0" err="1"/>
              <a:t>pokrač</a:t>
            </a:r>
            <a:r>
              <a:rPr lang="cs-CZ" sz="24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Nadpis 1"/>
          <p:cNvSpPr>
            <a:spLocks noGrp="1"/>
          </p:cNvSpPr>
          <p:nvPr>
            <p:ph type="title"/>
          </p:nvPr>
        </p:nvSpPr>
        <p:spPr/>
        <p:txBody>
          <a:bodyPr/>
          <a:lstStyle/>
          <a:p>
            <a:pPr eaLnBrk="1" hangingPunct="1"/>
            <a:r>
              <a:rPr lang="cs-CZ"/>
              <a:t>Hoyerswerda 1991, Rostock 1992</a:t>
            </a:r>
          </a:p>
        </p:txBody>
      </p:sp>
      <p:sp>
        <p:nvSpPr>
          <p:cNvPr id="7171" name="Zástupný symbol pro obsah 2"/>
          <p:cNvSpPr>
            <a:spLocks noGrp="1"/>
          </p:cNvSpPr>
          <p:nvPr>
            <p:ph idx="1"/>
          </p:nvPr>
        </p:nvSpPr>
        <p:spPr>
          <a:xfrm>
            <a:off x="457200" y="1500188"/>
            <a:ext cx="8229600" cy="4625975"/>
          </a:xfrm>
        </p:spPr>
        <p:txBody>
          <a:bodyPr rtlCol="0">
            <a:normAutofit fontScale="92500"/>
          </a:bodyPr>
          <a:lstStyle/>
          <a:p>
            <a:pPr eaLnBrk="1" fontAlgn="auto" hangingPunct="1">
              <a:spcAft>
                <a:spcPts val="0"/>
              </a:spcAft>
              <a:buFont typeface="Arial" charset="0"/>
              <a:buNone/>
              <a:defRPr/>
            </a:pPr>
            <a:r>
              <a:rPr lang="cs-CZ" dirty="0"/>
              <a:t>    </a:t>
            </a:r>
            <a:r>
              <a:rPr lang="cs-CZ" sz="2400" i="1" dirty="0"/>
              <a:t>„Já myslím, že mluvím tady za všechny, když řeknu, že jsme všichni rádi, že ti cizinci jsou pryč.“</a:t>
            </a:r>
          </a:p>
          <a:p>
            <a:pPr eaLnBrk="1" fontAlgn="auto" hangingPunct="1">
              <a:spcAft>
                <a:spcPts val="0"/>
              </a:spcAft>
              <a:buFont typeface="Arial" charset="0"/>
              <a:buNone/>
              <a:defRPr/>
            </a:pPr>
            <a:r>
              <a:rPr lang="cs-CZ" sz="2400" i="1" dirty="0"/>
              <a:t>    „Když to nejde politickými prostředky, musí se holt použít násilí.“ </a:t>
            </a:r>
          </a:p>
          <a:p>
            <a:pPr eaLnBrk="1" fontAlgn="auto" hangingPunct="1">
              <a:spcAft>
                <a:spcPts val="0"/>
              </a:spcAft>
              <a:buFont typeface="Arial" charset="0"/>
              <a:buNone/>
              <a:defRPr/>
            </a:pPr>
            <a:r>
              <a:rPr lang="cs-CZ" sz="2400" b="1" i="1" dirty="0"/>
              <a:t>    „Stát a všichni akorát věčně mluví, ale když nastoupí síla, tak je to hned vyřešeno.“ </a:t>
            </a:r>
          </a:p>
          <a:p>
            <a:pPr eaLnBrk="1" fontAlgn="auto" hangingPunct="1">
              <a:spcAft>
                <a:spcPts val="0"/>
              </a:spcAft>
              <a:buFont typeface="Arial" charset="0"/>
              <a:buNone/>
              <a:defRPr/>
            </a:pPr>
            <a:r>
              <a:rPr lang="cs-CZ" sz="2400" i="1" dirty="0"/>
              <a:t>     Řádění v </a:t>
            </a:r>
            <a:r>
              <a:rPr lang="cs-CZ" sz="2400" i="1" dirty="0" err="1"/>
              <a:t>Hoyerswerdě</a:t>
            </a:r>
            <a:r>
              <a:rPr lang="cs-CZ" sz="2400" i="1" dirty="0"/>
              <a:t> se jako požár šíří dál. </a:t>
            </a:r>
            <a:r>
              <a:rPr lang="cs-CZ" sz="2400" b="1" i="1" dirty="0"/>
              <a:t>V srpnu 1992 se v Rostocku odehrávají scény, které připomínají pogrom. Po celý týden útočí mladí lidé na cizineckou ubytovnu, za podpory dvou tisíc nadšených diváků</a:t>
            </a:r>
            <a:r>
              <a:rPr lang="cs-CZ" sz="2400" i="1" dirty="0"/>
              <a:t>, kteří tu divokou zvěř chrání před zásahem policie. Pořádková moc selhává. Jen zázrakem nejsou žádné oběti na životech.                            </a:t>
            </a:r>
          </a:p>
          <a:p>
            <a:pPr eaLnBrk="1" fontAlgn="auto" hangingPunct="1">
              <a:spcAft>
                <a:spcPts val="0"/>
              </a:spcAft>
              <a:buFont typeface="Arial" charset="0"/>
              <a:buNone/>
              <a:defRPr/>
            </a:pPr>
            <a:r>
              <a:rPr lang="cs-CZ" sz="2400" i="1" dirty="0"/>
              <a:t>                                                                                                </a:t>
            </a:r>
            <a:r>
              <a:rPr lang="cs-CZ" sz="2400" dirty="0"/>
              <a:t>(</a:t>
            </a:r>
            <a:r>
              <a:rPr lang="cs-CZ" sz="2400" dirty="0" err="1"/>
              <a:t>pokrač</a:t>
            </a:r>
            <a:r>
              <a:rPr lang="cs-CZ" sz="2400"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Nadpis 1"/>
          <p:cNvSpPr>
            <a:spLocks noGrp="1"/>
          </p:cNvSpPr>
          <p:nvPr>
            <p:ph type="title"/>
          </p:nvPr>
        </p:nvSpPr>
        <p:spPr/>
        <p:txBody>
          <a:bodyPr/>
          <a:lstStyle/>
          <a:p>
            <a:pPr eaLnBrk="1" hangingPunct="1"/>
            <a:r>
              <a:rPr lang="cs-CZ"/>
              <a:t>Hoyerswerda 1991, Rostock 1992</a:t>
            </a:r>
          </a:p>
        </p:txBody>
      </p:sp>
      <p:sp>
        <p:nvSpPr>
          <p:cNvPr id="8195" name="Zástupný symbol pro obsah 2"/>
          <p:cNvSpPr>
            <a:spLocks noGrp="1"/>
          </p:cNvSpPr>
          <p:nvPr>
            <p:ph idx="1"/>
          </p:nvPr>
        </p:nvSpPr>
        <p:spPr/>
        <p:txBody>
          <a:bodyPr rtlCol="0">
            <a:normAutofit lnSpcReduction="10000"/>
          </a:bodyPr>
          <a:lstStyle/>
          <a:p>
            <a:pPr eaLnBrk="1" fontAlgn="auto" hangingPunct="1">
              <a:spcAft>
                <a:spcPts val="0"/>
              </a:spcAft>
              <a:buFont typeface="Arial" charset="0"/>
              <a:buNone/>
              <a:defRPr/>
            </a:pPr>
            <a:r>
              <a:rPr lang="cs-CZ" sz="2400" i="1" dirty="0"/>
              <a:t>     „Celá ta scéna, to bylo něco zcela nepředstavitelného, že v obyvatelstvu bylo tolik souhlasu, že to naprosto ochromilo stát, a že se ukázalo, že můžeme mít masovou podporu, v podstatě před námi státní moc na celý týden kapitulovala. Na těch obrázcích je dobře vidět, jak se policie vždycky stáhla, protože neměla šanci se k nám přes lidi, kteří s námi souhlasili, dostat. A na konec byli cizinci pryč, a o to šlo, bylo to dílčí, etapové vítězství.“ </a:t>
            </a:r>
          </a:p>
          <a:p>
            <a:pPr eaLnBrk="1" fontAlgn="auto" hangingPunct="1">
              <a:spcAft>
                <a:spcPts val="0"/>
              </a:spcAft>
              <a:buFont typeface="Arial" charset="0"/>
              <a:buNone/>
              <a:defRPr/>
            </a:pPr>
            <a:r>
              <a:rPr lang="cs-CZ" sz="2400" i="1" dirty="0"/>
              <a:t>     </a:t>
            </a:r>
            <a:r>
              <a:rPr lang="cs-CZ" sz="2400" b="1" i="1" dirty="0"/>
              <a:t>V létě 1992 dochází skoro denně k dalším novým útokům na ubytovny žadatelů o azyl. Co se na začátku odbývá a přechází jako problém nových spolkových zemí, se začíná dít i na západě. Brzy nehoří jen domy, ale také lidé…</a:t>
            </a:r>
          </a:p>
          <a:p>
            <a:pPr eaLnBrk="1" fontAlgn="auto" hangingPunct="1">
              <a:spcAft>
                <a:spcPts val="0"/>
              </a:spcAft>
              <a:buFont typeface="Arial" charset="0"/>
              <a:buNone/>
              <a:defRPr/>
            </a:pPr>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Nadpis 1"/>
          <p:cNvSpPr>
            <a:spLocks noGrp="1"/>
          </p:cNvSpPr>
          <p:nvPr>
            <p:ph type="title"/>
          </p:nvPr>
        </p:nvSpPr>
        <p:spPr/>
        <p:txBody>
          <a:bodyPr/>
          <a:lstStyle/>
          <a:p>
            <a:pPr eaLnBrk="1" hangingPunct="1"/>
            <a:r>
              <a:rPr lang="cs-CZ"/>
              <a:t>Mölln 1992</a:t>
            </a:r>
          </a:p>
        </p:txBody>
      </p:sp>
      <p:sp>
        <p:nvSpPr>
          <p:cNvPr id="9219" name="Zástupný symbol pro obsah 2"/>
          <p:cNvSpPr>
            <a:spLocks noGrp="1"/>
          </p:cNvSpPr>
          <p:nvPr>
            <p:ph idx="1"/>
          </p:nvPr>
        </p:nvSpPr>
        <p:spPr>
          <a:xfrm>
            <a:off x="457200" y="1428750"/>
            <a:ext cx="8229600" cy="4697413"/>
          </a:xfrm>
        </p:spPr>
        <p:txBody>
          <a:bodyPr rtlCol="0">
            <a:normAutofit lnSpcReduction="10000"/>
          </a:bodyPr>
          <a:lstStyle/>
          <a:p>
            <a:pPr eaLnBrk="1" fontAlgn="auto" hangingPunct="1">
              <a:spcAft>
                <a:spcPts val="0"/>
              </a:spcAft>
              <a:buFont typeface="Arial" pitchFamily="34" charset="0"/>
              <a:buChar char="•"/>
              <a:defRPr/>
            </a:pPr>
            <a:r>
              <a:rPr lang="cs-CZ"/>
              <a:t>Mölln, listopad 1992</a:t>
            </a:r>
          </a:p>
          <a:p>
            <a:pPr lvl="1" eaLnBrk="1" fontAlgn="auto" hangingPunct="1">
              <a:spcAft>
                <a:spcPts val="0"/>
              </a:spcAft>
              <a:buFont typeface="Arial" pitchFamily="34" charset="0"/>
              <a:buChar char="–"/>
              <a:defRPr/>
            </a:pPr>
            <a:r>
              <a:rPr lang="cs-CZ"/>
              <a:t>maloměsto ve Šlesvicku-Holštýnsku </a:t>
            </a:r>
          </a:p>
          <a:p>
            <a:pPr lvl="1" eaLnBrk="1" fontAlgn="auto" hangingPunct="1">
              <a:spcAft>
                <a:spcPts val="0"/>
              </a:spcAft>
              <a:buFont typeface="Arial" pitchFamily="34" charset="0"/>
              <a:buChar char="–"/>
              <a:defRPr/>
            </a:pPr>
            <a:r>
              <a:rPr lang="cs-CZ"/>
              <a:t>noční útok na dům obývaný dvěma tureckými rodinami – Molotovovy koktejly</a:t>
            </a:r>
          </a:p>
          <a:p>
            <a:pPr lvl="1" eaLnBrk="1" fontAlgn="auto" hangingPunct="1">
              <a:spcAft>
                <a:spcPts val="0"/>
              </a:spcAft>
              <a:buFont typeface="Arial" pitchFamily="34" charset="0"/>
              <a:buChar char="–"/>
              <a:defRPr/>
            </a:pPr>
            <a:r>
              <a:rPr lang="cs-CZ"/>
              <a:t>tři mrtví (věk 51, 14, 10), devět těžce zraněných</a:t>
            </a:r>
          </a:p>
          <a:p>
            <a:pPr lvl="1" eaLnBrk="1" fontAlgn="auto" hangingPunct="1">
              <a:spcAft>
                <a:spcPts val="0"/>
              </a:spcAft>
              <a:buFont typeface="Arial" pitchFamily="34" charset="0"/>
              <a:buChar char="–"/>
              <a:defRPr/>
            </a:pPr>
            <a:r>
              <a:rPr lang="cs-CZ"/>
              <a:t>pachatelé: dva neonacisté (19, 25), oba odsouzeni, starší na doživotí</a:t>
            </a:r>
          </a:p>
          <a:p>
            <a:pPr lvl="1" eaLnBrk="1" fontAlgn="auto" hangingPunct="1">
              <a:spcAft>
                <a:spcPts val="0"/>
              </a:spcAft>
              <a:buFont typeface="Arial" pitchFamily="34" charset="0"/>
              <a:buChar char="–"/>
              <a:defRPr/>
            </a:pPr>
            <a:r>
              <a:rPr lang="cs-CZ"/>
              <a:t>vyjadřování solidarity v celém SRN, „světelné řetězy“ se zapálenými  svíčkami</a:t>
            </a:r>
          </a:p>
          <a:p>
            <a:pPr lvl="1" eaLnBrk="1" fontAlgn="auto" hangingPunct="1">
              <a:spcAft>
                <a:spcPts val="0"/>
              </a:spcAft>
              <a:buFont typeface="Arial" pitchFamily="34" charset="0"/>
              <a:buChar char="–"/>
              <a:defRPr/>
            </a:pPr>
            <a:r>
              <a:rPr lang="cs-CZ"/>
              <a:t>po Bahide Arslanové pojmenovávány ulice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3" descr="Deutsche_Einheit_Bild_Webse.jpg">
            <a:extLst>
              <a:ext uri="{FF2B5EF4-FFF2-40B4-BE49-F238E27FC236}">
                <a16:creationId xmlns:a16="http://schemas.microsoft.com/office/drawing/2014/main" id="{A4C2DC5F-735B-0CCE-51F7-DB60F8655A48}"/>
              </a:ext>
            </a:extLst>
          </p:cNvPr>
          <p:cNvPicPr>
            <a:picLocks noChangeAspect="1"/>
          </p:cNvPicPr>
          <p:nvPr/>
        </p:nvPicPr>
        <p:blipFill>
          <a:blip r:embed="rId2" cstate="print"/>
          <a:srcRect/>
          <a:stretch>
            <a:fillRect/>
          </a:stretch>
        </p:blipFill>
        <p:spPr bwMode="auto">
          <a:xfrm>
            <a:off x="1475656" y="2924944"/>
            <a:ext cx="6465216" cy="3483611"/>
          </a:xfrm>
          <a:prstGeom prst="rect">
            <a:avLst/>
          </a:prstGeom>
          <a:noFill/>
          <a:ln w="9525">
            <a:noFill/>
            <a:miter lim="800000"/>
            <a:headEnd/>
            <a:tailEnd/>
          </a:ln>
        </p:spPr>
      </p:pic>
      <p:sp>
        <p:nvSpPr>
          <p:cNvPr id="3074" name="Nadpis 1"/>
          <p:cNvSpPr>
            <a:spLocks noGrp="1"/>
          </p:cNvSpPr>
          <p:nvPr>
            <p:ph type="title"/>
          </p:nvPr>
        </p:nvSpPr>
        <p:spPr/>
        <p:txBody>
          <a:bodyPr/>
          <a:lstStyle/>
          <a:p>
            <a:pPr eaLnBrk="1" hangingPunct="1"/>
            <a:r>
              <a:rPr lang="cs-CZ" dirty="0"/>
              <a:t>7. seminář – 31. 3. 2023</a:t>
            </a:r>
          </a:p>
        </p:txBody>
      </p:sp>
      <p:sp>
        <p:nvSpPr>
          <p:cNvPr id="3075" name="Zástupný symbol pro obsah 2"/>
          <p:cNvSpPr>
            <a:spLocks noGrp="1"/>
          </p:cNvSpPr>
          <p:nvPr>
            <p:ph idx="1"/>
          </p:nvPr>
        </p:nvSpPr>
        <p:spPr>
          <a:xfrm>
            <a:off x="457200" y="1417638"/>
            <a:ext cx="8229600" cy="4708525"/>
          </a:xfrm>
        </p:spPr>
        <p:txBody>
          <a:bodyPr/>
          <a:lstStyle/>
          <a:p>
            <a:pPr algn="ctr" eaLnBrk="1" hangingPunct="1">
              <a:spcBef>
                <a:spcPts val="300"/>
              </a:spcBef>
              <a:buFont typeface="Arial" charset="0"/>
              <a:buNone/>
            </a:pPr>
            <a:r>
              <a:rPr lang="cs-CZ" sz="4000" b="1" dirty="0"/>
              <a:t>Hospodářské a sociální </a:t>
            </a:r>
          </a:p>
          <a:p>
            <a:pPr algn="ctr" eaLnBrk="1" hangingPunct="1">
              <a:spcBef>
                <a:spcPts val="300"/>
              </a:spcBef>
              <a:buFont typeface="Arial" charset="0"/>
              <a:buNone/>
            </a:pPr>
            <a:r>
              <a:rPr lang="cs-CZ" sz="4000" b="1" dirty="0"/>
              <a:t>důsledky sjednocení Německa</a:t>
            </a:r>
            <a:r>
              <a:rPr lang="cs-CZ" b="1" dirty="0"/>
              <a:t> </a:t>
            </a:r>
          </a:p>
          <a:p>
            <a:pPr algn="ctr" eaLnBrk="1" hangingPunct="1">
              <a:buFont typeface="Arial" charset="0"/>
              <a:buNone/>
            </a:pPr>
            <a:endParaRPr lang="cs-CZ" sz="3600" b="1" dirty="0"/>
          </a:p>
          <a:p>
            <a:pPr algn="ctr" eaLnBrk="1" hangingPunct="1">
              <a:buFont typeface="Arial" charset="0"/>
              <a:buNone/>
            </a:pPr>
            <a:endParaRPr lang="cs-CZ" sz="3600" dirty="0"/>
          </a:p>
          <a:p>
            <a:pPr algn="ctr" eaLnBrk="1" hangingPunct="1">
              <a:buFont typeface="Arial" charset="0"/>
              <a:buNone/>
            </a:pPr>
            <a:endParaRPr lang="cs-CZ" sz="6000" dirty="0"/>
          </a:p>
          <a:p>
            <a:pPr algn="ctr" eaLnBrk="1" hangingPunct="1">
              <a:buFont typeface="Arial" charset="0"/>
              <a:buNone/>
            </a:pPr>
            <a:r>
              <a:rPr lang="cs-CZ" sz="6000" dirty="0"/>
              <a:t> </a:t>
            </a:r>
          </a:p>
          <a:p>
            <a:pPr algn="ctr" eaLnBrk="1" hangingPunct="1">
              <a:buFont typeface="Arial" charset="0"/>
              <a:buNone/>
            </a:pPr>
            <a:r>
              <a:rPr lang="cs-CZ" sz="40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Nadpis 1"/>
          <p:cNvSpPr>
            <a:spLocks noGrp="1"/>
          </p:cNvSpPr>
          <p:nvPr>
            <p:ph type="title"/>
          </p:nvPr>
        </p:nvSpPr>
        <p:spPr/>
        <p:txBody>
          <a:bodyPr/>
          <a:lstStyle/>
          <a:p>
            <a:pPr eaLnBrk="1" hangingPunct="1"/>
            <a:r>
              <a:rPr lang="cs-CZ"/>
              <a:t>Solingen 1993 (1)</a:t>
            </a:r>
          </a:p>
        </p:txBody>
      </p:sp>
      <p:pic>
        <p:nvPicPr>
          <p:cNvPr id="89091" name="Zástupný symbol pro obsah 3" descr="Brandanschlag_solingen_1993.jpg"/>
          <p:cNvPicPr>
            <a:picLocks noGrp="1" noChangeAspect="1"/>
          </p:cNvPicPr>
          <p:nvPr>
            <p:ph idx="1"/>
          </p:nvPr>
        </p:nvPicPr>
        <p:blipFill>
          <a:blip r:embed="rId2" cstate="print"/>
          <a:srcRect/>
          <a:stretch>
            <a:fillRect/>
          </a:stretch>
        </p:blipFill>
        <p:spPr>
          <a:xfrm>
            <a:off x="1357313" y="1500188"/>
            <a:ext cx="6718300" cy="461168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Nadpis 1"/>
          <p:cNvSpPr>
            <a:spLocks noGrp="1"/>
          </p:cNvSpPr>
          <p:nvPr>
            <p:ph type="title"/>
          </p:nvPr>
        </p:nvSpPr>
        <p:spPr/>
        <p:txBody>
          <a:bodyPr/>
          <a:lstStyle/>
          <a:p>
            <a:pPr eaLnBrk="1" hangingPunct="1"/>
            <a:r>
              <a:rPr lang="cs-CZ"/>
              <a:t>Solingen 1993 (2)  </a:t>
            </a:r>
          </a:p>
        </p:txBody>
      </p:sp>
      <p:sp>
        <p:nvSpPr>
          <p:cNvPr id="90115" name="Zástupný symbol pro obsah 2"/>
          <p:cNvSpPr>
            <a:spLocks noGrp="1"/>
          </p:cNvSpPr>
          <p:nvPr>
            <p:ph idx="1"/>
          </p:nvPr>
        </p:nvSpPr>
        <p:spPr/>
        <p:txBody>
          <a:bodyPr/>
          <a:lstStyle/>
          <a:p>
            <a:pPr eaLnBrk="1" hangingPunct="1"/>
            <a:r>
              <a:rPr lang="cs-CZ"/>
              <a:t>Solingen, květen 1993</a:t>
            </a:r>
          </a:p>
          <a:p>
            <a:pPr lvl="1" eaLnBrk="1" hangingPunct="1"/>
            <a:r>
              <a:rPr lang="cs-CZ"/>
              <a:t>město v NRW</a:t>
            </a:r>
          </a:p>
          <a:p>
            <a:pPr lvl="1" eaLnBrk="1" hangingPunct="1"/>
            <a:r>
              <a:rPr lang="de-DE"/>
              <a:t>26.5.1993: </a:t>
            </a:r>
            <a:r>
              <a:rPr lang="cs-CZ"/>
              <a:t>změna článku</a:t>
            </a:r>
            <a:r>
              <a:rPr lang="de-DE"/>
              <a:t> 16 GG (</a:t>
            </a:r>
            <a:r>
              <a:rPr lang="cs-CZ"/>
              <a:t>právo na azyl</a:t>
            </a:r>
            <a:r>
              <a:rPr lang="de-DE"/>
              <a:t>)</a:t>
            </a:r>
            <a:r>
              <a:rPr lang="cs-CZ"/>
              <a:t> → 29.5.1993: útok </a:t>
            </a:r>
          </a:p>
          <a:p>
            <a:pPr lvl="1" eaLnBrk="1" hangingPunct="1"/>
            <a:r>
              <a:rPr lang="de-DE"/>
              <a:t>5 </a:t>
            </a:r>
            <a:r>
              <a:rPr lang="cs-CZ"/>
              <a:t>mrtvých </a:t>
            </a:r>
            <a:r>
              <a:rPr lang="de-DE"/>
              <a:t>(</a:t>
            </a:r>
            <a:r>
              <a:rPr lang="cs-CZ"/>
              <a:t>věk</a:t>
            </a:r>
            <a:r>
              <a:rPr lang="de-DE"/>
              <a:t>: 27, 18, 12, 9, 4), 16 </a:t>
            </a:r>
            <a:r>
              <a:rPr lang="cs-CZ"/>
              <a:t>zraněných – všechny oběti byli Turci</a:t>
            </a:r>
          </a:p>
          <a:p>
            <a:pPr lvl="1" eaLnBrk="1" hangingPunct="1"/>
            <a:r>
              <a:rPr lang="cs-CZ"/>
              <a:t>čtyři pachatelé, všichni odsouzeni</a:t>
            </a:r>
            <a:r>
              <a:rPr lang="de-DE"/>
              <a:t> </a:t>
            </a:r>
            <a:endParaRPr lang="cs-CZ"/>
          </a:p>
          <a:p>
            <a:pPr lvl="1" eaLnBrk="1" hangingPunct="1"/>
            <a:r>
              <a:rPr lang="cs-CZ"/>
              <a:t>„světelné řetězy“  x   demonstrace a výtržnosti</a:t>
            </a:r>
          </a:p>
          <a:p>
            <a:pPr lvl="1" eaLnBrk="1" hangingPunct="1"/>
            <a:r>
              <a:rPr lang="cs-CZ"/>
              <a:t>mezinárodní publicita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Nadpis 1"/>
          <p:cNvSpPr>
            <a:spLocks noGrp="1"/>
          </p:cNvSpPr>
          <p:nvPr>
            <p:ph type="title"/>
          </p:nvPr>
        </p:nvSpPr>
        <p:spPr/>
        <p:txBody>
          <a:bodyPr/>
          <a:lstStyle/>
          <a:p>
            <a:pPr eaLnBrk="1" hangingPunct="1"/>
            <a:r>
              <a:rPr lang="cs-CZ"/>
              <a:t>Solingen 1993 (3)</a:t>
            </a:r>
          </a:p>
        </p:txBody>
      </p:sp>
      <p:pic>
        <p:nvPicPr>
          <p:cNvPr id="91139" name="Zástupný symbol pro obsah 3" descr="Solingen_-_Mahnmal_Solinger_Bürger_und_Bürgerinnen_04_ies.jpg"/>
          <p:cNvPicPr>
            <a:picLocks noGrp="1" noChangeAspect="1"/>
          </p:cNvPicPr>
          <p:nvPr>
            <p:ph idx="1"/>
          </p:nvPr>
        </p:nvPicPr>
        <p:blipFill>
          <a:blip r:embed="rId2" cstate="print"/>
          <a:srcRect/>
          <a:stretch>
            <a:fillRect/>
          </a:stretch>
        </p:blipFill>
        <p:spPr>
          <a:xfrm>
            <a:off x="1177925" y="1428750"/>
            <a:ext cx="7045325" cy="469741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adpis 1"/>
          <p:cNvSpPr>
            <a:spLocks noGrp="1"/>
          </p:cNvSpPr>
          <p:nvPr>
            <p:ph type="title"/>
          </p:nvPr>
        </p:nvSpPr>
        <p:spPr/>
        <p:txBody>
          <a:bodyPr/>
          <a:lstStyle/>
          <a:p>
            <a:pPr eaLnBrk="1" hangingPunct="1"/>
            <a:r>
              <a:rPr lang="cs-CZ"/>
              <a:t>Vzestup NPD a DVU</a:t>
            </a:r>
          </a:p>
        </p:txBody>
      </p:sp>
      <p:sp>
        <p:nvSpPr>
          <p:cNvPr id="14339" name="Zástupný symbol pro obsah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cs-CZ" sz="2800" dirty="0" err="1"/>
              <a:t>Nationaldemokratische</a:t>
            </a:r>
            <a:r>
              <a:rPr lang="cs-CZ" sz="2800" dirty="0"/>
              <a:t> </a:t>
            </a:r>
            <a:r>
              <a:rPr lang="cs-CZ" sz="2800" dirty="0" err="1"/>
              <a:t>Partei</a:t>
            </a:r>
            <a:r>
              <a:rPr lang="cs-CZ" sz="2800" dirty="0"/>
              <a:t> </a:t>
            </a:r>
            <a:r>
              <a:rPr lang="cs-CZ" sz="2800" dirty="0" err="1"/>
              <a:t>Deutschlands</a:t>
            </a:r>
            <a:endParaRPr lang="cs-CZ" sz="2800" dirty="0"/>
          </a:p>
          <a:p>
            <a:pPr eaLnBrk="1" fontAlgn="auto" hangingPunct="1">
              <a:spcAft>
                <a:spcPts val="0"/>
              </a:spcAft>
              <a:buFont typeface="Arial" pitchFamily="34" charset="0"/>
              <a:buChar char="•"/>
              <a:defRPr/>
            </a:pPr>
            <a:r>
              <a:rPr lang="cs-CZ" sz="2800" dirty="0"/>
              <a:t>založena 1964</a:t>
            </a:r>
          </a:p>
          <a:p>
            <a:pPr eaLnBrk="1" fontAlgn="auto" hangingPunct="1">
              <a:spcAft>
                <a:spcPts val="0"/>
              </a:spcAft>
              <a:buFont typeface="Arial" pitchFamily="34" charset="0"/>
              <a:buChar char="•"/>
              <a:defRPr/>
            </a:pPr>
            <a:r>
              <a:rPr lang="cs-CZ" sz="2800" dirty="0"/>
              <a:t>do roku 1968: v 7 zemských sněmech, B-W: 9,8 %</a:t>
            </a:r>
          </a:p>
          <a:p>
            <a:pPr eaLnBrk="1" fontAlgn="auto" hangingPunct="1">
              <a:spcAft>
                <a:spcPts val="0"/>
              </a:spcAft>
              <a:buFont typeface="Arial" pitchFamily="34" charset="0"/>
              <a:buChar char="•"/>
              <a:defRPr/>
            </a:pPr>
            <a:r>
              <a:rPr lang="cs-CZ" sz="2800" dirty="0"/>
              <a:t>Volby do </a:t>
            </a:r>
            <a:r>
              <a:rPr lang="cs-CZ" sz="2800" dirty="0" err="1"/>
              <a:t>Bundestagu</a:t>
            </a:r>
            <a:r>
              <a:rPr lang="cs-CZ" sz="2800" dirty="0"/>
              <a:t> 1969: 4,3 %, potom vnitřní krize strany</a:t>
            </a:r>
          </a:p>
          <a:p>
            <a:pPr eaLnBrk="1" fontAlgn="auto" hangingPunct="1">
              <a:spcAft>
                <a:spcPts val="0"/>
              </a:spcAft>
              <a:buFont typeface="Arial" pitchFamily="34" charset="0"/>
              <a:buChar char="•"/>
              <a:defRPr/>
            </a:pPr>
            <a:r>
              <a:rPr lang="cs-CZ" sz="2800" dirty="0"/>
              <a:t>po roce 1990 radikalizace, příklon k nacismu, popírání nebo relativizování  Holocaustu</a:t>
            </a:r>
          </a:p>
          <a:p>
            <a:pPr eaLnBrk="1" fontAlgn="auto" hangingPunct="1">
              <a:spcAft>
                <a:spcPts val="0"/>
              </a:spcAft>
              <a:buFont typeface="Arial" pitchFamily="34" charset="0"/>
              <a:buChar char="•"/>
              <a:defRPr/>
            </a:pPr>
            <a:r>
              <a:rPr lang="cs-CZ" sz="2800" dirty="0"/>
              <a:t>od roku 1996 předsedou </a:t>
            </a:r>
            <a:r>
              <a:rPr lang="cs-CZ" sz="2800" dirty="0" err="1"/>
              <a:t>Udo</a:t>
            </a:r>
            <a:r>
              <a:rPr lang="cs-CZ" sz="2800" dirty="0"/>
              <a:t> </a:t>
            </a:r>
            <a:r>
              <a:rPr lang="cs-CZ" sz="2800" dirty="0" err="1"/>
              <a:t>Voigt</a:t>
            </a:r>
            <a:r>
              <a:rPr lang="cs-CZ" sz="2800" dirty="0"/>
              <a:t>, dnes Frank </a:t>
            </a:r>
            <a:r>
              <a:rPr lang="cs-CZ" sz="2800" dirty="0" err="1"/>
              <a:t>Franz</a:t>
            </a:r>
            <a:endParaRPr lang="cs-CZ" sz="2800" dirty="0"/>
          </a:p>
          <a:p>
            <a:pPr eaLnBrk="1" fontAlgn="auto" hangingPunct="1">
              <a:spcAft>
                <a:spcPts val="0"/>
              </a:spcAft>
              <a:buFont typeface="Arial" pitchFamily="34" charset="0"/>
              <a:buChar char="•"/>
              <a:defRPr/>
            </a:pPr>
            <a:r>
              <a:rPr lang="cs-CZ" sz="2800" dirty="0"/>
              <a:t>„</a:t>
            </a:r>
            <a:r>
              <a:rPr lang="cs-CZ" sz="2800" dirty="0" err="1"/>
              <a:t>etnopluralistický</a:t>
            </a:r>
            <a:r>
              <a:rPr lang="cs-CZ" sz="2800" dirty="0"/>
              <a:t> světový názor“, noviny </a:t>
            </a:r>
            <a:r>
              <a:rPr lang="cs-CZ" sz="2800" dirty="0" err="1"/>
              <a:t>Deutsche</a:t>
            </a:r>
            <a:r>
              <a:rPr lang="cs-CZ" sz="2800" dirty="0"/>
              <a:t> </a:t>
            </a:r>
            <a:r>
              <a:rPr lang="cs-CZ" sz="2800" dirty="0" err="1"/>
              <a:t>Stimme</a:t>
            </a:r>
            <a:endParaRPr lang="cs-CZ"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Nadpis 1"/>
          <p:cNvSpPr>
            <a:spLocks noGrp="1"/>
          </p:cNvSpPr>
          <p:nvPr>
            <p:ph type="title"/>
          </p:nvPr>
        </p:nvSpPr>
        <p:spPr/>
        <p:txBody>
          <a:bodyPr/>
          <a:lstStyle/>
          <a:p>
            <a:pPr eaLnBrk="1" hangingPunct="1"/>
            <a:r>
              <a:rPr lang="cs-CZ"/>
              <a:t>Vzestup NPD a DVU</a:t>
            </a:r>
          </a:p>
        </p:txBody>
      </p:sp>
      <p:sp>
        <p:nvSpPr>
          <p:cNvPr id="15363" name="Zástupný symbol pro obsah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cs-CZ" sz="2400" dirty="0"/>
              <a:t>zastoupení NPD v zemských sněmech:</a:t>
            </a:r>
          </a:p>
          <a:p>
            <a:pPr lvl="1" eaLnBrk="1" fontAlgn="auto" hangingPunct="1">
              <a:spcAft>
                <a:spcPts val="0"/>
              </a:spcAft>
              <a:buFont typeface="Arial" pitchFamily="34" charset="0"/>
              <a:buChar char="–"/>
              <a:defRPr/>
            </a:pPr>
            <a:r>
              <a:rPr lang="cs-CZ" sz="2400" dirty="0"/>
              <a:t>Sasko (</a:t>
            </a:r>
            <a:r>
              <a:rPr lang="cs-CZ" sz="2400" dirty="0">
                <a:solidFill>
                  <a:srgbClr val="92D050"/>
                </a:solidFill>
              </a:rPr>
              <a:t>2004: 9,3 %, 2009, 5,6 %</a:t>
            </a:r>
            <a:r>
              <a:rPr lang="cs-CZ" sz="2400" dirty="0"/>
              <a:t>, </a:t>
            </a:r>
            <a:r>
              <a:rPr lang="cs-CZ" sz="2400" dirty="0">
                <a:solidFill>
                  <a:srgbClr val="FF0000"/>
                </a:solidFill>
              </a:rPr>
              <a:t>2014: 4,9 %</a:t>
            </a:r>
            <a:r>
              <a:rPr lang="cs-CZ" sz="2400" dirty="0"/>
              <a:t>)</a:t>
            </a:r>
          </a:p>
          <a:p>
            <a:pPr lvl="1" eaLnBrk="1" fontAlgn="auto" hangingPunct="1">
              <a:spcAft>
                <a:spcPts val="0"/>
              </a:spcAft>
              <a:buFont typeface="Arial" pitchFamily="34" charset="0"/>
              <a:buChar char="–"/>
              <a:defRPr/>
            </a:pPr>
            <a:r>
              <a:rPr lang="cs-CZ" sz="2400" dirty="0" err="1"/>
              <a:t>Mecklenbursko</a:t>
            </a:r>
            <a:r>
              <a:rPr lang="cs-CZ" sz="2400" dirty="0"/>
              <a:t>-Přední Pomořansko (</a:t>
            </a:r>
            <a:r>
              <a:rPr lang="cs-CZ" sz="2400" dirty="0">
                <a:solidFill>
                  <a:srgbClr val="92D050"/>
                </a:solidFill>
              </a:rPr>
              <a:t>2006: 7,3 %, 2010: 6,0 %</a:t>
            </a:r>
            <a:r>
              <a:rPr lang="cs-CZ" sz="2400" dirty="0"/>
              <a:t>, </a:t>
            </a:r>
            <a:r>
              <a:rPr lang="cs-CZ" sz="2400" dirty="0">
                <a:solidFill>
                  <a:srgbClr val="FF0000"/>
                </a:solidFill>
              </a:rPr>
              <a:t>2016: 3,0 %</a:t>
            </a:r>
            <a:r>
              <a:rPr lang="cs-CZ" sz="2400" dirty="0"/>
              <a:t>)</a:t>
            </a:r>
          </a:p>
          <a:p>
            <a:pPr eaLnBrk="1" fontAlgn="auto" hangingPunct="1">
              <a:spcAft>
                <a:spcPts val="0"/>
              </a:spcAft>
              <a:buFont typeface="Arial" pitchFamily="34" charset="0"/>
              <a:buChar char="•"/>
              <a:defRPr/>
            </a:pPr>
            <a:r>
              <a:rPr lang="cs-CZ" sz="2400" dirty="0"/>
              <a:t>volby do </a:t>
            </a:r>
            <a:r>
              <a:rPr lang="cs-CZ" sz="2400" dirty="0" err="1"/>
              <a:t>Bundestagu</a:t>
            </a:r>
            <a:r>
              <a:rPr lang="cs-CZ" sz="2400" dirty="0"/>
              <a:t> 2009 a NPD: 1,5 %, 2013: 1,3 %, </a:t>
            </a:r>
          </a:p>
          <a:p>
            <a:pPr eaLnBrk="1" fontAlgn="auto" hangingPunct="1">
              <a:spcAft>
                <a:spcPts val="0"/>
              </a:spcAft>
              <a:buFont typeface="Arial" pitchFamily="34" charset="0"/>
              <a:buChar char="•"/>
              <a:defRPr/>
            </a:pPr>
            <a:r>
              <a:rPr lang="cs-CZ" sz="2400" dirty="0"/>
              <a:t>problémy s financováním, zadlužení</a:t>
            </a:r>
          </a:p>
          <a:p>
            <a:pPr eaLnBrk="1" fontAlgn="auto" hangingPunct="1">
              <a:spcAft>
                <a:spcPts val="0"/>
              </a:spcAft>
              <a:buFont typeface="Arial" pitchFamily="34" charset="0"/>
              <a:buChar char="•"/>
              <a:defRPr/>
            </a:pPr>
            <a:r>
              <a:rPr lang="cs-CZ" sz="2400" dirty="0"/>
              <a:t>Spolkový úřad na ochranu ústavy ji eviduje jako pravicově extrémistickou</a:t>
            </a:r>
          </a:p>
          <a:p>
            <a:pPr lvl="1" eaLnBrk="1" fontAlgn="auto" hangingPunct="1">
              <a:spcAft>
                <a:spcPts val="0"/>
              </a:spcAft>
              <a:buFont typeface="Arial" charset="0"/>
              <a:buNone/>
              <a:defRPr/>
            </a:pPr>
            <a:r>
              <a:rPr lang="cs-CZ" sz="2400" dirty="0"/>
              <a:t>x  stranu se nepodařilo zakázat (2003, 2017)</a:t>
            </a:r>
          </a:p>
          <a:p>
            <a:pPr lvl="1" eaLnBrk="1" fontAlgn="auto" hangingPunct="1">
              <a:spcAft>
                <a:spcPts val="0"/>
              </a:spcAft>
              <a:buFont typeface="Arial" charset="0"/>
              <a:buNone/>
              <a:defRPr/>
            </a:pPr>
            <a:r>
              <a:rPr lang="cs-CZ" sz="2400" dirty="0"/>
              <a:t>	- nepřípustnost zvláštních agentů uvnitř strany </a:t>
            </a:r>
          </a:p>
          <a:p>
            <a:pPr eaLnBrk="1" fontAlgn="auto" hangingPunct="1">
              <a:spcAft>
                <a:spcPts val="0"/>
              </a:spcAft>
              <a:buFont typeface="Arial" pitchFamily="34" charset="0"/>
              <a:buChar char="•"/>
              <a:defRPr/>
            </a:pPr>
            <a:r>
              <a:rPr lang="cs-CZ" sz="2400" dirty="0"/>
              <a:t>DVU: 1998 v </a:t>
            </a:r>
            <a:r>
              <a:rPr lang="cs-CZ" sz="2400" dirty="0" err="1"/>
              <a:t>Sasku</a:t>
            </a:r>
            <a:r>
              <a:rPr lang="cs-CZ" sz="2400" dirty="0"/>
              <a:t>-</a:t>
            </a:r>
            <a:r>
              <a:rPr lang="cs-CZ" sz="2400" dirty="0" err="1"/>
              <a:t>Anhaltsku</a:t>
            </a:r>
            <a:r>
              <a:rPr lang="cs-CZ" sz="2400" dirty="0"/>
              <a:t>: 13 % (dále 1991 v Brémách 6,2 %, 1992 v Šlesvicku-Holštýnsku 6,3 %, 1999 v Braniborsku 5,3 % a 2004 6,1 %)</a:t>
            </a:r>
            <a:endParaRPr lang="cs-CZ" dirty="0"/>
          </a:p>
          <a:p>
            <a:pPr lvl="1" eaLnBrk="1" fontAlgn="auto" hangingPunct="1">
              <a:spcAft>
                <a:spcPts val="0"/>
              </a:spcAft>
              <a:buFont typeface="Arial" pitchFamily="34" charset="0"/>
              <a:buChar char="–"/>
              <a:defRPr/>
            </a:pP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Björn</a:t>
            </a:r>
            <a:r>
              <a:rPr lang="cs-CZ" dirty="0"/>
              <a:t> </a:t>
            </a:r>
            <a:r>
              <a:rPr lang="cs-CZ" dirty="0" err="1"/>
              <a:t>Höcke</a:t>
            </a:r>
            <a:endParaRPr lang="cs-CZ" dirty="0"/>
          </a:p>
        </p:txBody>
      </p:sp>
      <p:sp>
        <p:nvSpPr>
          <p:cNvPr id="3" name="Zástupný symbol pro obsah 2"/>
          <p:cNvSpPr>
            <a:spLocks noGrp="1"/>
          </p:cNvSpPr>
          <p:nvPr>
            <p:ph idx="1"/>
          </p:nvPr>
        </p:nvSpPr>
        <p:spPr/>
        <p:txBody>
          <a:bodyPr/>
          <a:lstStyle/>
          <a:p>
            <a:pPr>
              <a:buNone/>
            </a:pPr>
            <a:r>
              <a:rPr lang="cs-CZ" dirty="0"/>
              <a:t>  </a:t>
            </a:r>
          </a:p>
          <a:p>
            <a:pPr>
              <a:buNone/>
            </a:pPr>
            <a:endParaRPr lang="cs-CZ" dirty="0"/>
          </a:p>
          <a:p>
            <a:pPr>
              <a:buNone/>
            </a:pPr>
            <a:endParaRPr lang="cs-CZ" dirty="0"/>
          </a:p>
          <a:p>
            <a:pPr>
              <a:buNone/>
            </a:pPr>
            <a:endParaRPr lang="cs-CZ" dirty="0"/>
          </a:p>
          <a:p>
            <a:r>
              <a:rPr lang="cs-CZ" sz="2000"/>
              <a:t>"</a:t>
            </a:r>
            <a:r>
              <a:rPr lang="cs-CZ" sz="2000" dirty="0"/>
              <a:t>My Němci, tedy náš národ, jsme jediným národem na světě, který umístil památník hanby do srdce hlavního města,“ (2017)</a:t>
            </a:r>
          </a:p>
          <a:p>
            <a:r>
              <a:rPr lang="cs-CZ" sz="2000" dirty="0"/>
              <a:t>„(…) Hloupá politika překonávání (minulosti)„ (…) „německým stavem mysli je pocit brutálně poraženého národa“.</a:t>
            </a:r>
          </a:p>
          <a:p>
            <a:r>
              <a:rPr lang="cs-CZ" sz="2000" dirty="0"/>
              <a:t>Výuka dějin se zaměřuje na špatné události, místo na "slavné filozofy, hudebníky a geniální objevitele," kterých má Německo "možná více než kterýkoli jiný národ". (2017´)</a:t>
            </a:r>
          </a:p>
        </p:txBody>
      </p:sp>
      <p:pic>
        <p:nvPicPr>
          <p:cNvPr id="4" name="Obrázek 3" descr="bjoern_hoecke-afd-immunitaet-thueringen-landtag-sophia_loesche.jpg"/>
          <p:cNvPicPr>
            <a:picLocks noChangeAspect="1"/>
          </p:cNvPicPr>
          <p:nvPr/>
        </p:nvPicPr>
        <p:blipFill>
          <a:blip r:embed="rId2" cstate="print"/>
          <a:stretch>
            <a:fillRect/>
          </a:stretch>
        </p:blipFill>
        <p:spPr>
          <a:xfrm>
            <a:off x="2339752" y="1196752"/>
            <a:ext cx="4680520" cy="262682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eaLnBrk="1" hangingPunct="1"/>
            <a:r>
              <a:rPr lang="cs-CZ" dirty="0"/>
              <a:t>Seminář 2. 4. 2024</a:t>
            </a:r>
          </a:p>
        </p:txBody>
      </p:sp>
      <p:sp>
        <p:nvSpPr>
          <p:cNvPr id="3" name="Zástupný symbol pro obsah 2"/>
          <p:cNvSpPr>
            <a:spLocks noGrp="1"/>
          </p:cNvSpPr>
          <p:nvPr>
            <p:ph idx="1"/>
          </p:nvPr>
        </p:nvSpPr>
        <p:spPr>
          <a:xfrm>
            <a:off x="457200" y="1285875"/>
            <a:ext cx="8229600" cy="5214938"/>
          </a:xfrm>
        </p:spPr>
        <p:txBody>
          <a:bodyPr rtlCol="0">
            <a:normAutofit lnSpcReduction="10000"/>
          </a:bodyPr>
          <a:lstStyle/>
          <a:p>
            <a:pPr algn="ctr" eaLnBrk="1" fontAlgn="auto" hangingPunct="1">
              <a:spcAft>
                <a:spcPts val="0"/>
              </a:spcAft>
              <a:buFont typeface="Arial" pitchFamily="34" charset="0"/>
              <a:buNone/>
              <a:defRPr/>
            </a:pPr>
            <a:r>
              <a:rPr lang="cs-CZ" b="1" dirty="0"/>
              <a:t>Téma:</a:t>
            </a:r>
            <a:r>
              <a:rPr lang="cs-CZ" dirty="0"/>
              <a:t> </a:t>
            </a:r>
          </a:p>
          <a:p>
            <a:pPr algn="ctr" eaLnBrk="1" fontAlgn="auto" hangingPunct="1">
              <a:spcAft>
                <a:spcPts val="0"/>
              </a:spcAft>
              <a:buFont typeface="Arial" pitchFamily="34" charset="0"/>
              <a:buNone/>
              <a:defRPr/>
            </a:pPr>
            <a:r>
              <a:rPr lang="cs-CZ" dirty="0"/>
              <a:t>Hospodářské a sociální důsledky sjednocení Německa</a:t>
            </a:r>
          </a:p>
          <a:p>
            <a:pPr algn="ctr" eaLnBrk="1" fontAlgn="auto" hangingPunct="1">
              <a:spcAft>
                <a:spcPts val="0"/>
              </a:spcAft>
              <a:buFont typeface="Arial" pitchFamily="34" charset="0"/>
              <a:buNone/>
              <a:defRPr/>
            </a:pPr>
            <a:endParaRPr lang="cs-CZ" b="1" dirty="0"/>
          </a:p>
          <a:p>
            <a:pPr algn="ctr" eaLnBrk="1" fontAlgn="auto" hangingPunct="1">
              <a:spcAft>
                <a:spcPts val="0"/>
              </a:spcAft>
              <a:buFont typeface="Arial" pitchFamily="34" charset="0"/>
              <a:buNone/>
              <a:defRPr/>
            </a:pPr>
            <a:r>
              <a:rPr lang="cs-CZ" b="1" dirty="0"/>
              <a:t>Text:</a:t>
            </a:r>
          </a:p>
          <a:p>
            <a:pPr marL="0" indent="0">
              <a:buNone/>
            </a:pPr>
            <a:r>
              <a:rPr lang="en-US" b="1" dirty="0">
                <a:effectLst/>
              </a:rPr>
              <a:t>Helmut Wiesenthal, </a:t>
            </a:r>
            <a:r>
              <a:rPr lang="en-US" b="1" i="1" dirty="0">
                <a:effectLst/>
              </a:rPr>
              <a:t>German Unification and "Model Germany": An adventure in institutional </a:t>
            </a:r>
            <a:r>
              <a:rPr lang="en-US" b="1" i="1" dirty="0" err="1">
                <a:effectLst/>
              </a:rPr>
              <a:t>conservati</a:t>
            </a:r>
            <a:r>
              <a:rPr lang="cs-CZ" b="1" i="1" dirty="0" err="1">
                <a:effectLst/>
              </a:rPr>
              <a:t>vi</a:t>
            </a:r>
            <a:r>
              <a:rPr lang="en-US" b="1" i="1" dirty="0" err="1">
                <a:effectLst/>
              </a:rPr>
              <a:t>sm</a:t>
            </a:r>
            <a:r>
              <a:rPr lang="en-US" b="1" dirty="0">
                <a:effectLst/>
              </a:rPr>
              <a:t>, in West European Politics, Volume 26, Issue 4 (2003), 37-58.</a:t>
            </a:r>
            <a:br>
              <a:rPr lang="en-US" dirty="0">
                <a:effectLst/>
              </a:rPr>
            </a:br>
            <a:endParaRPr lang="cs-CZ" b="1" dirty="0"/>
          </a:p>
          <a:p>
            <a:pPr algn="ctr" eaLnBrk="1" fontAlgn="auto" hangingPunct="1">
              <a:spcAft>
                <a:spcPts val="0"/>
              </a:spcAft>
              <a:buFont typeface="Arial" charset="0"/>
              <a:buNone/>
              <a:defRPr/>
            </a:pPr>
            <a:endParaRPr lang="en-US" dirty="0"/>
          </a:p>
        </p:txBody>
      </p:sp>
    </p:spTree>
    <p:extLst>
      <p:ext uri="{BB962C8B-B14F-4D97-AF65-F5344CB8AC3E}">
        <p14:creationId xmlns:p14="http://schemas.microsoft.com/office/powerpoint/2010/main" val="3081488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E630F6-E989-51A7-FA2F-627B97177490}"/>
              </a:ext>
            </a:extLst>
          </p:cNvPr>
          <p:cNvSpPr>
            <a:spLocks noGrp="1"/>
          </p:cNvSpPr>
          <p:nvPr>
            <p:ph type="title"/>
          </p:nvPr>
        </p:nvSpPr>
        <p:spPr>
          <a:xfrm>
            <a:off x="457200" y="274638"/>
            <a:ext cx="8229600" cy="562074"/>
          </a:xfrm>
        </p:spPr>
        <p:txBody>
          <a:bodyPr/>
          <a:lstStyle/>
          <a:p>
            <a:r>
              <a:rPr lang="cs-CZ" sz="3200" dirty="0"/>
              <a:t>Hospodářské problémy sjednoceného Německa</a:t>
            </a:r>
          </a:p>
        </p:txBody>
      </p:sp>
      <p:sp>
        <p:nvSpPr>
          <p:cNvPr id="3" name="Zástupný obsah 2">
            <a:extLst>
              <a:ext uri="{FF2B5EF4-FFF2-40B4-BE49-F238E27FC236}">
                <a16:creationId xmlns:a16="http://schemas.microsoft.com/office/drawing/2014/main" id="{E8EB1EC5-80A9-4C84-3591-D455E0ACA268}"/>
              </a:ext>
            </a:extLst>
          </p:cNvPr>
          <p:cNvSpPr>
            <a:spLocks noGrp="1"/>
          </p:cNvSpPr>
          <p:nvPr>
            <p:ph idx="1"/>
          </p:nvPr>
        </p:nvSpPr>
        <p:spPr>
          <a:xfrm>
            <a:off x="457200" y="1196752"/>
            <a:ext cx="8229600" cy="4929411"/>
          </a:xfrm>
        </p:spPr>
        <p:txBody>
          <a:bodyPr/>
          <a:lstStyle/>
          <a:p>
            <a:pPr marL="0" indent="0" algn="l">
              <a:buNone/>
            </a:pPr>
            <a:r>
              <a:rPr lang="cs-CZ" sz="2000" b="0" i="0" dirty="0">
                <a:solidFill>
                  <a:srgbClr val="000000"/>
                </a:solidFill>
                <a:effectLst/>
                <a:latin typeface="Calibri" panose="020F0502020204030204" pitchFamily="34" charset="0"/>
              </a:rPr>
              <a:t>1) </a:t>
            </a:r>
            <a:r>
              <a:rPr lang="cs-CZ" sz="2000" b="0" i="0" dirty="0" err="1">
                <a:solidFill>
                  <a:srgbClr val="000000"/>
                </a:solidFill>
                <a:effectLst/>
                <a:latin typeface="Calibri" panose="020F0502020204030204" pitchFamily="34" charset="0"/>
              </a:rPr>
              <a:t>Wiesenthal</a:t>
            </a:r>
            <a:r>
              <a:rPr lang="cs-CZ" sz="2000" b="0" i="0" dirty="0">
                <a:solidFill>
                  <a:srgbClr val="000000"/>
                </a:solidFill>
                <a:effectLst/>
                <a:latin typeface="Calibri" panose="020F0502020204030204" pitchFamily="34" charset="0"/>
              </a:rPr>
              <a:t> argumentuje, že navzdory očekávání proces sjednocení Německa neposílil pozici země mezi nejvýznamnějšími světovými</a:t>
            </a:r>
            <a:r>
              <a:rPr lang="cs-CZ" sz="2000" dirty="0">
                <a:solidFill>
                  <a:srgbClr val="000000"/>
                </a:solidFill>
                <a:latin typeface="arial" panose="020B0604020202020204" pitchFamily="34" charset="0"/>
              </a:rPr>
              <a:t> </a:t>
            </a:r>
            <a:r>
              <a:rPr lang="cs-CZ" sz="2000" b="0" i="0" dirty="0">
                <a:solidFill>
                  <a:srgbClr val="000000"/>
                </a:solidFill>
                <a:effectLst/>
                <a:latin typeface="Calibri" panose="020F0502020204030204" pitchFamily="34" charset="0"/>
              </a:rPr>
              <a:t>ekonomikami. Jakými argumenty své tvrzení v úvodu podkládá?</a:t>
            </a:r>
            <a:endParaRPr lang="cs-CZ" sz="2000" b="0" i="0" dirty="0">
              <a:solidFill>
                <a:srgbClr val="000000"/>
              </a:solidFill>
              <a:effectLst/>
              <a:latin typeface="arial" panose="020B0604020202020204" pitchFamily="34" charset="0"/>
            </a:endParaRPr>
          </a:p>
          <a:p>
            <a:pPr marL="0" indent="0" algn="l">
              <a:buNone/>
            </a:pPr>
            <a:endParaRPr lang="cs-CZ" sz="2000" b="0" i="0" dirty="0">
              <a:solidFill>
                <a:srgbClr val="000000"/>
              </a:solidFill>
              <a:effectLst/>
              <a:latin typeface="Calibri" panose="020F0502020204030204" pitchFamily="34" charset="0"/>
            </a:endParaRPr>
          </a:p>
          <a:p>
            <a:pPr marL="0" indent="0" algn="l">
              <a:buNone/>
            </a:pPr>
            <a:r>
              <a:rPr lang="cs-CZ" sz="2000" b="0" i="0" dirty="0">
                <a:solidFill>
                  <a:srgbClr val="000000"/>
                </a:solidFill>
                <a:effectLst/>
                <a:latin typeface="Calibri" panose="020F0502020204030204" pitchFamily="34" charset="0"/>
              </a:rPr>
              <a:t>2) Jaké výzkumné otázky si autor klade – a jak se je snaží zodpovědět?</a:t>
            </a:r>
            <a:endParaRPr lang="cs-CZ" sz="2000" b="0" i="0" dirty="0">
              <a:solidFill>
                <a:srgbClr val="000000"/>
              </a:solidFill>
              <a:effectLst/>
              <a:latin typeface="arial" panose="020B0604020202020204" pitchFamily="34" charset="0"/>
            </a:endParaRPr>
          </a:p>
          <a:p>
            <a:pPr marL="0" indent="0" algn="l">
              <a:buNone/>
            </a:pPr>
            <a:endParaRPr lang="cs-CZ" sz="2000" b="0" i="0" dirty="0">
              <a:solidFill>
                <a:srgbClr val="000000"/>
              </a:solidFill>
              <a:effectLst/>
              <a:latin typeface="arial" panose="020B0604020202020204" pitchFamily="34" charset="0"/>
            </a:endParaRPr>
          </a:p>
          <a:p>
            <a:pPr marL="0" indent="0" algn="l">
              <a:buNone/>
            </a:pPr>
            <a:r>
              <a:rPr lang="cs-CZ" sz="2000" b="0" i="0" dirty="0">
                <a:solidFill>
                  <a:srgbClr val="000000"/>
                </a:solidFill>
                <a:effectLst/>
                <a:latin typeface="Calibri" panose="020F0502020204030204" pitchFamily="34" charset="0"/>
              </a:rPr>
              <a:t>3) Jak se SRN historicky stavila ke keynesiánskému ekonomickému modelu a jakou zátěž představovala pro „německý model“ problematika sjednocení s NDR? V jakých (</a:t>
            </a:r>
            <a:r>
              <a:rPr lang="cs-CZ" sz="2000" b="0" i="0" dirty="0" err="1">
                <a:solidFill>
                  <a:srgbClr val="000000"/>
                </a:solidFill>
                <a:effectLst/>
                <a:latin typeface="Calibri" panose="020F0502020204030204" pitchFamily="34" charset="0"/>
              </a:rPr>
              <a:t>geo</a:t>
            </a:r>
            <a:r>
              <a:rPr lang="cs-CZ" sz="2000" b="0" i="0" dirty="0">
                <a:solidFill>
                  <a:srgbClr val="000000"/>
                </a:solidFill>
                <a:effectLst/>
                <a:latin typeface="Calibri" panose="020F0502020204030204" pitchFamily="34" charset="0"/>
              </a:rPr>
              <a:t>)politických a ekonomických podmínkách proces sjednocování probíhal?</a:t>
            </a:r>
            <a:endParaRPr lang="cs-CZ" sz="2000" b="0" i="0" dirty="0">
              <a:solidFill>
                <a:srgbClr val="000000"/>
              </a:solidFill>
              <a:effectLst/>
              <a:latin typeface="arial" panose="020B0604020202020204" pitchFamily="34" charset="0"/>
            </a:endParaRPr>
          </a:p>
          <a:p>
            <a:pPr marL="0" indent="0" algn="l">
              <a:buNone/>
            </a:pPr>
            <a:br>
              <a:rPr lang="cs-CZ" sz="2000" b="0" i="0" dirty="0">
                <a:solidFill>
                  <a:srgbClr val="000000"/>
                </a:solidFill>
                <a:effectLst/>
                <a:latin typeface="Calibri" panose="020F0502020204030204" pitchFamily="34" charset="0"/>
              </a:rPr>
            </a:br>
            <a:r>
              <a:rPr lang="cs-CZ" sz="2000" b="0" i="0" dirty="0">
                <a:solidFill>
                  <a:srgbClr val="000000"/>
                </a:solidFill>
                <a:effectLst/>
                <a:latin typeface="Calibri" panose="020F0502020204030204" pitchFamily="34" charset="0"/>
              </a:rPr>
              <a:t>4) Jak proběhlo sjednocení Německa z institucionálního hlediska?</a:t>
            </a:r>
            <a:endParaRPr lang="cs-CZ" sz="2000" b="0" i="0" dirty="0">
              <a:solidFill>
                <a:srgbClr val="000000"/>
              </a:solidFill>
              <a:effectLst/>
              <a:latin typeface="arial" panose="020B0604020202020204" pitchFamily="34" charset="0"/>
            </a:endParaRPr>
          </a:p>
          <a:p>
            <a:pPr marL="0" indent="0" algn="l">
              <a:buNone/>
            </a:pPr>
            <a:endParaRPr lang="cs-CZ" sz="2000" b="0" i="0" dirty="0">
              <a:solidFill>
                <a:srgbClr val="000000"/>
              </a:solidFill>
              <a:effectLst/>
              <a:latin typeface="arial" panose="020B0604020202020204" pitchFamily="34" charset="0"/>
            </a:endParaRPr>
          </a:p>
          <a:p>
            <a:pPr marL="0" indent="0" algn="l">
              <a:buNone/>
            </a:pPr>
            <a:r>
              <a:rPr lang="cs-CZ" sz="2000" b="0" i="0" dirty="0">
                <a:solidFill>
                  <a:srgbClr val="000000"/>
                </a:solidFill>
                <a:effectLst/>
                <a:latin typeface="Calibri" panose="020F0502020204030204" pitchFamily="34" charset="0"/>
              </a:rPr>
              <a:t>5) Co je to hospodářská, sociální a měnová unie? Jaké byly její výhody a nevýhody pro východoněmecké obyvatelstvo?</a:t>
            </a:r>
            <a:br>
              <a:rPr lang="cs-CZ" sz="2000" b="0" i="0" dirty="0">
                <a:solidFill>
                  <a:srgbClr val="000000"/>
                </a:solidFill>
                <a:effectLst/>
                <a:latin typeface="Calibri" panose="020F0502020204030204" pitchFamily="34" charset="0"/>
              </a:rPr>
            </a:br>
            <a:endParaRPr lang="cs-CZ" sz="2000" b="0" i="0" dirty="0">
              <a:solidFill>
                <a:srgbClr val="000000"/>
              </a:solidFill>
              <a:effectLst/>
              <a:latin typeface="arial" panose="020B0604020202020204" pitchFamily="34" charset="0"/>
            </a:endParaRPr>
          </a:p>
          <a:p>
            <a:pPr marL="0" indent="0">
              <a:buNone/>
            </a:pPr>
            <a:endParaRPr lang="cs-CZ" sz="2000" dirty="0"/>
          </a:p>
        </p:txBody>
      </p:sp>
    </p:spTree>
    <p:extLst>
      <p:ext uri="{BB962C8B-B14F-4D97-AF65-F5344CB8AC3E}">
        <p14:creationId xmlns:p14="http://schemas.microsoft.com/office/powerpoint/2010/main" val="1600883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F0BD86-1DAD-F72A-31B8-B921410C57A4}"/>
              </a:ext>
            </a:extLst>
          </p:cNvPr>
          <p:cNvSpPr>
            <a:spLocks noGrp="1"/>
          </p:cNvSpPr>
          <p:nvPr>
            <p:ph type="title"/>
          </p:nvPr>
        </p:nvSpPr>
        <p:spPr>
          <a:xfrm>
            <a:off x="457200" y="274638"/>
            <a:ext cx="8229600" cy="706090"/>
          </a:xfrm>
        </p:spPr>
        <p:txBody>
          <a:bodyPr/>
          <a:lstStyle/>
          <a:p>
            <a:r>
              <a:rPr lang="cs-CZ" sz="3200" dirty="0"/>
              <a:t>Hospodářské problémy sjednoceného Německa</a:t>
            </a:r>
          </a:p>
        </p:txBody>
      </p:sp>
      <p:sp>
        <p:nvSpPr>
          <p:cNvPr id="3" name="Zástupný obsah 2">
            <a:extLst>
              <a:ext uri="{FF2B5EF4-FFF2-40B4-BE49-F238E27FC236}">
                <a16:creationId xmlns:a16="http://schemas.microsoft.com/office/drawing/2014/main" id="{D7A70333-BF40-4F6B-4830-13B7EC2BCD5D}"/>
              </a:ext>
            </a:extLst>
          </p:cNvPr>
          <p:cNvSpPr>
            <a:spLocks noGrp="1"/>
          </p:cNvSpPr>
          <p:nvPr>
            <p:ph idx="1"/>
          </p:nvPr>
        </p:nvSpPr>
        <p:spPr>
          <a:xfrm>
            <a:off x="457200" y="908720"/>
            <a:ext cx="8229600" cy="5217443"/>
          </a:xfrm>
        </p:spPr>
        <p:txBody>
          <a:bodyPr/>
          <a:lstStyle/>
          <a:p>
            <a:pPr marL="0" indent="0" algn="l">
              <a:buNone/>
            </a:pPr>
            <a:r>
              <a:rPr lang="cs-CZ" sz="2000" b="0" i="0" dirty="0">
                <a:solidFill>
                  <a:srgbClr val="000000"/>
                </a:solidFill>
                <a:effectLst/>
                <a:latin typeface="Calibri" panose="020F0502020204030204" pitchFamily="34" charset="0"/>
              </a:rPr>
              <a:t>6) Jak se po sjednocení vyvíjela ekonomika tzv. nových spolkových zemí? Jak nové spolkové země vycházejí ze srovnání s dalšími bývalými satelity SSSR ve střední Evropě?</a:t>
            </a:r>
          </a:p>
          <a:p>
            <a:pPr marL="0" indent="0" algn="l">
              <a:buNone/>
            </a:pPr>
            <a:endParaRPr lang="cs-CZ" sz="2000" b="0" i="0" dirty="0">
              <a:solidFill>
                <a:srgbClr val="000000"/>
              </a:solidFill>
              <a:effectLst/>
              <a:latin typeface="arial" panose="020B0604020202020204" pitchFamily="34" charset="0"/>
            </a:endParaRPr>
          </a:p>
          <a:p>
            <a:pPr marL="0" indent="0" algn="l">
              <a:buNone/>
            </a:pPr>
            <a:r>
              <a:rPr lang="cs-CZ" sz="2000" b="0" i="0" dirty="0">
                <a:solidFill>
                  <a:srgbClr val="000000"/>
                </a:solidFill>
                <a:effectLst/>
                <a:latin typeface="Calibri" panose="020F0502020204030204" pitchFamily="34" charset="0"/>
              </a:rPr>
              <a:t>7) Jaké mikroekonomické výzvy byly spojeny s procesem sjednocení, zejména na straně mzdové politiky a instrumentů k podpoře zaměstnanosti? Jak se náklady sjednocení promítly do daňového a sociálního systému?</a:t>
            </a:r>
            <a:endParaRPr lang="cs-CZ" sz="2000" b="0" i="0" dirty="0">
              <a:solidFill>
                <a:srgbClr val="000000"/>
              </a:solidFill>
              <a:effectLst/>
              <a:latin typeface="arial" panose="020B0604020202020204" pitchFamily="34" charset="0"/>
            </a:endParaRPr>
          </a:p>
          <a:p>
            <a:pPr marL="0" indent="0" algn="l">
              <a:buNone/>
            </a:pPr>
            <a:endParaRPr lang="cs-CZ" sz="2000" b="0" i="0" dirty="0">
              <a:solidFill>
                <a:srgbClr val="000000"/>
              </a:solidFill>
              <a:effectLst/>
              <a:latin typeface="Calibri" panose="020F0502020204030204" pitchFamily="34" charset="0"/>
            </a:endParaRPr>
          </a:p>
          <a:p>
            <a:pPr marL="0" indent="0" algn="l">
              <a:buNone/>
            </a:pPr>
            <a:r>
              <a:rPr lang="cs-CZ" sz="2000" b="0" i="0" dirty="0">
                <a:solidFill>
                  <a:srgbClr val="000000"/>
                </a:solidFill>
                <a:effectLst/>
                <a:latin typeface="Calibri" panose="020F0502020204030204" pitchFamily="34" charset="0"/>
              </a:rPr>
              <a:t>8) Jak se sjednocení odrazilo na vzdělávacím systému?</a:t>
            </a:r>
            <a:endParaRPr lang="cs-CZ" sz="2000" b="0" i="0" dirty="0">
              <a:solidFill>
                <a:srgbClr val="000000"/>
              </a:solidFill>
              <a:effectLst/>
              <a:latin typeface="arial" panose="020B0604020202020204" pitchFamily="34" charset="0"/>
            </a:endParaRPr>
          </a:p>
          <a:p>
            <a:pPr marL="0" indent="0" algn="l">
              <a:buNone/>
            </a:pPr>
            <a:endParaRPr lang="cs-CZ" sz="2000" b="0" i="0" dirty="0">
              <a:solidFill>
                <a:srgbClr val="000000"/>
              </a:solidFill>
              <a:effectLst/>
              <a:latin typeface="Calibri" panose="020F0502020204030204" pitchFamily="34" charset="0"/>
            </a:endParaRPr>
          </a:p>
          <a:p>
            <a:pPr marL="0" indent="0" algn="l">
              <a:buNone/>
            </a:pPr>
            <a:r>
              <a:rPr lang="cs-CZ" sz="2000" b="0" i="0" dirty="0">
                <a:solidFill>
                  <a:srgbClr val="000000"/>
                </a:solidFill>
                <a:effectLst/>
                <a:latin typeface="Calibri" panose="020F0502020204030204" pitchFamily="34" charset="0"/>
              </a:rPr>
              <a:t>9) Vysvětlete termín „kooperativní federalismus“? Proč měl systém federálního finančního narovnání pro nové spolkové země i negativní důsledky?</a:t>
            </a:r>
            <a:endParaRPr lang="cs-CZ" sz="2000" b="0" i="0" dirty="0">
              <a:solidFill>
                <a:srgbClr val="000000"/>
              </a:solidFill>
              <a:effectLst/>
              <a:latin typeface="arial" panose="020B0604020202020204" pitchFamily="34" charset="0"/>
            </a:endParaRPr>
          </a:p>
          <a:p>
            <a:pPr marL="0" indent="0" algn="l">
              <a:buNone/>
            </a:pPr>
            <a:endParaRPr lang="cs-CZ" sz="2000" b="0" i="0" dirty="0">
              <a:solidFill>
                <a:srgbClr val="000000"/>
              </a:solidFill>
              <a:effectLst/>
              <a:latin typeface="Calibri" panose="020F0502020204030204" pitchFamily="34" charset="0"/>
            </a:endParaRPr>
          </a:p>
          <a:p>
            <a:pPr marL="0" indent="0" algn="l">
              <a:buNone/>
            </a:pPr>
            <a:r>
              <a:rPr lang="cs-CZ" sz="2000" b="0" i="0" dirty="0">
                <a:solidFill>
                  <a:srgbClr val="000000"/>
                </a:solidFill>
                <a:effectLst/>
                <a:latin typeface="Calibri" panose="020F0502020204030204" pitchFamily="34" charset="0"/>
              </a:rPr>
              <a:t>10) Jaký vztah mělo obyvatelstvo nových spolkových zemí k myšlenkám socialismu a proč? A jak se to odrazilo na realizaci potřebných sociálněekonomických reforem v 90. letech?</a:t>
            </a:r>
            <a:endParaRPr lang="cs-CZ" sz="2000" b="0" i="0" dirty="0">
              <a:solidFill>
                <a:srgbClr val="000000"/>
              </a:solidFill>
              <a:effectLst/>
              <a:latin typeface="arial" panose="020B0604020202020204" pitchFamily="34" charset="0"/>
            </a:endParaRPr>
          </a:p>
          <a:p>
            <a:endParaRPr lang="cs-CZ" sz="2000" dirty="0"/>
          </a:p>
        </p:txBody>
      </p:sp>
    </p:spTree>
    <p:extLst>
      <p:ext uri="{BB962C8B-B14F-4D97-AF65-F5344CB8AC3E}">
        <p14:creationId xmlns:p14="http://schemas.microsoft.com/office/powerpoint/2010/main" val="2170090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pPr eaLnBrk="1" hangingPunct="1"/>
            <a:r>
              <a:rPr lang="cs-CZ"/>
              <a:t>Krize východoněmeckého režimu</a:t>
            </a:r>
          </a:p>
        </p:txBody>
      </p:sp>
      <p:sp>
        <p:nvSpPr>
          <p:cNvPr id="36867" name="Zástupný symbol pro obsah 2"/>
          <p:cNvSpPr>
            <a:spLocks noGrp="1"/>
          </p:cNvSpPr>
          <p:nvPr>
            <p:ph idx="1"/>
          </p:nvPr>
        </p:nvSpPr>
        <p:spPr>
          <a:xfrm>
            <a:off x="457200" y="1600200"/>
            <a:ext cx="8229600" cy="4637088"/>
          </a:xfrm>
        </p:spPr>
        <p:txBody>
          <a:bodyPr/>
          <a:lstStyle/>
          <a:p>
            <a:pPr eaLnBrk="1" hangingPunct="1"/>
            <a:r>
              <a:rPr lang="cs-CZ" sz="2200"/>
              <a:t>zadluženost státu, miliardové půjčky ze SRN</a:t>
            </a:r>
          </a:p>
          <a:p>
            <a:pPr eaLnBrk="1" hangingPunct="1"/>
            <a:r>
              <a:rPr lang="cs-CZ" sz="2200"/>
              <a:t>komunální volby v květnu 1989 – formující se opozice doložila falšování voleb</a:t>
            </a:r>
          </a:p>
          <a:p>
            <a:pPr eaLnBrk="1" hangingPunct="1"/>
            <a:r>
              <a:rPr lang="cs-CZ" sz="2200"/>
              <a:t>od srpna 1989 masová emigrace občanů NDR přes maďarskou hranici, později západoněmecké ambasády (viz např. v Praze)</a:t>
            </a:r>
          </a:p>
          <a:p>
            <a:pPr eaLnBrk="1" hangingPunct="1"/>
            <a:r>
              <a:rPr lang="cs-CZ" sz="2200"/>
              <a:t>masové demonstrace, 25. září 1989, Montagsdemonstrationen (Lipsko, Halle atd.)</a:t>
            </a:r>
          </a:p>
          <a:p>
            <a:pPr lvl="1" eaLnBrk="1" hangingPunct="1"/>
            <a:r>
              <a:rPr lang="cs-CZ" sz="2200"/>
              <a:t>„Wir sind das Volk!</a:t>
            </a:r>
          </a:p>
          <a:p>
            <a:pPr eaLnBrk="1" hangingPunct="1"/>
            <a:r>
              <a:rPr lang="cs-CZ" sz="2200"/>
              <a:t>7. 10. 1989 – SED pořádá mohutné oslavy 40. výročí založení NDR</a:t>
            </a:r>
          </a:p>
          <a:p>
            <a:pPr eaLnBrk="1" hangingPunct="1"/>
            <a:r>
              <a:rPr lang="cs-CZ" sz="2200"/>
              <a:t>vnější i vnitřní opozice proti Honeckerovi, neschopnost sebereflexe </a:t>
            </a:r>
          </a:p>
          <a:p>
            <a:pPr eaLnBrk="1" hangingPunct="1"/>
            <a:r>
              <a:rPr lang="cs-CZ" sz="2200"/>
              <a:t>Honecker 18. října odstupuje z funkcí, místo něj Krenz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0FB94-27BA-86E4-E711-876D2AE3A2C4}"/>
            </a:ext>
          </a:extLst>
        </p:cNvPr>
        <p:cNvGrpSpPr/>
        <p:nvPr/>
      </p:nvGrpSpPr>
      <p:grpSpPr>
        <a:xfrm>
          <a:off x="0" y="0"/>
          <a:ext cx="0" cy="0"/>
          <a:chOff x="0" y="0"/>
          <a:chExt cx="0" cy="0"/>
        </a:xfrm>
      </p:grpSpPr>
      <p:sp>
        <p:nvSpPr>
          <p:cNvPr id="3074" name="Nadpis 5">
            <a:extLst>
              <a:ext uri="{FF2B5EF4-FFF2-40B4-BE49-F238E27FC236}">
                <a16:creationId xmlns:a16="http://schemas.microsoft.com/office/drawing/2014/main" id="{1F59A340-4A56-2C6F-2515-4DB8C12B97AF}"/>
              </a:ext>
            </a:extLst>
          </p:cNvPr>
          <p:cNvSpPr>
            <a:spLocks noGrp="1"/>
          </p:cNvSpPr>
          <p:nvPr>
            <p:ph type="title"/>
          </p:nvPr>
        </p:nvSpPr>
        <p:spPr>
          <a:xfrm>
            <a:off x="457200" y="274638"/>
            <a:ext cx="8229600" cy="939800"/>
          </a:xfrm>
        </p:spPr>
        <p:txBody>
          <a:bodyPr/>
          <a:lstStyle/>
          <a:p>
            <a:pPr eaLnBrk="1" hangingPunct="1"/>
            <a:r>
              <a:rPr lang="cs-CZ"/>
              <a:t>Rozdělení referátů (1)</a:t>
            </a:r>
          </a:p>
        </p:txBody>
      </p:sp>
      <p:sp>
        <p:nvSpPr>
          <p:cNvPr id="7" name="Zástupný symbol pro obsah 6">
            <a:extLst>
              <a:ext uri="{FF2B5EF4-FFF2-40B4-BE49-F238E27FC236}">
                <a16:creationId xmlns:a16="http://schemas.microsoft.com/office/drawing/2014/main" id="{0CE11270-9D13-D11A-D1FD-32E95DBFAE0A}"/>
              </a:ext>
            </a:extLst>
          </p:cNvPr>
          <p:cNvSpPr>
            <a:spLocks noGrp="1"/>
          </p:cNvSpPr>
          <p:nvPr>
            <p:ph idx="1"/>
          </p:nvPr>
        </p:nvSpPr>
        <p:spPr>
          <a:xfrm>
            <a:off x="467544" y="1124744"/>
            <a:ext cx="8229600" cy="5733256"/>
          </a:xfrm>
        </p:spPr>
        <p:txBody>
          <a:bodyPr rtlCol="0">
            <a:normAutofit fontScale="70000" lnSpcReduction="20000"/>
          </a:bodyPr>
          <a:lstStyle/>
          <a:p>
            <a:pPr>
              <a:buNone/>
            </a:pPr>
            <a:r>
              <a:rPr lang="cs-CZ" dirty="0"/>
              <a:t>1) </a:t>
            </a:r>
            <a:r>
              <a:rPr lang="cs-CZ" b="1" dirty="0"/>
              <a:t>Úvodní hodina;</a:t>
            </a:r>
            <a:r>
              <a:rPr lang="cs-CZ" dirty="0"/>
              <a:t> </a:t>
            </a:r>
            <a:r>
              <a:rPr lang="cs-CZ" b="1" dirty="0"/>
              <a:t>Rakousko: oběť, nebo viník druhé světové války?</a:t>
            </a:r>
            <a:r>
              <a:rPr lang="cs-CZ" dirty="0"/>
              <a:t> </a:t>
            </a:r>
            <a:r>
              <a:rPr lang="cs-CZ" b="1" dirty="0"/>
              <a:t>1/2  </a:t>
            </a:r>
            <a:r>
              <a:rPr lang="cs-CZ" dirty="0"/>
              <a:t>(20. 2. 2024)   </a:t>
            </a:r>
          </a:p>
          <a:p>
            <a:pPr>
              <a:buNone/>
            </a:pPr>
            <a:r>
              <a:rPr lang="cs-CZ" dirty="0"/>
              <a:t>2) </a:t>
            </a:r>
            <a:r>
              <a:rPr lang="cs-CZ" b="1" dirty="0"/>
              <a:t>Rakousko: oběť, nebo viník druhé světové války? 2/2 </a:t>
            </a:r>
            <a:r>
              <a:rPr lang="cs-CZ" dirty="0"/>
              <a:t>(27. 2. 2024) </a:t>
            </a:r>
          </a:p>
          <a:p>
            <a:pPr>
              <a:buNone/>
            </a:pPr>
            <a:r>
              <a:rPr lang="cs-CZ" b="1" dirty="0">
                <a:solidFill>
                  <a:srgbClr val="FF0000"/>
                </a:solidFill>
              </a:rPr>
              <a:t>     </a:t>
            </a:r>
            <a:r>
              <a:rPr lang="cs-CZ" i="1" dirty="0"/>
              <a:t>Prezentace: </a:t>
            </a:r>
            <a:r>
              <a:rPr lang="cs-CZ" b="1" dirty="0">
                <a:solidFill>
                  <a:srgbClr val="FF0000"/>
                </a:solidFill>
              </a:rPr>
              <a:t>Jakub Talaš</a:t>
            </a:r>
          </a:p>
          <a:p>
            <a:pPr>
              <a:buNone/>
            </a:pPr>
            <a:r>
              <a:rPr lang="cs-CZ" dirty="0"/>
              <a:t>3) </a:t>
            </a:r>
            <a:r>
              <a:rPr lang="cs-CZ" b="1" dirty="0"/>
              <a:t>Němci jako oběti druhé světové války? </a:t>
            </a:r>
            <a:r>
              <a:rPr lang="cs-CZ" dirty="0"/>
              <a:t>(5. 3. 2024) </a:t>
            </a:r>
          </a:p>
          <a:p>
            <a:pPr>
              <a:buNone/>
            </a:pPr>
            <a:r>
              <a:rPr lang="cs-CZ" b="1" dirty="0">
                <a:solidFill>
                  <a:srgbClr val="FF0000"/>
                </a:solidFill>
              </a:rPr>
              <a:t>	</a:t>
            </a:r>
            <a:r>
              <a:rPr lang="cs-CZ" i="1" dirty="0"/>
              <a:t> Prezentace:</a:t>
            </a:r>
            <a:r>
              <a:rPr lang="cs-CZ" b="1" dirty="0">
                <a:solidFill>
                  <a:srgbClr val="FF0000"/>
                </a:solidFill>
              </a:rPr>
              <a:t> Adam Klečka</a:t>
            </a:r>
          </a:p>
          <a:p>
            <a:pPr>
              <a:buNone/>
            </a:pPr>
            <a:r>
              <a:rPr lang="cs-CZ" dirty="0"/>
              <a:t>4) </a:t>
            </a:r>
            <a:r>
              <a:rPr lang="cs-CZ" b="1" dirty="0"/>
              <a:t>Integrace vyhnanců v SRN a NDR a kolektivní paměť </a:t>
            </a:r>
            <a:r>
              <a:rPr lang="cs-CZ" dirty="0"/>
              <a:t>(12. 3. 2024)</a:t>
            </a:r>
            <a:endParaRPr lang="cs-CZ" b="1" dirty="0">
              <a:solidFill>
                <a:srgbClr val="FF0000"/>
              </a:solidFill>
            </a:endParaRPr>
          </a:p>
          <a:p>
            <a:pPr>
              <a:buNone/>
            </a:pPr>
            <a:r>
              <a:rPr lang="cs-CZ" dirty="0"/>
              <a:t>	</a:t>
            </a:r>
            <a:r>
              <a:rPr lang="cs-CZ" i="1" dirty="0"/>
              <a:t> Prezentace:</a:t>
            </a:r>
            <a:r>
              <a:rPr lang="cs-CZ" b="1" dirty="0">
                <a:solidFill>
                  <a:srgbClr val="FF0000"/>
                </a:solidFill>
              </a:rPr>
              <a:t> Petra Městecká</a:t>
            </a:r>
            <a:endParaRPr lang="cs-CZ" dirty="0"/>
          </a:p>
          <a:p>
            <a:pPr>
              <a:buNone/>
            </a:pPr>
            <a:r>
              <a:rPr lang="cs-CZ" dirty="0"/>
              <a:t>5) </a:t>
            </a:r>
            <a:r>
              <a:rPr lang="cs-CZ" b="1" dirty="0"/>
              <a:t>Na cestě za občanskou společností: střet politiky a médií na příkladu „Aféry Spiegel“ </a:t>
            </a:r>
            <a:r>
              <a:rPr lang="cs-CZ" dirty="0"/>
              <a:t>(19. 3. 2024) </a:t>
            </a:r>
            <a:endParaRPr lang="cs-CZ" dirty="0">
              <a:solidFill>
                <a:srgbClr val="FF0000"/>
              </a:solidFill>
            </a:endParaRPr>
          </a:p>
          <a:p>
            <a:pPr>
              <a:buNone/>
            </a:pPr>
            <a:r>
              <a:rPr lang="cs-CZ" b="1" dirty="0"/>
              <a:t>	</a:t>
            </a:r>
            <a:r>
              <a:rPr lang="cs-CZ" i="1" dirty="0"/>
              <a:t> Prezentace:</a:t>
            </a:r>
            <a:r>
              <a:rPr lang="cs-CZ" b="1" dirty="0">
                <a:solidFill>
                  <a:srgbClr val="FF0000"/>
                </a:solidFill>
              </a:rPr>
              <a:t> Daniil </a:t>
            </a:r>
            <a:r>
              <a:rPr lang="cs-CZ" b="1" dirty="0" err="1">
                <a:solidFill>
                  <a:srgbClr val="FF0000"/>
                </a:solidFill>
              </a:rPr>
              <a:t>Sidorov</a:t>
            </a:r>
            <a:endParaRPr lang="cs-CZ" dirty="0"/>
          </a:p>
          <a:p>
            <a:pPr>
              <a:buNone/>
            </a:pPr>
            <a:r>
              <a:rPr lang="cs-CZ" dirty="0"/>
              <a:t>6) </a:t>
            </a:r>
            <a:r>
              <a:rPr lang="cs-CZ" b="1" dirty="0"/>
              <a:t>Německý podzim: levicový terorismus Rote </a:t>
            </a:r>
            <a:r>
              <a:rPr lang="cs-CZ" b="1" dirty="0" err="1"/>
              <a:t>Armee</a:t>
            </a:r>
            <a:r>
              <a:rPr lang="cs-CZ" b="1" dirty="0"/>
              <a:t> </a:t>
            </a:r>
            <a:r>
              <a:rPr lang="cs-CZ" b="1" dirty="0" err="1"/>
              <a:t>Fraktion</a:t>
            </a:r>
            <a:r>
              <a:rPr lang="cs-CZ" b="1" dirty="0"/>
              <a:t> a jeho současná reflexe </a:t>
            </a:r>
            <a:r>
              <a:rPr lang="cs-CZ" dirty="0"/>
              <a:t>(26. 3. 2024) </a:t>
            </a:r>
          </a:p>
          <a:p>
            <a:pPr>
              <a:buNone/>
            </a:pPr>
            <a:r>
              <a:rPr lang="cs-CZ" b="1" dirty="0">
                <a:solidFill>
                  <a:srgbClr val="FF0000"/>
                </a:solidFill>
              </a:rPr>
              <a:t>	</a:t>
            </a:r>
            <a:r>
              <a:rPr lang="cs-CZ" i="1" dirty="0"/>
              <a:t> Prezentace:</a:t>
            </a:r>
            <a:r>
              <a:rPr lang="cs-CZ" b="1" dirty="0">
                <a:solidFill>
                  <a:srgbClr val="FF0000"/>
                </a:solidFill>
              </a:rPr>
              <a:t> Jiří </a:t>
            </a:r>
            <a:r>
              <a:rPr lang="cs-CZ" b="1" dirty="0" err="1">
                <a:solidFill>
                  <a:srgbClr val="FF0000"/>
                </a:solidFill>
              </a:rPr>
              <a:t>Virág</a:t>
            </a:r>
            <a:endParaRPr lang="cs-CZ" b="1" dirty="0">
              <a:solidFill>
                <a:srgbClr val="FF0000"/>
              </a:solidFill>
            </a:endParaRPr>
          </a:p>
          <a:p>
            <a:pPr>
              <a:buNone/>
            </a:pPr>
            <a:r>
              <a:rPr lang="cs-CZ" dirty="0"/>
              <a:t>7) </a:t>
            </a:r>
            <a:r>
              <a:rPr lang="cs-CZ" b="1" dirty="0"/>
              <a:t>Hospodářské a sociální důsledky (znovu)sjednocení Německa</a:t>
            </a:r>
            <a:r>
              <a:rPr lang="cs-CZ" dirty="0"/>
              <a:t> (2. 4. 2024) </a:t>
            </a:r>
          </a:p>
          <a:p>
            <a:pPr>
              <a:buNone/>
            </a:pPr>
            <a:r>
              <a:rPr lang="cs-CZ" b="1" dirty="0">
                <a:solidFill>
                  <a:srgbClr val="FF0000"/>
                </a:solidFill>
              </a:rPr>
              <a:t>	</a:t>
            </a:r>
            <a:r>
              <a:rPr lang="cs-CZ" i="1" dirty="0"/>
              <a:t> Prezentace:</a:t>
            </a:r>
            <a:r>
              <a:rPr lang="cs-CZ" b="1" dirty="0">
                <a:solidFill>
                  <a:srgbClr val="FF0000"/>
                </a:solidFill>
              </a:rPr>
              <a:t> Michael </a:t>
            </a:r>
            <a:r>
              <a:rPr lang="cs-CZ" b="1" dirty="0" err="1">
                <a:solidFill>
                  <a:srgbClr val="FF0000"/>
                </a:solidFill>
              </a:rPr>
              <a:t>Klobucký</a:t>
            </a:r>
            <a:endParaRPr lang="cs-CZ" b="1" dirty="0">
              <a:solidFill>
                <a:srgbClr val="FF0000"/>
              </a:solidFill>
            </a:endParaRPr>
          </a:p>
          <a:p>
            <a:pPr>
              <a:buNone/>
            </a:pPr>
            <a:endParaRPr lang="cs-CZ" dirty="0">
              <a:solidFill>
                <a:srgbClr val="FF0000"/>
              </a:solidFill>
            </a:endParaRPr>
          </a:p>
          <a:p>
            <a:pPr>
              <a:buNone/>
            </a:pPr>
            <a:endParaRPr lang="cs-CZ" b="1" dirty="0">
              <a:solidFill>
                <a:srgbClr val="FF0000"/>
              </a:solidFill>
            </a:endParaRPr>
          </a:p>
          <a:p>
            <a:pPr>
              <a:buNone/>
            </a:pPr>
            <a:endParaRPr lang="cs-CZ" b="1" dirty="0">
              <a:solidFill>
                <a:srgbClr val="FF0000"/>
              </a:solidFill>
            </a:endParaRPr>
          </a:p>
          <a:p>
            <a:pPr>
              <a:buNone/>
            </a:pPr>
            <a:endParaRPr lang="cs-CZ" b="1" dirty="0">
              <a:solidFill>
                <a:srgbClr val="FF0000"/>
              </a:solidFill>
            </a:endParaRPr>
          </a:p>
          <a:p>
            <a:pPr>
              <a:buNone/>
            </a:pPr>
            <a:endParaRPr lang="cs-CZ" dirty="0"/>
          </a:p>
          <a:p>
            <a:pPr eaLnBrk="1" fontAlgn="auto" hangingPunct="1">
              <a:spcAft>
                <a:spcPts val="0"/>
              </a:spcAft>
              <a:buFont typeface="Arial" pitchFamily="34" charset="0"/>
              <a:buNone/>
              <a:defRPr/>
            </a:pPr>
            <a:endParaRPr lang="cs-CZ" dirty="0"/>
          </a:p>
          <a:p>
            <a:pPr eaLnBrk="1" fontAlgn="auto" hangingPunct="1">
              <a:spcAft>
                <a:spcPts val="0"/>
              </a:spcAft>
              <a:buFont typeface="Arial" pitchFamily="34" charset="0"/>
              <a:buNone/>
              <a:defRPr/>
            </a:pPr>
            <a:endParaRPr lang="cs-CZ" dirty="0"/>
          </a:p>
          <a:p>
            <a:pPr eaLnBrk="1" fontAlgn="auto" hangingPunct="1">
              <a:spcAft>
                <a:spcPts val="0"/>
              </a:spcAft>
              <a:buFont typeface="Arial" pitchFamily="34" charset="0"/>
              <a:buNone/>
              <a:defRPr/>
            </a:pPr>
            <a:endParaRPr lang="cs-CZ" b="1" dirty="0"/>
          </a:p>
        </p:txBody>
      </p:sp>
    </p:spTree>
    <p:extLst>
      <p:ext uri="{BB962C8B-B14F-4D97-AF65-F5344CB8AC3E}">
        <p14:creationId xmlns:p14="http://schemas.microsoft.com/office/powerpoint/2010/main" val="397064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20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20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20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20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20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Effect transition="in" filter="fade">
                                      <p:cBhvr>
                                        <p:cTn id="67" dur="20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a:t>Hospodářství NDR na konci 80. let</a:t>
            </a:r>
          </a:p>
        </p:txBody>
      </p:sp>
      <p:sp>
        <p:nvSpPr>
          <p:cNvPr id="3" name="Zástupný symbol pro obsah 2"/>
          <p:cNvSpPr>
            <a:spLocks noGrp="1"/>
          </p:cNvSpPr>
          <p:nvPr>
            <p:ph idx="1"/>
          </p:nvPr>
        </p:nvSpPr>
        <p:spPr/>
        <p:txBody>
          <a:bodyPr/>
          <a:lstStyle/>
          <a:p>
            <a:r>
              <a:rPr lang="cs-CZ"/>
              <a:t>Struktura hospodářství NDR </a:t>
            </a:r>
            <a:r>
              <a:rPr lang="cs-CZ" sz="2800"/>
              <a:t>(výroba, zahraniční obchod)</a:t>
            </a:r>
          </a:p>
          <a:p>
            <a:pPr lvl="1"/>
            <a:r>
              <a:rPr lang="cs-CZ" sz="2400"/>
              <a:t>těžký průmysl (strojírenský, chemický)</a:t>
            </a:r>
          </a:p>
          <a:p>
            <a:pPr lvl="1"/>
            <a:r>
              <a:rPr lang="cs-CZ" sz="2400"/>
              <a:t>zanedbané služby</a:t>
            </a:r>
          </a:p>
          <a:p>
            <a:pPr lvl="1"/>
            <a:r>
              <a:rPr lang="cs-CZ" sz="2400"/>
              <a:t>podíl vývozu na HDP: pouze 25 %</a:t>
            </a:r>
          </a:p>
          <a:p>
            <a:pPr lvl="1"/>
            <a:r>
              <a:rPr lang="cs-CZ" sz="2400"/>
              <a:t>vývoz 80 % do zemí RVHP, 20 % na Západ (z toho navíc velká část nerentabilní)</a:t>
            </a:r>
          </a:p>
          <a:p>
            <a:pPr lvl="1"/>
            <a:r>
              <a:rPr lang="cs-CZ" sz="2400"/>
              <a:t>největší obchodní partner SSSR, po zhroucení RVHP klesl export NDR na východ o 60 %</a:t>
            </a:r>
          </a:p>
          <a:p>
            <a:pPr lvl="1"/>
            <a:r>
              <a:rPr lang="cs-CZ" sz="2400"/>
              <a:t>výdaje na stranický aparát, armádu, sociální dávky</a:t>
            </a:r>
          </a:p>
          <a:p>
            <a:pPr lvl="1"/>
            <a:r>
              <a:rPr lang="cs-CZ" sz="2400"/>
              <a:t>rostoucí zadlužení, půjčky na západě (SRN)</a:t>
            </a:r>
          </a:p>
          <a:p>
            <a:pPr lvl="1"/>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a:t>Hospodářství NDR na konci 80. let</a:t>
            </a:r>
          </a:p>
        </p:txBody>
      </p:sp>
      <p:sp>
        <p:nvSpPr>
          <p:cNvPr id="3" name="Zástupný symbol pro obsah 2"/>
          <p:cNvSpPr>
            <a:spLocks noGrp="1"/>
          </p:cNvSpPr>
          <p:nvPr>
            <p:ph idx="1"/>
          </p:nvPr>
        </p:nvSpPr>
        <p:spPr/>
        <p:txBody>
          <a:bodyPr/>
          <a:lstStyle/>
          <a:p>
            <a:r>
              <a:rPr lang="cs-CZ"/>
              <a:t>Srovnání stavu hospodářství SRN a NDR v roce 1990 </a:t>
            </a:r>
            <a:r>
              <a:rPr lang="cs-CZ" sz="2800"/>
              <a:t>(HDP, nezaměstnanost, produktivita práce)</a:t>
            </a:r>
            <a:r>
              <a:rPr lang="cs-CZ"/>
              <a:t> </a:t>
            </a:r>
          </a:p>
          <a:p>
            <a:pPr lvl="1"/>
            <a:endParaRPr lang="cs-CZ"/>
          </a:p>
          <a:p>
            <a:pPr lvl="1"/>
            <a:r>
              <a:rPr lang="cs-CZ"/>
              <a:t>HDP: 8 % +</a:t>
            </a:r>
            <a:r>
              <a:rPr lang="en-US"/>
              <a:t> </a:t>
            </a:r>
            <a:r>
              <a:rPr lang="cs-CZ"/>
              <a:t>produktivita 70 % vůči SRN</a:t>
            </a:r>
          </a:p>
          <a:p>
            <a:pPr lvl="1"/>
            <a:r>
              <a:rPr lang="cs-CZ"/>
              <a:t>nezaměstnanost: úředně žádná; NSZ 1991: 9,6; 1994: 15,9 %</a:t>
            </a:r>
          </a:p>
          <a:p>
            <a:pPr lvl="1"/>
            <a:r>
              <a:rPr lang="cs-CZ"/>
              <a:t>1991: HDP NSZ: 37 % průměru EU15 </a:t>
            </a:r>
            <a:r>
              <a:rPr lang="en-US"/>
              <a:t> </a:t>
            </a: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p:txBody>
          <a:bodyPr/>
          <a:lstStyle/>
          <a:p>
            <a:pPr eaLnBrk="1" hangingPunct="1"/>
            <a:r>
              <a:rPr lang="cs-CZ" sz="3800"/>
              <a:t>Měnová, hospodářská a sociální unie (1)</a:t>
            </a:r>
          </a:p>
        </p:txBody>
      </p:sp>
      <p:sp>
        <p:nvSpPr>
          <p:cNvPr id="3" name="Zástupný symbol pro obsah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cs-CZ" sz="2800" dirty="0"/>
              <a:t>v platnosti od 1. 7. 1990, „velký monetární třesk“; iluze o druhém hospodářském zázraku</a:t>
            </a:r>
          </a:p>
          <a:p>
            <a:pPr eaLnBrk="1" fontAlgn="auto" hangingPunct="1">
              <a:spcAft>
                <a:spcPts val="0"/>
              </a:spcAft>
              <a:buFont typeface="Arial" pitchFamily="34" charset="0"/>
              <a:buChar char="•"/>
              <a:defRPr/>
            </a:pPr>
            <a:r>
              <a:rPr lang="cs-CZ" sz="2800" dirty="0"/>
              <a:t>M+H+S unie = šoková terapie </a:t>
            </a:r>
          </a:p>
          <a:p>
            <a:pPr lvl="1" eaLnBrk="1" fontAlgn="auto" hangingPunct="1">
              <a:spcAft>
                <a:spcPts val="0"/>
              </a:spcAft>
              <a:buFont typeface="Arial" pitchFamily="34" charset="0"/>
              <a:buChar char="–"/>
              <a:defRPr/>
            </a:pPr>
            <a:r>
              <a:rPr lang="cs-CZ" sz="2400" dirty="0"/>
              <a:t>prosadili </a:t>
            </a:r>
            <a:r>
              <a:rPr lang="cs-CZ" sz="2400" dirty="0" err="1"/>
              <a:t>Kohl</a:t>
            </a:r>
            <a:r>
              <a:rPr lang="cs-CZ" sz="2400" dirty="0"/>
              <a:t> a ministr financí </a:t>
            </a:r>
            <a:r>
              <a:rPr lang="cs-CZ" sz="2400" dirty="0" err="1"/>
              <a:t>Waigel</a:t>
            </a:r>
            <a:endParaRPr lang="cs-CZ" sz="2400" dirty="0"/>
          </a:p>
          <a:p>
            <a:pPr lvl="1" eaLnBrk="1" fontAlgn="auto" hangingPunct="1">
              <a:spcAft>
                <a:spcPts val="0"/>
              </a:spcAft>
              <a:buFont typeface="Arial" pitchFamily="34" charset="0"/>
              <a:buChar char="–"/>
              <a:defRPr/>
            </a:pPr>
            <a:r>
              <a:rPr lang="cs-CZ" sz="2400" dirty="0"/>
              <a:t>obava z masivního útěku NDR-Němců na Západ + tlak obyvatelstva na zavedení DM</a:t>
            </a:r>
          </a:p>
          <a:p>
            <a:pPr lvl="1" eaLnBrk="1" fontAlgn="auto" hangingPunct="1">
              <a:spcAft>
                <a:spcPts val="0"/>
              </a:spcAft>
              <a:buFont typeface="Arial" pitchFamily="34" charset="0"/>
              <a:buChar char="–"/>
              <a:defRPr/>
            </a:pPr>
            <a:r>
              <a:rPr lang="cs-CZ" sz="2400" dirty="0"/>
              <a:t>státní smlouvou stanoveno: zrušení centrálního plánování, zavedení tržního hospodářství, uvolnění cen a platů, uvolnění zahraničního obchodu, reforma bankovního systému</a:t>
            </a:r>
          </a:p>
          <a:p>
            <a:pPr lvl="1" eaLnBrk="1" fontAlgn="auto" hangingPunct="1">
              <a:spcAft>
                <a:spcPts val="0"/>
              </a:spcAft>
              <a:buFont typeface="Arial" pitchFamily="34" charset="0"/>
              <a:buChar char="–"/>
              <a:defRPr/>
            </a:pPr>
            <a:r>
              <a:rPr lang="cs-CZ" sz="2400" dirty="0"/>
              <a:t>stále dozor státu nad: ceny nájmů (regulace), energií, poštovních a dopravních služeb – do roku 1992 </a:t>
            </a:r>
          </a:p>
          <a:p>
            <a:pPr lvl="1" eaLnBrk="1" fontAlgn="auto" hangingPunct="1">
              <a:spcAft>
                <a:spcPts val="0"/>
              </a:spcAft>
              <a:buFont typeface="Arial" pitchFamily="34" charset="0"/>
              <a:buChar char="–"/>
              <a:defRPr/>
            </a:pPr>
            <a:endParaRPr lang="cs-CZ" dirty="0"/>
          </a:p>
          <a:p>
            <a:pPr lvl="1" eaLnBrk="1" fontAlgn="auto" hangingPunct="1">
              <a:spcAft>
                <a:spcPts val="0"/>
              </a:spcAft>
              <a:buFont typeface="Arial" pitchFamily="34" charset="0"/>
              <a:buChar char="–"/>
              <a:defRPr/>
            </a:pPr>
            <a:endParaRPr lang="cs-CZ" dirty="0"/>
          </a:p>
          <a:p>
            <a:pPr lvl="1" eaLnBrk="1" fontAlgn="auto" hangingPunct="1">
              <a:spcAft>
                <a:spcPts val="0"/>
              </a:spcAft>
              <a:buFont typeface="Arial" pitchFamily="34" charset="0"/>
              <a:buChar char="–"/>
              <a:defRPr/>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lstStyle/>
          <a:p>
            <a:pPr eaLnBrk="1" hangingPunct="1"/>
            <a:r>
              <a:rPr lang="cs-CZ" sz="3800"/>
              <a:t>Měnová, hospodářská a sociální unie (2)</a:t>
            </a:r>
          </a:p>
        </p:txBody>
      </p:sp>
      <p:sp>
        <p:nvSpPr>
          <p:cNvPr id="3" name="Zástupný symbol pro obsah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cs-CZ" dirty="0"/>
              <a:t>od 1. 7. 1990: DM platná na území NDR</a:t>
            </a:r>
          </a:p>
          <a:p>
            <a:pPr eaLnBrk="1" fontAlgn="auto" hangingPunct="1">
              <a:spcAft>
                <a:spcPts val="0"/>
              </a:spcAft>
              <a:buFont typeface="Arial" pitchFamily="34" charset="0"/>
              <a:buChar char="•"/>
              <a:defRPr/>
            </a:pPr>
            <a:r>
              <a:rPr lang="cs-CZ" dirty="0"/>
              <a:t>z politických důvodů upuštěno od tržního převodu peněz, kvůli kupní síle východoněmeckého obyvatelstva</a:t>
            </a:r>
          </a:p>
          <a:p>
            <a:pPr eaLnBrk="1" fontAlgn="auto" hangingPunct="1">
              <a:spcAft>
                <a:spcPts val="0"/>
              </a:spcAft>
              <a:buFont typeface="Arial" pitchFamily="34" charset="0"/>
              <a:buChar char="•"/>
              <a:defRPr/>
            </a:pPr>
            <a:r>
              <a:rPr lang="cs-CZ" dirty="0"/>
              <a:t>kurz 1:1: dospělí 4000 DM, děti 2000 DM, senioři 6000 DM, převedení mezd, důchodů a stipendií</a:t>
            </a:r>
          </a:p>
          <a:p>
            <a:pPr eaLnBrk="1" fontAlgn="auto" hangingPunct="1">
              <a:spcAft>
                <a:spcPts val="0"/>
              </a:spcAft>
              <a:buFont typeface="Arial" pitchFamily="34" charset="0"/>
              <a:buChar char="•"/>
              <a:defRPr/>
            </a:pPr>
            <a:r>
              <a:rPr lang="cs-CZ" dirty="0"/>
              <a:t>kurz 2:1: další úspory, přepočtení dluhů</a:t>
            </a:r>
          </a:p>
          <a:p>
            <a:pPr eaLnBrk="1" fontAlgn="auto" hangingPunct="1">
              <a:spcAft>
                <a:spcPts val="0"/>
              </a:spcAft>
              <a:buFont typeface="Arial" pitchFamily="34" charset="0"/>
              <a:buChar char="•"/>
              <a:defRPr/>
            </a:pPr>
            <a:r>
              <a:rPr lang="cs-CZ" dirty="0"/>
              <a:t>kurz 3:1: pro neněmecké občany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pPr eaLnBrk="1" hangingPunct="1"/>
            <a:r>
              <a:rPr lang="cs-CZ" sz="3800"/>
              <a:t>Měnová, hospodářská a sociální unie (3)</a:t>
            </a:r>
          </a:p>
        </p:txBody>
      </p:sp>
      <p:sp>
        <p:nvSpPr>
          <p:cNvPr id="3" name="Zástupný symbol pro obsah 2"/>
          <p:cNvSpPr>
            <a:spLocks noGrp="1"/>
          </p:cNvSpPr>
          <p:nvPr>
            <p:ph idx="1"/>
          </p:nvPr>
        </p:nvSpPr>
        <p:spPr>
          <a:xfrm>
            <a:off x="457200" y="1428750"/>
            <a:ext cx="8229600" cy="4697413"/>
          </a:xfrm>
        </p:spPr>
        <p:txBody>
          <a:bodyPr rtlCol="0">
            <a:normAutofit lnSpcReduction="10000"/>
          </a:bodyPr>
          <a:lstStyle/>
          <a:p>
            <a:pPr eaLnBrk="1" fontAlgn="auto" hangingPunct="1">
              <a:spcAft>
                <a:spcPts val="0"/>
              </a:spcAft>
              <a:buFont typeface="Arial" charset="0"/>
              <a:buNone/>
              <a:defRPr/>
            </a:pPr>
            <a:r>
              <a:rPr lang="cs-CZ" sz="2200" dirty="0"/>
              <a:t>→ zvýšení kupní síly východoněmeckého obyvatelstva </a:t>
            </a:r>
          </a:p>
          <a:p>
            <a:pPr eaLnBrk="1" fontAlgn="auto" hangingPunct="1">
              <a:spcAft>
                <a:spcPts val="0"/>
              </a:spcAft>
              <a:buFont typeface="Arial" charset="0"/>
              <a:buNone/>
              <a:defRPr/>
            </a:pPr>
            <a:r>
              <a:rPr lang="cs-CZ" sz="2200" dirty="0"/>
              <a:t>	x  platová výše zůstává na 50 % průměru SRN</a:t>
            </a:r>
          </a:p>
          <a:p>
            <a:pPr eaLnBrk="1" fontAlgn="auto" hangingPunct="1">
              <a:spcAft>
                <a:spcPts val="0"/>
              </a:spcAft>
              <a:buFont typeface="Arial" charset="0"/>
              <a:buNone/>
              <a:defRPr/>
            </a:pPr>
            <a:r>
              <a:rPr lang="cs-CZ" sz="2200" dirty="0"/>
              <a:t>     x  předpoklad odborů o vyrovnání platů v roce 1994</a:t>
            </a:r>
          </a:p>
          <a:p>
            <a:pPr eaLnBrk="1" fontAlgn="auto" hangingPunct="1">
              <a:spcAft>
                <a:spcPts val="0"/>
              </a:spcAft>
              <a:buFont typeface="Arial" charset="0"/>
              <a:buNone/>
              <a:defRPr/>
            </a:pPr>
            <a:r>
              <a:rPr lang="cs-CZ" sz="2200" dirty="0"/>
              <a:t>→ do oběhu o 13 % víc peněz než odpovídalo reálně potřebě  x  inflace se nedostavila</a:t>
            </a:r>
          </a:p>
          <a:p>
            <a:pPr eaLnBrk="1" fontAlgn="auto" hangingPunct="1">
              <a:spcAft>
                <a:spcPts val="0"/>
              </a:spcAft>
              <a:buFont typeface="Arial" charset="0"/>
              <a:buNone/>
              <a:defRPr/>
            </a:pPr>
            <a:r>
              <a:rPr lang="cs-CZ" sz="2200" dirty="0"/>
              <a:t>→ zrychlení propadu východoněmeckého hospodářství, např. pokles zpracovatelského průmyslu jen v roce 1990 o 30 %</a:t>
            </a:r>
          </a:p>
          <a:p>
            <a:pPr eaLnBrk="1" fontAlgn="auto" hangingPunct="1">
              <a:spcAft>
                <a:spcPts val="0"/>
              </a:spcAft>
              <a:buFont typeface="Arial" charset="0"/>
              <a:buNone/>
              <a:defRPr/>
            </a:pPr>
            <a:r>
              <a:rPr lang="cs-CZ" sz="2200" dirty="0"/>
              <a:t>→ nárůst nezaměstnanosti NSZ: 1990: 9,8 miliónu zaměstnaných  x 1992: 6,1 miliónu zaměstnaných  </a:t>
            </a:r>
          </a:p>
          <a:p>
            <a:pPr eaLnBrk="1" fontAlgn="auto" hangingPunct="1">
              <a:spcAft>
                <a:spcPts val="0"/>
              </a:spcAft>
              <a:buFont typeface="Arial" charset="0"/>
              <a:buNone/>
              <a:defRPr/>
            </a:pPr>
            <a:r>
              <a:rPr lang="cs-CZ" sz="2200" dirty="0"/>
              <a:t>→ NDR převzala model sociálně tržního hospodářství </a:t>
            </a:r>
          </a:p>
          <a:p>
            <a:pPr eaLnBrk="1" fontAlgn="auto" hangingPunct="1">
              <a:spcAft>
                <a:spcPts val="0"/>
              </a:spcAft>
              <a:buFont typeface="Arial" charset="0"/>
              <a:buNone/>
              <a:defRPr/>
            </a:pPr>
            <a:r>
              <a:rPr lang="cs-CZ" sz="2200" dirty="0"/>
              <a:t>	= liberalizace cen, volný pohyb pracovních sil, zboží, kapitálu, systém děleného pojištění (důchodové, zdravotní, sociální), reforma pracovního práva (ochrana před výpovědí)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pPr eaLnBrk="1" hangingPunct="1"/>
            <a:r>
              <a:rPr lang="cs-CZ" dirty="0"/>
              <a:t>Seminář 9. 4. 2024</a:t>
            </a:r>
          </a:p>
        </p:txBody>
      </p:sp>
      <p:sp>
        <p:nvSpPr>
          <p:cNvPr id="20483" name="Zástupný symbol pro obsah 2"/>
          <p:cNvSpPr>
            <a:spLocks noGrp="1"/>
          </p:cNvSpPr>
          <p:nvPr>
            <p:ph idx="1"/>
          </p:nvPr>
        </p:nvSpPr>
        <p:spPr>
          <a:xfrm>
            <a:off x="457200" y="1285875"/>
            <a:ext cx="8229600" cy="5214938"/>
          </a:xfrm>
        </p:spPr>
        <p:txBody>
          <a:bodyPr/>
          <a:lstStyle/>
          <a:p>
            <a:pPr algn="ctr" eaLnBrk="1" hangingPunct="1">
              <a:buFont typeface="Arial" charset="0"/>
              <a:buNone/>
            </a:pPr>
            <a:r>
              <a:rPr lang="cs-CZ" b="1" dirty="0"/>
              <a:t>Téma:</a:t>
            </a:r>
          </a:p>
          <a:p>
            <a:pPr algn="ctr" eaLnBrk="1" hangingPunct="1">
              <a:buNone/>
            </a:pPr>
            <a:r>
              <a:rPr lang="cs-CZ" dirty="0"/>
              <a:t>Přistěhovalecké země proti své vůli </a:t>
            </a:r>
          </a:p>
          <a:p>
            <a:pPr algn="ctr" eaLnBrk="1" hangingPunct="1">
              <a:buNone/>
            </a:pPr>
            <a:r>
              <a:rPr lang="cs-CZ" dirty="0"/>
              <a:t>– imigrace do NMZ po roce 1949 </a:t>
            </a:r>
          </a:p>
          <a:p>
            <a:pPr algn="ctr" eaLnBrk="1" hangingPunct="1">
              <a:buNone/>
            </a:pPr>
            <a:r>
              <a:rPr lang="cs-CZ" b="1" dirty="0"/>
              <a:t>Text:</a:t>
            </a:r>
          </a:p>
          <a:p>
            <a:pPr algn="ctr">
              <a:buNone/>
            </a:pPr>
            <a:r>
              <a:rPr lang="de-DE" sz="2000" dirty="0"/>
              <a:t>Maren </a:t>
            </a:r>
            <a:r>
              <a:rPr lang="de-DE" sz="2000" dirty="0" err="1"/>
              <a:t>Borkert</a:t>
            </a:r>
            <a:r>
              <a:rPr lang="de-DE" sz="2000" dirty="0"/>
              <a:t> a Wolfgang </a:t>
            </a:r>
            <a:r>
              <a:rPr lang="de-DE" sz="2000" dirty="0" err="1"/>
              <a:t>Bosswick</a:t>
            </a:r>
            <a:r>
              <a:rPr lang="cs-CZ" sz="2000" dirty="0"/>
              <a:t>, „</a:t>
            </a:r>
            <a:r>
              <a:rPr lang="cs-CZ" sz="2000" dirty="0" err="1"/>
              <a:t>The</a:t>
            </a:r>
            <a:r>
              <a:rPr lang="cs-CZ" sz="2000" dirty="0"/>
              <a:t> Case </a:t>
            </a:r>
            <a:r>
              <a:rPr lang="cs-CZ" sz="2000" dirty="0" err="1"/>
              <a:t>of</a:t>
            </a:r>
            <a:r>
              <a:rPr lang="cs-CZ" sz="2000" dirty="0"/>
              <a:t> </a:t>
            </a:r>
            <a:r>
              <a:rPr lang="cs-CZ" sz="2000" dirty="0" err="1"/>
              <a:t>Germany</a:t>
            </a:r>
            <a:r>
              <a:rPr lang="cs-CZ" sz="2000" dirty="0"/>
              <a:t>“, in </a:t>
            </a:r>
            <a:r>
              <a:rPr lang="cs-CZ" sz="2000" i="1" dirty="0" err="1"/>
              <a:t>Migration</a:t>
            </a:r>
            <a:r>
              <a:rPr lang="cs-CZ" sz="2000" i="1" dirty="0"/>
              <a:t> </a:t>
            </a:r>
            <a:r>
              <a:rPr lang="cs-CZ" sz="2000" i="1" dirty="0" err="1"/>
              <a:t>Policy</a:t>
            </a:r>
            <a:r>
              <a:rPr lang="cs-CZ" sz="2000" i="1" dirty="0"/>
              <a:t> </a:t>
            </a:r>
            <a:r>
              <a:rPr lang="cs-CZ" sz="2000" i="1" dirty="0" err="1"/>
              <a:t>Making</a:t>
            </a:r>
            <a:r>
              <a:rPr lang="cs-CZ" sz="2000" i="1" dirty="0"/>
              <a:t> in </a:t>
            </a:r>
            <a:r>
              <a:rPr lang="cs-CZ" sz="2000" i="1" dirty="0" err="1"/>
              <a:t>Europe</a:t>
            </a:r>
            <a:r>
              <a:rPr lang="cs-CZ" sz="2000" i="1" dirty="0"/>
              <a:t>. </a:t>
            </a:r>
            <a:r>
              <a:rPr lang="cs-CZ" sz="2000" i="1" dirty="0" err="1"/>
              <a:t>The</a:t>
            </a:r>
            <a:r>
              <a:rPr lang="cs-CZ" sz="2000" i="1" dirty="0"/>
              <a:t> Dynamics </a:t>
            </a:r>
            <a:r>
              <a:rPr lang="cs-CZ" sz="2000" i="1" dirty="0" err="1"/>
              <a:t>of</a:t>
            </a:r>
            <a:r>
              <a:rPr lang="cs-CZ" sz="2000" i="1" dirty="0"/>
              <a:t> </a:t>
            </a:r>
            <a:r>
              <a:rPr lang="cs-CZ" sz="2000" i="1" dirty="0" err="1"/>
              <a:t>Actors</a:t>
            </a:r>
            <a:r>
              <a:rPr lang="cs-CZ" sz="2000" i="1" dirty="0"/>
              <a:t> </a:t>
            </a:r>
            <a:r>
              <a:rPr lang="cs-CZ" sz="2000" i="1" dirty="0" err="1"/>
              <a:t>and</a:t>
            </a:r>
            <a:r>
              <a:rPr lang="cs-CZ" sz="2000" i="1" dirty="0"/>
              <a:t> </a:t>
            </a:r>
            <a:r>
              <a:rPr lang="cs-CZ" sz="2000" i="1" dirty="0" err="1"/>
              <a:t>Contexts</a:t>
            </a:r>
            <a:r>
              <a:rPr lang="cs-CZ" sz="2000" i="1" dirty="0"/>
              <a:t> in Past </a:t>
            </a:r>
            <a:r>
              <a:rPr lang="cs-CZ" sz="2000" i="1" dirty="0" err="1"/>
              <a:t>and</a:t>
            </a:r>
            <a:r>
              <a:rPr lang="cs-CZ" sz="2000" i="1" dirty="0"/>
              <a:t> </a:t>
            </a:r>
            <a:r>
              <a:rPr lang="cs-CZ" sz="2000" i="1" dirty="0" err="1"/>
              <a:t>Present</a:t>
            </a:r>
            <a:r>
              <a:rPr lang="cs-CZ" sz="2000" dirty="0"/>
              <a:t>, </a:t>
            </a:r>
            <a:r>
              <a:rPr lang="cs-CZ" sz="2000" dirty="0" err="1"/>
              <a:t>eds</a:t>
            </a:r>
            <a:r>
              <a:rPr lang="cs-CZ" sz="2000" dirty="0"/>
              <a:t>. G</a:t>
            </a:r>
            <a:r>
              <a:rPr lang="it-IT" sz="2000" dirty="0"/>
              <a:t>iovanna </a:t>
            </a:r>
            <a:r>
              <a:rPr lang="cs-CZ" sz="2000" dirty="0"/>
              <a:t>Z</a:t>
            </a:r>
            <a:r>
              <a:rPr lang="it-IT" sz="2000" dirty="0"/>
              <a:t>incone, </a:t>
            </a:r>
            <a:r>
              <a:rPr lang="cs-CZ" sz="2000" dirty="0"/>
              <a:t>R</a:t>
            </a:r>
            <a:r>
              <a:rPr lang="it-IT" sz="2000" dirty="0"/>
              <a:t>inus </a:t>
            </a:r>
            <a:r>
              <a:rPr lang="cs-CZ" sz="2000" dirty="0"/>
              <a:t>P</a:t>
            </a:r>
            <a:r>
              <a:rPr lang="it-IT" sz="2000" dirty="0"/>
              <a:t>enninx &amp; </a:t>
            </a:r>
            <a:r>
              <a:rPr lang="cs-CZ" sz="2000" dirty="0"/>
              <a:t>M</a:t>
            </a:r>
            <a:r>
              <a:rPr lang="it-IT" sz="2000" dirty="0"/>
              <a:t>aren </a:t>
            </a:r>
            <a:r>
              <a:rPr lang="cs-CZ" sz="2000" dirty="0"/>
              <a:t>B</a:t>
            </a:r>
            <a:r>
              <a:rPr lang="it-IT" sz="2000" dirty="0"/>
              <a:t>orkert</a:t>
            </a:r>
            <a:r>
              <a:rPr lang="cs-CZ" sz="2000" dirty="0"/>
              <a:t> (Amsterdam: </a:t>
            </a:r>
            <a:r>
              <a:rPr lang="cs-CZ" sz="2000" dirty="0" err="1"/>
              <a:t>Amsterdam</a:t>
            </a:r>
            <a:r>
              <a:rPr lang="cs-CZ" sz="2000" dirty="0"/>
              <a:t> University </a:t>
            </a:r>
            <a:r>
              <a:rPr lang="cs-CZ" sz="2000" dirty="0" err="1"/>
              <a:t>Press</a:t>
            </a:r>
            <a:r>
              <a:rPr lang="cs-CZ" sz="2000" dirty="0"/>
              <a:t>, 2011), 97–137. </a:t>
            </a:r>
            <a:endParaRPr lang="cs-CZ" sz="2000" b="1" dirty="0"/>
          </a:p>
          <a:p>
            <a:pPr algn="ctr">
              <a:buFont typeface="Arial" charset="0"/>
              <a:buNone/>
            </a:pPr>
            <a:r>
              <a:rPr lang="cs-CZ" b="1" dirty="0"/>
              <a:t>Referát:</a:t>
            </a:r>
          </a:p>
          <a:p>
            <a:pPr algn="ctr">
              <a:buFont typeface="Arial" charset="0"/>
              <a:buNone/>
            </a:pPr>
            <a:r>
              <a:rPr lang="cs-CZ" b="1" dirty="0">
                <a:solidFill>
                  <a:srgbClr val="FF0000"/>
                </a:solidFill>
              </a:rPr>
              <a:t>Petr Kozel</a:t>
            </a:r>
            <a:endParaRPr lang="cs-CZ"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C97F7-0860-0375-55C7-E5C45D22250A}"/>
            </a:ext>
          </a:extLst>
        </p:cNvPr>
        <p:cNvGrpSpPr/>
        <p:nvPr/>
      </p:nvGrpSpPr>
      <p:grpSpPr>
        <a:xfrm>
          <a:off x="0" y="0"/>
          <a:ext cx="0" cy="0"/>
          <a:chOff x="0" y="0"/>
          <a:chExt cx="0" cy="0"/>
        </a:xfrm>
      </p:grpSpPr>
      <p:sp>
        <p:nvSpPr>
          <p:cNvPr id="4098" name="Nadpis 1">
            <a:extLst>
              <a:ext uri="{FF2B5EF4-FFF2-40B4-BE49-F238E27FC236}">
                <a16:creationId xmlns:a16="http://schemas.microsoft.com/office/drawing/2014/main" id="{3DE5C562-A712-7D0D-1BDD-D398118B579F}"/>
              </a:ext>
            </a:extLst>
          </p:cNvPr>
          <p:cNvSpPr>
            <a:spLocks noGrp="1"/>
          </p:cNvSpPr>
          <p:nvPr>
            <p:ph type="title"/>
          </p:nvPr>
        </p:nvSpPr>
        <p:spPr/>
        <p:txBody>
          <a:bodyPr/>
          <a:lstStyle/>
          <a:p>
            <a:pPr eaLnBrk="1" hangingPunct="1"/>
            <a:r>
              <a:rPr lang="cs-CZ" dirty="0"/>
              <a:t>Rozdělení referátů (2)</a:t>
            </a:r>
          </a:p>
        </p:txBody>
      </p:sp>
      <p:sp>
        <p:nvSpPr>
          <p:cNvPr id="3" name="Zástupný symbol pro obsah 2">
            <a:extLst>
              <a:ext uri="{FF2B5EF4-FFF2-40B4-BE49-F238E27FC236}">
                <a16:creationId xmlns:a16="http://schemas.microsoft.com/office/drawing/2014/main" id="{9F3BB20A-400A-CA32-7E86-498A0A9D1BDB}"/>
              </a:ext>
            </a:extLst>
          </p:cNvPr>
          <p:cNvSpPr>
            <a:spLocks noGrp="1"/>
          </p:cNvSpPr>
          <p:nvPr>
            <p:ph idx="1"/>
          </p:nvPr>
        </p:nvSpPr>
        <p:spPr>
          <a:xfrm>
            <a:off x="457200" y="1417638"/>
            <a:ext cx="8229600" cy="4708525"/>
          </a:xfrm>
        </p:spPr>
        <p:txBody>
          <a:bodyPr rtlCol="0">
            <a:noAutofit/>
          </a:bodyPr>
          <a:lstStyle/>
          <a:p>
            <a:pPr>
              <a:spcBef>
                <a:spcPts val="0"/>
              </a:spcBef>
              <a:buNone/>
            </a:pPr>
            <a:r>
              <a:rPr lang="cs-CZ" sz="2200" dirty="0"/>
              <a:t>8) </a:t>
            </a:r>
            <a:r>
              <a:rPr lang="cs-CZ" sz="2200" b="1" dirty="0"/>
              <a:t>Přistěhovalecké země proti své vůli – imigrace do NMZ po roce 1949 </a:t>
            </a:r>
            <a:r>
              <a:rPr lang="cs-CZ" sz="2200" dirty="0"/>
              <a:t>(9. 4. 2024) </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Petr Kozel</a:t>
            </a:r>
          </a:p>
          <a:p>
            <a:pPr>
              <a:spcBef>
                <a:spcPts val="0"/>
              </a:spcBef>
              <a:buNone/>
            </a:pPr>
            <a:r>
              <a:rPr lang="cs-CZ" sz="2200" dirty="0"/>
              <a:t>9) </a:t>
            </a:r>
            <a:r>
              <a:rPr lang="cs-CZ" sz="2200" b="1" dirty="0"/>
              <a:t>Integrace imigrantů jako klíčové téma pro budoucnost: příklady Berlín a Vídeň </a:t>
            </a:r>
            <a:r>
              <a:rPr lang="cs-CZ" sz="2200" dirty="0"/>
              <a:t>(16. 4. 2024)</a:t>
            </a:r>
            <a:r>
              <a:rPr lang="cs-CZ" sz="2200" b="1" dirty="0"/>
              <a:t> </a:t>
            </a:r>
            <a:r>
              <a:rPr lang="cs-CZ" sz="2200" b="1" dirty="0">
                <a:solidFill>
                  <a:srgbClr val="FF0000"/>
                </a:solidFill>
              </a:rPr>
              <a:t> </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a:t>
            </a:r>
            <a:r>
              <a:rPr lang="cs-CZ" sz="2200" b="1">
                <a:solidFill>
                  <a:srgbClr val="FF0000"/>
                </a:solidFill>
              </a:rPr>
              <a:t>Lucie Váňová</a:t>
            </a:r>
            <a:endParaRPr lang="cs-CZ" sz="2200" dirty="0"/>
          </a:p>
          <a:p>
            <a:pPr>
              <a:spcBef>
                <a:spcPts val="0"/>
              </a:spcBef>
              <a:buNone/>
            </a:pPr>
            <a:r>
              <a:rPr lang="cs-CZ" sz="2200" dirty="0"/>
              <a:t>10) </a:t>
            </a:r>
            <a:r>
              <a:rPr lang="cs-CZ" sz="2200" b="1" dirty="0"/>
              <a:t>Dlouhý stín populismu v Rakousku – od </a:t>
            </a:r>
            <a:r>
              <a:rPr lang="cs-CZ" sz="2200" b="1" dirty="0" err="1"/>
              <a:t>Haiderovi</a:t>
            </a:r>
            <a:r>
              <a:rPr lang="cs-CZ" sz="2200" b="1" dirty="0"/>
              <a:t> ke </a:t>
            </a:r>
            <a:r>
              <a:rPr lang="cs-CZ" sz="2200" b="1" dirty="0" err="1"/>
              <a:t>Strachemu</a:t>
            </a:r>
            <a:r>
              <a:rPr lang="cs-CZ" sz="2200" b="1" dirty="0"/>
              <a:t> a dál? </a:t>
            </a:r>
            <a:r>
              <a:rPr lang="cs-CZ" sz="2200" dirty="0"/>
              <a:t>(23. 4. 2024)</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Adam Vyhnálek</a:t>
            </a:r>
          </a:p>
          <a:p>
            <a:pPr>
              <a:spcBef>
                <a:spcPts val="0"/>
              </a:spcBef>
              <a:buNone/>
            </a:pPr>
            <a:r>
              <a:rPr lang="cs-CZ" sz="2200" dirty="0"/>
              <a:t>11)</a:t>
            </a:r>
            <a:r>
              <a:rPr lang="cs-CZ" sz="2200" b="1" dirty="0"/>
              <a:t> Migrační krize v Německu </a:t>
            </a:r>
            <a:r>
              <a:rPr lang="cs-CZ" sz="2200" dirty="0"/>
              <a:t>(30. 4. 2024)</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Emma </a:t>
            </a:r>
            <a:r>
              <a:rPr lang="cs-CZ" sz="2200" b="1" dirty="0" err="1">
                <a:solidFill>
                  <a:srgbClr val="FF0000"/>
                </a:solidFill>
              </a:rPr>
              <a:t>Kodyšová</a:t>
            </a:r>
            <a:endParaRPr lang="cs-CZ" sz="2200" dirty="0"/>
          </a:p>
          <a:p>
            <a:pPr>
              <a:spcBef>
                <a:spcPts val="0"/>
              </a:spcBef>
              <a:buNone/>
            </a:pPr>
            <a:r>
              <a:rPr lang="cs-CZ" sz="2200" dirty="0"/>
              <a:t>12)</a:t>
            </a:r>
            <a:r>
              <a:rPr lang="cs-CZ" sz="2200" b="1" dirty="0"/>
              <a:t> Německy mluvící země, energetika a bezpečnostní politika; zhodnocení semináře; zhodnocení semináře </a:t>
            </a:r>
            <a:r>
              <a:rPr lang="cs-CZ" sz="2200" dirty="0"/>
              <a:t>(7. 5. 2024)</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 </a:t>
            </a:r>
          </a:p>
          <a:p>
            <a:pPr>
              <a:spcBef>
                <a:spcPts val="0"/>
              </a:spcBef>
              <a:buNone/>
            </a:pPr>
            <a:r>
              <a:rPr lang="cs-CZ" sz="2200" dirty="0"/>
              <a:t>13)</a:t>
            </a:r>
            <a:r>
              <a:rPr lang="cs-CZ" sz="2200" b="1" dirty="0"/>
              <a:t> </a:t>
            </a:r>
            <a:r>
              <a:rPr lang="cs-CZ" sz="2200" b="1" i="1" dirty="0">
                <a:solidFill>
                  <a:srgbClr val="FF0000"/>
                </a:solidFill>
              </a:rPr>
              <a:t>(14. 5. 2024) – rektorský den – výuka odpadá!</a:t>
            </a:r>
          </a:p>
          <a:p>
            <a:pPr>
              <a:spcBef>
                <a:spcPts val="1200"/>
              </a:spcBef>
              <a:buNone/>
            </a:pPr>
            <a:endParaRPr lang="cs-CZ" sz="2200" dirty="0"/>
          </a:p>
        </p:txBody>
      </p:sp>
    </p:spTree>
    <p:extLst>
      <p:ext uri="{BB962C8B-B14F-4D97-AF65-F5344CB8AC3E}">
        <p14:creationId xmlns:p14="http://schemas.microsoft.com/office/powerpoint/2010/main" val="234920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pPr eaLnBrk="1" hangingPunct="1"/>
            <a:r>
              <a:rPr lang="cs-CZ" dirty="0"/>
              <a:t>Program semináře 2. 4. 2024</a:t>
            </a:r>
          </a:p>
        </p:txBody>
      </p:sp>
      <p:sp>
        <p:nvSpPr>
          <p:cNvPr id="3" name="Zástupný symbol pro obsah 2"/>
          <p:cNvSpPr>
            <a:spLocks noGrp="1"/>
          </p:cNvSpPr>
          <p:nvPr>
            <p:ph idx="1"/>
          </p:nvPr>
        </p:nvSpPr>
        <p:spPr>
          <a:ln>
            <a:solidFill>
              <a:schemeClr val="bg1"/>
            </a:solidFill>
          </a:ln>
        </p:spPr>
        <p:txBody>
          <a:bodyPr/>
          <a:lstStyle/>
          <a:p>
            <a:pPr marL="514350" indent="-514350" eaLnBrk="1" hangingPunct="1">
              <a:buFont typeface="Arial" charset="0"/>
              <a:buAutoNum type="arabicParenR"/>
            </a:pPr>
            <a:r>
              <a:rPr lang="cs-CZ" dirty="0"/>
              <a:t>Dlouhé stíny sjednoceného Německa</a:t>
            </a:r>
          </a:p>
          <a:p>
            <a:pPr marL="514350" indent="-514350" eaLnBrk="1" hangingPunct="1">
              <a:buFont typeface="Arial" charset="0"/>
              <a:buAutoNum type="arabicParenR"/>
            </a:pPr>
            <a:r>
              <a:rPr lang="cs-CZ" dirty="0"/>
              <a:t>Prezentace: </a:t>
            </a:r>
            <a:r>
              <a:rPr lang="cs-CZ" b="1" dirty="0">
                <a:solidFill>
                  <a:srgbClr val="FF0000"/>
                </a:solidFill>
              </a:rPr>
              <a:t>Michael </a:t>
            </a:r>
            <a:r>
              <a:rPr lang="cs-CZ" b="1" dirty="0" err="1">
                <a:solidFill>
                  <a:srgbClr val="FF0000"/>
                </a:solidFill>
              </a:rPr>
              <a:t>Klobucký</a:t>
            </a:r>
            <a:r>
              <a:rPr lang="cs-CZ" dirty="0"/>
              <a:t>: Sociální důsledky sjednocení – útoky proti cizincům a jejich příčiny</a:t>
            </a:r>
          </a:p>
          <a:p>
            <a:pPr marL="514350" indent="-514350" eaLnBrk="1" hangingPunct="1">
              <a:buFont typeface="Arial" charset="0"/>
              <a:buAutoNum type="arabicParenR"/>
            </a:pPr>
            <a:r>
              <a:rPr lang="cs-CZ" dirty="0"/>
              <a:t>Ekonomické dopady sjednocení Německa: diskuse textu Helmuta </a:t>
            </a:r>
            <a:r>
              <a:rPr lang="cs-CZ" dirty="0" err="1"/>
              <a:t>Wiesenthala</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Most přes řeku </a:t>
            </a:r>
            <a:r>
              <a:rPr lang="cs-CZ" dirty="0" err="1"/>
              <a:t>Spree</a:t>
            </a:r>
            <a:r>
              <a:rPr lang="cs-CZ" dirty="0"/>
              <a:t>…</a:t>
            </a:r>
          </a:p>
        </p:txBody>
      </p:sp>
      <p:pic>
        <p:nvPicPr>
          <p:cNvPr id="4" name="Zástupný symbol pro obsah 3" descr="Parlamentsviertel.jpg"/>
          <p:cNvPicPr>
            <a:picLocks noGrp="1" noChangeAspect="1"/>
          </p:cNvPicPr>
          <p:nvPr>
            <p:ph idx="1"/>
          </p:nvPr>
        </p:nvPicPr>
        <p:blipFill>
          <a:blip r:embed="rId2" cstate="print"/>
          <a:stretch>
            <a:fillRect/>
          </a:stretch>
        </p:blipFill>
        <p:spPr>
          <a:xfrm>
            <a:off x="948885" y="1551118"/>
            <a:ext cx="7151507" cy="468619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265BB3-370A-4530-B27D-14839BDEA22F}"/>
              </a:ext>
            </a:extLst>
          </p:cNvPr>
          <p:cNvSpPr>
            <a:spLocks noGrp="1"/>
          </p:cNvSpPr>
          <p:nvPr>
            <p:ph type="title"/>
          </p:nvPr>
        </p:nvSpPr>
        <p:spPr>
          <a:xfrm>
            <a:off x="0" y="0"/>
            <a:ext cx="9144000" cy="980728"/>
          </a:xfrm>
        </p:spPr>
        <p:txBody>
          <a:bodyPr/>
          <a:lstStyle/>
          <a:p>
            <a:r>
              <a:rPr lang="cs-CZ" sz="4000" dirty="0"/>
              <a:t>Volby do </a:t>
            </a:r>
            <a:r>
              <a:rPr lang="cs-CZ" sz="4000" dirty="0" err="1"/>
              <a:t>Bundestagu</a:t>
            </a:r>
            <a:r>
              <a:rPr lang="cs-CZ" sz="4000" dirty="0"/>
              <a:t> 2021 – druhý hlas</a:t>
            </a:r>
          </a:p>
        </p:txBody>
      </p:sp>
      <p:pic>
        <p:nvPicPr>
          <p:cNvPr id="5" name="Zástupný obsah 4">
            <a:extLst>
              <a:ext uri="{FF2B5EF4-FFF2-40B4-BE49-F238E27FC236}">
                <a16:creationId xmlns:a16="http://schemas.microsoft.com/office/drawing/2014/main" id="{CCF62DAA-04C6-438D-B13D-1333FD5283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1469" y="869049"/>
            <a:ext cx="6778923" cy="5872320"/>
          </a:xfrm>
        </p:spPr>
      </p:pic>
    </p:spTree>
    <p:extLst>
      <p:ext uri="{BB962C8B-B14F-4D97-AF65-F5344CB8AC3E}">
        <p14:creationId xmlns:p14="http://schemas.microsoft.com/office/powerpoint/2010/main" val="2079765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265BB3-370A-4530-B27D-14839BDEA22F}"/>
              </a:ext>
            </a:extLst>
          </p:cNvPr>
          <p:cNvSpPr>
            <a:spLocks noGrp="1"/>
          </p:cNvSpPr>
          <p:nvPr>
            <p:ph type="title"/>
          </p:nvPr>
        </p:nvSpPr>
        <p:spPr>
          <a:xfrm>
            <a:off x="0" y="0"/>
            <a:ext cx="9144000" cy="980728"/>
          </a:xfrm>
        </p:spPr>
        <p:txBody>
          <a:bodyPr/>
          <a:lstStyle/>
          <a:p>
            <a:r>
              <a:rPr lang="cs-CZ" sz="3600" dirty="0"/>
              <a:t>Volby do </a:t>
            </a:r>
            <a:r>
              <a:rPr lang="cs-CZ" sz="3600" dirty="0" err="1"/>
              <a:t>Bundestagu</a:t>
            </a:r>
            <a:r>
              <a:rPr lang="cs-CZ" sz="3600" dirty="0"/>
              <a:t> 2021 – druhá nejsilnější</a:t>
            </a:r>
          </a:p>
        </p:txBody>
      </p:sp>
      <p:pic>
        <p:nvPicPr>
          <p:cNvPr id="9" name="Zástupný obsah 8">
            <a:extLst>
              <a:ext uri="{FF2B5EF4-FFF2-40B4-BE49-F238E27FC236}">
                <a16:creationId xmlns:a16="http://schemas.microsoft.com/office/drawing/2014/main" id="{75E50836-D6C0-4C9F-AEC7-6B9015B23E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6398" y="798184"/>
            <a:ext cx="6843994" cy="5871176"/>
          </a:xfrm>
        </p:spPr>
      </p:pic>
    </p:spTree>
    <p:extLst>
      <p:ext uri="{BB962C8B-B14F-4D97-AF65-F5344CB8AC3E}">
        <p14:creationId xmlns:p14="http://schemas.microsoft.com/office/powerpoint/2010/main" val="329899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3B8E2D-5372-49FF-BFBD-53F0636EAA88}"/>
              </a:ext>
            </a:extLst>
          </p:cNvPr>
          <p:cNvSpPr>
            <a:spLocks noGrp="1"/>
          </p:cNvSpPr>
          <p:nvPr>
            <p:ph type="title"/>
          </p:nvPr>
        </p:nvSpPr>
        <p:spPr>
          <a:xfrm>
            <a:off x="0" y="274638"/>
            <a:ext cx="9144000" cy="1143000"/>
          </a:xfrm>
        </p:spPr>
        <p:txBody>
          <a:bodyPr>
            <a:noAutofit/>
          </a:bodyPr>
          <a:lstStyle/>
          <a:p>
            <a:r>
              <a:rPr lang="cs-CZ" sz="3600" dirty="0" err="1"/>
              <a:t>AfD</a:t>
            </a:r>
            <a:r>
              <a:rPr lang="cs-CZ" sz="3600" dirty="0"/>
              <a:t> ve volbách do zemských sněmů (k 9/2021)</a:t>
            </a:r>
          </a:p>
        </p:txBody>
      </p:sp>
      <p:sp>
        <p:nvSpPr>
          <p:cNvPr id="3" name="Zástupný obsah 2">
            <a:extLst>
              <a:ext uri="{FF2B5EF4-FFF2-40B4-BE49-F238E27FC236}">
                <a16:creationId xmlns:a16="http://schemas.microsoft.com/office/drawing/2014/main" id="{996AE8CF-1A32-442C-8CD5-B28B805FE81F}"/>
              </a:ext>
            </a:extLst>
          </p:cNvPr>
          <p:cNvSpPr>
            <a:spLocks noGrp="1"/>
          </p:cNvSpPr>
          <p:nvPr>
            <p:ph idx="1"/>
          </p:nvPr>
        </p:nvSpPr>
        <p:spPr/>
        <p:txBody>
          <a:bodyPr/>
          <a:lstStyle/>
          <a:p>
            <a:endParaRPr lang="cs-CZ" dirty="0"/>
          </a:p>
        </p:txBody>
      </p:sp>
      <p:pic>
        <p:nvPicPr>
          <p:cNvPr id="2050" name="Picture 2" descr="Infografik: So stark ist die AfD in den Ländern | Statista">
            <a:extLst>
              <a:ext uri="{FF2B5EF4-FFF2-40B4-BE49-F238E27FC236}">
                <a16:creationId xmlns:a16="http://schemas.microsoft.com/office/drawing/2014/main" id="{2C4991AF-C785-4A96-A520-F1A42B7E0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84585"/>
            <a:ext cx="5157192" cy="51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440449"/>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16208</TotalTime>
  <Words>2393</Words>
  <Application>Microsoft Office PowerPoint</Application>
  <PresentationFormat>Předvádění na obrazovce (4:3)</PresentationFormat>
  <Paragraphs>218</Paragraphs>
  <Slides>35</Slides>
  <Notes>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35</vt:i4>
      </vt:variant>
    </vt:vector>
  </HeadingPairs>
  <TitlesOfParts>
    <vt:vector size="39" baseType="lpstr">
      <vt:lpstr>arial</vt:lpstr>
      <vt:lpstr>arial</vt:lpstr>
      <vt:lpstr>Calibri</vt:lpstr>
      <vt:lpstr>Motiv sady Office</vt:lpstr>
      <vt:lpstr>Vybraná témata dějin německy mluvících zemí  po roce 1945</vt:lpstr>
      <vt:lpstr>7. seminář – 31. 3. 2023</vt:lpstr>
      <vt:lpstr>Rozdělení referátů (1)</vt:lpstr>
      <vt:lpstr>Rozdělení referátů (2)</vt:lpstr>
      <vt:lpstr>Program semináře 2. 4. 2024</vt:lpstr>
      <vt:lpstr>Most přes řeku Spree…</vt:lpstr>
      <vt:lpstr>Volby do Bundestagu 2021 – druhý hlas</vt:lpstr>
      <vt:lpstr>Volby do Bundestagu 2021 – druhá nejsilnější</vt:lpstr>
      <vt:lpstr>AfD ve volbách do zemských sněmů (k 9/2021)</vt:lpstr>
      <vt:lpstr>Volební výsledky AfD (k 3/2023)</vt:lpstr>
      <vt:lpstr>Nezaměstnanost „Západ“ vs. „Východ“</vt:lpstr>
      <vt:lpstr>Prezentace aplikace PowerPoint</vt:lpstr>
      <vt:lpstr>Prezentace aplikace PowerPoint</vt:lpstr>
      <vt:lpstr>Prezentace</vt:lpstr>
      <vt:lpstr>Hoyerswerda 1991, Rostock 1992</vt:lpstr>
      <vt:lpstr>Hoyerswerda 1991, Rostock 1992</vt:lpstr>
      <vt:lpstr>Hoyerswerda 1991, Rostock 1992</vt:lpstr>
      <vt:lpstr>Hoyerswerda 1991, Rostock 1992</vt:lpstr>
      <vt:lpstr>Mölln 1992</vt:lpstr>
      <vt:lpstr>Solingen 1993 (1)</vt:lpstr>
      <vt:lpstr>Solingen 1993 (2)  </vt:lpstr>
      <vt:lpstr>Solingen 1993 (3)</vt:lpstr>
      <vt:lpstr>Vzestup NPD a DVU</vt:lpstr>
      <vt:lpstr>Vzestup NPD a DVU</vt:lpstr>
      <vt:lpstr>Björn Höcke</vt:lpstr>
      <vt:lpstr>Seminář 2. 4. 2024</vt:lpstr>
      <vt:lpstr>Hospodářské problémy sjednoceného Německa</vt:lpstr>
      <vt:lpstr>Hospodářské problémy sjednoceného Německa</vt:lpstr>
      <vt:lpstr>Krize východoněmeckého režimu</vt:lpstr>
      <vt:lpstr>Hospodářství NDR na konci 80. let</vt:lpstr>
      <vt:lpstr>Hospodářství NDR na konci 80. let</vt:lpstr>
      <vt:lpstr>Měnová, hospodářská a sociální unie (1)</vt:lpstr>
      <vt:lpstr>Měnová, hospodářská a sociální unie (2)</vt:lpstr>
      <vt:lpstr>Měnová, hospodářská a sociální unie (3)</vt:lpstr>
      <vt:lpstr>Seminář 9. 4.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Vybrané problémy  německy mluvících zemí  po roce 1945</dc:title>
  <dc:creator>Michal</dc:creator>
  <cp:lastModifiedBy>Michal Dimitrov</cp:lastModifiedBy>
  <cp:revision>512</cp:revision>
  <dcterms:created xsi:type="dcterms:W3CDTF">2010-02-10T22:09:25Z</dcterms:created>
  <dcterms:modified xsi:type="dcterms:W3CDTF">2024-04-02T19:47:29Z</dcterms:modified>
</cp:coreProperties>
</file>