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8" r:id="rId11"/>
    <p:sldId id="265" r:id="rId12"/>
    <p:sldId id="272" r:id="rId13"/>
    <p:sldId id="266" r:id="rId14"/>
    <p:sldId id="267" r:id="rId15"/>
    <p:sldId id="269" r:id="rId16"/>
    <p:sldId id="270" r:id="rId17"/>
    <p:sldId id="271" r:id="rId18"/>
    <p:sldId id="275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8AF8E-51D5-B5B1-032C-8D3676EBD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Habitus hazardního hráče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D5D861-42CE-CB94-ED6B-9CEB943B9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Nela </a:t>
            </a:r>
            <a:r>
              <a:rPr lang="cs-CZ" dirty="0" err="1"/>
              <a:t>Řeháková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04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197D70-6D47-2973-F1FD-2AE819FA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cs-CZ" sz="2800" dirty="0"/>
              <a:t>„místo” více než fyzický prostor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731AB75-206B-1533-6942-B6060C2E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858608"/>
            <a:ext cx="6900380" cy="5140783"/>
          </a:xfrm>
          <a:prstGeom prst="rect">
            <a:avLst/>
          </a:prstGeom>
        </p:spPr>
      </p:pic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1A60382D-DD49-AC58-3DDF-4A0DAF63D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cs-CZ" sz="1600" dirty="0"/>
              <a:t>Sociální interakce</a:t>
            </a:r>
          </a:p>
          <a:p>
            <a:r>
              <a:rPr lang="cs-CZ" sz="1600" dirty="0"/>
              <a:t>Pravidla</a:t>
            </a:r>
          </a:p>
          <a:p>
            <a:r>
              <a:rPr lang="cs-CZ" sz="1600" dirty="0"/>
              <a:t>Smysl a identita</a:t>
            </a:r>
          </a:p>
          <a:p>
            <a:r>
              <a:rPr lang="cs-CZ" sz="1600" dirty="0"/>
              <a:t>Orientace v prostoru</a:t>
            </a:r>
          </a:p>
          <a:p>
            <a:r>
              <a:rPr lang="cs-CZ" sz="1600" dirty="0"/>
              <a:t>Vztah k místu</a:t>
            </a:r>
            <a:endParaRPr lang="en-US" sz="1600" dirty="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1742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BE6FD3A-8BF2-B11C-3AD2-EB16EF68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678215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6600" cap="all" dirty="0" err="1"/>
              <a:t>Indentita</a:t>
            </a:r>
            <a:r>
              <a:rPr lang="cs-CZ" sz="6600" cap="all" dirty="0"/>
              <a:t> hráče</a:t>
            </a:r>
            <a:br>
              <a:rPr lang="cs-CZ" sz="6600" cap="all" dirty="0"/>
            </a:br>
            <a:endParaRPr lang="en-US" sz="6600" cap="all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E123E22-1523-1A8B-C9D2-973B2F79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57" r="3365"/>
          <a:stretch/>
        </p:blipFill>
        <p:spPr>
          <a:xfrm>
            <a:off x="7550980" y="10"/>
            <a:ext cx="4637843" cy="68579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54D5A2-006D-DE9D-86DC-50FE6FE2C348}"/>
              </a:ext>
            </a:extLst>
          </p:cNvPr>
          <p:cNvSpPr txBox="1"/>
          <p:nvPr/>
        </p:nvSpPr>
        <p:spPr>
          <a:xfrm>
            <a:off x="2785241" y="1296264"/>
            <a:ext cx="489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„skutečně svobodně jsme se chovali na hře.”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33240C-6DD1-74B5-16EA-A4C04CEF29A6}"/>
              </a:ext>
            </a:extLst>
          </p:cNvPr>
          <p:cNvSpPr txBox="1"/>
          <p:nvPr/>
        </p:nvSpPr>
        <p:spPr>
          <a:xfrm>
            <a:off x="1845651" y="3856009"/>
            <a:ext cx="5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„O podobě své existence před těmi dveřmi nikdo nemluvil, a nikoho ani nezajímala”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08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6CDF28C-E1A5-FCED-0A27-FFB6DDBCE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292" y="480515"/>
            <a:ext cx="8255414" cy="589230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01666D3-527D-7B52-ABCF-C3D6A8FDDBF5}"/>
              </a:ext>
            </a:extLst>
          </p:cNvPr>
          <p:cNvSpPr txBox="1"/>
          <p:nvPr/>
        </p:nvSpPr>
        <p:spPr>
          <a:xfrm>
            <a:off x="5179372" y="251682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5F8316-94AB-9CD5-E287-3B4EC961EA1B}"/>
              </a:ext>
            </a:extLst>
          </p:cNvPr>
          <p:cNvSpPr txBox="1"/>
          <p:nvPr/>
        </p:nvSpPr>
        <p:spPr>
          <a:xfrm>
            <a:off x="5863168" y="3907371"/>
            <a:ext cx="4272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600" b="1" dirty="0">
                <a:solidFill>
                  <a:schemeClr val="bg1"/>
                </a:solidFill>
              </a:rPr>
              <a:t>Střet s hráči v neherním světě</a:t>
            </a:r>
          </a:p>
        </p:txBody>
      </p:sp>
    </p:spTree>
    <p:extLst>
      <p:ext uri="{BB962C8B-B14F-4D97-AF65-F5344CB8AC3E}">
        <p14:creationId xmlns:p14="http://schemas.microsoft.com/office/powerpoint/2010/main" val="66023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D97384-F7DA-A189-5823-5819F2D49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EE5CFD7-EE21-AE07-7508-B699AA0A5308}"/>
              </a:ext>
            </a:extLst>
          </p:cNvPr>
          <p:cNvSpPr txBox="1"/>
          <p:nvPr/>
        </p:nvSpPr>
        <p:spPr>
          <a:xfrm>
            <a:off x="706694" y="428384"/>
            <a:ext cx="234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Heterosexuálové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03B5D1-D135-1690-3205-2159B418F529}"/>
              </a:ext>
            </a:extLst>
          </p:cNvPr>
          <p:cNvSpPr txBox="1"/>
          <p:nvPr/>
        </p:nvSpPr>
        <p:spPr>
          <a:xfrm>
            <a:off x="4730045" y="17808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Homosexuálové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8766D8-6823-52B5-4999-8D9757359F2F}"/>
              </a:ext>
            </a:extLst>
          </p:cNvPr>
          <p:cNvSpPr txBox="1"/>
          <p:nvPr/>
        </p:nvSpPr>
        <p:spPr>
          <a:xfrm flipH="1">
            <a:off x="6558845" y="2709332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Chudí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9767C1-4660-B873-B4E1-25C475A5062A}"/>
              </a:ext>
            </a:extLst>
          </p:cNvPr>
          <p:cNvSpPr txBox="1"/>
          <p:nvPr/>
        </p:nvSpPr>
        <p:spPr>
          <a:xfrm>
            <a:off x="1803970" y="18227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Bohatí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3204F3E-F4EE-692E-F58C-2F8BB9BDC7CE}"/>
              </a:ext>
            </a:extLst>
          </p:cNvPr>
          <p:cNvSpPr txBox="1"/>
          <p:nvPr/>
        </p:nvSpPr>
        <p:spPr>
          <a:xfrm>
            <a:off x="8892822" y="101882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Vzdělaní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831E21-8BBD-E1D9-708B-EEA69D6D8B0B}"/>
              </a:ext>
            </a:extLst>
          </p:cNvPr>
          <p:cNvSpPr txBox="1"/>
          <p:nvPr/>
        </p:nvSpPr>
        <p:spPr>
          <a:xfrm>
            <a:off x="6096000" y="9190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Nevzdělaní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A6F4BE-CE11-E313-8638-10CAB7DAC06D}"/>
              </a:ext>
            </a:extLst>
          </p:cNvPr>
          <p:cNvSpPr txBox="1"/>
          <p:nvPr/>
        </p:nvSpPr>
        <p:spPr>
          <a:xfrm>
            <a:off x="8559232" y="21501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Příkladní občané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C7F9D1E-18F2-4D26-AA92-EEB6AFC8F957}"/>
              </a:ext>
            </a:extLst>
          </p:cNvPr>
          <p:cNvSpPr txBox="1"/>
          <p:nvPr/>
        </p:nvSpPr>
        <p:spPr>
          <a:xfrm>
            <a:off x="3177823" y="29887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Kriminálníci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D481F1-1156-548D-9A2C-915112F7CD99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0B6893B-7E95-32C3-5487-31ABE500B408}"/>
              </a:ext>
            </a:extLst>
          </p:cNvPr>
          <p:cNvSpPr txBox="1"/>
          <p:nvPr/>
        </p:nvSpPr>
        <p:spPr>
          <a:xfrm>
            <a:off x="3299178" y="99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Rozvedení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3C6CF2-9697-C967-177D-979010A24220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S dětmi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30E299-5048-2612-0959-9ED4EC844401}"/>
              </a:ext>
            </a:extLst>
          </p:cNvPr>
          <p:cNvSpPr txBox="1"/>
          <p:nvPr/>
        </p:nvSpPr>
        <p:spPr>
          <a:xfrm>
            <a:off x="592395" y="25246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Svobodní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3053C44-3EE0-950C-448F-A998EB5E5C1F}"/>
              </a:ext>
            </a:extLst>
          </p:cNvPr>
          <p:cNvSpPr txBox="1"/>
          <p:nvPr/>
        </p:nvSpPr>
        <p:spPr>
          <a:xfrm>
            <a:off x="8698089" y="30443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Češi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1D7D477-9D26-6DC2-E337-433927B40AB7}"/>
              </a:ext>
            </a:extLst>
          </p:cNvPr>
          <p:cNvSpPr txBox="1"/>
          <p:nvPr/>
        </p:nvSpPr>
        <p:spPr>
          <a:xfrm>
            <a:off x="7255933" y="15436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Slováci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9AFBBF6-BE7B-7EE7-BCC4-18C58326EA1B}"/>
              </a:ext>
            </a:extLst>
          </p:cNvPr>
          <p:cNvSpPr txBox="1"/>
          <p:nvPr/>
        </p:nvSpPr>
        <p:spPr>
          <a:xfrm>
            <a:off x="4992512" y="3314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Romové</a:t>
            </a:r>
          </a:p>
        </p:txBody>
      </p:sp>
    </p:spTree>
    <p:extLst>
      <p:ext uri="{BB962C8B-B14F-4D97-AF65-F5344CB8AC3E}">
        <p14:creationId xmlns:p14="http://schemas.microsoft.com/office/powerpoint/2010/main" val="206575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816489-ADBA-69BC-793C-D882049B1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02C8C5-FB2A-ED69-A693-C3A05F979340}"/>
              </a:ext>
            </a:extLst>
          </p:cNvPr>
          <p:cNvSpPr txBox="1"/>
          <p:nvPr/>
        </p:nvSpPr>
        <p:spPr>
          <a:xfrm>
            <a:off x="5179372" y="202665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4C6C68-CD74-5D21-4786-B7A49D9E7FF5}"/>
              </a:ext>
            </a:extLst>
          </p:cNvPr>
          <p:cNvSpPr txBox="1"/>
          <p:nvPr/>
        </p:nvSpPr>
        <p:spPr>
          <a:xfrm>
            <a:off x="1114233" y="436627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dirty="0"/>
              <a:t>Kořen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B5C8873-03C1-7183-5F7F-662D94D1C894}"/>
              </a:ext>
            </a:extLst>
          </p:cNvPr>
          <p:cNvSpPr txBox="1"/>
          <p:nvPr/>
        </p:nvSpPr>
        <p:spPr>
          <a:xfrm>
            <a:off x="9854655" y="294105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/>
              <a:t>Myš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F1A56E-2802-B395-F587-1C6436F23DE4}"/>
              </a:ext>
            </a:extLst>
          </p:cNvPr>
          <p:cNvSpPr txBox="1"/>
          <p:nvPr/>
        </p:nvSpPr>
        <p:spPr>
          <a:xfrm>
            <a:off x="5181600" y="220415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0DF8B1-AA3A-0247-AC21-51D7844D8F6B}"/>
              </a:ext>
            </a:extLst>
          </p:cNvPr>
          <p:cNvSpPr txBox="1"/>
          <p:nvPr/>
        </p:nvSpPr>
        <p:spPr>
          <a:xfrm>
            <a:off x="3593258" y="16955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 err="1"/>
              <a:t>Salámek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401930-B899-6097-0CAE-695728390E3B}"/>
              </a:ext>
            </a:extLst>
          </p:cNvPr>
          <p:cNvSpPr txBox="1"/>
          <p:nvPr/>
        </p:nvSpPr>
        <p:spPr>
          <a:xfrm>
            <a:off x="5181600" y="220415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7CA478-AB0A-085A-C9EB-3DF88EDD97C5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C58190-CD22-B714-772D-911FFE1F6021}"/>
              </a:ext>
            </a:extLst>
          </p:cNvPr>
          <p:cNvSpPr txBox="1"/>
          <p:nvPr/>
        </p:nvSpPr>
        <p:spPr>
          <a:xfrm>
            <a:off x="2274711" y="26298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3200" dirty="0"/>
              <a:t>Citrón</a:t>
            </a:r>
          </a:p>
        </p:txBody>
      </p:sp>
    </p:spTree>
    <p:extLst>
      <p:ext uri="{BB962C8B-B14F-4D97-AF65-F5344CB8AC3E}">
        <p14:creationId xmlns:p14="http://schemas.microsoft.com/office/powerpoint/2010/main" val="163941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9471DCC-02C7-DF72-499C-489256885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5" r="2018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97A96B-0E4E-7572-13FB-392ECD9F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 fontScale="90000"/>
          </a:bodyPr>
          <a:lstStyle/>
          <a:p>
            <a:r>
              <a:rPr lang="cs-CZ" sz="3600" dirty="0"/>
              <a:t>Hazard a Taxi </a:t>
            </a:r>
            <a:r>
              <a:rPr lang="cs-CZ" sz="3600" dirty="0" err="1"/>
              <a:t>dance</a:t>
            </a:r>
            <a:r>
              <a:rPr lang="cs-CZ" sz="3600" dirty="0"/>
              <a:t> </a:t>
            </a:r>
            <a:r>
              <a:rPr lang="cs-CZ" sz="3600" dirty="0" err="1"/>
              <a:t>halls</a:t>
            </a:r>
            <a:endParaRPr lang="cs-CZ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06F5F5-10C3-71A6-2DA3-BF85844B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cs-CZ" dirty="0"/>
              <a:t>Setkání lidí, kteří by se jinak nesetkali</a:t>
            </a:r>
          </a:p>
          <a:p>
            <a:r>
              <a:rPr lang="cs-CZ" dirty="0"/>
              <a:t>Místo, kde se lidé „uskutečňují”</a:t>
            </a:r>
          </a:p>
          <a:p>
            <a:r>
              <a:rPr lang="cs-CZ" dirty="0" err="1"/>
              <a:t>Safe</a:t>
            </a:r>
            <a:r>
              <a:rPr lang="cs-CZ" dirty="0"/>
              <a:t> space</a:t>
            </a:r>
          </a:p>
          <a:p>
            <a:r>
              <a:rPr lang="cs-CZ" dirty="0"/>
              <a:t>Kompenzace frustrací/nedostatků v „reálném” životě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B1469D8-DE0A-81DC-D180-52D9898E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6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2E4904-41E3-5898-9FCA-3193D5E11ED7}"/>
              </a:ext>
            </a:extLst>
          </p:cNvPr>
          <p:cNvSpPr txBox="1"/>
          <p:nvPr/>
        </p:nvSpPr>
        <p:spPr>
          <a:xfrm>
            <a:off x="1379739" y="1413063"/>
            <a:ext cx="9432521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Hráčů v zadním traktu kavárny U Nováků valem přibývalo. Čemu se věnovali, než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prošliu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dvěřmi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na hranici ”obyčejného” a hráčského světa?Ať to bylo cokoli, vynořovali se ze sociální sítě pracujících, kteří zpravidla neměli proč pracovat. Pobyt v té síni nepovažovali za vhodný jména, ale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jn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za čekání, patrně nezbytné, na život “na hře”</a:t>
            </a:r>
          </a:p>
        </p:txBody>
      </p:sp>
    </p:spTree>
    <p:extLst>
      <p:ext uri="{BB962C8B-B14F-4D97-AF65-F5344CB8AC3E}">
        <p14:creationId xmlns:p14="http://schemas.microsoft.com/office/powerpoint/2010/main" val="186681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9E11AA3-FB32-98D8-166D-BAD91AEA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62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60AB601-463C-0571-099A-09B573090B4C}"/>
              </a:ext>
            </a:extLst>
          </p:cNvPr>
          <p:cNvSpPr txBox="1"/>
          <p:nvPr/>
        </p:nvSpPr>
        <p:spPr>
          <a:xfrm>
            <a:off x="1737967" y="289679"/>
            <a:ext cx="8716065" cy="62786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Pouze tam, uprostřed lomozu nabízejících se a vzápětí mizejících příležitostí, se člověk svými skutky mohl uskutečňovat a jenom sám sobě a osobní přízni či nepřízni tajuplné síly, která řídila náhodu, přičítat své nezdary i úspěchy. o podobě své existence před těmi dveřmi nikdo nemluvil, a nikoho ani nezajímala; i </a:t>
            </a:r>
            <a:r>
              <a:rPr lang="cs-CZ" sz="32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sebezelenější</a:t>
            </a:r>
            <a:r>
              <a:rPr lang="cs-CZ" sz="3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zelenáči tohle nevyřčené pravidlo okamžitě vycítili. Nikoho proto nepřekvapovalo, že příchozí vesměs nechávali přede dveřmi i svá občanská jména. </a:t>
            </a:r>
            <a:endParaRPr lang="cs-CZ" sz="3200" b="1" dirty="0">
              <a:solidFill>
                <a:schemeClr val="bg1"/>
              </a:solidFill>
              <a:effectLst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98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6E50E88-743E-90DE-FDFB-507562B5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600" cap="all" dirty="0"/>
              <a:t>Dotazy?</a:t>
            </a:r>
            <a:endParaRPr lang="en-US" sz="6600" cap="al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6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34ACC8D-0FD5-F702-2A1F-2200BDD8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600" cap="all" dirty="0"/>
              <a:t>Děkuji za pozornost</a:t>
            </a:r>
            <a:endParaRPr lang="en-US" sz="6600" cap="all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5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938F-695D-FB3F-ED0E-515741A3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40DE315-811F-2354-E9FD-89918D275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420" y="350453"/>
            <a:ext cx="5125780" cy="6157094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CDB246B-C4AA-EBA7-2B9B-D9FD3809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25" y="350453"/>
            <a:ext cx="4069855" cy="61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7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46000-251D-3D7B-11DD-0C2BAC46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0D348-9BFE-2F5E-7A63-ABA14C906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HORÁČEK, Michal. 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Habitus hazardního hráče: etnografická rekonstrukce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F0502020204030204" pitchFamily="34" charset="0"/>
              </a:rPr>
              <a:t>. Praha: NLN, Nakladatelství Lidové noviny, 2012. ISBN 978-80-7422-187-3.</a:t>
            </a:r>
          </a:p>
          <a:p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OKELY, Judith. 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Anthropological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practice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fieldwork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and the </a:t>
            </a:r>
            <a:r>
              <a:rPr lang="cs-CZ" b="0" i="1" u="none" strike="noStrike" dirty="0" err="1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ethnographic</a:t>
            </a:r>
            <a:r>
              <a:rPr lang="cs-CZ" b="0" i="1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method</a:t>
            </a:r>
            <a:r>
              <a:rPr lang="cs-CZ" b="0" i="0" u="none" strike="noStrike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London: BERG, 2012. ISBN 978-1-8452-0603-1.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4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C8FAFA9-EDBF-93CC-A6E6-F50E2C04B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5CCEDE-D748-E3DE-570A-107BA8E95A37}"/>
              </a:ext>
            </a:extLst>
          </p:cNvPr>
          <p:cNvSpPr txBox="1"/>
          <p:nvPr/>
        </p:nvSpPr>
        <p:spPr>
          <a:xfrm>
            <a:off x="5181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C1A21B-2522-834F-3C29-0A68108FABEA}"/>
              </a:ext>
            </a:extLst>
          </p:cNvPr>
          <p:cNvSpPr txBox="1"/>
          <p:nvPr/>
        </p:nvSpPr>
        <p:spPr>
          <a:xfrm>
            <a:off x="877405" y="160297"/>
            <a:ext cx="529589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bg1"/>
                </a:solidFill>
              </a:rPr>
              <a:t>1960 – 1990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bg1"/>
                </a:solidFill>
              </a:rPr>
              <a:t>Případová studie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bg1"/>
                </a:solidFill>
              </a:rPr>
              <a:t>Zúčastněné pozorování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bg1"/>
                </a:solidFill>
              </a:rPr>
              <a:t>Povaha referenční reality</a:t>
            </a:r>
          </a:p>
        </p:txBody>
      </p:sp>
    </p:spTree>
    <p:extLst>
      <p:ext uri="{BB962C8B-B14F-4D97-AF65-F5344CB8AC3E}">
        <p14:creationId xmlns:p14="http://schemas.microsoft.com/office/powerpoint/2010/main" val="271753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121323C7-63CE-B1D8-E5F7-C63FC1CF0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923" r="-2" b="61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DBC735-5371-9013-48AE-6E8D0F266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848" y="480515"/>
            <a:ext cx="5892302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EFE6024-12AF-98F6-3B4A-559C48D6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6924" b="549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F22E00-4DAF-A527-9635-57B96C5F2CFA}"/>
              </a:ext>
            </a:extLst>
          </p:cNvPr>
          <p:cNvSpPr txBox="1"/>
          <p:nvPr/>
        </p:nvSpPr>
        <p:spPr>
          <a:xfrm>
            <a:off x="969021" y="455544"/>
            <a:ext cx="109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400" b="1" dirty="0">
                <a:solidFill>
                  <a:schemeClr val="bg1"/>
                </a:solidFill>
              </a:rPr>
              <a:t>Etnografická data ze vzpomínek</a:t>
            </a:r>
          </a:p>
        </p:txBody>
      </p:sp>
    </p:spTree>
    <p:extLst>
      <p:ext uri="{BB962C8B-B14F-4D97-AF65-F5344CB8AC3E}">
        <p14:creationId xmlns:p14="http://schemas.microsoft.com/office/powerpoint/2010/main" val="50381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383F2B-0D6A-4B1A-BA43-A65A34B3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2426096-7452-BA77-A698-8820EFACE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59" b="1397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06695" y="6858000"/>
                </a:lnTo>
                <a:lnTo>
                  <a:pt x="706695" y="376"/>
                </a:lnTo>
                <a:lnTo>
                  <a:pt x="478095" y="376"/>
                </a:lnTo>
                <a:lnTo>
                  <a:pt x="47809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839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DDC778E-B247-6B32-F7B4-BE31B74A1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40000"/>
          </a:blip>
          <a:srcRect t="17780" b="200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6EF6056-8A52-C6EE-0759-8E3FBECE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861" y="-784803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7200" cap="all" dirty="0" err="1"/>
              <a:t>Critical</a:t>
            </a:r>
            <a:r>
              <a:rPr lang="cs-CZ" sz="7200" cap="all" dirty="0"/>
              <a:t> </a:t>
            </a:r>
            <a:r>
              <a:rPr lang="cs-CZ" sz="7200" cap="all" dirty="0" err="1"/>
              <a:t>thinking</a:t>
            </a:r>
            <a:endParaRPr lang="en-US" sz="7200" cap="all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139540-A00C-D5E2-A336-0DF6B5480AC2}"/>
              </a:ext>
            </a:extLst>
          </p:cNvPr>
          <p:cNvSpPr txBox="1"/>
          <p:nvPr/>
        </p:nvSpPr>
        <p:spPr>
          <a:xfrm>
            <a:off x="510761" y="5743868"/>
            <a:ext cx="502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/>
              <a:t>Výzkumnická </a:t>
            </a:r>
            <a:r>
              <a:rPr lang="cs-CZ" sz="2800" dirty="0" err="1"/>
              <a:t>reflexivita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9231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70111D4-8F20-8182-A06B-E9B8FF35C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1853" b="12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61E9895-31D5-DE97-9F07-A27DA3529E0F}"/>
              </a:ext>
            </a:extLst>
          </p:cNvPr>
          <p:cNvSpPr txBox="1"/>
          <p:nvPr/>
        </p:nvSpPr>
        <p:spPr>
          <a:xfrm>
            <a:off x="4665276" y="1997839"/>
            <a:ext cx="2861447" cy="2862322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Unit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Region</a:t>
            </a:r>
          </a:p>
          <a:p>
            <a:pPr algn="ctr"/>
            <a:r>
              <a:rPr lang="cs-CZ" sz="6000" b="1" dirty="0" err="1">
                <a:solidFill>
                  <a:schemeClr val="bg1"/>
                </a:solidFill>
              </a:rPr>
              <a:t>Locality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2EDB87F-5556-3A57-D2E1-AAD78DFCDB9F}"/>
              </a:ext>
            </a:extLst>
          </p:cNvPr>
          <p:cNvSpPr txBox="1"/>
          <p:nvPr/>
        </p:nvSpPr>
        <p:spPr>
          <a:xfrm>
            <a:off x="124239" y="2967335"/>
            <a:ext cx="429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bg1"/>
                </a:solidFill>
              </a:rPr>
              <a:t>Hráč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bg1"/>
                </a:solidFill>
              </a:rPr>
              <a:t>Herna/kavárna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chemeClr val="bg1"/>
                </a:solidFill>
              </a:rPr>
              <a:t>Herní stůl, bar</a:t>
            </a:r>
          </a:p>
        </p:txBody>
      </p:sp>
    </p:spTree>
    <p:extLst>
      <p:ext uri="{BB962C8B-B14F-4D97-AF65-F5344CB8AC3E}">
        <p14:creationId xmlns:p14="http://schemas.microsoft.com/office/powerpoint/2010/main" val="4227240835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20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Oříznutí</vt:lpstr>
      <vt:lpstr>Habitus hazardního hráče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Critical thinking</vt:lpstr>
      <vt:lpstr>Prezentace aplikace PowerPoint</vt:lpstr>
      <vt:lpstr>„místo” více než fyzický prostor</vt:lpstr>
      <vt:lpstr>Indentita hráče </vt:lpstr>
      <vt:lpstr>Prezentace aplikace PowerPoint</vt:lpstr>
      <vt:lpstr>Prezentace aplikace PowerPoint</vt:lpstr>
      <vt:lpstr>Prezentace aplikace PowerPoint</vt:lpstr>
      <vt:lpstr>Hazard a Taxi dance halls</vt:lpstr>
      <vt:lpstr>Prezentace aplikace PowerPoint</vt:lpstr>
      <vt:lpstr>Prezentace aplikace PowerPoint</vt:lpstr>
      <vt:lpstr>Dotazy?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Habitus hazardního hráče</dc:title>
  <dc:creator>Nela Řeháková</dc:creator>
  <cp:lastModifiedBy>Nela Řeháková</cp:lastModifiedBy>
  <cp:revision>12</cp:revision>
  <dcterms:created xsi:type="dcterms:W3CDTF">2024-11-11T17:38:18Z</dcterms:created>
  <dcterms:modified xsi:type="dcterms:W3CDTF">2024-11-11T21:56:34Z</dcterms:modified>
</cp:coreProperties>
</file>