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7" r:id="rId3"/>
    <p:sldId id="294" r:id="rId4"/>
    <p:sldId id="263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AED9F-889C-4315-AAFB-DB293874F19B}" type="datetimeFigureOut">
              <a:rPr lang="cs-CZ" smtClean="0"/>
              <a:t>7.10.2018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B80A-24E0-43DE-B51C-FF2608FB2F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5972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AED9F-889C-4315-AAFB-DB293874F19B}" type="datetimeFigureOut">
              <a:rPr lang="cs-CZ" smtClean="0"/>
              <a:t>7.10.2018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B80A-24E0-43DE-B51C-FF2608FB2F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3833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AED9F-889C-4315-AAFB-DB293874F19B}" type="datetimeFigureOut">
              <a:rPr lang="cs-CZ" smtClean="0"/>
              <a:t>7.10.2018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B80A-24E0-43DE-B51C-FF2608FB2F2F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8925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AED9F-889C-4315-AAFB-DB293874F19B}" type="datetimeFigureOut">
              <a:rPr lang="cs-CZ" smtClean="0"/>
              <a:t>7.10.2018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B80A-24E0-43DE-B51C-FF2608FB2F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838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AED9F-889C-4315-AAFB-DB293874F19B}" type="datetimeFigureOut">
              <a:rPr lang="cs-CZ" smtClean="0"/>
              <a:t>7.10.2018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B80A-24E0-43DE-B51C-FF2608FB2F2F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39577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AED9F-889C-4315-AAFB-DB293874F19B}" type="datetimeFigureOut">
              <a:rPr lang="cs-CZ" smtClean="0"/>
              <a:t>7.10.2018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B80A-24E0-43DE-B51C-FF2608FB2F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40796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AED9F-889C-4315-AAFB-DB293874F19B}" type="datetimeFigureOut">
              <a:rPr lang="cs-CZ" smtClean="0"/>
              <a:t>7.10.2018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B80A-24E0-43DE-B51C-FF2608FB2F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28734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AED9F-889C-4315-AAFB-DB293874F19B}" type="datetimeFigureOut">
              <a:rPr lang="cs-CZ" smtClean="0"/>
              <a:t>7.10.2018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B80A-24E0-43DE-B51C-FF2608FB2F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8949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AED9F-889C-4315-AAFB-DB293874F19B}" type="datetimeFigureOut">
              <a:rPr lang="cs-CZ" smtClean="0"/>
              <a:t>7.10.2018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B80A-24E0-43DE-B51C-FF2608FB2F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744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AED9F-889C-4315-AAFB-DB293874F19B}" type="datetimeFigureOut">
              <a:rPr lang="cs-CZ" smtClean="0"/>
              <a:t>7.10.2018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B80A-24E0-43DE-B51C-FF2608FB2F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012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AED9F-889C-4315-AAFB-DB293874F19B}" type="datetimeFigureOut">
              <a:rPr lang="cs-CZ" smtClean="0"/>
              <a:t>7.10.2018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B80A-24E0-43DE-B51C-FF2608FB2F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1423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AED9F-889C-4315-AAFB-DB293874F19B}" type="datetimeFigureOut">
              <a:rPr lang="cs-CZ" smtClean="0"/>
              <a:t>7.10.2018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B80A-24E0-43DE-B51C-FF2608FB2F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7517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AED9F-889C-4315-AAFB-DB293874F19B}" type="datetimeFigureOut">
              <a:rPr lang="cs-CZ" smtClean="0"/>
              <a:t>7.10.2018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B80A-24E0-43DE-B51C-FF2608FB2F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152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AED9F-889C-4315-AAFB-DB293874F19B}" type="datetimeFigureOut">
              <a:rPr lang="cs-CZ" smtClean="0"/>
              <a:t>7.10.2018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B80A-24E0-43DE-B51C-FF2608FB2F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861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AED9F-889C-4315-AAFB-DB293874F19B}" type="datetimeFigureOut">
              <a:rPr lang="cs-CZ" smtClean="0"/>
              <a:t>7.10.2018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B80A-24E0-43DE-B51C-FF2608FB2F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8975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AED9F-889C-4315-AAFB-DB293874F19B}" type="datetimeFigureOut">
              <a:rPr lang="cs-CZ" smtClean="0"/>
              <a:t>7.10.2018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B80A-24E0-43DE-B51C-FF2608FB2F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2204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AED9F-889C-4315-AAFB-DB293874F19B}" type="datetimeFigureOut">
              <a:rPr lang="cs-CZ" smtClean="0"/>
              <a:t>7.10.2018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EFEB80A-24E0-43DE-B51C-FF2608FB2F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44597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9E8895-80DA-42B3-8E4F-AF092D9B05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Základy ekologie a environmentalistiky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95CE35B-82D7-432A-A45C-8ED7480B07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2068613"/>
          </a:xfrm>
        </p:spPr>
        <p:txBody>
          <a:bodyPr>
            <a:normAutofit/>
          </a:bodyPr>
          <a:lstStyle/>
          <a:p>
            <a:r>
              <a:rPr lang="cs-CZ" dirty="0"/>
              <a:t>PhDr. Kateřina Jančaříková, Ph.D.</a:t>
            </a:r>
          </a:p>
          <a:p>
            <a:r>
              <a:rPr lang="cs-CZ" dirty="0"/>
              <a:t>Katedra biologie a environmentálních studií</a:t>
            </a:r>
          </a:p>
          <a:p>
            <a:r>
              <a:rPr lang="cs-CZ" dirty="0"/>
              <a:t>Centrum environmentálního vzdělávání a výchovy </a:t>
            </a:r>
          </a:p>
          <a:p>
            <a:r>
              <a:rPr lang="cs-CZ" dirty="0"/>
              <a:t>Pedagogické fakulty Univerzity Karlovy </a:t>
            </a:r>
          </a:p>
        </p:txBody>
      </p:sp>
    </p:spTree>
    <p:extLst>
      <p:ext uri="{BB962C8B-B14F-4D97-AF65-F5344CB8AC3E}">
        <p14:creationId xmlns:p14="http://schemas.microsoft.com/office/powerpoint/2010/main" val="2484915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46E874-224A-43A4-B3DF-C530B7177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nás dnes čeká?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7164E4-78D6-4E30-ADFF-CFAD96DD6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Úvod do předmětu (cíl, literatura, podmínky zakončení atd.)</a:t>
            </a:r>
          </a:p>
          <a:p>
            <a:r>
              <a:rPr lang="cs-CZ" dirty="0"/>
              <a:t>Ekologie, environmentalistika a ekologická a environmentální výchova – charakteristika, definice, vztahy</a:t>
            </a:r>
          </a:p>
        </p:txBody>
      </p:sp>
    </p:spTree>
    <p:extLst>
      <p:ext uri="{BB962C8B-B14F-4D97-AF65-F5344CB8AC3E}">
        <p14:creationId xmlns:p14="http://schemas.microsoft.com/office/powerpoint/2010/main" val="338770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B90137F-D247-4AD9-8AFD-BC4A37BB9A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2600" y="990600"/>
            <a:ext cx="7467600" cy="762000"/>
          </a:xfrm>
        </p:spPr>
        <p:txBody>
          <a:bodyPr/>
          <a:lstStyle/>
          <a:p>
            <a:pPr eaLnBrk="1" hangingPunct="1"/>
            <a:r>
              <a:rPr lang="cs-CZ" altLang="cs-CZ"/>
              <a:t>Struktura předmětu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9CC49B1-4BB1-4F73-8BC1-109E245DB2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Ekologie.</a:t>
            </a:r>
          </a:p>
          <a:p>
            <a:pPr eaLnBrk="1" hangingPunct="1"/>
            <a:r>
              <a:rPr lang="cs-CZ" altLang="cs-CZ" dirty="0"/>
              <a:t>Environmentalistika.</a:t>
            </a:r>
          </a:p>
          <a:p>
            <a:pPr eaLnBrk="1" hangingPunct="1"/>
            <a:r>
              <a:rPr lang="cs-CZ" altLang="cs-CZ" dirty="0"/>
              <a:t>Teorie praktického využití (environmentální výchova, výchova k udržitelnému rozvoji).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9759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B4CE8B52-2214-4E69-ABC6-EC9666566F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2600" y="990600"/>
            <a:ext cx="7467600" cy="762000"/>
          </a:xfrm>
        </p:spPr>
        <p:txBody>
          <a:bodyPr/>
          <a:lstStyle/>
          <a:p>
            <a:pPr eaLnBrk="1" hangingPunct="1"/>
            <a:r>
              <a:rPr lang="cs-CZ" altLang="cs-CZ" dirty="0"/>
              <a:t>Ekologie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FA5756E-E1BC-4B4C-8465-B92076CF21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7334" y="2160589"/>
            <a:ext cx="6708204" cy="3880773"/>
          </a:xfrm>
        </p:spPr>
        <p:txBody>
          <a:bodyPr/>
          <a:lstStyle/>
          <a:p>
            <a:pPr eaLnBrk="1" hangingPunct="1"/>
            <a:r>
              <a:rPr lang="cs-CZ" altLang="cs-CZ" dirty="0"/>
              <a:t>OIKOS a LOGOS (věda o domě/-</a:t>
            </a:r>
            <a:r>
              <a:rPr lang="cs-CZ" altLang="cs-CZ" dirty="0" err="1"/>
              <a:t>ově</a:t>
            </a:r>
            <a:r>
              <a:rPr lang="cs-CZ" altLang="cs-CZ" dirty="0"/>
              <a:t>).</a:t>
            </a:r>
          </a:p>
          <a:p>
            <a:r>
              <a:rPr lang="cs-CZ" altLang="cs-CZ" dirty="0"/>
              <a:t>Termín použil poprvé v roce 1869 Ernst </a:t>
            </a:r>
            <a:r>
              <a:rPr lang="cs-CZ" altLang="cs-CZ" dirty="0" err="1"/>
              <a:t>Haeckel</a:t>
            </a:r>
            <a:r>
              <a:rPr lang="cs-CZ" altLang="cs-CZ" dirty="0"/>
              <a:t>. </a:t>
            </a:r>
          </a:p>
          <a:p>
            <a:r>
              <a:rPr lang="cs-CZ" altLang="cs-CZ" dirty="0"/>
              <a:t>Etablovala ve 20. století.</a:t>
            </a:r>
          </a:p>
          <a:p>
            <a:pPr eaLnBrk="1" hangingPunct="1"/>
            <a:r>
              <a:rPr lang="cs-CZ" altLang="cs-CZ" dirty="0"/>
              <a:t>Definice „Studium vztahu organismů a prostředí“ nebo „Studium struktury a funkce přírody“ (lidé jsou součástí přírody) nebo „Věda o životním prostředí“ nebo „Biologie prostředí“.</a:t>
            </a:r>
          </a:p>
          <a:p>
            <a:r>
              <a:rPr lang="cs-CZ" dirty="0"/>
              <a:t>Vědní obor x chápání pojmu laiky (ekologie není třídění odpadu).</a:t>
            </a:r>
          </a:p>
          <a:p>
            <a:pPr eaLnBrk="1" hangingPunct="1"/>
            <a:endParaRPr lang="cs-CZ" alt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9B7E25C-3AB7-467F-9487-8086FD2A28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9083" y="301751"/>
            <a:ext cx="2589764" cy="2589764"/>
          </a:xfrm>
          <a:prstGeom prst="rect">
            <a:avLst/>
          </a:prstGeom>
        </p:spPr>
      </p:pic>
      <p:pic>
        <p:nvPicPr>
          <p:cNvPr id="6" name="Obrázek 5" descr="Obsah obrázku text&#10;&#10;Popis vygenerován s vysokou mírou spolehlivosti">
            <a:extLst>
              <a:ext uri="{FF2B5EF4-FFF2-40B4-BE49-F238E27FC236}">
                <a16:creationId xmlns:a16="http://schemas.microsoft.com/office/drawing/2014/main" id="{3B552FA1-CCAB-48FD-AB33-2144DCD501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2784" y="3277772"/>
            <a:ext cx="4396063" cy="3111819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4F11E78F-55A3-4073-9520-7B4126977B5D}"/>
              </a:ext>
            </a:extLst>
          </p:cNvPr>
          <p:cNvSpPr/>
          <p:nvPr/>
        </p:nvSpPr>
        <p:spPr>
          <a:xfrm>
            <a:off x="379828" y="5804816"/>
            <a:ext cx="626012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20. století – století ekologie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4FDF7D-E81A-44B1-8CDD-6F080546AD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8895" y="218266"/>
            <a:ext cx="2589764" cy="1942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885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C907D4-D5DB-4939-B367-4789CFF38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Environmentalistika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AA1A520-A8E5-497D-98A4-CA1031424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Obor, který se vyvinul z ekologie.</a:t>
            </a:r>
          </a:p>
          <a:p>
            <a:r>
              <a:rPr lang="cs-CZ" dirty="0"/>
              <a:t>„Nauka o životním prostředí“.</a:t>
            </a:r>
          </a:p>
          <a:p>
            <a:r>
              <a:rPr lang="cs-CZ" dirty="0"/>
              <a:t>Zkoumá </a:t>
            </a:r>
          </a:p>
          <a:p>
            <a:r>
              <a:rPr lang="cs-CZ" dirty="0"/>
              <a:t>a) mechanismy jakými člověk působí na ekosystémy,</a:t>
            </a:r>
          </a:p>
          <a:p>
            <a:r>
              <a:rPr lang="cs-CZ" dirty="0"/>
              <a:t>b) zkoumá jak působí prostředí a jeho jednotlivé složky na člověka (zdraví, vitalita atd.).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058041B-D056-4E61-9265-4A400CC010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6320" y="234999"/>
            <a:ext cx="2768698" cy="2768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952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0E1A43-38B5-4C9F-99F0-7E6CD3229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Ekologická a environmentální výchova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7820AEB-D5DB-4D81-AF8A-133576715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5118555" cy="3880773"/>
          </a:xfrm>
        </p:spPr>
        <p:txBody>
          <a:bodyPr/>
          <a:lstStyle/>
          <a:p>
            <a:r>
              <a:rPr lang="cs-CZ" dirty="0"/>
              <a:t>Didaktická transformace obsahu.</a:t>
            </a:r>
          </a:p>
          <a:p>
            <a:r>
              <a:rPr lang="cs-CZ" dirty="0"/>
              <a:t>Základní otázka: „Jak TO správně říkat?“</a:t>
            </a:r>
          </a:p>
          <a:p>
            <a:r>
              <a:rPr lang="cs-CZ" dirty="0"/>
              <a:t>Specifika environmentální výchovy.</a:t>
            </a:r>
          </a:p>
          <a:p>
            <a:r>
              <a:rPr lang="cs-CZ" dirty="0"/>
              <a:t>Je to vlastně DIDAKTIKA ekologie a environmentalistiky, ale vytvářeli ho pedagogičtí laici v době, kdy didaktika byla zatížena politickou propagandou.</a:t>
            </a:r>
          </a:p>
          <a:p>
            <a:r>
              <a:rPr lang="cs-CZ" dirty="0"/>
              <a:t>Střediska ekologické a environmentální výchovy učí učitele.</a:t>
            </a:r>
          </a:p>
        </p:txBody>
      </p:sp>
      <p:pic>
        <p:nvPicPr>
          <p:cNvPr id="5" name="Obrázek 4" descr="Obsah obrázku snímek obrazovky, text&#10;&#10;Popis vygenerován s vysokou mírou spolehlivosti">
            <a:extLst>
              <a:ext uri="{FF2B5EF4-FFF2-40B4-BE49-F238E27FC236}">
                <a16:creationId xmlns:a16="http://schemas.microsoft.com/office/drawing/2014/main" id="{98DE2727-1FD2-43A2-8212-D1E575B7F8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7360" y="1968043"/>
            <a:ext cx="2807134" cy="4556582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34019422-0A75-4BF7-8255-BF3DCDF636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5418" y="1639556"/>
            <a:ext cx="2407062" cy="3401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917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473238-2367-4B25-BCF5-A3C112D27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pozornost!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6DE1C89-2866-416D-92EF-39D31B45A1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0481192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98</TotalTime>
  <Words>253</Words>
  <Application>Microsoft Office PowerPoint</Application>
  <PresentationFormat>Širokoúhlá obrazovka</PresentationFormat>
  <Paragraphs>32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Trebuchet MS</vt:lpstr>
      <vt:lpstr>Wingdings</vt:lpstr>
      <vt:lpstr>Wingdings 3</vt:lpstr>
      <vt:lpstr>Fazeta</vt:lpstr>
      <vt:lpstr>Základy ekologie a environmentalistiky</vt:lpstr>
      <vt:lpstr>Co nás dnes čeká?</vt:lpstr>
      <vt:lpstr>Struktura předmětu</vt:lpstr>
      <vt:lpstr>Ekologie</vt:lpstr>
      <vt:lpstr>Environmentalistika</vt:lpstr>
      <vt:lpstr>Ekologická a environmentální výchova</vt:lpstr>
      <vt:lpstr>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ekologie a environmentalistiky</dc:title>
  <dc:creator>adimin</dc:creator>
  <cp:lastModifiedBy>adimin</cp:lastModifiedBy>
  <cp:revision>11</cp:revision>
  <dcterms:created xsi:type="dcterms:W3CDTF">2018-10-07T14:46:05Z</dcterms:created>
  <dcterms:modified xsi:type="dcterms:W3CDTF">2018-10-07T16:24:13Z</dcterms:modified>
</cp:coreProperties>
</file>