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6" r:id="rId5"/>
    <p:sldId id="257" r:id="rId6"/>
    <p:sldId id="258" r:id="rId7"/>
    <p:sldId id="289" r:id="rId8"/>
    <p:sldId id="287" r:id="rId9"/>
    <p:sldId id="259" r:id="rId10"/>
    <p:sldId id="261" r:id="rId11"/>
    <p:sldId id="288" r:id="rId12"/>
    <p:sldId id="260" r:id="rId13"/>
    <p:sldId id="264" r:id="rId14"/>
    <p:sldId id="262" r:id="rId15"/>
    <p:sldId id="274" r:id="rId16"/>
    <p:sldId id="263" r:id="rId17"/>
    <p:sldId id="268" r:id="rId18"/>
    <p:sldId id="265" r:id="rId19"/>
    <p:sldId id="269" r:id="rId20"/>
    <p:sldId id="270" r:id="rId21"/>
    <p:sldId id="267" r:id="rId22"/>
    <p:sldId id="280" r:id="rId23"/>
    <p:sldId id="271" r:id="rId24"/>
    <p:sldId id="272" r:id="rId25"/>
    <p:sldId id="273" r:id="rId26"/>
    <p:sldId id="281" r:id="rId27"/>
    <p:sldId id="282" r:id="rId28"/>
    <p:sldId id="284" r:id="rId29"/>
    <p:sldId id="285" r:id="rId3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26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8" Type="http://schemas.openxmlformats.org/officeDocument/2006/relationships/slide" Target="slides/slide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285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88636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225917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55039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64383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79959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4030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380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7402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5185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1949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63561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5716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1746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4337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74642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D2288E-9666-47CB-989D-1B3EA1BAB327}" type="datetimeFigureOut">
              <a:rPr lang="cs-CZ" smtClean="0"/>
              <a:t>08.04.2026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31D5F7A-3AAC-4709-A84B-78C5BDD83FC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9910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974337" y="1265314"/>
            <a:ext cx="4299666" cy="3249131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cs-CZ" dirty="0"/>
              <a:t>Ekonomie, ekonomika a management sportu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4974336" y="4514445"/>
            <a:ext cx="4299666" cy="1506975"/>
          </a:xfrm>
        </p:spPr>
        <p:txBody>
          <a:bodyPr>
            <a:normAutofit/>
          </a:bodyPr>
          <a:lstStyle/>
          <a:p>
            <a:pPr algn="l">
              <a:lnSpc>
                <a:spcPct val="90000"/>
              </a:lnSpc>
            </a:pPr>
            <a:r>
              <a:rPr lang="cs-CZ" sz="2000" dirty="0"/>
              <a:t>Daně a jak na ně vol. 1</a:t>
            </a:r>
          </a:p>
          <a:p>
            <a:pPr algn="l">
              <a:lnSpc>
                <a:spcPct val="90000"/>
              </a:lnSpc>
            </a:pPr>
            <a:endParaRPr lang="cs-CZ" sz="2000" dirty="0"/>
          </a:p>
          <a:p>
            <a:pPr algn="l">
              <a:lnSpc>
                <a:spcPct val="90000"/>
              </a:lnSpc>
            </a:pPr>
            <a:r>
              <a:rPr lang="cs-CZ" sz="2000" dirty="0"/>
              <a:t>Mgr. Veronika Půlpán Krause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5A7802B6-FF37-40CF-A7E2-6F2A0D9A9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3174" y="1270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pic>
        <p:nvPicPr>
          <p:cNvPr id="7" name="Graphic 6" descr="Kalkulačka obrys">
            <a:extLst>
              <a:ext uri="{FF2B5EF4-FFF2-40B4-BE49-F238E27FC236}">
                <a16:creationId xmlns:a16="http://schemas.microsoft.com/office/drawing/2014/main" id="{7EB75543-2EE6-3E1F-48A7-2CE11A3ACE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/>
        </p:blipFill>
        <p:spPr>
          <a:xfrm>
            <a:off x="888604" y="1550139"/>
            <a:ext cx="3765692" cy="3765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7419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Kdo je fyzickou a kdo právnickou osobou?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06973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6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507067" y="4050833"/>
            <a:ext cx="7766936" cy="109689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r"/>
            <a:r>
              <a:rPr lang="en-US">
                <a:solidFill>
                  <a:schemeClr val="tx1">
                    <a:lumMod val="50000"/>
                    <a:lumOff val="50000"/>
                  </a:schemeClr>
                </a:solidFill>
              </a:rPr>
              <a:t>Z čeho daň počítají?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Jaká je sazba daně z příjmu PO?</a:t>
            </a:r>
          </a:p>
        </p:txBody>
      </p:sp>
    </p:spTree>
    <p:extLst>
      <p:ext uri="{BB962C8B-B14F-4D97-AF65-F5344CB8AC3E}">
        <p14:creationId xmlns:p14="http://schemas.microsoft.com/office/powerpoint/2010/main" val="403130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6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8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49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0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5" name="Picture 4" descr="Bílá kalkulačka">
            <a:extLst>
              <a:ext uri="{FF2B5EF4-FFF2-40B4-BE49-F238E27FC236}">
                <a16:creationId xmlns:a16="http://schemas.microsoft.com/office/drawing/2014/main" id="{655FFA7F-8E47-0611-AE84-F0F4B7B8F4B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prstClr val="white"/>
            </a:duotone>
          </a:blip>
          <a:srcRect l="3012" r="34472" b="9091"/>
          <a:stretch/>
        </p:blipFill>
        <p:spPr>
          <a:xfrm>
            <a:off x="5123543" y="-1"/>
            <a:ext cx="7065281" cy="6858001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68866" y="1678666"/>
            <a:ext cx="5123515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Daně z příjmu FO</a:t>
            </a:r>
          </a:p>
        </p:txBody>
      </p: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8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0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2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4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6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68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70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55504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Jaká je sazba daně z příjmu FO?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Co je předmětem daně z příjmu FO?</a:t>
            </a:r>
          </a:p>
        </p:txBody>
      </p:sp>
    </p:spTree>
    <p:extLst>
      <p:ext uri="{BB962C8B-B14F-4D97-AF65-F5344CB8AC3E}">
        <p14:creationId xmlns:p14="http://schemas.microsoft.com/office/powerpoint/2010/main" val="753781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B5F7E3B-C5F1-40E0-A491-558BAFBC11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241804" y="1460500"/>
            <a:ext cx="0" cy="39370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43467" y="816638"/>
            <a:ext cx="3367359" cy="5224724"/>
          </a:xfrm>
        </p:spPr>
        <p:txBody>
          <a:bodyPr anchor="ctr">
            <a:normAutofit/>
          </a:bodyPr>
          <a:lstStyle/>
          <a:p>
            <a:r>
              <a:rPr lang="cs-CZ" dirty="0"/>
              <a:t>Pojmy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idx="1"/>
          </p:nvPr>
        </p:nvSpPr>
        <p:spPr>
          <a:xfrm>
            <a:off x="4654295" y="816638"/>
            <a:ext cx="4619706" cy="5224724"/>
          </a:xfrm>
        </p:spPr>
        <p:txBody>
          <a:bodyPr anchor="ctr">
            <a:normAutofit/>
          </a:bodyPr>
          <a:lstStyle/>
          <a:p>
            <a:r>
              <a:rPr lang="cs-CZ" sz="2000" dirty="0"/>
              <a:t>Základ daně (daňový základ)</a:t>
            </a:r>
          </a:p>
          <a:p>
            <a:r>
              <a:rPr lang="cs-CZ" sz="2000" dirty="0"/>
              <a:t>Daňová sazba</a:t>
            </a:r>
          </a:p>
          <a:p>
            <a:r>
              <a:rPr lang="cs-CZ" sz="2000" dirty="0"/>
              <a:t>Daň</a:t>
            </a:r>
          </a:p>
          <a:p>
            <a:r>
              <a:rPr lang="cs-CZ" sz="2000" dirty="0"/>
              <a:t>Slevy na dani</a:t>
            </a:r>
          </a:p>
        </p:txBody>
      </p:sp>
    </p:spTree>
    <p:extLst>
      <p:ext uri="{BB962C8B-B14F-4D97-AF65-F5344CB8AC3E}">
        <p14:creationId xmlns:p14="http://schemas.microsoft.com/office/powerpoint/2010/main" val="261961191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musí FO odvádět kromě daní?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10773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Daň ze závislé činnosti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§ 6 zákona č. 586/1992 Sb.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606274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Daň ze samostatné činnosti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§ 7 zákona č. 586/1992 Sb.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916971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Jakým způsobem si může OSVČ odečítat své náklady?</a:t>
            </a:r>
          </a:p>
        </p:txBody>
      </p:sp>
    </p:spTree>
    <p:extLst>
      <p:ext uri="{BB962C8B-B14F-4D97-AF65-F5344CB8AC3E}">
        <p14:creationId xmlns:p14="http://schemas.microsoft.com/office/powerpoint/2010/main" val="5360854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Jaká jim vznikne daňová povinnost za celý rok?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Zemědělec David si měsíčně vydělá 60 tis. Kč jako OSVČ</a:t>
            </a:r>
          </a:p>
          <a:p>
            <a:r>
              <a:rPr lang="cs-CZ" dirty="0"/>
              <a:t>Uplatňuje paušální náklady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Trenér Petr si vydělá 40 tis.  Kč Měsíčně jako OSVČ</a:t>
            </a:r>
          </a:p>
          <a:p>
            <a:r>
              <a:rPr lang="cs-CZ" dirty="0"/>
              <a:t>Uplatňuje paušální náklady</a:t>
            </a:r>
          </a:p>
          <a:p>
            <a:r>
              <a:rPr lang="cs-CZ" dirty="0"/>
              <a:t>Má licenci B a ŽL</a:t>
            </a:r>
          </a:p>
        </p:txBody>
      </p:sp>
    </p:spTree>
    <p:extLst>
      <p:ext uri="{BB962C8B-B14F-4D97-AF65-F5344CB8AC3E}">
        <p14:creationId xmlns:p14="http://schemas.microsoft.com/office/powerpoint/2010/main" val="4447201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pic>
        <p:nvPicPr>
          <p:cNvPr id="7" name="Picture 6" descr="Bílá kalkulačka">
            <a:extLst>
              <a:ext uri="{FF2B5EF4-FFF2-40B4-BE49-F238E27FC236}">
                <a16:creationId xmlns:a16="http://schemas.microsoft.com/office/drawing/2014/main" id="{E66650C6-36D2-A555-C300-5606BD1BFD6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891"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800"/>
              <a:t>Co je to daň?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9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1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3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5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7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39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8926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části předmětu daně 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Kapitálový majetek, nájem, ostatní příjmy</a:t>
            </a:r>
          </a:p>
        </p:txBody>
      </p:sp>
    </p:spTree>
    <p:extLst>
      <p:ext uri="{BB962C8B-B14F-4D97-AF65-F5344CB8AC3E}">
        <p14:creationId xmlns:p14="http://schemas.microsoft.com/office/powerpoint/2010/main" val="854599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Položky odčitatelné od základu daně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42637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Slevy na dani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66652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Jakou daň nakonec zaplatí?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cs-CZ" dirty="0"/>
              <a:t>Zemědělec David si měsíčně vydělá 60 tis. Kč</a:t>
            </a:r>
          </a:p>
          <a:p>
            <a:r>
              <a:rPr lang="cs-CZ" dirty="0"/>
              <a:t>Uplatňuje paušální náklady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cs-CZ" dirty="0"/>
              <a:t>Trenér Petr si vydělá 40 tis.  Kč Měsíčně jako OSVČ</a:t>
            </a:r>
          </a:p>
          <a:p>
            <a:r>
              <a:rPr lang="cs-CZ" dirty="0"/>
              <a:t>Uplatňuje paušální náklady</a:t>
            </a:r>
          </a:p>
          <a:p>
            <a:r>
              <a:rPr lang="cs-CZ" dirty="0"/>
              <a:t>Má licenci B a ŽL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002052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Jakou daň zaplatí?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Anna pracuje jako marketingová poradkyně na ŽL a vydělá si 50 tis. Kč měsíčně, uplatňuje paušální náklady</a:t>
            </a:r>
          </a:p>
          <a:p>
            <a:r>
              <a:rPr lang="cs-CZ" dirty="0"/>
              <a:t>V atletickém klubu si jako trenérka přivydělá 4000 Kč měsíčně na DPP</a:t>
            </a:r>
          </a:p>
        </p:txBody>
      </p:sp>
    </p:spTree>
    <p:extLst>
      <p:ext uri="{BB962C8B-B14F-4D97-AF65-F5344CB8AC3E}">
        <p14:creationId xmlns:p14="http://schemas.microsoft.com/office/powerpoint/2010/main" val="332056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Jakou daň zaplatí?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Anna pracuje jako marketingová poradkyně na ŽL a vydělá si 50 tis. Kč měsíčně, uplatňuje paušální náklady</a:t>
            </a:r>
          </a:p>
          <a:p>
            <a:r>
              <a:rPr lang="cs-CZ" dirty="0"/>
              <a:t>V atletickém klubu si jako trenérka přivydělá 4000 Kč měsíčně na DPP</a:t>
            </a:r>
          </a:p>
          <a:p>
            <a:r>
              <a:rPr lang="cs-CZ" dirty="0"/>
              <a:t>Má 1 dítě</a:t>
            </a:r>
          </a:p>
        </p:txBody>
      </p:sp>
    </p:spTree>
    <p:extLst>
      <p:ext uri="{BB962C8B-B14F-4D97-AF65-F5344CB8AC3E}">
        <p14:creationId xmlns:p14="http://schemas.microsoft.com/office/powerpoint/2010/main" val="73500835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Jakou daň zaplatí?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Filip je trenérem na ŽL a každý měsíc si vydělá 65 tis. Kč </a:t>
            </a:r>
          </a:p>
          <a:p>
            <a:r>
              <a:rPr lang="cs-CZ" dirty="0"/>
              <a:t>Sportovnímu klubu dal dar ve výší 15000 Kč</a:t>
            </a:r>
          </a:p>
          <a:p>
            <a:r>
              <a:rPr lang="cs-CZ" dirty="0"/>
              <a:t>Žije s manželkou ve společné domácnosti, která stále studuje a nemá vlastní příjem</a:t>
            </a:r>
          </a:p>
        </p:txBody>
      </p:sp>
    </p:spTree>
    <p:extLst>
      <p:ext uri="{BB962C8B-B14F-4D97-AF65-F5344CB8AC3E}">
        <p14:creationId xmlns:p14="http://schemas.microsoft.com/office/powerpoint/2010/main" val="2827908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" name="Group 6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3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4" name="Isosceles Triangle 11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5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6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7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8" name="Isosceles Triangle 15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39" name="Isosceles Triangle 16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40" name="Rectangle 18">
            <a:extLst>
              <a:ext uri="{FF2B5EF4-FFF2-40B4-BE49-F238E27FC236}">
                <a16:creationId xmlns:a16="http://schemas.microsoft.com/office/drawing/2014/main" id="{DD6BC9EB-F181-48AB-BCA2-3D1DB20D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6" y="999460"/>
            <a:ext cx="5698067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Jak vypadá daňová soustava České republiky?</a:t>
            </a:r>
          </a:p>
        </p:txBody>
      </p:sp>
      <p:sp>
        <p:nvSpPr>
          <p:cNvPr id="41" name="Isosceles Triangle 20">
            <a:extLst>
              <a:ext uri="{FF2B5EF4-FFF2-40B4-BE49-F238E27FC236}">
                <a16:creationId xmlns:a16="http://schemas.microsoft.com/office/drawing/2014/main" id="{D33AAA80-39DC-4020-9BFF-0718F35C7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42" name="Straight Connector 22">
            <a:extLst>
              <a:ext uri="{FF2B5EF4-FFF2-40B4-BE49-F238E27FC236}">
                <a16:creationId xmlns:a16="http://schemas.microsoft.com/office/drawing/2014/main" id="{C9C5D90B-7EE3-4D26-AB7D-A5A3A6E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Isosceles Triangle 24">
            <a:extLst>
              <a:ext uri="{FF2B5EF4-FFF2-40B4-BE49-F238E27FC236}">
                <a16:creationId xmlns:a16="http://schemas.microsoft.com/office/drawing/2014/main" id="{1177F295-741F-4EFF-B0CA-BE69295AD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69937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Plátce vs. Poplatník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Kdo je kdo?</a:t>
            </a:r>
          </a:p>
        </p:txBody>
      </p:sp>
    </p:spTree>
    <p:extLst>
      <p:ext uri="{BB962C8B-B14F-4D97-AF65-F5344CB8AC3E}">
        <p14:creationId xmlns:p14="http://schemas.microsoft.com/office/powerpoint/2010/main" val="25786206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D6BC9EB-F181-48AB-BCA2-3D1DB20D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6" y="999460"/>
            <a:ext cx="5698067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Nepřímé daně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33AAA80-39DC-4020-9BFF-0718F35C7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C5D90B-7EE3-4D26-AB7D-A5A3A6E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177F295-741F-4EFF-B0CA-BE69295AD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49429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Jaké máme sazby DPH?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Kdo je plátcem DPH?</a:t>
            </a:r>
          </a:p>
        </p:txBody>
      </p:sp>
    </p:spTree>
    <p:extLst>
      <p:ext uri="{BB962C8B-B14F-4D97-AF65-F5344CB8AC3E}">
        <p14:creationId xmlns:p14="http://schemas.microsoft.com/office/powerpoint/2010/main" val="18253154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fungují selektivní daně?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Jaké znáte?</a:t>
            </a:r>
          </a:p>
        </p:txBody>
      </p:sp>
    </p:spTree>
    <p:extLst>
      <p:ext uri="{BB962C8B-B14F-4D97-AF65-F5344CB8AC3E}">
        <p14:creationId xmlns:p14="http://schemas.microsoft.com/office/powerpoint/2010/main" val="12203751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DD6BC9EB-F181-48AB-BCA2-3D1DB20D2D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6" y="999460"/>
            <a:ext cx="5698067" cy="447985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Přímé daně</a:t>
            </a:r>
          </a:p>
        </p:txBody>
      </p:sp>
      <p:sp>
        <p:nvSpPr>
          <p:cNvPr id="22" name="Isosceles Triangle 21">
            <a:extLst>
              <a:ext uri="{FF2B5EF4-FFF2-40B4-BE49-F238E27FC236}">
                <a16:creationId xmlns:a16="http://schemas.microsoft.com/office/drawing/2014/main" id="{D33AAA80-39DC-4020-9BFF-0718F35C7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C9C5D90B-7EE3-4D26-AB7D-A5A3A6E112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534656" y="1639186"/>
            <a:ext cx="0" cy="32004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Isosceles Triangle 25">
            <a:extLst>
              <a:ext uri="{FF2B5EF4-FFF2-40B4-BE49-F238E27FC236}">
                <a16:creationId xmlns:a16="http://schemas.microsoft.com/office/drawing/2014/main" id="{1177F295-741F-4EFF-B0CA-BE69295ADA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 flipV="1">
            <a:off x="11349404" y="1217756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800499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1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3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4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cs-CZ"/>
            </a:p>
          </p:txBody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cs-CZ"/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/>
              <a:t>Jak funguje daň z nemovitých věcí?</a:t>
            </a:r>
          </a:p>
        </p:txBody>
      </p:sp>
    </p:spTree>
    <p:extLst>
      <p:ext uri="{BB962C8B-B14F-4D97-AF65-F5344CB8AC3E}">
        <p14:creationId xmlns:p14="http://schemas.microsoft.com/office/powerpoint/2010/main" val="3714066727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B130EB4B94AA2444A2F16D775C9B6FAB" ma:contentTypeVersion="6" ma:contentTypeDescription="Vytvoří nový dokument" ma:contentTypeScope="" ma:versionID="64b107881da434c7ad68f85c63453251">
  <xsd:schema xmlns:xsd="http://www.w3.org/2001/XMLSchema" xmlns:xs="http://www.w3.org/2001/XMLSchema" xmlns:p="http://schemas.microsoft.com/office/2006/metadata/properties" xmlns:ns2="5d82f241-0fcf-48e8-979f-533798adc2b5" xmlns:ns3="ac486633-1d05-4354-aec9-8c70eb0770ac" targetNamespace="http://schemas.microsoft.com/office/2006/metadata/properties" ma:root="true" ma:fieldsID="ff41f2b999117432ae682e0d04dbfe5d" ns2:_="" ns3:_="">
    <xsd:import namespace="5d82f241-0fcf-48e8-979f-533798adc2b5"/>
    <xsd:import namespace="ac486633-1d05-4354-aec9-8c70eb0770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82f241-0fcf-48e8-979f-533798adc2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c486633-1d05-4354-aec9-8c70eb0770ac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07D711C-7659-4A4D-9095-4A640FBBCF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E96E6C5-1A78-4802-8781-793E9CD2D8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d82f241-0fcf-48e8-979f-533798adc2b5"/>
    <ds:schemaRef ds:uri="ac486633-1d05-4354-aec9-8c70eb0770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A37F7CC-98A6-40B5-A267-27CF32CAA7D4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585</TotalTime>
  <Words>372</Words>
  <Application>Microsoft Office PowerPoint</Application>
  <PresentationFormat>Širokoúhlá obrazovka</PresentationFormat>
  <Paragraphs>59</Paragraphs>
  <Slides>26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26</vt:i4>
      </vt:variant>
    </vt:vector>
  </HeadingPairs>
  <TitlesOfParts>
    <vt:vector size="30" baseType="lpstr">
      <vt:lpstr>Arial</vt:lpstr>
      <vt:lpstr>Trebuchet MS</vt:lpstr>
      <vt:lpstr>Wingdings 3</vt:lpstr>
      <vt:lpstr>Fazeta</vt:lpstr>
      <vt:lpstr>Ekonomie, ekonomika a management sportu</vt:lpstr>
      <vt:lpstr>Co je to daň?</vt:lpstr>
      <vt:lpstr>Jak vypadá daňová soustava České republiky?</vt:lpstr>
      <vt:lpstr>Plátce vs. Poplatník</vt:lpstr>
      <vt:lpstr>Nepřímé daně</vt:lpstr>
      <vt:lpstr>Jaké máme sazby DPH?</vt:lpstr>
      <vt:lpstr>Jak fungují selektivní daně?</vt:lpstr>
      <vt:lpstr>Přímé daně</vt:lpstr>
      <vt:lpstr>Jak funguje daň z nemovitých věcí?</vt:lpstr>
      <vt:lpstr>Kdo je fyzickou a kdo právnickou osobou?</vt:lpstr>
      <vt:lpstr>Jaká je sazba daně z příjmu PO?</vt:lpstr>
      <vt:lpstr>Daně z příjmu FO</vt:lpstr>
      <vt:lpstr>Jaká je sazba daně z příjmu FO?</vt:lpstr>
      <vt:lpstr>Pojmy</vt:lpstr>
      <vt:lpstr>Co musí FO odvádět kromě daní?</vt:lpstr>
      <vt:lpstr>Daň ze závislé činnosti</vt:lpstr>
      <vt:lpstr>Daň ze samostatné činnosti</vt:lpstr>
      <vt:lpstr>Jakým způsobem si může OSVČ odečítat své náklady?</vt:lpstr>
      <vt:lpstr>Jaká jim vznikne daňová povinnost za celý rok?</vt:lpstr>
      <vt:lpstr>Další části předmětu daně </vt:lpstr>
      <vt:lpstr>Položky odčitatelné od základu daně</vt:lpstr>
      <vt:lpstr>Slevy na dani</vt:lpstr>
      <vt:lpstr>Jakou daň nakonec zaplatí?</vt:lpstr>
      <vt:lpstr>Jakou daň zaplatí?</vt:lpstr>
      <vt:lpstr>Jakou daň zaplatí?</vt:lpstr>
      <vt:lpstr>Jakou daň zaplatí?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ucitel</dc:creator>
  <cp:lastModifiedBy>Veronika Půlpán Krause</cp:lastModifiedBy>
  <cp:revision>45</cp:revision>
  <dcterms:created xsi:type="dcterms:W3CDTF">2023-03-28T12:57:22Z</dcterms:created>
  <dcterms:modified xsi:type="dcterms:W3CDTF">2026-04-08T12:43:49Z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0x010100B130EB4B94AA2444A2F16D775C9B6FAB</vt:lpwstr>
  </property>
</Properties>
</file>