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65" r:id="rId3"/>
    <p:sldId id="266" r:id="rId4"/>
    <p:sldId id="263" r:id="rId5"/>
    <p:sldId id="257" r:id="rId6"/>
    <p:sldId id="276" r:id="rId7"/>
    <p:sldId id="277" r:id="rId8"/>
    <p:sldId id="268" r:id="rId9"/>
    <p:sldId id="269" r:id="rId10"/>
    <p:sldId id="271" r:id="rId11"/>
    <p:sldId id="274" r:id="rId12"/>
    <p:sldId id="267" r:id="rId13"/>
    <p:sldId id="261" r:id="rId14"/>
    <p:sldId id="272" r:id="rId15"/>
    <p:sldId id="273" r:id="rId16"/>
    <p:sldId id="278" r:id="rId17"/>
    <p:sldId id="270" r:id="rId18"/>
    <p:sldId id="275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84" autoAdjust="0"/>
    <p:restoredTop sz="94660"/>
  </p:normalViewPr>
  <p:slideViewPr>
    <p:cSldViewPr>
      <p:cViewPr varScale="1">
        <p:scale>
          <a:sx n="108" d="100"/>
          <a:sy n="108" d="100"/>
        </p:scale>
        <p:origin x="182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6D5492-03CF-48A3-832C-B83718CA3143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2B5EBF-C2E6-434D-A7F8-ADE7F70BCA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208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2B5EBF-C2E6-434D-A7F8-ADE7F70BCA35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5289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ovací čára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emf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8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R. Kotková</a:t>
            </a: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II. lekce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7005B5-6BE0-4045-A69F-832FCC19B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29/s. 22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B2B88F8B-8D91-4E34-BAA8-CCB3EE63DEBB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48986" y="1268760"/>
            <a:ext cx="9018749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01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488BFE-FBA8-4CF3-BF89-E917A52FB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C116BF93-3FB1-4B66-B7ED-CD891D96DE1D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99575" y="1016782"/>
            <a:ext cx="8338754" cy="478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2428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09EAD7-9097-44BA-9B77-534D59C9D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mluví? Umí (mluvit)…?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D46053E-9037-4872-9574-D2FF78A91AD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Mluvit + ADV.</a:t>
            </a:r>
          </a:p>
          <a:p>
            <a:r>
              <a:rPr lang="cs-CZ" dirty="0"/>
              <a:t>Rozumět + ADV.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Mluvím česky</a:t>
            </a:r>
          </a:p>
          <a:p>
            <a:r>
              <a:rPr lang="cs-CZ" dirty="0"/>
              <a:t>Ingrid mluví německy.</a:t>
            </a:r>
          </a:p>
          <a:p>
            <a:r>
              <a:rPr lang="cs-CZ" dirty="0"/>
              <a:t>Já neumím německy.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B3AA1E1-6F18-4011-8976-BCEDD3F1799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 err="1"/>
              <a:t>Adj</a:t>
            </a:r>
            <a:r>
              <a:rPr lang="cs-CZ" dirty="0"/>
              <a:t>.            </a:t>
            </a:r>
            <a:r>
              <a:rPr lang="cs-CZ" dirty="0" err="1"/>
              <a:t>Adv</a:t>
            </a:r>
            <a:r>
              <a:rPr lang="cs-CZ" dirty="0"/>
              <a:t>.</a:t>
            </a:r>
          </a:p>
          <a:p>
            <a:r>
              <a:rPr lang="cs-CZ" dirty="0"/>
              <a:t>Česk</a:t>
            </a:r>
            <a:r>
              <a:rPr lang="cs-CZ" dirty="0">
                <a:highlight>
                  <a:srgbClr val="FFFF00"/>
                </a:highlight>
              </a:rPr>
              <a:t>ý</a:t>
            </a:r>
            <a:r>
              <a:rPr lang="cs-CZ" dirty="0"/>
              <a:t>  x  česk</a:t>
            </a:r>
            <a:r>
              <a:rPr lang="cs-CZ" dirty="0">
                <a:highlight>
                  <a:srgbClr val="FFFF00"/>
                </a:highlight>
              </a:rPr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4028827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Ptejte se spolužáka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Jak mluvíš výborně?    - </a:t>
            </a:r>
            <a:r>
              <a:rPr lang="cs-CZ" dirty="0">
                <a:solidFill>
                  <a:srgbClr val="FF0000"/>
                </a:solidFill>
              </a:rPr>
              <a:t>Mluvím výborně francouzsky </a:t>
            </a:r>
          </a:p>
          <a:p>
            <a:r>
              <a:rPr lang="cs-CZ" dirty="0"/>
              <a:t>Jak mluvíš dobře?</a:t>
            </a:r>
          </a:p>
          <a:p>
            <a:r>
              <a:rPr lang="cs-CZ" dirty="0"/>
              <a:t>Jak mluvíš trochu?</a:t>
            </a:r>
          </a:p>
          <a:p>
            <a:r>
              <a:rPr lang="cs-CZ" dirty="0"/>
              <a:t>Rozumíš dobře/ trochu/výborně ....?</a:t>
            </a:r>
          </a:p>
          <a:p>
            <a:r>
              <a:rPr lang="cs-CZ" dirty="0"/>
              <a:t>Umíš trochu ......?         </a:t>
            </a:r>
            <a:r>
              <a:rPr lang="cs-CZ" dirty="0">
                <a:solidFill>
                  <a:srgbClr val="FF0000"/>
                </a:solidFill>
              </a:rPr>
              <a:t>- Vůbec neumím čínsky.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......... mluví výborně ......, </a:t>
            </a:r>
          </a:p>
          <a:p>
            <a:pPr>
              <a:buNone/>
            </a:pPr>
            <a:r>
              <a:rPr lang="cs-CZ" dirty="0"/>
              <a:t>trochu rozumí ......., </a:t>
            </a:r>
          </a:p>
          <a:p>
            <a:pPr>
              <a:buNone/>
            </a:pPr>
            <a:r>
              <a:rPr lang="cs-CZ" dirty="0"/>
              <a:t>vůbec </a:t>
            </a:r>
            <a:r>
              <a:rPr lang="cs-CZ" u="sng" dirty="0"/>
              <a:t>ne</a:t>
            </a:r>
            <a:r>
              <a:rPr lang="cs-CZ" dirty="0"/>
              <a:t>umí ......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6697C4-CC26-44E2-9129-6B3B93761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32/s. 22 Vyberte sloveso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1DDBB6D-94C8-43B0-A2ED-48C54372019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86512" y="1412776"/>
            <a:ext cx="8534400" cy="5040560"/>
          </a:xfrm>
        </p:spPr>
        <p:txBody>
          <a:bodyPr>
            <a:normAutofit fontScale="92500"/>
          </a:bodyPr>
          <a:lstStyle/>
          <a:p>
            <a:r>
              <a:rPr lang="cs-CZ" dirty="0"/>
              <a:t>Promiňte, nevím / nerozumím / nevidím, kde je hotel.</a:t>
            </a:r>
          </a:p>
          <a:p>
            <a:r>
              <a:rPr lang="cs-CZ" dirty="0"/>
              <a:t>Promiňte, nevím kde je hotel.</a:t>
            </a:r>
          </a:p>
          <a:p>
            <a:r>
              <a:rPr lang="cs-CZ" dirty="0"/>
              <a:t> Marina mluví/musí/ ví česky. </a:t>
            </a:r>
          </a:p>
          <a:p>
            <a:r>
              <a:rPr lang="cs-CZ" dirty="0"/>
              <a:t> Marina mluví česky. </a:t>
            </a:r>
          </a:p>
          <a:p>
            <a:r>
              <a:rPr lang="cs-CZ" dirty="0"/>
              <a:t>Prosím vás, nevidíte / nevíte / nemusíte, kde je kino Ostrov? </a:t>
            </a:r>
          </a:p>
          <a:p>
            <a:r>
              <a:rPr lang="cs-CZ" dirty="0"/>
              <a:t>Prosím vás, nevíte, kde je kino Ostrov? </a:t>
            </a:r>
          </a:p>
          <a:p>
            <a:r>
              <a:rPr lang="cs-CZ" dirty="0"/>
              <a:t>To je daleko. Musíte / mluvíte / víte jet metrem. </a:t>
            </a:r>
          </a:p>
          <a:p>
            <a:r>
              <a:rPr lang="cs-CZ" dirty="0"/>
              <a:t> To je daleko. Musíte jet metrem. </a:t>
            </a:r>
          </a:p>
          <a:p>
            <a:r>
              <a:rPr lang="cs-CZ" dirty="0"/>
              <a:t>Nevím / nemluvím / nevidím nádraží. </a:t>
            </a:r>
          </a:p>
          <a:p>
            <a:r>
              <a:rPr lang="cs-CZ" dirty="0"/>
              <a:t>Nevidím nádraží. </a:t>
            </a:r>
          </a:p>
          <a:p>
            <a:pPr marL="514350" indent="-514350">
              <a:buAutoNum type="arabicPeriod"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277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EF9BAC-E818-4C0D-9EF5-597739126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1D20F57-D1C0-4EF7-B5C4-A56929FBCAB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Tom ví / rozumí / hledá obchod. </a:t>
            </a:r>
          </a:p>
          <a:p>
            <a:r>
              <a:rPr lang="cs-CZ" dirty="0"/>
              <a:t>Tom hledá obchod. </a:t>
            </a:r>
          </a:p>
          <a:p>
            <a:r>
              <a:rPr lang="cs-CZ" dirty="0"/>
              <a:t>Hana rozumí / vidí / ví, kde je divadlo.</a:t>
            </a:r>
          </a:p>
          <a:p>
            <a:r>
              <a:rPr lang="cs-CZ" dirty="0"/>
              <a:t>Hana ví, kde je divadlo. </a:t>
            </a:r>
          </a:p>
          <a:p>
            <a:r>
              <a:rPr lang="cs-CZ" dirty="0"/>
              <a:t>Hledám / bydlím / rozumím v Praze. </a:t>
            </a:r>
          </a:p>
          <a:p>
            <a:r>
              <a:rPr lang="cs-CZ" dirty="0"/>
              <a:t>Bydlím v Praze. </a:t>
            </a:r>
          </a:p>
          <a:p>
            <a:r>
              <a:rPr lang="cs-CZ" dirty="0"/>
              <a:t>Hledám / pracuju / rozumím ve škole. </a:t>
            </a:r>
          </a:p>
          <a:p>
            <a:r>
              <a:rPr lang="cs-CZ" dirty="0"/>
              <a:t>Pracuju  ve škole. </a:t>
            </a:r>
          </a:p>
          <a:p>
            <a:r>
              <a:rPr lang="cs-CZ" dirty="0"/>
              <a:t>Studuju / rozumím / vím tady. </a:t>
            </a:r>
          </a:p>
          <a:p>
            <a:r>
              <a:rPr lang="cs-CZ" dirty="0"/>
              <a:t>Studuju tady. </a:t>
            </a:r>
          </a:p>
          <a:p>
            <a:pPr marL="514350" indent="-514350">
              <a:buAutoNum type="arabicPeriod"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484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F2825F-49EF-4A69-AE2C-AA2F2C2A7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D0BBD30-3BF1-42D7-A5FE-4996D37BFD9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B36ADD4-F87D-4784-ADDB-BE9BCBD84C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15" y="2276872"/>
            <a:ext cx="8963793" cy="205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9703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2688F5-B396-41CA-9D58-A6F055828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D0A3D5F-0DDB-45EC-AC25-D35C5BDEA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1752" y="1268760"/>
            <a:ext cx="4038600" cy="478456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On- pracovat</a:t>
            </a:r>
          </a:p>
          <a:p>
            <a:r>
              <a:rPr lang="cs-CZ" dirty="0"/>
              <a:t>My – hledat</a:t>
            </a:r>
          </a:p>
          <a:p>
            <a:r>
              <a:rPr lang="cs-CZ" dirty="0"/>
              <a:t>Já – mít</a:t>
            </a:r>
          </a:p>
          <a:p>
            <a:r>
              <a:rPr lang="cs-CZ" dirty="0"/>
              <a:t>Ty – vidět</a:t>
            </a:r>
          </a:p>
          <a:p>
            <a:r>
              <a:rPr lang="cs-CZ" dirty="0"/>
              <a:t>Ona – studovat</a:t>
            </a:r>
          </a:p>
          <a:p>
            <a:r>
              <a:rPr lang="cs-CZ" dirty="0"/>
              <a:t>Vy – hledat</a:t>
            </a:r>
          </a:p>
          <a:p>
            <a:r>
              <a:rPr lang="cs-CZ" dirty="0"/>
              <a:t>Já – ne-rozumět</a:t>
            </a:r>
          </a:p>
          <a:p>
            <a:r>
              <a:rPr lang="cs-CZ" dirty="0"/>
              <a:t>Ty – vědět</a:t>
            </a:r>
          </a:p>
          <a:p>
            <a:r>
              <a:rPr lang="cs-CZ" dirty="0"/>
              <a:t>Já – vidět</a:t>
            </a:r>
          </a:p>
          <a:p>
            <a:r>
              <a:rPr lang="cs-CZ" dirty="0"/>
              <a:t>Oni- mít</a:t>
            </a:r>
          </a:p>
          <a:p>
            <a:r>
              <a:rPr lang="cs-CZ" dirty="0"/>
              <a:t>Ty - bydlet</a:t>
            </a:r>
          </a:p>
          <a:p>
            <a:pPr marL="0" indent="0">
              <a:buNone/>
            </a:pPr>
            <a:endParaRPr lang="cs-CZ" b="1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36B479A9-E9AD-4B58-A8FE-0439CAF512D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Pracuje</a:t>
            </a:r>
          </a:p>
          <a:p>
            <a:r>
              <a:rPr lang="cs-CZ" dirty="0"/>
              <a:t>Hledáme</a:t>
            </a:r>
          </a:p>
          <a:p>
            <a:r>
              <a:rPr lang="cs-CZ" dirty="0"/>
              <a:t>Mám</a:t>
            </a:r>
          </a:p>
          <a:p>
            <a:r>
              <a:rPr lang="cs-CZ" dirty="0"/>
              <a:t>Vidíš</a:t>
            </a:r>
          </a:p>
          <a:p>
            <a:r>
              <a:rPr lang="cs-CZ" dirty="0"/>
              <a:t>Studuje</a:t>
            </a:r>
          </a:p>
          <a:p>
            <a:r>
              <a:rPr lang="cs-CZ" dirty="0"/>
              <a:t>Hledáte</a:t>
            </a:r>
          </a:p>
          <a:p>
            <a:r>
              <a:rPr lang="cs-CZ" dirty="0"/>
              <a:t>Nerozumím</a:t>
            </a:r>
          </a:p>
          <a:p>
            <a:r>
              <a:rPr lang="cs-CZ" dirty="0"/>
              <a:t>Víš</a:t>
            </a:r>
          </a:p>
          <a:p>
            <a:r>
              <a:rPr lang="cs-CZ" dirty="0"/>
              <a:t>Vidím</a:t>
            </a:r>
          </a:p>
          <a:p>
            <a:r>
              <a:rPr lang="cs-CZ" dirty="0"/>
              <a:t>Mají</a:t>
            </a:r>
          </a:p>
          <a:p>
            <a:r>
              <a:rPr lang="cs-CZ" dirty="0"/>
              <a:t>bydlíš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845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94AFEB-0779-4CB2-8FC9-2B9FB7870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Ptejte</a:t>
            </a:r>
            <a:r>
              <a:rPr lang="en-GB" dirty="0"/>
              <a:t> se a </a:t>
            </a:r>
            <a:r>
              <a:rPr lang="en-GB" dirty="0" err="1"/>
              <a:t>odpov</a:t>
            </a:r>
            <a:r>
              <a:rPr lang="cs-CZ" dirty="0" err="1"/>
              <a:t>ídejte</a:t>
            </a:r>
            <a:r>
              <a:rPr lang="cs-CZ" dirty="0"/>
              <a:t>. Ano Já/ ne JÁ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EAAE0C1-B44D-444F-B8E1-A28F3D2153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9512" y="1412776"/>
            <a:ext cx="5184576" cy="50405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Bydlíš v Praze?</a:t>
            </a:r>
          </a:p>
          <a:p>
            <a:pPr marL="0" indent="0">
              <a:buNone/>
            </a:pPr>
            <a:r>
              <a:rPr lang="cs-CZ" dirty="0"/>
              <a:t>Studuješ na univerzitě?</a:t>
            </a:r>
          </a:p>
          <a:p>
            <a:pPr marL="0" indent="0">
              <a:buNone/>
            </a:pPr>
            <a:r>
              <a:rPr lang="cs-CZ" dirty="0"/>
              <a:t>Víš, kde je Karlův most?</a:t>
            </a:r>
          </a:p>
          <a:p>
            <a:pPr marL="0" indent="0">
              <a:buNone/>
            </a:pPr>
            <a:r>
              <a:rPr lang="cs-CZ" dirty="0"/>
              <a:t>Vidíš tabuli?</a:t>
            </a:r>
          </a:p>
          <a:p>
            <a:pPr marL="0" indent="0">
              <a:buNone/>
            </a:pPr>
            <a:r>
              <a:rPr lang="cs-CZ" dirty="0"/>
              <a:t>Rozumíš česky?</a:t>
            </a:r>
          </a:p>
          <a:p>
            <a:pPr marL="0" indent="0">
              <a:buNone/>
            </a:pPr>
            <a:r>
              <a:rPr lang="cs-CZ" dirty="0"/>
              <a:t>Studuješ matematiku?</a:t>
            </a:r>
          </a:p>
          <a:p>
            <a:pPr marL="0" indent="0">
              <a:buNone/>
            </a:pPr>
            <a:r>
              <a:rPr lang="cs-CZ" dirty="0"/>
              <a:t>Umíš čínsky?</a:t>
            </a:r>
          </a:p>
          <a:p>
            <a:pPr marL="0" indent="0">
              <a:buNone/>
            </a:pPr>
            <a:r>
              <a:rPr lang="cs-CZ" dirty="0"/>
              <a:t>Hledáš hotel?</a:t>
            </a:r>
          </a:p>
          <a:p>
            <a:pPr marL="0" indent="0">
              <a:buNone/>
            </a:pPr>
            <a:r>
              <a:rPr lang="cs-CZ" dirty="0"/>
              <a:t>Musíš jet domů tramvají?</a:t>
            </a:r>
          </a:p>
          <a:p>
            <a:pPr marL="0" indent="0">
              <a:buNone/>
            </a:pPr>
            <a:r>
              <a:rPr lang="cs-CZ" dirty="0"/>
              <a:t>Umíš plavat (</a:t>
            </a:r>
            <a:r>
              <a:rPr lang="cs-CZ" dirty="0" err="1"/>
              <a:t>swim</a:t>
            </a:r>
            <a:r>
              <a:rPr lang="cs-CZ" dirty="0"/>
              <a:t>)?</a:t>
            </a:r>
          </a:p>
          <a:p>
            <a:pPr marL="0" indent="0">
              <a:buNone/>
            </a:pPr>
            <a:r>
              <a:rPr lang="cs-CZ" dirty="0"/>
              <a:t>Jmenuješ se Pavel?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A4BFDCB-B17B-4F91-889A-CB20FE96E0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32040" y="1628800"/>
            <a:ext cx="3907160" cy="442452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Ano, bydlím …/ ne nebydlím….</a:t>
            </a:r>
          </a:p>
        </p:txBody>
      </p:sp>
    </p:spTree>
    <p:extLst>
      <p:ext uri="{BB962C8B-B14F-4D97-AF65-F5344CB8AC3E}">
        <p14:creationId xmlns:p14="http://schemas.microsoft.com/office/powerpoint/2010/main" val="3518788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CDF797-F382-4370-9C4D-F8902A7CE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28600"/>
            <a:ext cx="8584632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??  Mluvit   	rozumět             hledat</a:t>
            </a:r>
            <a:br>
              <a:rPr lang="cs-CZ" dirty="0"/>
            </a:br>
            <a:r>
              <a:rPr lang="cs-CZ" dirty="0"/>
              <a:t>  pracovat    studovat/učit se   jít  ??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E0FBFC09-2B28-42E7-A7D5-661C44133D05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2915816" y="1844824"/>
            <a:ext cx="3090930" cy="1989786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4F69610F-338E-4D6F-AA96-0BB865D96D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3911883"/>
            <a:ext cx="3193961" cy="2047741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CA966FF1-2E91-4431-A3C6-AF50C7697B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325" y="1124744"/>
            <a:ext cx="3487812" cy="2054394"/>
          </a:xfrm>
          <a:prstGeom prst="rect">
            <a:avLst/>
          </a:prstGeom>
        </p:spPr>
      </p:pic>
      <p:pic>
        <p:nvPicPr>
          <p:cNvPr id="1026" name="Picture 2" descr="mluvení, řeč, ikona, hlavička, terapeut. | CanStock">
            <a:extLst>
              <a:ext uri="{FF2B5EF4-FFF2-40B4-BE49-F238E27FC236}">
                <a16:creationId xmlns:a16="http://schemas.microsoft.com/office/drawing/2014/main" id="{B1792216-0753-45D8-AE4E-BF32A69D1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271" y="4223141"/>
            <a:ext cx="227647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A0F5BE34-9AA9-4619-AAD0-8F3882A308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7666"/>
            <a:ext cx="3596640" cy="187147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1BCA93A-4CF4-4B38-A235-6A468F9399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879" y="3678863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935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FDCB8A-CEAC-4000-96AA-C87B634C0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cs-CZ" dirty="0"/>
              <a:t>	</a:t>
            </a:r>
            <a:br>
              <a:rPr lang="cs-CZ" dirty="0"/>
            </a:br>
            <a:r>
              <a:rPr lang="cs-CZ" dirty="0"/>
              <a:t>  pracovat jít rozumět</a:t>
            </a:r>
            <a:br>
              <a:rPr lang="cs-CZ" dirty="0"/>
            </a:br>
            <a:r>
              <a:rPr lang="cs-CZ" dirty="0"/>
              <a:t>studovat/učit se      Mluvit            hledat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82937E9A-5BA5-4E83-9EC5-0F6242FC8B23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245466" y="1374470"/>
            <a:ext cx="3487214" cy="205453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371224ED-28D1-48F1-8096-17B79D466B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335022"/>
            <a:ext cx="3193961" cy="2067059"/>
          </a:xfrm>
          <a:prstGeom prst="rect">
            <a:avLst/>
          </a:prstGeom>
        </p:spPr>
      </p:pic>
      <p:pic>
        <p:nvPicPr>
          <p:cNvPr id="5" name="Zástupný symbol pro obsah 3">
            <a:extLst>
              <a:ext uri="{FF2B5EF4-FFF2-40B4-BE49-F238E27FC236}">
                <a16:creationId xmlns:a16="http://schemas.microsoft.com/office/drawing/2014/main" id="{261E9F5D-32A6-4992-AACC-BEA8202BDC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5816" y="1408234"/>
            <a:ext cx="3090930" cy="198978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899F31A-6787-4CA8-9E65-BD2F8538E3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6" y="3911883"/>
            <a:ext cx="3193961" cy="2047741"/>
          </a:xfrm>
          <a:prstGeom prst="rect">
            <a:avLst/>
          </a:prstGeom>
        </p:spPr>
      </p:pic>
      <p:pic>
        <p:nvPicPr>
          <p:cNvPr id="8" name="Picture 2" descr="mluvení, řeč, ikona, hlavička, terapeut. | CanStock">
            <a:extLst>
              <a:ext uri="{FF2B5EF4-FFF2-40B4-BE49-F238E27FC236}">
                <a16:creationId xmlns:a16="http://schemas.microsoft.com/office/drawing/2014/main" id="{9A1489B8-EF3E-4317-B962-A5D8096D1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055" y="4005064"/>
            <a:ext cx="227647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439A3E20-1BDC-4D5B-AE07-B51592F9EB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879" y="3678863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127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 Slovesa  –</a:t>
            </a:r>
            <a:r>
              <a:rPr lang="cs-CZ" dirty="0" err="1"/>
              <a:t>ovat</a:t>
            </a:r>
            <a:r>
              <a:rPr lang="cs-CZ" dirty="0"/>
              <a:t>  </a:t>
            </a: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Jmenovat se                                   Studovat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(já) Jmenuji/u se</a:t>
            </a:r>
          </a:p>
          <a:p>
            <a:r>
              <a:rPr lang="cs-CZ" dirty="0"/>
              <a:t>(Ty) Jmenuješ se </a:t>
            </a:r>
          </a:p>
          <a:p>
            <a:r>
              <a:rPr lang="cs-CZ" dirty="0"/>
              <a:t>(on/ona) Jmenuje se </a:t>
            </a:r>
          </a:p>
          <a:p>
            <a:endParaRPr lang="cs-CZ" dirty="0"/>
          </a:p>
          <a:p>
            <a:r>
              <a:rPr lang="cs-CZ" dirty="0"/>
              <a:t>(My)Jmenujeme se</a:t>
            </a:r>
          </a:p>
          <a:p>
            <a:r>
              <a:rPr lang="cs-CZ" dirty="0"/>
              <a:t>(vy) Jmenujete se</a:t>
            </a:r>
          </a:p>
          <a:p>
            <a:r>
              <a:rPr lang="cs-CZ" dirty="0"/>
              <a:t>(oni) Jmenují/ou se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Studuji/u </a:t>
            </a:r>
          </a:p>
          <a:p>
            <a:r>
              <a:rPr lang="cs-CZ" dirty="0"/>
              <a:t>Studuješ </a:t>
            </a:r>
          </a:p>
          <a:p>
            <a:r>
              <a:rPr lang="cs-CZ" dirty="0"/>
              <a:t>Studuje </a:t>
            </a:r>
          </a:p>
          <a:p>
            <a:endParaRPr lang="cs-CZ" dirty="0"/>
          </a:p>
          <a:p>
            <a:r>
              <a:rPr lang="cs-CZ" dirty="0"/>
              <a:t>Studujeme </a:t>
            </a:r>
          </a:p>
          <a:p>
            <a:r>
              <a:rPr lang="cs-CZ" dirty="0"/>
              <a:t>Studujete </a:t>
            </a:r>
          </a:p>
          <a:p>
            <a:r>
              <a:rPr lang="cs-CZ" dirty="0"/>
              <a:t>Studují/ou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4697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90728" cy="968152"/>
          </a:xfrm>
        </p:spPr>
        <p:txBody>
          <a:bodyPr>
            <a:normAutofit fontScale="90000"/>
          </a:bodyPr>
          <a:lstStyle/>
          <a:p>
            <a:pPr algn="l"/>
            <a:r>
              <a:rPr lang="cs-CZ" dirty="0"/>
              <a:t>Mít   - á- slovesa                 Mluvit    -í- slovesa</a:t>
            </a:r>
            <a:br>
              <a:rPr lang="cs-CZ" dirty="0"/>
            </a:br>
            <a:r>
              <a:rPr lang="cs-CZ" dirty="0"/>
              <a:t>                                                    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342256" cy="4577680"/>
          </a:xfrm>
        </p:spPr>
        <p:txBody>
          <a:bodyPr/>
          <a:lstStyle/>
          <a:p>
            <a:r>
              <a:rPr lang="cs-CZ" dirty="0"/>
              <a:t>M</a:t>
            </a:r>
            <a:r>
              <a:rPr lang="cs-CZ" dirty="0">
                <a:solidFill>
                  <a:srgbClr val="FF0000"/>
                </a:solidFill>
              </a:rPr>
              <a:t>á</a:t>
            </a:r>
            <a:r>
              <a:rPr lang="cs-CZ" dirty="0"/>
              <a:t>m, děl</a:t>
            </a:r>
            <a:r>
              <a:rPr lang="cs-CZ" dirty="0">
                <a:solidFill>
                  <a:srgbClr val="C00000"/>
                </a:solidFill>
              </a:rPr>
              <a:t>á</a:t>
            </a:r>
            <a:r>
              <a:rPr lang="cs-CZ" dirty="0"/>
              <a:t>m</a:t>
            </a:r>
          </a:p>
          <a:p>
            <a:r>
              <a:rPr lang="cs-CZ" dirty="0"/>
              <a:t>M</a:t>
            </a:r>
            <a:r>
              <a:rPr lang="cs-CZ" dirty="0">
                <a:solidFill>
                  <a:srgbClr val="FF0000"/>
                </a:solidFill>
              </a:rPr>
              <a:t>á</a:t>
            </a:r>
            <a:r>
              <a:rPr lang="cs-CZ" dirty="0"/>
              <a:t>š, děl</a:t>
            </a:r>
            <a:r>
              <a:rPr lang="cs-CZ" dirty="0">
                <a:solidFill>
                  <a:srgbClr val="FF0000"/>
                </a:solidFill>
              </a:rPr>
              <a:t>á</a:t>
            </a:r>
            <a:r>
              <a:rPr lang="cs-CZ" dirty="0"/>
              <a:t>š</a:t>
            </a:r>
          </a:p>
          <a:p>
            <a:r>
              <a:rPr lang="cs-CZ" dirty="0"/>
              <a:t>M</a:t>
            </a:r>
            <a:r>
              <a:rPr lang="cs-CZ" dirty="0">
                <a:solidFill>
                  <a:srgbClr val="FF0000"/>
                </a:solidFill>
              </a:rPr>
              <a:t>á, </a:t>
            </a:r>
            <a:r>
              <a:rPr lang="cs-CZ" dirty="0"/>
              <a:t>děl</a:t>
            </a:r>
            <a:r>
              <a:rPr lang="cs-CZ" dirty="0">
                <a:solidFill>
                  <a:srgbClr val="FF0000"/>
                </a:solidFill>
              </a:rPr>
              <a:t>á</a:t>
            </a:r>
          </a:p>
          <a:p>
            <a:endParaRPr lang="cs-CZ" dirty="0"/>
          </a:p>
          <a:p>
            <a:r>
              <a:rPr lang="cs-CZ" dirty="0"/>
              <a:t>M</a:t>
            </a:r>
            <a:r>
              <a:rPr lang="cs-CZ" dirty="0">
                <a:solidFill>
                  <a:srgbClr val="FF0000"/>
                </a:solidFill>
              </a:rPr>
              <a:t>á</a:t>
            </a:r>
            <a:r>
              <a:rPr lang="cs-CZ" dirty="0"/>
              <a:t>me, děl</a:t>
            </a:r>
            <a:r>
              <a:rPr lang="cs-CZ" dirty="0">
                <a:solidFill>
                  <a:srgbClr val="FF0000"/>
                </a:solidFill>
              </a:rPr>
              <a:t>á</a:t>
            </a:r>
            <a:r>
              <a:rPr lang="cs-CZ" dirty="0"/>
              <a:t>me</a:t>
            </a:r>
          </a:p>
          <a:p>
            <a:r>
              <a:rPr lang="cs-CZ" dirty="0"/>
              <a:t>M</a:t>
            </a:r>
            <a:r>
              <a:rPr lang="cs-CZ" dirty="0">
                <a:solidFill>
                  <a:srgbClr val="FF0000"/>
                </a:solidFill>
              </a:rPr>
              <a:t>á</a:t>
            </a:r>
            <a:r>
              <a:rPr lang="cs-CZ" dirty="0"/>
              <a:t>te, děl</a:t>
            </a:r>
            <a:r>
              <a:rPr lang="cs-CZ" dirty="0">
                <a:solidFill>
                  <a:srgbClr val="FF0000"/>
                </a:solidFill>
              </a:rPr>
              <a:t>á</a:t>
            </a:r>
            <a:r>
              <a:rPr lang="cs-CZ" dirty="0"/>
              <a:t>te</a:t>
            </a:r>
          </a:p>
          <a:p>
            <a:r>
              <a:rPr lang="cs-CZ" dirty="0"/>
              <a:t>M</a:t>
            </a:r>
            <a:r>
              <a:rPr lang="cs-CZ" dirty="0">
                <a:solidFill>
                  <a:srgbClr val="FF0000"/>
                </a:solidFill>
              </a:rPr>
              <a:t>a</a:t>
            </a:r>
            <a:r>
              <a:rPr lang="cs-CZ" dirty="0"/>
              <a:t>jí, děl</a:t>
            </a:r>
            <a:r>
              <a:rPr lang="cs-CZ" dirty="0">
                <a:solidFill>
                  <a:srgbClr val="FF0000"/>
                </a:solidFill>
              </a:rPr>
              <a:t>a</a:t>
            </a:r>
            <a:r>
              <a:rPr lang="cs-CZ" dirty="0"/>
              <a:t>jí                        </a:t>
            </a:r>
            <a:r>
              <a:rPr lang="cs-CZ" sz="2800" dirty="0"/>
              <a:t>!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4499992" y="1412776"/>
            <a:ext cx="4339208" cy="4640552"/>
          </a:xfrm>
        </p:spPr>
        <p:txBody>
          <a:bodyPr/>
          <a:lstStyle/>
          <a:p>
            <a:r>
              <a:rPr lang="cs-CZ" dirty="0"/>
              <a:t>Mluv</a:t>
            </a:r>
            <a:r>
              <a:rPr lang="cs-CZ" dirty="0">
                <a:solidFill>
                  <a:srgbClr val="FF0000"/>
                </a:solidFill>
              </a:rPr>
              <a:t>í</a:t>
            </a:r>
            <a:r>
              <a:rPr lang="cs-CZ" dirty="0"/>
              <a:t>m (talk), um</a:t>
            </a:r>
            <a:r>
              <a:rPr lang="cs-CZ" dirty="0">
                <a:solidFill>
                  <a:srgbClr val="FF0000"/>
                </a:solidFill>
              </a:rPr>
              <a:t>í</a:t>
            </a:r>
            <a:r>
              <a:rPr lang="cs-CZ" dirty="0"/>
              <a:t>m (</a:t>
            </a:r>
            <a:r>
              <a:rPr lang="cs-CZ" dirty="0" err="1"/>
              <a:t>can</a:t>
            </a:r>
            <a:r>
              <a:rPr lang="cs-CZ" dirty="0"/>
              <a:t>)</a:t>
            </a:r>
          </a:p>
          <a:p>
            <a:r>
              <a:rPr lang="cs-CZ" dirty="0"/>
              <a:t>Mluv</a:t>
            </a:r>
            <a:r>
              <a:rPr lang="cs-CZ" dirty="0">
                <a:solidFill>
                  <a:srgbClr val="FF0000"/>
                </a:solidFill>
              </a:rPr>
              <a:t>í</a:t>
            </a:r>
            <a:r>
              <a:rPr lang="cs-CZ" dirty="0"/>
              <a:t>š, um</a:t>
            </a:r>
            <a:r>
              <a:rPr lang="cs-CZ" dirty="0">
                <a:solidFill>
                  <a:srgbClr val="FF0000"/>
                </a:solidFill>
              </a:rPr>
              <a:t>í</a:t>
            </a:r>
            <a:r>
              <a:rPr lang="cs-CZ" dirty="0"/>
              <a:t>š, rozum</a:t>
            </a:r>
            <a:r>
              <a:rPr lang="cs-CZ" dirty="0">
                <a:solidFill>
                  <a:srgbClr val="FF0000"/>
                </a:solidFill>
              </a:rPr>
              <a:t>í</a:t>
            </a:r>
            <a:r>
              <a:rPr lang="cs-CZ" dirty="0"/>
              <a:t>š</a:t>
            </a:r>
          </a:p>
          <a:p>
            <a:r>
              <a:rPr lang="cs-CZ" dirty="0"/>
              <a:t>Mluv</a:t>
            </a:r>
            <a:r>
              <a:rPr lang="cs-CZ" dirty="0">
                <a:solidFill>
                  <a:srgbClr val="FF0000"/>
                </a:solidFill>
              </a:rPr>
              <a:t>í, </a:t>
            </a:r>
            <a:r>
              <a:rPr lang="cs-CZ" dirty="0"/>
              <a:t>um</a:t>
            </a:r>
            <a:r>
              <a:rPr lang="cs-CZ" dirty="0">
                <a:solidFill>
                  <a:srgbClr val="FF0000"/>
                </a:solidFill>
              </a:rPr>
              <a:t>í, </a:t>
            </a:r>
            <a:r>
              <a:rPr lang="cs-CZ" dirty="0"/>
              <a:t>rozum</a:t>
            </a:r>
            <a:r>
              <a:rPr lang="cs-CZ" dirty="0">
                <a:solidFill>
                  <a:srgbClr val="FF0000"/>
                </a:solidFill>
              </a:rPr>
              <a:t>í </a:t>
            </a:r>
          </a:p>
          <a:p>
            <a:endParaRPr lang="cs-CZ" dirty="0"/>
          </a:p>
          <a:p>
            <a:r>
              <a:rPr lang="cs-CZ" dirty="0"/>
              <a:t>Mluv</a:t>
            </a:r>
            <a:r>
              <a:rPr lang="cs-CZ" dirty="0">
                <a:solidFill>
                  <a:srgbClr val="FF0000"/>
                </a:solidFill>
              </a:rPr>
              <a:t>í</a:t>
            </a:r>
            <a:r>
              <a:rPr lang="cs-CZ" dirty="0"/>
              <a:t>me, um</a:t>
            </a:r>
            <a:r>
              <a:rPr lang="cs-CZ" dirty="0">
                <a:solidFill>
                  <a:srgbClr val="FF0000"/>
                </a:solidFill>
              </a:rPr>
              <a:t>í</a:t>
            </a:r>
            <a:r>
              <a:rPr lang="cs-CZ" dirty="0"/>
              <a:t>me</a:t>
            </a:r>
          </a:p>
          <a:p>
            <a:r>
              <a:rPr lang="cs-CZ" dirty="0"/>
              <a:t>Mluv</a:t>
            </a:r>
            <a:r>
              <a:rPr lang="cs-CZ" dirty="0">
                <a:solidFill>
                  <a:srgbClr val="FF0000"/>
                </a:solidFill>
              </a:rPr>
              <a:t>í</a:t>
            </a:r>
            <a:r>
              <a:rPr lang="cs-CZ" dirty="0"/>
              <a:t>te, um</a:t>
            </a:r>
            <a:r>
              <a:rPr lang="cs-CZ" dirty="0">
                <a:solidFill>
                  <a:srgbClr val="FF0000"/>
                </a:solidFill>
              </a:rPr>
              <a:t>í</a:t>
            </a:r>
            <a:r>
              <a:rPr lang="cs-CZ" dirty="0"/>
              <a:t>te</a:t>
            </a:r>
          </a:p>
          <a:p>
            <a:r>
              <a:rPr lang="cs-CZ" dirty="0"/>
              <a:t>Mluv</a:t>
            </a:r>
            <a:r>
              <a:rPr lang="cs-CZ" dirty="0">
                <a:solidFill>
                  <a:srgbClr val="FF0000"/>
                </a:solidFill>
              </a:rPr>
              <a:t>í</a:t>
            </a:r>
            <a:r>
              <a:rPr lang="cs-CZ" dirty="0"/>
              <a:t>, um</a:t>
            </a:r>
            <a:r>
              <a:rPr lang="cs-CZ" dirty="0">
                <a:solidFill>
                  <a:srgbClr val="FF0000"/>
                </a:solidFill>
              </a:rPr>
              <a:t>í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202784-71B8-42F7-8609-64CD346A4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Muset  (to </a:t>
            </a:r>
            <a:r>
              <a:rPr lang="cs-CZ" dirty="0" err="1"/>
              <a:t>must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EB0F078-196C-4E81-ACD7-446EDB1CB55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3200" dirty="0"/>
              <a:t>Musím</a:t>
            </a:r>
          </a:p>
          <a:p>
            <a:r>
              <a:rPr lang="cs-CZ" sz="3200" dirty="0"/>
              <a:t>Musíš</a:t>
            </a:r>
          </a:p>
          <a:p>
            <a:r>
              <a:rPr lang="cs-CZ" sz="3200" dirty="0"/>
              <a:t>Musí</a:t>
            </a:r>
          </a:p>
          <a:p>
            <a:pPr marL="0" indent="0">
              <a:buNone/>
            </a:pPr>
            <a:endParaRPr lang="cs-CZ" sz="3200" dirty="0"/>
          </a:p>
          <a:p>
            <a:r>
              <a:rPr lang="cs-CZ" sz="3200" dirty="0"/>
              <a:t>Musíme</a:t>
            </a:r>
          </a:p>
          <a:p>
            <a:r>
              <a:rPr lang="cs-CZ" sz="3200" dirty="0"/>
              <a:t>Musíte</a:t>
            </a:r>
          </a:p>
          <a:p>
            <a:r>
              <a:rPr lang="cs-CZ" sz="3200" dirty="0"/>
              <a:t>Musí/ musejí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AC94098E-9FE6-44AE-8FB9-153DB36422A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93186" y="1612871"/>
            <a:ext cx="2376264" cy="236253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31447A87-8E8D-4E1A-A8B5-D186B0D6F310}"/>
              </a:ext>
            </a:extLst>
          </p:cNvPr>
          <p:cNvSpPr txBox="1"/>
          <p:nvPr/>
        </p:nvSpPr>
        <p:spPr>
          <a:xfrm>
            <a:off x="5652120" y="4077072"/>
            <a:ext cx="1897350" cy="1556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/>
              <a:t>Musíte zastavit (stop)!</a:t>
            </a:r>
          </a:p>
        </p:txBody>
      </p:sp>
    </p:spTree>
    <p:extLst>
      <p:ext uri="{BB962C8B-B14F-4D97-AF65-F5344CB8AC3E}">
        <p14:creationId xmlns:p14="http://schemas.microsoft.com/office/powerpoint/2010/main" val="685451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37050C-94D7-4F9E-9E34-679A6C05E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highlight>
                  <a:srgbClr val="FFFF00"/>
                </a:highlight>
              </a:rPr>
              <a:t>Vid</a:t>
            </a:r>
            <a:r>
              <a:rPr lang="cs-CZ" dirty="0"/>
              <a:t>ět (to </a:t>
            </a:r>
            <a:r>
              <a:rPr lang="cs-CZ" dirty="0" err="1"/>
              <a:t>see</a:t>
            </a:r>
            <a:r>
              <a:rPr lang="cs-CZ" dirty="0"/>
              <a:t>)                 </a:t>
            </a:r>
            <a:r>
              <a:rPr lang="cs-CZ" dirty="0">
                <a:highlight>
                  <a:srgbClr val="FFFF00"/>
                </a:highlight>
              </a:rPr>
              <a:t>v</a:t>
            </a:r>
            <a:r>
              <a:rPr lang="cs-CZ" dirty="0"/>
              <a:t>ědět (to </a:t>
            </a:r>
            <a:r>
              <a:rPr lang="cs-CZ" dirty="0" err="1"/>
              <a:t>know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3184B83-36DF-4577-B040-C67B69DEC2B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3200" dirty="0">
                <a:solidFill>
                  <a:schemeClr val="accent1">
                    <a:lumMod val="50000"/>
                  </a:schemeClr>
                </a:solidFill>
              </a:rPr>
              <a:t>Vidím</a:t>
            </a:r>
          </a:p>
          <a:p>
            <a:r>
              <a:rPr lang="cs-CZ" sz="3200" dirty="0">
                <a:solidFill>
                  <a:schemeClr val="accent1">
                    <a:lumMod val="50000"/>
                  </a:schemeClr>
                </a:solidFill>
              </a:rPr>
              <a:t>Vidíš</a:t>
            </a:r>
          </a:p>
          <a:p>
            <a:r>
              <a:rPr lang="cs-CZ" sz="3200" dirty="0">
                <a:solidFill>
                  <a:schemeClr val="accent1">
                    <a:lumMod val="50000"/>
                  </a:schemeClr>
                </a:solidFill>
              </a:rPr>
              <a:t>Vidí</a:t>
            </a:r>
          </a:p>
          <a:p>
            <a:endParaRPr lang="cs-CZ" sz="32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cs-CZ" sz="3200" dirty="0">
                <a:solidFill>
                  <a:schemeClr val="accent1">
                    <a:lumMod val="50000"/>
                  </a:schemeClr>
                </a:solidFill>
              </a:rPr>
              <a:t>Vidíme</a:t>
            </a:r>
          </a:p>
          <a:p>
            <a:r>
              <a:rPr lang="cs-CZ" sz="3200" dirty="0">
                <a:solidFill>
                  <a:schemeClr val="accent1">
                    <a:lumMod val="50000"/>
                  </a:schemeClr>
                </a:solidFill>
              </a:rPr>
              <a:t>Vidíte</a:t>
            </a:r>
          </a:p>
          <a:p>
            <a:r>
              <a:rPr lang="cs-CZ" sz="3200" dirty="0">
                <a:solidFill>
                  <a:schemeClr val="accent1">
                    <a:lumMod val="50000"/>
                  </a:schemeClr>
                </a:solidFill>
              </a:rPr>
              <a:t>Vidí</a:t>
            </a:r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4190956-8E40-4765-8988-406DD77EBA2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sz="3200" dirty="0">
                <a:solidFill>
                  <a:srgbClr val="FF0000"/>
                </a:solidFill>
              </a:rPr>
              <a:t>Vím</a:t>
            </a:r>
          </a:p>
          <a:p>
            <a:r>
              <a:rPr lang="cs-CZ" sz="3200" dirty="0">
                <a:solidFill>
                  <a:srgbClr val="FF0000"/>
                </a:solidFill>
              </a:rPr>
              <a:t>Víš</a:t>
            </a:r>
          </a:p>
          <a:p>
            <a:r>
              <a:rPr lang="cs-CZ" sz="3200" dirty="0">
                <a:solidFill>
                  <a:srgbClr val="FF0000"/>
                </a:solidFill>
              </a:rPr>
              <a:t>Ví</a:t>
            </a:r>
          </a:p>
          <a:p>
            <a:endParaRPr lang="cs-CZ" sz="3200" dirty="0">
              <a:solidFill>
                <a:srgbClr val="FF0000"/>
              </a:solidFill>
            </a:endParaRPr>
          </a:p>
          <a:p>
            <a:r>
              <a:rPr lang="cs-CZ" sz="3200" dirty="0">
                <a:solidFill>
                  <a:srgbClr val="FF0000"/>
                </a:solidFill>
              </a:rPr>
              <a:t>Víme</a:t>
            </a:r>
          </a:p>
          <a:p>
            <a:r>
              <a:rPr lang="cs-CZ" sz="3200" dirty="0">
                <a:solidFill>
                  <a:srgbClr val="FF0000"/>
                </a:solidFill>
              </a:rPr>
              <a:t>Víte</a:t>
            </a:r>
          </a:p>
          <a:p>
            <a:r>
              <a:rPr lang="cs-CZ" sz="3200" dirty="0">
                <a:solidFill>
                  <a:srgbClr val="FF0000"/>
                </a:solidFill>
              </a:rPr>
              <a:t>Ví/ vědí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071036A-2754-4F33-B72B-4673AFE35D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138" y="1371600"/>
            <a:ext cx="2429214" cy="1638529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DF2996C-872C-4A80-A7B2-28A13235C6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176" y="1371600"/>
            <a:ext cx="2876951" cy="212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8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EFA4A8-1358-4873-B168-8E3B1B32B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SLOVESA: ON/ONA/TO    - </a:t>
            </a:r>
            <a:r>
              <a:rPr lang="cs-CZ" dirty="0" err="1"/>
              <a:t>uje</a:t>
            </a:r>
            <a:r>
              <a:rPr lang="cs-CZ" dirty="0"/>
              <a:t>/ -á – í ??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C043C0C-8811-40FF-A1E2-A5B8AFC1C2E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Studovat</a:t>
            </a:r>
          </a:p>
          <a:p>
            <a:r>
              <a:rPr lang="cs-CZ" dirty="0"/>
              <a:t>Pracovat</a:t>
            </a:r>
          </a:p>
          <a:p>
            <a:r>
              <a:rPr lang="cs-CZ" dirty="0"/>
              <a:t>Rozumět</a:t>
            </a:r>
          </a:p>
          <a:p>
            <a:r>
              <a:rPr lang="cs-CZ" dirty="0"/>
              <a:t>Umět</a:t>
            </a:r>
          </a:p>
          <a:p>
            <a:r>
              <a:rPr lang="cs-CZ" dirty="0"/>
              <a:t>Mluvit</a:t>
            </a:r>
          </a:p>
          <a:p>
            <a:r>
              <a:rPr lang="cs-CZ" dirty="0"/>
              <a:t>Hledat</a:t>
            </a:r>
          </a:p>
          <a:p>
            <a:r>
              <a:rPr lang="cs-CZ" dirty="0"/>
              <a:t>Myslet</a:t>
            </a:r>
          </a:p>
          <a:p>
            <a:r>
              <a:rPr lang="cs-CZ" dirty="0"/>
              <a:t>muset</a:t>
            </a:r>
          </a:p>
          <a:p>
            <a:r>
              <a:rPr lang="cs-CZ" dirty="0"/>
              <a:t>Jmenovat se</a:t>
            </a:r>
          </a:p>
          <a:p>
            <a:r>
              <a:rPr lang="cs-CZ" dirty="0"/>
              <a:t>Mít</a:t>
            </a:r>
          </a:p>
          <a:p>
            <a:r>
              <a:rPr lang="cs-CZ" dirty="0"/>
              <a:t>bydlet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83D2C90-85CE-40EA-822E-0E55A9BD972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-</a:t>
            </a:r>
            <a:r>
              <a:rPr lang="cs-CZ" dirty="0" err="1"/>
              <a:t>uje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-</a:t>
            </a:r>
            <a:r>
              <a:rPr lang="cs-CZ" dirty="0" err="1"/>
              <a:t>uje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-í</a:t>
            </a:r>
          </a:p>
          <a:p>
            <a:pPr marL="0" indent="0">
              <a:buNone/>
            </a:pPr>
            <a:r>
              <a:rPr lang="cs-CZ" dirty="0"/>
              <a:t>-í</a:t>
            </a:r>
          </a:p>
          <a:p>
            <a:pPr marL="0" indent="0">
              <a:buNone/>
            </a:pPr>
            <a:r>
              <a:rPr lang="cs-CZ" dirty="0"/>
              <a:t>-í</a:t>
            </a:r>
          </a:p>
          <a:p>
            <a:pPr marL="0" indent="0">
              <a:buNone/>
            </a:pPr>
            <a:r>
              <a:rPr lang="cs-CZ" dirty="0"/>
              <a:t>-á</a:t>
            </a:r>
          </a:p>
          <a:p>
            <a:pPr marL="0" indent="0">
              <a:buNone/>
            </a:pPr>
            <a:r>
              <a:rPr lang="cs-CZ" dirty="0"/>
              <a:t>-í</a:t>
            </a:r>
          </a:p>
          <a:p>
            <a:pPr marL="0" indent="0">
              <a:buNone/>
            </a:pPr>
            <a:r>
              <a:rPr lang="cs-CZ" dirty="0"/>
              <a:t>-í</a:t>
            </a:r>
          </a:p>
          <a:p>
            <a:pPr marL="0" indent="0">
              <a:buNone/>
            </a:pPr>
            <a:r>
              <a:rPr lang="cs-CZ" dirty="0"/>
              <a:t>-</a:t>
            </a:r>
            <a:r>
              <a:rPr lang="cs-CZ" dirty="0" err="1"/>
              <a:t>uje</a:t>
            </a:r>
            <a:r>
              <a:rPr lang="cs-CZ" dirty="0"/>
              <a:t> se</a:t>
            </a:r>
          </a:p>
          <a:p>
            <a:pPr marL="0" indent="0">
              <a:buNone/>
            </a:pPr>
            <a:r>
              <a:rPr lang="cs-CZ" dirty="0"/>
              <a:t>-á</a:t>
            </a:r>
          </a:p>
          <a:p>
            <a:pPr marL="0" indent="0">
              <a:buNone/>
            </a:pPr>
            <a:r>
              <a:rPr lang="cs-CZ" dirty="0"/>
              <a:t>-í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894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2C0DC7-2987-4600-8B60-CA1FB8E2F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JÁ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87320EA-AC79-498E-BFFC-C9061D1AD27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Studovat</a:t>
            </a:r>
          </a:p>
          <a:p>
            <a:r>
              <a:rPr lang="cs-CZ" dirty="0"/>
              <a:t>Pracovat</a:t>
            </a:r>
          </a:p>
          <a:p>
            <a:r>
              <a:rPr lang="cs-CZ" dirty="0"/>
              <a:t>Rozumět</a:t>
            </a:r>
          </a:p>
          <a:p>
            <a:r>
              <a:rPr lang="cs-CZ" dirty="0"/>
              <a:t>Umět</a:t>
            </a:r>
          </a:p>
          <a:p>
            <a:r>
              <a:rPr lang="cs-CZ" dirty="0"/>
              <a:t>vědět</a:t>
            </a:r>
          </a:p>
          <a:p>
            <a:r>
              <a:rPr lang="cs-CZ" dirty="0"/>
              <a:t>Mluvit</a:t>
            </a:r>
          </a:p>
          <a:p>
            <a:r>
              <a:rPr lang="cs-CZ" dirty="0"/>
              <a:t>Hledat</a:t>
            </a:r>
          </a:p>
          <a:p>
            <a:r>
              <a:rPr lang="cs-CZ" dirty="0"/>
              <a:t>Myslet</a:t>
            </a:r>
          </a:p>
          <a:p>
            <a:r>
              <a:rPr lang="cs-CZ" dirty="0"/>
              <a:t>Mít</a:t>
            </a:r>
          </a:p>
          <a:p>
            <a:r>
              <a:rPr lang="cs-CZ" dirty="0"/>
              <a:t>vidět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32C98EF1-262B-4704-BD55-62920C28494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Studuju</a:t>
            </a:r>
          </a:p>
          <a:p>
            <a:r>
              <a:rPr lang="cs-CZ" dirty="0"/>
              <a:t>Pracuju</a:t>
            </a:r>
          </a:p>
          <a:p>
            <a:r>
              <a:rPr lang="cs-CZ" dirty="0"/>
              <a:t>Rozumím</a:t>
            </a:r>
          </a:p>
          <a:p>
            <a:r>
              <a:rPr lang="cs-CZ" dirty="0"/>
              <a:t>Umím</a:t>
            </a:r>
          </a:p>
          <a:p>
            <a:r>
              <a:rPr lang="cs-CZ" dirty="0"/>
              <a:t>vím</a:t>
            </a:r>
          </a:p>
          <a:p>
            <a:r>
              <a:rPr lang="cs-CZ" dirty="0"/>
              <a:t>Mluvím</a:t>
            </a:r>
          </a:p>
          <a:p>
            <a:r>
              <a:rPr lang="cs-CZ" dirty="0"/>
              <a:t>Hledám</a:t>
            </a:r>
          </a:p>
          <a:p>
            <a:r>
              <a:rPr lang="cs-CZ" dirty="0"/>
              <a:t>Myslím</a:t>
            </a:r>
          </a:p>
          <a:p>
            <a:r>
              <a:rPr lang="cs-CZ" dirty="0"/>
              <a:t>Mám</a:t>
            </a:r>
          </a:p>
          <a:p>
            <a:r>
              <a:rPr lang="cs-CZ" dirty="0"/>
              <a:t>vidím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9967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Jmění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275</TotalTime>
  <Words>602</Words>
  <Application>Microsoft Office PowerPoint</Application>
  <PresentationFormat>Předvádění na obrazovce (4:3)</PresentationFormat>
  <Paragraphs>181</Paragraphs>
  <Slides>18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Calibri</vt:lpstr>
      <vt:lpstr>Georgia</vt:lpstr>
      <vt:lpstr>Wingdings</vt:lpstr>
      <vt:lpstr>Wingdings 2</vt:lpstr>
      <vt:lpstr>Administrativní</vt:lpstr>
      <vt:lpstr>II. lekce</vt:lpstr>
      <vt:lpstr>??  Mluvit    rozumět             hledat   pracovat    studovat/učit se   jít  ??</vt:lpstr>
      <vt:lpstr>    pracovat jít rozumět studovat/učit se      Mluvit            hledat</vt:lpstr>
      <vt:lpstr> Slovesa  –ovat   Jmenovat se                                   Studovat</vt:lpstr>
      <vt:lpstr>Mít   - á- slovesa                 Mluvit    -í- slovesa                                                     </vt:lpstr>
      <vt:lpstr>Muset  (to must)</vt:lpstr>
      <vt:lpstr>Vidět (to see)                 vědět (to know)</vt:lpstr>
      <vt:lpstr>SLOVESA: ON/ONA/TO    - uje/ -á – í ??</vt:lpstr>
      <vt:lpstr>JÁ</vt:lpstr>
      <vt:lpstr>29/s. 22</vt:lpstr>
      <vt:lpstr>Prezentace aplikace PowerPoint</vt:lpstr>
      <vt:lpstr>Jak mluví? Umí (mluvit)…?</vt:lpstr>
      <vt:lpstr>Ptejte se spolužáka</vt:lpstr>
      <vt:lpstr>32/s. 22 Vyberte sloveso</vt:lpstr>
      <vt:lpstr>Prezentace aplikace PowerPoint</vt:lpstr>
      <vt:lpstr>Prezentace aplikace PowerPoint</vt:lpstr>
      <vt:lpstr>Prezentace aplikace PowerPoint</vt:lpstr>
      <vt:lpstr>Ptejte se a odpovídejte. Ano Já/ ne JÁ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III. lekce</dc:title>
  <dc:creator>Radomila Kotková</dc:creator>
  <cp:lastModifiedBy>kotkovar</cp:lastModifiedBy>
  <cp:revision>25</cp:revision>
  <dcterms:created xsi:type="dcterms:W3CDTF">2018-09-25T17:01:04Z</dcterms:created>
  <dcterms:modified xsi:type="dcterms:W3CDTF">2025-10-14T08:56:53Z</dcterms:modified>
</cp:coreProperties>
</file>