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56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14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465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597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3743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132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191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550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906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869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853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174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99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441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410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67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27F3F19-5A4B-42AD-9A79-B8279086A6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2C6855E-5990-4471-9118-393B4586B57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8202C37C-3123-4850-965F-F823CD438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14441" y="3562564"/>
            <a:ext cx="6007383" cy="2746580"/>
          </a:xfrm>
          <a:custGeom>
            <a:avLst/>
            <a:gdLst>
              <a:gd name="connsiteX0" fmla="*/ 7360262 w 8491753"/>
              <a:gd name="connsiteY0" fmla="*/ 0 h 3882436"/>
              <a:gd name="connsiteX1" fmla="*/ 7800623 w 8491753"/>
              <a:gd name="connsiteY1" fmla="*/ 266118 h 3882436"/>
              <a:gd name="connsiteX2" fmla="*/ 8418395 w 8491753"/>
              <a:gd name="connsiteY2" fmla="*/ 817361 h 3882436"/>
              <a:gd name="connsiteX3" fmla="*/ 8469084 w 8491753"/>
              <a:gd name="connsiteY3" fmla="*/ 2062410 h 3882436"/>
              <a:gd name="connsiteX4" fmla="*/ 7993875 w 8491753"/>
              <a:gd name="connsiteY4" fmla="*/ 3538728 h 3882436"/>
              <a:gd name="connsiteX5" fmla="*/ 7486985 w 8491753"/>
              <a:gd name="connsiteY5" fmla="*/ 3877711 h 3882436"/>
              <a:gd name="connsiteX6" fmla="*/ 4198536 w 8491753"/>
              <a:gd name="connsiteY6" fmla="*/ 3808014 h 3882436"/>
              <a:gd name="connsiteX7" fmla="*/ 1942874 w 8491753"/>
              <a:gd name="connsiteY7" fmla="*/ 3259939 h 3882436"/>
              <a:gd name="connsiteX8" fmla="*/ 2291361 w 8491753"/>
              <a:gd name="connsiteY8" fmla="*/ 3193410 h 3882436"/>
              <a:gd name="connsiteX9" fmla="*/ 1451824 w 8491753"/>
              <a:gd name="connsiteY9" fmla="*/ 3047678 h 3882436"/>
              <a:gd name="connsiteX10" fmla="*/ 1499345 w 8491753"/>
              <a:gd name="connsiteY10" fmla="*/ 3028670 h 3882436"/>
              <a:gd name="connsiteX11" fmla="*/ 1407471 w 8491753"/>
              <a:gd name="connsiteY11" fmla="*/ 2952636 h 3882436"/>
              <a:gd name="connsiteX12" fmla="*/ 1030471 w 8491753"/>
              <a:gd name="connsiteY12" fmla="*/ 2832250 h 3882436"/>
              <a:gd name="connsiteX13" fmla="*/ 1499345 w 8491753"/>
              <a:gd name="connsiteY13" fmla="*/ 2629494 h 3882436"/>
              <a:gd name="connsiteX14" fmla="*/ 970279 w 8491753"/>
              <a:gd name="connsiteY14" fmla="*/ 2353873 h 3882436"/>
              <a:gd name="connsiteX15" fmla="*/ 700993 w 8491753"/>
              <a:gd name="connsiteY15" fmla="*/ 2287343 h 3882436"/>
              <a:gd name="connsiteX16" fmla="*/ 1588051 w 8491753"/>
              <a:gd name="connsiteY16" fmla="*/ 1942023 h 3882436"/>
              <a:gd name="connsiteX17" fmla="*/ 149751 w 8491753"/>
              <a:gd name="connsiteY17" fmla="*/ 1770949 h 3882436"/>
              <a:gd name="connsiteX18" fmla="*/ 266969 w 8491753"/>
              <a:gd name="connsiteY18" fmla="*/ 1701251 h 3882436"/>
              <a:gd name="connsiteX19" fmla="*/ 1160362 w 8491753"/>
              <a:gd name="connsiteY19" fmla="*/ 1720259 h 3882436"/>
              <a:gd name="connsiteX20" fmla="*/ 1309262 w 8491753"/>
              <a:gd name="connsiteY20" fmla="*/ 1666403 h 3882436"/>
              <a:gd name="connsiteX21" fmla="*/ 1160362 w 8491753"/>
              <a:gd name="connsiteY21" fmla="*/ 1580864 h 3882436"/>
              <a:gd name="connsiteX22" fmla="*/ 580607 w 8491753"/>
              <a:gd name="connsiteY22" fmla="*/ 1517503 h 3882436"/>
              <a:gd name="connsiteX23" fmla="*/ 428540 w 8491753"/>
              <a:gd name="connsiteY23" fmla="*/ 1374940 h 3882436"/>
              <a:gd name="connsiteX24" fmla="*/ 171927 w 8491753"/>
              <a:gd name="connsiteY24" fmla="*/ 1210201 h 3882436"/>
              <a:gd name="connsiteX25" fmla="*/ 349338 w 8491753"/>
              <a:gd name="connsiteY25" fmla="*/ 1073974 h 3882436"/>
              <a:gd name="connsiteX26" fmla="*/ 61044 w 8491753"/>
              <a:gd name="connsiteY26" fmla="*/ 871218 h 3882436"/>
              <a:gd name="connsiteX27" fmla="*/ 143414 w 8491753"/>
              <a:gd name="connsiteY27" fmla="*/ 605101 h 3882436"/>
              <a:gd name="connsiteX28" fmla="*/ 628128 w 8491753"/>
              <a:gd name="connsiteY28" fmla="*/ 541739 h 3882436"/>
              <a:gd name="connsiteX29" fmla="*/ 1277580 w 8491753"/>
              <a:gd name="connsiteY29" fmla="*/ 449865 h 3882436"/>
              <a:gd name="connsiteX30" fmla="*/ 1930202 w 8491753"/>
              <a:gd name="connsiteY30" fmla="*/ 370664 h 3882436"/>
              <a:gd name="connsiteX31" fmla="*/ 2582822 w 8491753"/>
              <a:gd name="connsiteY31" fmla="*/ 370664 h 3882436"/>
              <a:gd name="connsiteX32" fmla="*/ 2769739 w 8491753"/>
              <a:gd name="connsiteY32" fmla="*/ 377000 h 3882436"/>
              <a:gd name="connsiteX33" fmla="*/ 2772907 w 8491753"/>
              <a:gd name="connsiteY33" fmla="*/ 377000 h 3882436"/>
              <a:gd name="connsiteX34" fmla="*/ 3583931 w 8491753"/>
              <a:gd name="connsiteY34" fmla="*/ 405513 h 3882436"/>
              <a:gd name="connsiteX35" fmla="*/ 3884897 w 8491753"/>
              <a:gd name="connsiteY35" fmla="*/ 408681 h 3882436"/>
              <a:gd name="connsiteX36" fmla="*/ 4537518 w 8491753"/>
              <a:gd name="connsiteY36" fmla="*/ 411848 h 3882436"/>
              <a:gd name="connsiteX37" fmla="*/ 5186971 w 8491753"/>
              <a:gd name="connsiteY37" fmla="*/ 399176 h 3882436"/>
              <a:gd name="connsiteX38" fmla="*/ 5845928 w 8491753"/>
              <a:gd name="connsiteY38" fmla="*/ 361159 h 3882436"/>
              <a:gd name="connsiteX39" fmla="*/ 6495381 w 8491753"/>
              <a:gd name="connsiteY39" fmla="*/ 310470 h 3882436"/>
              <a:gd name="connsiteX40" fmla="*/ 6910398 w 8491753"/>
              <a:gd name="connsiteY40" fmla="*/ 196420 h 3882436"/>
              <a:gd name="connsiteX41" fmla="*/ 7360262 w 8491753"/>
              <a:gd name="connsiteY41" fmla="*/ 0 h 3882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8491753" h="3882436">
                <a:moveTo>
                  <a:pt x="7360262" y="0"/>
                </a:moveTo>
                <a:cubicBezTo>
                  <a:pt x="7477481" y="142563"/>
                  <a:pt x="7651725" y="183748"/>
                  <a:pt x="7800623" y="266118"/>
                </a:cubicBezTo>
                <a:cubicBezTo>
                  <a:pt x="7946354" y="329479"/>
                  <a:pt x="8361371" y="696974"/>
                  <a:pt x="8418395" y="817361"/>
                </a:cubicBezTo>
                <a:cubicBezTo>
                  <a:pt x="8519774" y="1026453"/>
                  <a:pt x="8494429" y="1793125"/>
                  <a:pt x="8469084" y="2062410"/>
                </a:cubicBezTo>
                <a:cubicBezTo>
                  <a:pt x="8374043" y="2734040"/>
                  <a:pt x="8025556" y="3507048"/>
                  <a:pt x="7993875" y="3538728"/>
                </a:cubicBezTo>
                <a:cubicBezTo>
                  <a:pt x="7892497" y="3516552"/>
                  <a:pt x="7661229" y="3865039"/>
                  <a:pt x="7486985" y="3877711"/>
                </a:cubicBezTo>
                <a:cubicBezTo>
                  <a:pt x="7303237" y="3890384"/>
                  <a:pt x="4604047" y="3880880"/>
                  <a:pt x="4198536" y="3808014"/>
                </a:cubicBezTo>
                <a:cubicBezTo>
                  <a:pt x="1993563" y="3405670"/>
                  <a:pt x="1942874" y="3259939"/>
                  <a:pt x="1942874" y="3259939"/>
                </a:cubicBezTo>
                <a:cubicBezTo>
                  <a:pt x="1942874" y="3259939"/>
                  <a:pt x="2177311" y="3231426"/>
                  <a:pt x="2291361" y="3193410"/>
                </a:cubicBezTo>
                <a:cubicBezTo>
                  <a:pt x="2126622" y="3190241"/>
                  <a:pt x="1477169" y="3069855"/>
                  <a:pt x="1451824" y="3047678"/>
                </a:cubicBezTo>
                <a:cubicBezTo>
                  <a:pt x="1464497" y="3041343"/>
                  <a:pt x="1483505" y="3035006"/>
                  <a:pt x="1499345" y="3028670"/>
                </a:cubicBezTo>
                <a:cubicBezTo>
                  <a:pt x="1464497" y="3009662"/>
                  <a:pt x="1435984" y="2987486"/>
                  <a:pt x="1407471" y="2952636"/>
                </a:cubicBezTo>
                <a:cubicBezTo>
                  <a:pt x="1315597" y="2835418"/>
                  <a:pt x="1160362" y="2876603"/>
                  <a:pt x="1030471" y="2832250"/>
                </a:cubicBezTo>
                <a:cubicBezTo>
                  <a:pt x="1112841" y="2585141"/>
                  <a:pt x="1331438" y="2677015"/>
                  <a:pt x="1499345" y="2629494"/>
                </a:cubicBezTo>
                <a:cubicBezTo>
                  <a:pt x="1058984" y="2483763"/>
                  <a:pt x="1144523" y="2407729"/>
                  <a:pt x="970279" y="2353873"/>
                </a:cubicBezTo>
                <a:cubicBezTo>
                  <a:pt x="751682" y="2287343"/>
                  <a:pt x="700993" y="2287343"/>
                  <a:pt x="700993" y="2287343"/>
                </a:cubicBezTo>
                <a:cubicBezTo>
                  <a:pt x="957606" y="2084587"/>
                  <a:pt x="1264908" y="2303184"/>
                  <a:pt x="1588051" y="1942023"/>
                </a:cubicBezTo>
                <a:cubicBezTo>
                  <a:pt x="1277580" y="1891335"/>
                  <a:pt x="349338" y="1865990"/>
                  <a:pt x="149751" y="1770949"/>
                </a:cubicBezTo>
                <a:cubicBezTo>
                  <a:pt x="225784" y="1805797"/>
                  <a:pt x="232120" y="1701251"/>
                  <a:pt x="266969" y="1701251"/>
                </a:cubicBezTo>
                <a:cubicBezTo>
                  <a:pt x="561599" y="1698083"/>
                  <a:pt x="862565" y="1758277"/>
                  <a:pt x="1160362" y="1720259"/>
                </a:cubicBezTo>
                <a:cubicBezTo>
                  <a:pt x="1214219" y="1717092"/>
                  <a:pt x="1299758" y="1745604"/>
                  <a:pt x="1309262" y="1666403"/>
                </a:cubicBezTo>
                <a:cubicBezTo>
                  <a:pt x="1318765" y="1568192"/>
                  <a:pt x="1207884" y="1590368"/>
                  <a:pt x="1160362" y="1580864"/>
                </a:cubicBezTo>
                <a:cubicBezTo>
                  <a:pt x="967110" y="1549184"/>
                  <a:pt x="777027" y="1536512"/>
                  <a:pt x="580607" y="1517503"/>
                </a:cubicBezTo>
                <a:cubicBezTo>
                  <a:pt x="498238" y="1507999"/>
                  <a:pt x="396860" y="1527007"/>
                  <a:pt x="428540" y="1374940"/>
                </a:cubicBezTo>
                <a:cubicBezTo>
                  <a:pt x="403195" y="1229209"/>
                  <a:pt x="251129" y="1279898"/>
                  <a:pt x="171927" y="1210201"/>
                </a:cubicBezTo>
                <a:cubicBezTo>
                  <a:pt x="209944" y="1127831"/>
                  <a:pt x="317658" y="1184857"/>
                  <a:pt x="349338" y="1073974"/>
                </a:cubicBezTo>
                <a:cubicBezTo>
                  <a:pt x="197271" y="1108823"/>
                  <a:pt x="213112" y="868050"/>
                  <a:pt x="61044" y="871218"/>
                </a:cubicBezTo>
                <a:cubicBezTo>
                  <a:pt x="-65678" y="728655"/>
                  <a:pt x="26196" y="658957"/>
                  <a:pt x="143414" y="605101"/>
                </a:cubicBezTo>
                <a:cubicBezTo>
                  <a:pt x="295481" y="538572"/>
                  <a:pt x="463388" y="554411"/>
                  <a:pt x="628128" y="541739"/>
                </a:cubicBezTo>
                <a:cubicBezTo>
                  <a:pt x="846725" y="513227"/>
                  <a:pt x="1055817" y="446698"/>
                  <a:pt x="1277580" y="449865"/>
                </a:cubicBezTo>
                <a:cubicBezTo>
                  <a:pt x="1486673" y="383336"/>
                  <a:pt x="1717941" y="456201"/>
                  <a:pt x="1930202" y="370664"/>
                </a:cubicBezTo>
                <a:cubicBezTo>
                  <a:pt x="2145630" y="370664"/>
                  <a:pt x="2364226" y="370664"/>
                  <a:pt x="2582822" y="370664"/>
                </a:cubicBezTo>
                <a:cubicBezTo>
                  <a:pt x="2646185" y="373831"/>
                  <a:pt x="2706377" y="373831"/>
                  <a:pt x="2769739" y="377000"/>
                </a:cubicBezTo>
                <a:cubicBezTo>
                  <a:pt x="2769739" y="377000"/>
                  <a:pt x="2772907" y="377000"/>
                  <a:pt x="2772907" y="377000"/>
                </a:cubicBezTo>
                <a:cubicBezTo>
                  <a:pt x="3045361" y="386504"/>
                  <a:pt x="3314646" y="392840"/>
                  <a:pt x="3583931" y="405513"/>
                </a:cubicBezTo>
                <a:cubicBezTo>
                  <a:pt x="3685309" y="405513"/>
                  <a:pt x="3783519" y="408681"/>
                  <a:pt x="3884897" y="408681"/>
                </a:cubicBezTo>
                <a:cubicBezTo>
                  <a:pt x="4100325" y="424520"/>
                  <a:pt x="4318922" y="434025"/>
                  <a:pt x="4537518" y="411848"/>
                </a:cubicBezTo>
                <a:cubicBezTo>
                  <a:pt x="4756115" y="430857"/>
                  <a:pt x="4968375" y="418185"/>
                  <a:pt x="5186971" y="399176"/>
                </a:cubicBezTo>
                <a:cubicBezTo>
                  <a:pt x="5408735" y="421353"/>
                  <a:pt x="5627332" y="389672"/>
                  <a:pt x="5845928" y="361159"/>
                </a:cubicBezTo>
                <a:cubicBezTo>
                  <a:pt x="6064526" y="373831"/>
                  <a:pt x="6283122" y="373831"/>
                  <a:pt x="6495381" y="310470"/>
                </a:cubicBezTo>
                <a:cubicBezTo>
                  <a:pt x="6656953" y="380168"/>
                  <a:pt x="6736155" y="152067"/>
                  <a:pt x="6910398" y="196420"/>
                </a:cubicBezTo>
                <a:cubicBezTo>
                  <a:pt x="7084641" y="243941"/>
                  <a:pt x="7208196" y="63361"/>
                  <a:pt x="7360262" y="0"/>
                </a:cubicBez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  <a:effectLst>
            <a:outerShdw blurRad="50800" dist="508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9C7604DA-1A80-47FD-9F09-D72DC278D2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11393" y="3562564"/>
            <a:ext cx="6007383" cy="2746580"/>
          </a:xfrm>
          <a:custGeom>
            <a:avLst/>
            <a:gdLst>
              <a:gd name="connsiteX0" fmla="*/ 7360262 w 8491753"/>
              <a:gd name="connsiteY0" fmla="*/ 0 h 3882436"/>
              <a:gd name="connsiteX1" fmla="*/ 7800623 w 8491753"/>
              <a:gd name="connsiteY1" fmla="*/ 266118 h 3882436"/>
              <a:gd name="connsiteX2" fmla="*/ 8418395 w 8491753"/>
              <a:gd name="connsiteY2" fmla="*/ 817361 h 3882436"/>
              <a:gd name="connsiteX3" fmla="*/ 8469084 w 8491753"/>
              <a:gd name="connsiteY3" fmla="*/ 2062410 h 3882436"/>
              <a:gd name="connsiteX4" fmla="*/ 7993875 w 8491753"/>
              <a:gd name="connsiteY4" fmla="*/ 3538728 h 3882436"/>
              <a:gd name="connsiteX5" fmla="*/ 7486985 w 8491753"/>
              <a:gd name="connsiteY5" fmla="*/ 3877711 h 3882436"/>
              <a:gd name="connsiteX6" fmla="*/ 4198536 w 8491753"/>
              <a:gd name="connsiteY6" fmla="*/ 3808014 h 3882436"/>
              <a:gd name="connsiteX7" fmla="*/ 1942874 w 8491753"/>
              <a:gd name="connsiteY7" fmla="*/ 3259939 h 3882436"/>
              <a:gd name="connsiteX8" fmla="*/ 2291361 w 8491753"/>
              <a:gd name="connsiteY8" fmla="*/ 3193410 h 3882436"/>
              <a:gd name="connsiteX9" fmla="*/ 1451824 w 8491753"/>
              <a:gd name="connsiteY9" fmla="*/ 3047678 h 3882436"/>
              <a:gd name="connsiteX10" fmla="*/ 1499345 w 8491753"/>
              <a:gd name="connsiteY10" fmla="*/ 3028670 h 3882436"/>
              <a:gd name="connsiteX11" fmla="*/ 1407471 w 8491753"/>
              <a:gd name="connsiteY11" fmla="*/ 2952636 h 3882436"/>
              <a:gd name="connsiteX12" fmla="*/ 1030471 w 8491753"/>
              <a:gd name="connsiteY12" fmla="*/ 2832250 h 3882436"/>
              <a:gd name="connsiteX13" fmla="*/ 1499345 w 8491753"/>
              <a:gd name="connsiteY13" fmla="*/ 2629494 h 3882436"/>
              <a:gd name="connsiteX14" fmla="*/ 970279 w 8491753"/>
              <a:gd name="connsiteY14" fmla="*/ 2353873 h 3882436"/>
              <a:gd name="connsiteX15" fmla="*/ 700993 w 8491753"/>
              <a:gd name="connsiteY15" fmla="*/ 2287343 h 3882436"/>
              <a:gd name="connsiteX16" fmla="*/ 1588051 w 8491753"/>
              <a:gd name="connsiteY16" fmla="*/ 1942023 h 3882436"/>
              <a:gd name="connsiteX17" fmla="*/ 149751 w 8491753"/>
              <a:gd name="connsiteY17" fmla="*/ 1770949 h 3882436"/>
              <a:gd name="connsiteX18" fmla="*/ 266969 w 8491753"/>
              <a:gd name="connsiteY18" fmla="*/ 1701251 h 3882436"/>
              <a:gd name="connsiteX19" fmla="*/ 1160362 w 8491753"/>
              <a:gd name="connsiteY19" fmla="*/ 1720259 h 3882436"/>
              <a:gd name="connsiteX20" fmla="*/ 1309262 w 8491753"/>
              <a:gd name="connsiteY20" fmla="*/ 1666403 h 3882436"/>
              <a:gd name="connsiteX21" fmla="*/ 1160362 w 8491753"/>
              <a:gd name="connsiteY21" fmla="*/ 1580864 h 3882436"/>
              <a:gd name="connsiteX22" fmla="*/ 580607 w 8491753"/>
              <a:gd name="connsiteY22" fmla="*/ 1517503 h 3882436"/>
              <a:gd name="connsiteX23" fmla="*/ 428540 w 8491753"/>
              <a:gd name="connsiteY23" fmla="*/ 1374940 h 3882436"/>
              <a:gd name="connsiteX24" fmla="*/ 171927 w 8491753"/>
              <a:gd name="connsiteY24" fmla="*/ 1210201 h 3882436"/>
              <a:gd name="connsiteX25" fmla="*/ 349338 w 8491753"/>
              <a:gd name="connsiteY25" fmla="*/ 1073974 h 3882436"/>
              <a:gd name="connsiteX26" fmla="*/ 61044 w 8491753"/>
              <a:gd name="connsiteY26" fmla="*/ 871218 h 3882436"/>
              <a:gd name="connsiteX27" fmla="*/ 143414 w 8491753"/>
              <a:gd name="connsiteY27" fmla="*/ 605101 h 3882436"/>
              <a:gd name="connsiteX28" fmla="*/ 628128 w 8491753"/>
              <a:gd name="connsiteY28" fmla="*/ 541739 h 3882436"/>
              <a:gd name="connsiteX29" fmla="*/ 1277580 w 8491753"/>
              <a:gd name="connsiteY29" fmla="*/ 449865 h 3882436"/>
              <a:gd name="connsiteX30" fmla="*/ 1930202 w 8491753"/>
              <a:gd name="connsiteY30" fmla="*/ 370664 h 3882436"/>
              <a:gd name="connsiteX31" fmla="*/ 2582822 w 8491753"/>
              <a:gd name="connsiteY31" fmla="*/ 370664 h 3882436"/>
              <a:gd name="connsiteX32" fmla="*/ 2769739 w 8491753"/>
              <a:gd name="connsiteY32" fmla="*/ 377000 h 3882436"/>
              <a:gd name="connsiteX33" fmla="*/ 2772907 w 8491753"/>
              <a:gd name="connsiteY33" fmla="*/ 377000 h 3882436"/>
              <a:gd name="connsiteX34" fmla="*/ 3583931 w 8491753"/>
              <a:gd name="connsiteY34" fmla="*/ 405513 h 3882436"/>
              <a:gd name="connsiteX35" fmla="*/ 3884897 w 8491753"/>
              <a:gd name="connsiteY35" fmla="*/ 408681 h 3882436"/>
              <a:gd name="connsiteX36" fmla="*/ 4537518 w 8491753"/>
              <a:gd name="connsiteY36" fmla="*/ 411848 h 3882436"/>
              <a:gd name="connsiteX37" fmla="*/ 5186971 w 8491753"/>
              <a:gd name="connsiteY37" fmla="*/ 399176 h 3882436"/>
              <a:gd name="connsiteX38" fmla="*/ 5845928 w 8491753"/>
              <a:gd name="connsiteY38" fmla="*/ 361159 h 3882436"/>
              <a:gd name="connsiteX39" fmla="*/ 6495381 w 8491753"/>
              <a:gd name="connsiteY39" fmla="*/ 310470 h 3882436"/>
              <a:gd name="connsiteX40" fmla="*/ 6910398 w 8491753"/>
              <a:gd name="connsiteY40" fmla="*/ 196420 h 3882436"/>
              <a:gd name="connsiteX41" fmla="*/ 7360262 w 8491753"/>
              <a:gd name="connsiteY41" fmla="*/ 0 h 3882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8491753" h="3882436">
                <a:moveTo>
                  <a:pt x="7360262" y="0"/>
                </a:moveTo>
                <a:cubicBezTo>
                  <a:pt x="7477481" y="142563"/>
                  <a:pt x="7651725" y="183748"/>
                  <a:pt x="7800623" y="266118"/>
                </a:cubicBezTo>
                <a:cubicBezTo>
                  <a:pt x="7946354" y="329479"/>
                  <a:pt x="8361371" y="696974"/>
                  <a:pt x="8418395" y="817361"/>
                </a:cubicBezTo>
                <a:cubicBezTo>
                  <a:pt x="8519774" y="1026453"/>
                  <a:pt x="8494429" y="1793125"/>
                  <a:pt x="8469084" y="2062410"/>
                </a:cubicBezTo>
                <a:cubicBezTo>
                  <a:pt x="8374043" y="2734040"/>
                  <a:pt x="8025556" y="3507048"/>
                  <a:pt x="7993875" y="3538728"/>
                </a:cubicBezTo>
                <a:cubicBezTo>
                  <a:pt x="7892497" y="3516552"/>
                  <a:pt x="7661229" y="3865039"/>
                  <a:pt x="7486985" y="3877711"/>
                </a:cubicBezTo>
                <a:cubicBezTo>
                  <a:pt x="7303237" y="3890384"/>
                  <a:pt x="4604047" y="3880880"/>
                  <a:pt x="4198536" y="3808014"/>
                </a:cubicBezTo>
                <a:cubicBezTo>
                  <a:pt x="1993563" y="3405670"/>
                  <a:pt x="1942874" y="3259939"/>
                  <a:pt x="1942874" y="3259939"/>
                </a:cubicBezTo>
                <a:cubicBezTo>
                  <a:pt x="1942874" y="3259939"/>
                  <a:pt x="2177311" y="3231426"/>
                  <a:pt x="2291361" y="3193410"/>
                </a:cubicBezTo>
                <a:cubicBezTo>
                  <a:pt x="2126622" y="3190241"/>
                  <a:pt x="1477169" y="3069855"/>
                  <a:pt x="1451824" y="3047678"/>
                </a:cubicBezTo>
                <a:cubicBezTo>
                  <a:pt x="1464497" y="3041343"/>
                  <a:pt x="1483505" y="3035006"/>
                  <a:pt x="1499345" y="3028670"/>
                </a:cubicBezTo>
                <a:cubicBezTo>
                  <a:pt x="1464497" y="3009662"/>
                  <a:pt x="1435984" y="2987486"/>
                  <a:pt x="1407471" y="2952636"/>
                </a:cubicBezTo>
                <a:cubicBezTo>
                  <a:pt x="1315597" y="2835418"/>
                  <a:pt x="1160362" y="2876603"/>
                  <a:pt x="1030471" y="2832250"/>
                </a:cubicBezTo>
                <a:cubicBezTo>
                  <a:pt x="1112841" y="2585141"/>
                  <a:pt x="1331438" y="2677015"/>
                  <a:pt x="1499345" y="2629494"/>
                </a:cubicBezTo>
                <a:cubicBezTo>
                  <a:pt x="1058984" y="2483763"/>
                  <a:pt x="1144523" y="2407729"/>
                  <a:pt x="970279" y="2353873"/>
                </a:cubicBezTo>
                <a:cubicBezTo>
                  <a:pt x="751682" y="2287343"/>
                  <a:pt x="700993" y="2287343"/>
                  <a:pt x="700993" y="2287343"/>
                </a:cubicBezTo>
                <a:cubicBezTo>
                  <a:pt x="957606" y="2084587"/>
                  <a:pt x="1264908" y="2303184"/>
                  <a:pt x="1588051" y="1942023"/>
                </a:cubicBezTo>
                <a:cubicBezTo>
                  <a:pt x="1277580" y="1891335"/>
                  <a:pt x="349338" y="1865990"/>
                  <a:pt x="149751" y="1770949"/>
                </a:cubicBezTo>
                <a:cubicBezTo>
                  <a:pt x="225784" y="1805797"/>
                  <a:pt x="232120" y="1701251"/>
                  <a:pt x="266969" y="1701251"/>
                </a:cubicBezTo>
                <a:cubicBezTo>
                  <a:pt x="561599" y="1698083"/>
                  <a:pt x="862565" y="1758277"/>
                  <a:pt x="1160362" y="1720259"/>
                </a:cubicBezTo>
                <a:cubicBezTo>
                  <a:pt x="1214219" y="1717092"/>
                  <a:pt x="1299758" y="1745604"/>
                  <a:pt x="1309262" y="1666403"/>
                </a:cubicBezTo>
                <a:cubicBezTo>
                  <a:pt x="1318765" y="1568192"/>
                  <a:pt x="1207884" y="1590368"/>
                  <a:pt x="1160362" y="1580864"/>
                </a:cubicBezTo>
                <a:cubicBezTo>
                  <a:pt x="967110" y="1549184"/>
                  <a:pt x="777027" y="1536512"/>
                  <a:pt x="580607" y="1517503"/>
                </a:cubicBezTo>
                <a:cubicBezTo>
                  <a:pt x="498238" y="1507999"/>
                  <a:pt x="396860" y="1527007"/>
                  <a:pt x="428540" y="1374940"/>
                </a:cubicBezTo>
                <a:cubicBezTo>
                  <a:pt x="403195" y="1229209"/>
                  <a:pt x="251129" y="1279898"/>
                  <a:pt x="171927" y="1210201"/>
                </a:cubicBezTo>
                <a:cubicBezTo>
                  <a:pt x="209944" y="1127831"/>
                  <a:pt x="317658" y="1184857"/>
                  <a:pt x="349338" y="1073974"/>
                </a:cubicBezTo>
                <a:cubicBezTo>
                  <a:pt x="197271" y="1108823"/>
                  <a:pt x="213112" y="868050"/>
                  <a:pt x="61044" y="871218"/>
                </a:cubicBezTo>
                <a:cubicBezTo>
                  <a:pt x="-65678" y="728655"/>
                  <a:pt x="26196" y="658957"/>
                  <a:pt x="143414" y="605101"/>
                </a:cubicBezTo>
                <a:cubicBezTo>
                  <a:pt x="295481" y="538572"/>
                  <a:pt x="463388" y="554411"/>
                  <a:pt x="628128" y="541739"/>
                </a:cubicBezTo>
                <a:cubicBezTo>
                  <a:pt x="846725" y="513227"/>
                  <a:pt x="1055817" y="446698"/>
                  <a:pt x="1277580" y="449865"/>
                </a:cubicBezTo>
                <a:cubicBezTo>
                  <a:pt x="1486673" y="383336"/>
                  <a:pt x="1717941" y="456201"/>
                  <a:pt x="1930202" y="370664"/>
                </a:cubicBezTo>
                <a:cubicBezTo>
                  <a:pt x="2145630" y="370664"/>
                  <a:pt x="2364226" y="370664"/>
                  <a:pt x="2582822" y="370664"/>
                </a:cubicBezTo>
                <a:cubicBezTo>
                  <a:pt x="2646185" y="373831"/>
                  <a:pt x="2706377" y="373831"/>
                  <a:pt x="2769739" y="377000"/>
                </a:cubicBezTo>
                <a:cubicBezTo>
                  <a:pt x="2769739" y="377000"/>
                  <a:pt x="2772907" y="377000"/>
                  <a:pt x="2772907" y="377000"/>
                </a:cubicBezTo>
                <a:cubicBezTo>
                  <a:pt x="3045361" y="386504"/>
                  <a:pt x="3314646" y="392840"/>
                  <a:pt x="3583931" y="405513"/>
                </a:cubicBezTo>
                <a:cubicBezTo>
                  <a:pt x="3685309" y="405513"/>
                  <a:pt x="3783519" y="408681"/>
                  <a:pt x="3884897" y="408681"/>
                </a:cubicBezTo>
                <a:cubicBezTo>
                  <a:pt x="4100325" y="424520"/>
                  <a:pt x="4318922" y="434025"/>
                  <a:pt x="4537518" y="411848"/>
                </a:cubicBezTo>
                <a:cubicBezTo>
                  <a:pt x="4756115" y="430857"/>
                  <a:pt x="4968375" y="418185"/>
                  <a:pt x="5186971" y="399176"/>
                </a:cubicBezTo>
                <a:cubicBezTo>
                  <a:pt x="5408735" y="421353"/>
                  <a:pt x="5627332" y="389672"/>
                  <a:pt x="5845928" y="361159"/>
                </a:cubicBezTo>
                <a:cubicBezTo>
                  <a:pt x="6064526" y="373831"/>
                  <a:pt x="6283122" y="373831"/>
                  <a:pt x="6495381" y="310470"/>
                </a:cubicBezTo>
                <a:cubicBezTo>
                  <a:pt x="6656953" y="380168"/>
                  <a:pt x="6736155" y="152067"/>
                  <a:pt x="6910398" y="196420"/>
                </a:cubicBezTo>
                <a:cubicBezTo>
                  <a:pt x="7084641" y="243941"/>
                  <a:pt x="7208196" y="63361"/>
                  <a:pt x="7360262" y="0"/>
                </a:cubicBezTo>
                <a:close/>
              </a:path>
            </a:pathLst>
          </a:custGeom>
          <a:solidFill>
            <a:srgbClr val="B59E7A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2E5B27FF-13A3-4AA2-8216-3C439E4EB5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9878" y="317242"/>
            <a:ext cx="10527422" cy="2164702"/>
          </a:xfrm>
        </p:spPr>
        <p:txBody>
          <a:bodyPr anchor="b">
            <a:normAutofit/>
          </a:bodyPr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Sport jako sociální prostředí</a:t>
            </a:r>
            <a:br>
              <a:rPr lang="cs-CZ" dirty="0">
                <a:solidFill>
                  <a:schemeClr val="bg1"/>
                </a:solidFill>
              </a:rPr>
            </a:br>
            <a:endParaRPr lang="cs-CZ" sz="3200" dirty="0">
              <a:solidFill>
                <a:schemeClr val="bg1"/>
              </a:solidFill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AC967BE-2A60-4703-8C32-B06BB1E9D2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61323" y="5225936"/>
            <a:ext cx="3317064" cy="646785"/>
          </a:xfrm>
        </p:spPr>
        <p:txBody>
          <a:bodyPr>
            <a:normAutofit/>
          </a:bodyPr>
          <a:lstStyle/>
          <a:p>
            <a:pPr algn="ctr"/>
            <a:endParaRPr lang="cs-CZ" sz="2000"/>
          </a:p>
        </p:txBody>
      </p:sp>
    </p:spTree>
    <p:extLst>
      <p:ext uri="{BB962C8B-B14F-4D97-AF65-F5344CB8AC3E}">
        <p14:creationId xmlns:p14="http://schemas.microsoft.com/office/powerpoint/2010/main" val="39213357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749ABC6F-5EC5-4486-AF7C-D864341FF29D}"/>
              </a:ext>
            </a:extLst>
          </p:cNvPr>
          <p:cNvSpPr/>
          <p:nvPr/>
        </p:nvSpPr>
        <p:spPr>
          <a:xfrm>
            <a:off x="584463" y="697584"/>
            <a:ext cx="11255604" cy="3250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Sportovní tým nevzniká snadno. Vznik je podmíněn vývojem, při kterém mají důležitou úlohu základní mechanismy socializace: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b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klima sportovní skupiny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b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2. strukturální otázky sociální skupiny ve sportu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b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3. otázky jejího vůdcovství. 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0398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46FCC63C-54BF-4930-96A6-D4296B8BEA31}"/>
              </a:ext>
            </a:extLst>
          </p:cNvPr>
          <p:cNvSpPr/>
          <p:nvPr/>
        </p:nvSpPr>
        <p:spPr>
          <a:xfrm>
            <a:off x="358219" y="292231"/>
            <a:ext cx="11632676" cy="56916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20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ZPŮSOBY SOCIALIZACE VE SPORTU    </a:t>
            </a:r>
            <a:br>
              <a:rPr lang="cs-CZ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Socializace je proces, jehož pomocí se člověk začleňuje do lidského společenství, osvojuje si výdobytky předchozích pokolení a nachází své místo ve struktuře sociálních vazeb -  mechanismy je ovládán i sportovec. </a:t>
            </a:r>
            <a:b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Vytvářejí se jeho postoje, hodnoty, cíle,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kterých chce dosáhnout.</a:t>
            </a:r>
            <a:b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cs-CZ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Nástrojem tohoto typu ve sportu je </a:t>
            </a:r>
            <a:r>
              <a:rPr lang="cs-CZ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úspěch a neúspěch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jak ve smyslu sportovní výkonnosti tak ve smyslu společenském. </a:t>
            </a:r>
            <a:b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Sociální prostředí, ve kterém sportovec prožil úspěch, bude i nadále vyhledáváno, bude silněji sportovce ovlivňovat a sociálním vazbám časově, místně nebo příčinně spojovaným s neúspěchem se bude sportovec vyhýbat. </a:t>
            </a:r>
            <a:b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 tomto základě vzniká </a:t>
            </a:r>
            <a:r>
              <a:rPr lang="cs-CZ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identifikace (ztotožnění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sportovce s určitým sociálním prostředím. </a:t>
            </a:r>
            <a:endParaRPr lang="cs-CZ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b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 sportu je identifikace častým a důležitým jevem. Především je důležitá identifikace sportovce s trenérem, dále identifikace sportovce se svým družstvem klubem, městem, národem.</a:t>
            </a:r>
            <a:endParaRPr lang="cs-CZ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2392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976C6EC1-15A9-4C76-AA03-154DD936C022}"/>
              </a:ext>
            </a:extLst>
          </p:cNvPr>
          <p:cNvSpPr/>
          <p:nvPr/>
        </p:nvSpPr>
        <p:spPr>
          <a:xfrm>
            <a:off x="292231" y="160256"/>
            <a:ext cx="11632676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Imitace =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nápodoba je jedním z nejstarších sociálně psychologických pojmů. Ve sportu mají všechny úrovně imitace velký význam z výchovného hlediska. Výkonní sportovci mají vliv na své následovníky. Tento vliv může být pozitivní i negativní.</a:t>
            </a:r>
          </a:p>
          <a:p>
            <a:endParaRPr lang="cs-CZ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Sugesce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složitým sociálně psychologickým jevem - za sugesci označujeme jakékoliv přesvědčování = působení na city příjemce. Ve výchově, je sugesce velmi běžným jevem.</a:t>
            </a: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Trenér je ve svém působení na sportovce často nucen používat sugesce především v širším slova smyslu. </a:t>
            </a:r>
          </a:p>
          <a:p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Postoje, normy a role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sportovní oblasti se vytvářejí na základě socializace a mají zásadní význam pro pochopení jednání sportovce -  </a:t>
            </a:r>
            <a:r>
              <a:rPr lang="cs-CZ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ovlivňují i jeho výkonnost.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Působení na změnu postojů a rolí = důležitý nástroj psychologického ovlivňování jedince i skupiny. </a:t>
            </a:r>
          </a:p>
          <a:p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Postoje - 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mají funkční charakter, slouží člověku k dosažení hodnot</a:t>
            </a: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-  jsou ovlivněny charakterem skupiny, ke které se jedinec řadí</a:t>
            </a: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-  odrážejí  osobnost člověka - např.  radikalismus - konzervatismus, důvěřivost - podezíravost; </a:t>
            </a:r>
            <a:b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egocentrismus - altruismus aj. </a:t>
            </a:r>
          </a:p>
          <a:p>
            <a:r>
              <a:rPr lang="cs-CZ" sz="2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Normy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nároky skupiny na chování svých členů</a:t>
            </a:r>
            <a:b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- můžeme třídit</a:t>
            </a:r>
            <a:r>
              <a:rPr lang="cs-C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např. podle stupně závaznosti</a:t>
            </a:r>
            <a:b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- sankcí za nedodržení normy  = řada problémů např. konflikty. </a:t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08664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0D8BAAD7-DC15-4DB5-A496-83CC19A84BFD}"/>
              </a:ext>
            </a:extLst>
          </p:cNvPr>
          <p:cNvSpPr/>
          <p:nvPr/>
        </p:nvSpPr>
        <p:spPr>
          <a:xfrm>
            <a:off x="301658" y="122548"/>
            <a:ext cx="11651529" cy="56833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cs-CZ" sz="20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SOCIÁLNÍ ROLE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cs-CZ" sz="2000" b="1" u="sng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Bývají definovány jako systém očekávaného chování ve standardní situaci.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sportu - hrají role značnou úlohu = </a:t>
            </a:r>
            <a:r>
              <a:rPr lang="cs-CZ" sz="2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Sociální role sportovce je součástí projevu a struktury jeho osobnosti a jsou většinou určeny normami sportovních skupin</a:t>
            </a: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Pozici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- lze definovat jako místo v hierarchii skupiny</a:t>
            </a:r>
            <a:b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Role můžeme dělit z různých hledisek:</a:t>
            </a:r>
            <a:b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-  z časového hlediska : 1. role dlouhodobé (např. kapitán družstva) </a:t>
            </a: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2. role krátkodobé  (např. hráč trestaný vyloučením v ledním hokeji). </a:t>
            </a:r>
            <a:b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-  role vrozené (např. sportovec-sportovkyně) a role získané (např. rekordman)</a:t>
            </a: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-  role připsané (např. bývalý reprezentant) </a:t>
            </a:r>
          </a:p>
          <a:p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konflikt sociálních rolí - 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konflikty mimosportovních a sportovních sociálních rolí – např. role manžela a </a:t>
            </a: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sportovce, role studenta a reprezentanta, role ženy a sportovkyně, role </a:t>
            </a:r>
            <a:b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dorostence a primadony	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1137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6594F5DA-A0C7-4990-BA18-ED16F585ABDF}"/>
              </a:ext>
            </a:extLst>
          </p:cNvPr>
          <p:cNvSpPr/>
          <p:nvPr/>
        </p:nvSpPr>
        <p:spPr>
          <a:xfrm>
            <a:off x="282804" y="113122"/>
            <a:ext cx="11585542" cy="27656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cs-CZ" sz="20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DYNAMIKA SOCIÁLNÍ SKUPINY VE SPORTU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cs-CZ" sz="2000" b="1" u="sng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cs-CZ" sz="1600" b="1" u="sng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cs-CZ" sz="1600" b="1" u="sng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cs-CZ" sz="1600" b="1" u="sng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cs-CZ" sz="1600" b="1" u="sng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cs-CZ" sz="1600" b="1" u="sng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cs-CZ" sz="1600" b="1" u="sng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9574987-E726-4548-9221-501FEB34481D}"/>
              </a:ext>
            </a:extLst>
          </p:cNvPr>
          <p:cNvSpPr/>
          <p:nvPr/>
        </p:nvSpPr>
        <p:spPr>
          <a:xfrm>
            <a:off x="323654" y="546754"/>
            <a:ext cx="11585542" cy="4683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podmíněna pokračujícím procesem socializace jejích členů 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působí zde různé motivy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 oblasti meziosobních vztahů dochází postupně ke - sbližování, asimilaci, konformování a sjednocení 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rušivě zasahují vztahy - konkurence, opozice a jiné konfliktní vztahy 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povahou sportu je dáno, že členové jedné sociální skupiny jsou mezi sebou v přímém i nepřímém konkurenčním vztahu </a:t>
            </a:r>
            <a:b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cs-CZ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cs-CZ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VŮDCOVSTVÍ VE SPORTOVNÍM TÝMU</a:t>
            </a:r>
            <a:br>
              <a:rPr lang="cs-CZ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setkáváme se zde s vůdcovskou funkcí:  - trenéra</a:t>
            </a:r>
            <a:b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- kapitána družstva </a:t>
            </a:r>
            <a:b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- neformální vůdcovství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vůdcovství ve sportu ovlivněno výskytem dominantních tendencí </a:t>
            </a:r>
            <a:r>
              <a:rPr lang="cs-CZ" sz="2000">
                <a:latin typeface="Times New Roman" panose="02020603050405020304" pitchFamily="18" charset="0"/>
                <a:cs typeface="Times New Roman" panose="02020603050405020304" pitchFamily="18" charset="0"/>
              </a:rPr>
              <a:t>u sportovců</a:t>
            </a:r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1788238"/>
      </p:ext>
    </p:extLst>
  </p:cSld>
  <p:clrMapOvr>
    <a:masterClrMapping/>
  </p:clrMapOvr>
</p:sld>
</file>

<file path=ppt/theme/theme1.xml><?xml version="1.0" encoding="utf-8"?>
<a:theme xmlns:a="http://schemas.openxmlformats.org/drawingml/2006/main" name="BrushVTI">
  <a:themeElements>
    <a:clrScheme name="AnalogousFromLightSeedRightStep">
      <a:dk1>
        <a:srgbClr val="000000"/>
      </a:dk1>
      <a:lt1>
        <a:srgbClr val="FFFFFF"/>
      </a:lt1>
      <a:dk2>
        <a:srgbClr val="223A3C"/>
      </a:dk2>
      <a:lt2>
        <a:srgbClr val="E2E4E8"/>
      </a:lt2>
      <a:accent1>
        <a:srgbClr val="B59E7A"/>
      </a:accent1>
      <a:accent2>
        <a:srgbClr val="A3A470"/>
      </a:accent2>
      <a:accent3>
        <a:srgbClr val="95A77E"/>
      </a:accent3>
      <a:accent4>
        <a:srgbClr val="7FAE77"/>
      </a:accent4>
      <a:accent5>
        <a:srgbClr val="82AB8D"/>
      </a:accent5>
      <a:accent6>
        <a:srgbClr val="76AD9C"/>
      </a:accent6>
      <a:hlink>
        <a:srgbClr val="6682AC"/>
      </a:hlink>
      <a:folHlink>
        <a:srgbClr val="7F7F7F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655</Words>
  <Application>Microsoft Office PowerPoint</Application>
  <PresentationFormat>Širokoúhlá obrazovka</PresentationFormat>
  <Paragraphs>47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Gothic</vt:lpstr>
      <vt:lpstr>Elephant</vt:lpstr>
      <vt:lpstr>Times New Roman</vt:lpstr>
      <vt:lpstr>BrushVTI</vt:lpstr>
      <vt:lpstr>Sport jako sociální prostředí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Sport jako sociální prostředí</dc:title>
  <dc:creator>ircul</dc:creator>
  <cp:lastModifiedBy> </cp:lastModifiedBy>
  <cp:revision>6</cp:revision>
  <dcterms:created xsi:type="dcterms:W3CDTF">2020-03-21T11:55:53Z</dcterms:created>
  <dcterms:modified xsi:type="dcterms:W3CDTF">2020-03-21T13:38:18Z</dcterms:modified>
</cp:coreProperties>
</file>