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1"/>
  </p:notesMasterIdLst>
  <p:handoutMasterIdLst>
    <p:handoutMasterId r:id="rId62"/>
  </p:handout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293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11" r:id="rId29"/>
    <p:sldId id="302" r:id="rId30"/>
    <p:sldId id="312" r:id="rId31"/>
    <p:sldId id="313" r:id="rId32"/>
    <p:sldId id="314" r:id="rId33"/>
    <p:sldId id="323" r:id="rId34"/>
    <p:sldId id="315" r:id="rId35"/>
    <p:sldId id="317" r:id="rId36"/>
    <p:sldId id="319" r:id="rId37"/>
    <p:sldId id="320" r:id="rId38"/>
    <p:sldId id="346" r:id="rId39"/>
    <p:sldId id="321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9" r:id="rId54"/>
    <p:sldId id="340" r:id="rId55"/>
    <p:sldId id="341" r:id="rId56"/>
    <p:sldId id="342" r:id="rId57"/>
    <p:sldId id="343" r:id="rId58"/>
    <p:sldId id="344" r:id="rId59"/>
    <p:sldId id="345" r:id="rId6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3D7C-028D-48FF-A7AB-2D970F7734AD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9F7B-94BD-4E8D-B6BA-34CF700ACA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8B25E-EFA6-4BFE-947E-99D056AB0876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9DD7-5BA7-436C-9BF6-FF58E9F672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73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9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4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42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17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9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38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81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423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24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35D78-E1EE-418F-B742-AEE0F82FC2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8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7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6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99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45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248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83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35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34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88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1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5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6F63-90B3-4F88-A809-88F888A94F21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C7EB0-E857-41F6-98AB-D224344FB4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1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mcOsKP80e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KWkyzI_xGA" TargetMode="External"/><Relationship Id="rId2" Type="http://schemas.openxmlformats.org/officeDocument/2006/relationships/hyperlink" Target="https://youtu.be/_HXfv9ZwOqY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dQHuiV_9AI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CvQOuNecy4" TargetMode="External"/><Relationship Id="rId2" Type="http://schemas.openxmlformats.org/officeDocument/2006/relationships/hyperlink" Target="https://www.reflex.cz/galerie/fotogalerie/92748/vystava-ktera-vzbudila-udiv-lide-v-sovetskem-svazu-poprve-vidi-zapadni-zbozi?foto=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Hladomor na Ukrajině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71223"/>
            <a:ext cx="8915400" cy="528677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Součástí rozsáhlejšího hladomoru, který zasáhl Jižní Rusko, Povolží, Kubáň, </a:t>
            </a:r>
            <a:r>
              <a:rPr lang="cs-CZ" dirty="0" smtClean="0"/>
              <a:t>Kazachstán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Výsledek povinných odvodů za </a:t>
            </a:r>
            <a:r>
              <a:rPr lang="cs-CZ" dirty="0" smtClean="0"/>
              <a:t>industrializace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Odhaduje se od 3,5 milionů až kolem 10 milionů obětí, zdroje se </a:t>
            </a:r>
            <a:r>
              <a:rPr lang="cs-CZ" dirty="0" smtClean="0"/>
              <a:t>různí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Zákon „pěti klásků“</a:t>
            </a:r>
          </a:p>
          <a:p>
            <a:pPr lvl="0"/>
            <a:endParaRPr lang="cs-CZ" dirty="0"/>
          </a:p>
          <a:p>
            <a:r>
              <a:rPr lang="cs-CZ" b="1" dirty="0"/>
              <a:t>Systém </a:t>
            </a:r>
            <a:r>
              <a:rPr lang="cs-CZ" b="1" dirty="0" err="1"/>
              <a:t>TORGSINu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Sovětská vláda popírala a odmítala mezinárodní humanitární organizace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9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Stachanovské 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 smtClean="0"/>
              <a:t>Alexej </a:t>
            </a:r>
            <a:r>
              <a:rPr lang="cs-CZ" b="1" dirty="0" err="1" smtClean="0"/>
              <a:t>Stachanov</a:t>
            </a:r>
            <a:endParaRPr lang="cs-CZ" b="1" dirty="0" smtClean="0"/>
          </a:p>
          <a:p>
            <a:pPr lvl="1"/>
            <a:r>
              <a:rPr lang="cs-CZ" dirty="0" smtClean="0"/>
              <a:t>V</a:t>
            </a:r>
            <a:r>
              <a:rPr lang="cs-CZ" dirty="0"/>
              <a:t> noci z 30. na 31. srpna 1935 narubal za směnu 102 tun uhlí (normální horník cca 8 tun za směnu)</a:t>
            </a:r>
          </a:p>
          <a:p>
            <a:pPr lvl="1"/>
            <a:r>
              <a:rPr lang="cs-CZ" dirty="0"/>
              <a:t>Stal se celosvětově známým – fotografie v časopisu </a:t>
            </a:r>
            <a:r>
              <a:rPr lang="cs-CZ" dirty="0" err="1"/>
              <a:t>Times</a:t>
            </a:r>
            <a:endParaRPr lang="cs-CZ" dirty="0"/>
          </a:p>
          <a:p>
            <a:pPr lvl="1"/>
            <a:r>
              <a:rPr lang="cs-CZ" dirty="0"/>
              <a:t>Získal vysoká sovětská ocenění, např. Leninův řád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Nástroj </a:t>
            </a:r>
            <a:r>
              <a:rPr lang="cs-CZ" dirty="0"/>
              <a:t>pro pozvednutí morálky pokleslé následky kolektivizace</a:t>
            </a:r>
            <a:r>
              <a:rPr lang="cs-CZ" dirty="0" smtClean="0"/>
              <a:t>…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33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Počátek války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24707"/>
            <a:ext cx="8915400" cy="501747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Začátek  </a:t>
            </a:r>
            <a:r>
              <a:rPr lang="cs-CZ" dirty="0" smtClean="0"/>
              <a:t>války v SSSR 22. června 1941</a:t>
            </a:r>
            <a:endParaRPr lang="cs-CZ" dirty="0"/>
          </a:p>
          <a:p>
            <a:r>
              <a:rPr lang="cs-CZ" dirty="0"/>
              <a:t>Boje na východě vedeny jako vyhlazovací – německý přístup ke slovanským státům (snaha vytlačit slovanské obyvatelstvo za Ural)</a:t>
            </a:r>
          </a:p>
          <a:p>
            <a:r>
              <a:rPr lang="cs-CZ" dirty="0"/>
              <a:t>Invaze nebyla očekávána</a:t>
            </a:r>
          </a:p>
          <a:p>
            <a:r>
              <a:rPr lang="cs-CZ" dirty="0"/>
              <a:t>Do rukou nepřítele  padly 2/3 sovětského </a:t>
            </a:r>
            <a:r>
              <a:rPr lang="cs-CZ" dirty="0" smtClean="0"/>
              <a:t>průmyslu</a:t>
            </a:r>
          </a:p>
          <a:p>
            <a:r>
              <a:rPr lang="cs-CZ" dirty="0"/>
              <a:t>40% obyvatelstva </a:t>
            </a:r>
            <a:endParaRPr lang="cs-CZ" dirty="0" smtClean="0"/>
          </a:p>
          <a:p>
            <a:r>
              <a:rPr lang="cs-CZ" dirty="0" smtClean="0"/>
              <a:t>Území </a:t>
            </a:r>
            <a:r>
              <a:rPr lang="cs-CZ" dirty="0"/>
              <a:t>produkující třetinu zemědělské </a:t>
            </a:r>
            <a:r>
              <a:rPr lang="cs-CZ" dirty="0" smtClean="0"/>
              <a:t>výroby</a:t>
            </a:r>
          </a:p>
          <a:p>
            <a:endParaRPr lang="cs-CZ" dirty="0"/>
          </a:p>
          <a:p>
            <a:r>
              <a:rPr lang="cs-CZ" dirty="0"/>
              <a:t>Vznik městských výborů obrany – v čele tajemní, členy vojáci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Rychlý německý postup</a:t>
            </a:r>
          </a:p>
          <a:p>
            <a:pPr lvl="1"/>
            <a:r>
              <a:rPr lang="cs-CZ" dirty="0" smtClean="0"/>
              <a:t>Blokáda Leningradu, postup k Moskvě a Volgogradu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48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Aspekty válečného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93949"/>
            <a:ext cx="8915400" cy="5241702"/>
          </a:xfrm>
        </p:spPr>
        <p:txBody>
          <a:bodyPr>
            <a:normAutofit/>
          </a:bodyPr>
          <a:lstStyle/>
          <a:p>
            <a:r>
              <a:rPr lang="cs-CZ" dirty="0" smtClean="0"/>
              <a:t>výroba </a:t>
            </a:r>
            <a:r>
              <a:rPr lang="cs-CZ" dirty="0"/>
              <a:t>pro civilní obyvatelstvo se </a:t>
            </a:r>
            <a:r>
              <a:rPr lang="cs-CZ" dirty="0" smtClean="0"/>
              <a:t>snížila</a:t>
            </a:r>
          </a:p>
          <a:p>
            <a:endParaRPr lang="cs-CZ" dirty="0" smtClean="0"/>
          </a:p>
          <a:p>
            <a:r>
              <a:rPr lang="cs-CZ" dirty="0" smtClean="0"/>
              <a:t>Příděl potravin – lístkový systém</a:t>
            </a:r>
          </a:p>
          <a:p>
            <a:pPr lvl="1"/>
            <a:r>
              <a:rPr lang="cs-CZ" dirty="0" smtClean="0"/>
              <a:t>Ukrajina</a:t>
            </a:r>
            <a:r>
              <a:rPr lang="cs-CZ" dirty="0"/>
              <a:t>, Kubáň, Krym, část </a:t>
            </a:r>
            <a:r>
              <a:rPr lang="cs-CZ" dirty="0" smtClean="0"/>
              <a:t>Kavkazu – za linií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Polovina státních výdajů na válečnou výrobu</a:t>
            </a:r>
          </a:p>
          <a:p>
            <a:endParaRPr lang="cs-CZ" dirty="0" smtClean="0"/>
          </a:p>
          <a:p>
            <a:r>
              <a:rPr lang="cs-CZ" dirty="0" smtClean="0"/>
              <a:t>Pomoc </a:t>
            </a:r>
            <a:r>
              <a:rPr lang="cs-CZ" dirty="0"/>
              <a:t>od západních spojenců až po bitvě u Stalingradu</a:t>
            </a:r>
          </a:p>
          <a:p>
            <a:r>
              <a:rPr lang="cs-CZ" dirty="0"/>
              <a:t>Většinu průmyslu ale zastával stát sám</a:t>
            </a:r>
          </a:p>
          <a:p>
            <a:pPr marL="57150" indent="0">
              <a:buNone/>
            </a:pPr>
            <a:endParaRPr lang="cs-CZ" dirty="0"/>
          </a:p>
          <a:p>
            <a:pPr marL="57150" indent="0">
              <a:buNone/>
            </a:pPr>
            <a:r>
              <a:rPr lang="cs-CZ" b="1" dirty="0" smtClean="0"/>
              <a:t>Z </a:t>
            </a:r>
            <a:r>
              <a:rPr lang="cs-CZ" b="1" dirty="0"/>
              <a:t>počátku války obrovské ztráty</a:t>
            </a:r>
          </a:p>
          <a:p>
            <a:pPr lvl="1"/>
            <a:r>
              <a:rPr lang="cs-CZ" dirty="0"/>
              <a:t>Do roku 1942 pře 3.000.000 padlých</a:t>
            </a:r>
          </a:p>
          <a:p>
            <a:pPr lvl="1"/>
            <a:r>
              <a:rPr lang="cs-CZ" dirty="0"/>
              <a:t>Nezkušený důstojnický sbor (konec 30. let – čistky)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373487"/>
            <a:ext cx="8915400" cy="648451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 smtClean="0"/>
              <a:t>Cca 40 % výrobní kapacity/síly odděleno od státu</a:t>
            </a:r>
          </a:p>
          <a:p>
            <a:endParaRPr lang="cs-CZ" dirty="0"/>
          </a:p>
          <a:p>
            <a:r>
              <a:rPr lang="cs-CZ" dirty="0" smtClean="0"/>
              <a:t>Pracovní doba 10-12 hodin</a:t>
            </a:r>
          </a:p>
          <a:p>
            <a:endParaRPr lang="cs-CZ" dirty="0"/>
          </a:p>
          <a:p>
            <a:r>
              <a:rPr lang="cs-CZ" dirty="0" smtClean="0"/>
              <a:t>Pracovní mobilizace</a:t>
            </a:r>
          </a:p>
          <a:p>
            <a:pPr lvl="1"/>
            <a:r>
              <a:rPr lang="cs-CZ" dirty="0" smtClean="0"/>
              <a:t>Muži 14-65 let (v armádě 17-50)</a:t>
            </a:r>
          </a:p>
          <a:p>
            <a:pPr lvl="1"/>
            <a:r>
              <a:rPr lang="cs-CZ" dirty="0" smtClean="0"/>
              <a:t>Ženy 17-55</a:t>
            </a:r>
          </a:p>
          <a:p>
            <a:pPr lvl="1"/>
            <a:endParaRPr lang="cs-CZ" dirty="0"/>
          </a:p>
          <a:p>
            <a:r>
              <a:rPr lang="cs-CZ" dirty="0" smtClean="0"/>
              <a:t>Do armády mobilizováno cca 35 milionů mužů, sloužilo 1,2 milionů žen</a:t>
            </a:r>
          </a:p>
          <a:p>
            <a:endParaRPr lang="cs-CZ" dirty="0"/>
          </a:p>
          <a:p>
            <a:r>
              <a:rPr lang="cs-CZ" dirty="0" smtClean="0"/>
              <a:t>Týl zejména doménou žen (např. podíl traktoristek ze 4 % na 40 %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924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Přídělový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úrovní?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23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Přídělový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14930"/>
          </a:xfrm>
        </p:spPr>
        <p:txBody>
          <a:bodyPr/>
          <a:lstStyle/>
          <a:p>
            <a:r>
              <a:rPr lang="cs-CZ" dirty="0" smtClean="0"/>
              <a:t>1. pracovníci státních orgánů a bezpečnosti, a strany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dějníci</a:t>
            </a:r>
            <a:r>
              <a:rPr lang="cs-CZ" dirty="0" smtClean="0"/>
              <a:t> 1. kategorie (těžký průmysl, doprava) – 1,2 kg chleba/den</a:t>
            </a:r>
          </a:p>
          <a:p>
            <a:r>
              <a:rPr lang="cs-CZ" dirty="0" smtClean="0"/>
              <a:t>3. dělníci 2. kategorie – 500 g</a:t>
            </a:r>
          </a:p>
          <a:p>
            <a:r>
              <a:rPr lang="cs-CZ" dirty="0" smtClean="0"/>
              <a:t>4. úředníci – 450 g</a:t>
            </a:r>
          </a:p>
          <a:p>
            <a:r>
              <a:rPr lang="cs-CZ" dirty="0" smtClean="0"/>
              <a:t>5. děti 300-400 g</a:t>
            </a:r>
          </a:p>
          <a:p>
            <a:endParaRPr lang="cs-CZ" dirty="0"/>
          </a:p>
          <a:p>
            <a:r>
              <a:rPr lang="cs-CZ" dirty="0" smtClean="0"/>
              <a:t>2 kg masa/ryb na měsíc, 100 g tuku, 1,3 kg mouky, 400 g cukru</a:t>
            </a:r>
          </a:p>
          <a:p>
            <a:endParaRPr lang="cs-CZ" dirty="0"/>
          </a:p>
          <a:p>
            <a:r>
              <a:rPr lang="cs-CZ" dirty="0" smtClean="0"/>
              <a:t>Poslední kategorie: vězni, zajatci – velká úmrtnost</a:t>
            </a:r>
          </a:p>
          <a:p>
            <a:endParaRPr lang="cs-CZ" dirty="0"/>
          </a:p>
          <a:p>
            <a:r>
              <a:rPr lang="cs-CZ" dirty="0" smtClean="0"/>
              <a:t>Vysoká úmrtnost v obležených městech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632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Uralo</a:t>
            </a:r>
            <a:r>
              <a:rPr lang="cs-CZ" dirty="0" smtClean="0"/>
              <a:t>-kuzněcký uhelný a metalurgický komplex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6761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Země přišla o oblast Doněcké pánve</a:t>
            </a:r>
          </a:p>
          <a:p>
            <a:endParaRPr lang="cs-CZ" dirty="0"/>
          </a:p>
          <a:p>
            <a:r>
              <a:rPr lang="cs-CZ" dirty="0" smtClean="0"/>
              <a:t>Nahradil ho komplex na Urale</a:t>
            </a:r>
          </a:p>
          <a:p>
            <a:endParaRPr lang="cs-CZ" dirty="0"/>
          </a:p>
          <a:p>
            <a:r>
              <a:rPr lang="cs-CZ" dirty="0" smtClean="0"/>
              <a:t>Nedostačovalo, plány podcenily možnost války – nutnost evakuace průmyslu</a:t>
            </a:r>
          </a:p>
          <a:p>
            <a:endParaRPr lang="cs-CZ" dirty="0"/>
          </a:p>
          <a:p>
            <a:r>
              <a:rPr lang="cs-CZ" dirty="0" smtClean="0"/>
              <a:t>Evakuace poměrně rychlá, začalo se vyrábět už na konci 1941</a:t>
            </a:r>
          </a:p>
          <a:p>
            <a:endParaRPr lang="cs-CZ" dirty="0"/>
          </a:p>
          <a:p>
            <a:r>
              <a:rPr lang="cs-CZ" dirty="0" smtClean="0"/>
              <a:t>Přeměna civilního průmyslu na válečný</a:t>
            </a:r>
          </a:p>
          <a:p>
            <a:pPr lvl="1"/>
            <a:r>
              <a:rPr lang="cs-CZ" dirty="0" smtClean="0"/>
              <a:t>Čeljabinská továrna na traktory, vagonka v Nižným </a:t>
            </a:r>
            <a:r>
              <a:rPr lang="cs-CZ" dirty="0" err="1" smtClean="0"/>
              <a:t>Tagilu</a:t>
            </a:r>
            <a:r>
              <a:rPr lang="cs-CZ" dirty="0" smtClean="0"/>
              <a:t>, strojírenské závody ve Sverdlovsku (</a:t>
            </a:r>
            <a:r>
              <a:rPr lang="cs-CZ" dirty="0" err="1" smtClean="0"/>
              <a:t>Jekatěrinburg</a:t>
            </a:r>
            <a:r>
              <a:rPr lang="cs-CZ" dirty="0" smtClean="0"/>
              <a:t>) – výroba tanků</a:t>
            </a:r>
            <a:endParaRPr lang="cs-CZ" dirty="0"/>
          </a:p>
          <a:p>
            <a:pPr lvl="1"/>
            <a:r>
              <a:rPr lang="cs-CZ" dirty="0" smtClean="0"/>
              <a:t>Přelom 1941/1942 – 60 tanků denně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3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528034"/>
            <a:ext cx="8915400" cy="5383188"/>
          </a:xfrm>
        </p:spPr>
        <p:txBody>
          <a:bodyPr/>
          <a:lstStyle/>
          <a:p>
            <a:r>
              <a:rPr lang="cs-CZ" b="1" dirty="0" smtClean="0"/>
              <a:t>Produkce v době války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 lvl="3"/>
            <a:r>
              <a:rPr lang="cs-CZ" b="1" dirty="0" smtClean="0"/>
              <a:t>1941			1942			1943			1944</a:t>
            </a:r>
          </a:p>
          <a:p>
            <a:pPr marL="514350" lvl="1" indent="0">
              <a:buNone/>
            </a:pPr>
            <a:r>
              <a:rPr lang="cs-CZ" b="1" dirty="0" smtClean="0"/>
              <a:t>______________________________________________________________________</a:t>
            </a:r>
            <a:endParaRPr lang="cs-CZ" dirty="0" smtClean="0"/>
          </a:p>
          <a:p>
            <a:r>
              <a:rPr lang="cs-CZ" dirty="0" smtClean="0"/>
              <a:t> tanky	6,5				24			24,1			29</a:t>
            </a:r>
          </a:p>
          <a:p>
            <a:endParaRPr lang="cs-CZ" dirty="0"/>
          </a:p>
          <a:p>
            <a:r>
              <a:rPr lang="cs-CZ" dirty="0" smtClean="0"/>
              <a:t>Letadla	12,5				21,7			29,9			33,2</a:t>
            </a:r>
          </a:p>
          <a:p>
            <a:endParaRPr lang="cs-CZ" dirty="0"/>
          </a:p>
          <a:p>
            <a:r>
              <a:rPr lang="cs-CZ" dirty="0" smtClean="0"/>
              <a:t>Děla		40,2				121,7		130,3		122,5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36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Tank : Cca 10 týdnů</a:t>
            </a:r>
          </a:p>
          <a:p>
            <a:endParaRPr lang="cs-CZ" dirty="0"/>
          </a:p>
          <a:p>
            <a:r>
              <a:rPr lang="cs-CZ" dirty="0" smtClean="0"/>
              <a:t>Letadla: nehody i vlivem nekvalitní výroby (3x více nehod než sestřelení)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1943, 1944-1945 – SSSR v počtech bojové techniky předčil Německo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865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podmínky/ evakuace?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19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Stalinův kult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1930 článek Závrať z úspěchů</a:t>
            </a:r>
          </a:p>
          <a:p>
            <a:pPr lvl="1"/>
            <a:r>
              <a:rPr lang="cs-CZ" dirty="0" smtClean="0"/>
              <a:t>Stalin odsuzuje násilnou formu kolektivizace</a:t>
            </a:r>
          </a:p>
          <a:p>
            <a:pPr lvl="1"/>
            <a:r>
              <a:rPr lang="cs-CZ" dirty="0" smtClean="0"/>
              <a:t>Odmítnutí toho, že by v kolchozech mělo být i drobné zvířectvo a vybavení domácností</a:t>
            </a:r>
          </a:p>
          <a:p>
            <a:pPr lvl="1"/>
            <a:r>
              <a:rPr lang="cs-CZ" dirty="0" smtClean="0"/>
              <a:t>Vina za situaci násilné kolektivizace leží na vykonavatelích kolektivizace</a:t>
            </a:r>
          </a:p>
          <a:p>
            <a:pPr lvl="1"/>
            <a:r>
              <a:rPr lang="cs-CZ" dirty="0" smtClean="0"/>
              <a:t>„varování, aby to nezašlo příliš daleko“</a:t>
            </a:r>
          </a:p>
          <a:p>
            <a:pPr lvl="1"/>
            <a:r>
              <a:rPr lang="cs-CZ" dirty="0" smtClean="0"/>
              <a:t>Stalin vykreslený jako ochránce lidu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1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podmínky/ evakuace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21746"/>
          </a:xfrm>
        </p:spPr>
        <p:txBody>
          <a:bodyPr/>
          <a:lstStyle/>
          <a:p>
            <a:r>
              <a:rPr lang="cs-CZ" dirty="0" smtClean="0"/>
              <a:t>Evakuace do střední Asie</a:t>
            </a:r>
          </a:p>
          <a:p>
            <a:r>
              <a:rPr lang="cs-CZ" dirty="0" smtClean="0"/>
              <a:t>S továrnami, ale i bez nich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Nedostatek ubytovacích kapacit</a:t>
            </a:r>
          </a:p>
          <a:p>
            <a:r>
              <a:rPr lang="cs-CZ" dirty="0" smtClean="0"/>
              <a:t>Nedostatek potravin</a:t>
            </a:r>
          </a:p>
          <a:p>
            <a:r>
              <a:rPr lang="cs-CZ" dirty="0" smtClean="0"/>
              <a:t>Nedostatečná kapacita zdravotní péče</a:t>
            </a:r>
          </a:p>
          <a:p>
            <a:endParaRPr lang="cs-CZ" dirty="0"/>
          </a:p>
          <a:p>
            <a:r>
              <a:rPr lang="cs-CZ" dirty="0" smtClean="0"/>
              <a:t>Pro běžence nebylo ubytování, potravinové lístky, práce</a:t>
            </a:r>
          </a:p>
          <a:p>
            <a:endParaRPr lang="cs-CZ" dirty="0"/>
          </a:p>
          <a:p>
            <a:r>
              <a:rPr lang="cs-CZ" dirty="0" smtClean="0"/>
              <a:t>Nedostatečné zabezpečení života válečných invalidů</a:t>
            </a:r>
          </a:p>
        </p:txBody>
      </p:sp>
    </p:spTree>
    <p:extLst>
      <p:ext uri="{BB962C8B-B14F-4D97-AF65-F5344CB8AC3E}">
        <p14:creationId xmlns:p14="http://schemas.microsoft.com/office/powerpoint/2010/main" val="399024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Blokáda Leningradu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0258" y="1723293"/>
            <a:ext cx="8915400" cy="4141037"/>
          </a:xfrm>
        </p:spPr>
        <p:txBody>
          <a:bodyPr/>
          <a:lstStyle/>
          <a:p>
            <a:r>
              <a:rPr lang="cs-CZ" dirty="0" smtClean="0"/>
              <a:t>Brzký příchod zimy</a:t>
            </a:r>
          </a:p>
          <a:p>
            <a:r>
              <a:rPr lang="cs-CZ" dirty="0" smtClean="0"/>
              <a:t>Město nezásobeno</a:t>
            </a:r>
          </a:p>
          <a:p>
            <a:r>
              <a:rPr lang="cs-CZ" dirty="0" smtClean="0"/>
              <a:t>Stalin omezil evakuaci – město z ideologických důvodů nesmělo padnout</a:t>
            </a:r>
          </a:p>
          <a:p>
            <a:r>
              <a:rPr lang="cs-CZ" dirty="0" smtClean="0"/>
              <a:t>Nedostatek potravin – příděly podle zaměstnání</a:t>
            </a:r>
          </a:p>
          <a:p>
            <a:r>
              <a:rPr lang="cs-CZ" dirty="0" smtClean="0"/>
              <a:t>Nahrazování potravin</a:t>
            </a:r>
          </a:p>
          <a:p>
            <a:r>
              <a:rPr lang="cs-CZ" dirty="0" smtClean="0"/>
              <a:t>V pozdějších letech např. pěstování zeleniny v parcích</a:t>
            </a:r>
          </a:p>
          <a:p>
            <a:r>
              <a:rPr lang="cs-CZ" dirty="0" smtClean="0"/>
              <a:t>Vytvoření evakuační cesty přes Ladožské jezero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41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leningrad block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75" y="515816"/>
            <a:ext cx="9337751" cy="57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605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21" y="125412"/>
            <a:ext cx="97536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Two Soviet soldiers and a woman collect cabbages near the St. Isaacs Cathedral, during the siege of Leningr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22" y="-534079"/>
            <a:ext cx="53721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6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ladoga the road of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8" y="1495546"/>
            <a:ext cx="8058326" cy="45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95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ladoga the road of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9" y="-692517"/>
            <a:ext cx="97536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87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ladoga the road of lif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21" y="412384"/>
            <a:ext cx="933450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463639"/>
            <a:ext cx="8915400" cy="6394361"/>
          </a:xfrm>
        </p:spPr>
        <p:txBody>
          <a:bodyPr>
            <a:normAutofit/>
          </a:bodyPr>
          <a:lstStyle/>
          <a:p>
            <a:r>
              <a:rPr lang="cs-CZ" dirty="0" smtClean="0"/>
              <a:t>7. listopadu 1941 – na SSSR rozšířen </a:t>
            </a:r>
            <a:r>
              <a:rPr lang="cs-CZ" dirty="0" err="1" smtClean="0"/>
              <a:t>Lend</a:t>
            </a:r>
            <a:r>
              <a:rPr lang="cs-CZ" dirty="0" smtClean="0"/>
              <a:t> and </a:t>
            </a:r>
            <a:r>
              <a:rPr lang="cs-CZ" dirty="0" err="1" smtClean="0"/>
              <a:t>Lease</a:t>
            </a:r>
            <a:r>
              <a:rPr lang="cs-CZ" dirty="0" smtClean="0"/>
              <a:t> </a:t>
            </a:r>
            <a:r>
              <a:rPr lang="cs-CZ" dirty="0" err="1" smtClean="0"/>
              <a:t>Act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Dodávky vojenského materiálu na splátky/navrácení</a:t>
            </a:r>
          </a:p>
          <a:p>
            <a:endParaRPr lang="cs-CZ" dirty="0"/>
          </a:p>
          <a:p>
            <a:r>
              <a:rPr lang="cs-CZ" dirty="0" smtClean="0"/>
              <a:t>Zásobování</a:t>
            </a:r>
          </a:p>
          <a:p>
            <a:pPr lvl="1"/>
            <a:r>
              <a:rPr lang="cs-CZ" dirty="0" smtClean="0"/>
              <a:t>1) přes Dálný východ</a:t>
            </a:r>
          </a:p>
          <a:p>
            <a:pPr lvl="1"/>
            <a:r>
              <a:rPr lang="cs-CZ" dirty="0" smtClean="0"/>
              <a:t>2) přes Írán</a:t>
            </a:r>
          </a:p>
          <a:p>
            <a:pPr lvl="1"/>
            <a:r>
              <a:rPr lang="cs-CZ" dirty="0" smtClean="0"/>
              <a:t>3) severní námořní konvoje přes Murmansk a Archangelsk</a:t>
            </a:r>
          </a:p>
          <a:p>
            <a:pPr lvl="1"/>
            <a:endParaRPr lang="cs-CZ" dirty="0"/>
          </a:p>
          <a:p>
            <a:r>
              <a:rPr lang="cs-CZ" dirty="0" smtClean="0"/>
              <a:t>V rámci dodávek letadla, nákladní vozy, džípy, motocykly, tanky, munice děla</a:t>
            </a:r>
          </a:p>
          <a:p>
            <a:r>
              <a:rPr lang="cs-CZ" dirty="0" smtClean="0"/>
              <a:t>Ale také obuv, radiostanice, potraviny v prášku, konzervy, léky (např. penicilin)</a:t>
            </a:r>
          </a:p>
          <a:p>
            <a:r>
              <a:rPr lang="cs-CZ" dirty="0" smtClean="0"/>
              <a:t>Např. masové konzervy využívány až do roku 1947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Jak byla pomoc prezentována sovětskému obyvatelstvu?</a:t>
            </a:r>
          </a:p>
        </p:txBody>
      </p:sp>
    </p:spTree>
    <p:extLst>
      <p:ext uri="{BB962C8B-B14F-4D97-AF65-F5344CB8AC3E}">
        <p14:creationId xmlns:p14="http://schemas.microsoft.com/office/powerpoint/2010/main" val="3137932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války – základ pro SSSR jako pro supervelmoc?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1304" y="2016369"/>
            <a:ext cx="8915400" cy="454855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nové </a:t>
            </a:r>
            <a:r>
              <a:rPr lang="cs-CZ" dirty="0"/>
              <a:t>technologie a </a:t>
            </a:r>
            <a:r>
              <a:rPr lang="cs-CZ" dirty="0" smtClean="0"/>
              <a:t>teritoriální </a:t>
            </a:r>
            <a:r>
              <a:rPr lang="cs-CZ" dirty="0"/>
              <a:t>zisky </a:t>
            </a:r>
            <a:endParaRPr lang="cs-CZ" dirty="0" smtClean="0"/>
          </a:p>
          <a:p>
            <a:pPr lvl="1"/>
            <a:r>
              <a:rPr lang="cs-CZ" dirty="0" smtClean="0"/>
              <a:t>území </a:t>
            </a:r>
            <a:r>
              <a:rPr lang="cs-CZ" dirty="0"/>
              <a:t>připojená v letech 1939-1940 (část německého Východního Pruska, Podkarpatskou Rus a na Dálném východě ostrovy Sachalin a Kurily</a:t>
            </a:r>
            <a:r>
              <a:rPr lang="cs-CZ" dirty="0" smtClean="0"/>
              <a:t>) + Pobaltí</a:t>
            </a:r>
          </a:p>
          <a:p>
            <a:r>
              <a:rPr lang="cs-CZ" dirty="0" smtClean="0"/>
              <a:t>sovětizace </a:t>
            </a:r>
            <a:r>
              <a:rPr lang="cs-CZ" dirty="0"/>
              <a:t>střední a jihovýchodní </a:t>
            </a:r>
            <a:r>
              <a:rPr lang="cs-CZ" dirty="0" smtClean="0"/>
              <a:t>Evropy</a:t>
            </a:r>
          </a:p>
          <a:p>
            <a:r>
              <a:rPr lang="cs-CZ" dirty="0" smtClean="0"/>
              <a:t>SSSR </a:t>
            </a:r>
            <a:r>
              <a:rPr lang="cs-CZ" dirty="0"/>
              <a:t>vyšel z války politicky </a:t>
            </a:r>
            <a:r>
              <a:rPr lang="cs-CZ" dirty="0" smtClean="0"/>
              <a:t>a </a:t>
            </a:r>
            <a:r>
              <a:rPr lang="cs-CZ" dirty="0"/>
              <a:t>vojensky </a:t>
            </a:r>
            <a:r>
              <a:rPr lang="cs-CZ" dirty="0" smtClean="0"/>
              <a:t>posílen</a:t>
            </a:r>
          </a:p>
          <a:p>
            <a:pPr lvl="1"/>
            <a:r>
              <a:rPr lang="cs-CZ" dirty="0" smtClean="0"/>
              <a:t>prolomení </a:t>
            </a:r>
            <a:r>
              <a:rPr lang="cs-CZ" dirty="0"/>
              <a:t>mezinárodní </a:t>
            </a:r>
            <a:r>
              <a:rPr lang="cs-CZ" dirty="0" smtClean="0"/>
              <a:t>izolace</a:t>
            </a:r>
          </a:p>
          <a:p>
            <a:pPr lvl="1"/>
            <a:r>
              <a:rPr lang="cs-CZ" dirty="0" smtClean="0"/>
              <a:t>podpora komunistických stran </a:t>
            </a:r>
            <a:r>
              <a:rPr lang="cs-CZ" dirty="0"/>
              <a:t>v zahraničí </a:t>
            </a:r>
            <a:r>
              <a:rPr lang="cs-CZ" dirty="0" smtClean="0"/>
              <a:t>+ </a:t>
            </a:r>
            <a:r>
              <a:rPr lang="cs-CZ" dirty="0"/>
              <a:t>národně emancipační a dekolonizační </a:t>
            </a:r>
            <a:r>
              <a:rPr lang="cs-CZ" dirty="0" smtClean="0"/>
              <a:t>hnutí</a:t>
            </a:r>
          </a:p>
          <a:p>
            <a:r>
              <a:rPr lang="cs-CZ" dirty="0" smtClean="0"/>
              <a:t>5</a:t>
            </a:r>
            <a:r>
              <a:rPr lang="cs-CZ" dirty="0"/>
              <a:t>. ledna </a:t>
            </a:r>
            <a:r>
              <a:rPr lang="cs-CZ" dirty="0" smtClean="0"/>
              <a:t>1949 - Rada </a:t>
            </a:r>
            <a:r>
              <a:rPr lang="cs-CZ" dirty="0"/>
              <a:t>vzájemné hospodářské pomoci (RVHP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Členy - </a:t>
            </a:r>
            <a:r>
              <a:rPr lang="cs-CZ" dirty="0"/>
              <a:t>Bulharsko, Československo, Maďarsko, Polsko, Rumunsko a Sovětský svaz (později se připojila Albánie, Kuba, Mongolsko, NDR a Vietnam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protipól </a:t>
            </a:r>
            <a:r>
              <a:rPr lang="cs-CZ" dirty="0"/>
              <a:t>Marshallova plánu a později Evropského hospodářského </a:t>
            </a:r>
            <a:r>
              <a:rPr lang="cs-CZ" dirty="0" smtClean="0"/>
              <a:t>společenství</a:t>
            </a:r>
          </a:p>
          <a:p>
            <a:pPr lvl="1"/>
            <a:r>
              <a:rPr lang="cs-CZ" dirty="0" smtClean="0"/>
              <a:t>RVHP = hospodářské </a:t>
            </a:r>
            <a:r>
              <a:rPr lang="cs-CZ" dirty="0"/>
              <a:t>uskupení socialistických zemí, </a:t>
            </a:r>
            <a:r>
              <a:rPr lang="cs-CZ" dirty="0" smtClean="0"/>
              <a:t>cílem přispět </a:t>
            </a:r>
            <a:r>
              <a:rPr lang="cs-CZ" dirty="0"/>
              <a:t>k rozvoji členských </a:t>
            </a:r>
            <a:r>
              <a:rPr lang="cs-CZ" dirty="0" smtClean="0"/>
              <a:t>států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369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61" y="177579"/>
            <a:ext cx="8479323" cy="6019672"/>
          </a:xfrm>
        </p:spPr>
      </p:pic>
    </p:spTree>
    <p:extLst>
      <p:ext uri="{BB962C8B-B14F-4D97-AF65-F5344CB8AC3E}">
        <p14:creationId xmlns:p14="http://schemas.microsoft.com/office/powerpoint/2010/main" val="1427212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POVÁLEČNÁ OBNOVA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Jaká byla výchozí situace?</a:t>
            </a:r>
          </a:p>
          <a:p>
            <a:endParaRPr lang="cs-CZ" dirty="0"/>
          </a:p>
          <a:p>
            <a:r>
              <a:rPr lang="cs-CZ" dirty="0" smtClean="0"/>
              <a:t>Jaké byly priority?</a:t>
            </a:r>
          </a:p>
          <a:p>
            <a:endParaRPr lang="cs-CZ" dirty="0"/>
          </a:p>
          <a:p>
            <a:r>
              <a:rPr lang="cs-CZ" dirty="0" smtClean="0"/>
              <a:t>Co představovalo největší problém?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042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Února 1946 – projev Stalina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29555"/>
            <a:ext cx="8915400" cy="5254579"/>
          </a:xfrm>
        </p:spPr>
        <p:txBody>
          <a:bodyPr/>
          <a:lstStyle/>
          <a:p>
            <a:r>
              <a:rPr lang="cs-CZ" dirty="0" smtClean="0"/>
              <a:t>Doposud existuje systém kapitalismu ve světě – střed bude nevyhnutelný</a:t>
            </a:r>
          </a:p>
          <a:p>
            <a:endParaRPr lang="cs-CZ" dirty="0"/>
          </a:p>
          <a:p>
            <a:r>
              <a:rPr lang="cs-CZ" dirty="0" smtClean="0"/>
              <a:t>Úkol ztrojnásobit předválečný objem výroby</a:t>
            </a:r>
          </a:p>
          <a:p>
            <a:endParaRPr lang="cs-CZ" dirty="0"/>
          </a:p>
          <a:p>
            <a:r>
              <a:rPr lang="cs-CZ" dirty="0" smtClean="0"/>
              <a:t>Tzn. V praxi – průmysl zatím nepřecházel z válečné na civilní výrobu</a:t>
            </a:r>
          </a:p>
          <a:p>
            <a:endParaRPr lang="cs-CZ" dirty="0"/>
          </a:p>
          <a:p>
            <a:r>
              <a:rPr lang="cs-CZ" dirty="0" smtClean="0"/>
              <a:t>Květen 1946 Výbor pro reaktivní techniku</a:t>
            </a:r>
          </a:p>
          <a:p>
            <a:endParaRPr lang="cs-CZ" dirty="0"/>
          </a:p>
          <a:p>
            <a:r>
              <a:rPr lang="cs-CZ" dirty="0" smtClean="0"/>
              <a:t>Investice do válečného průmyslu mnohem vyšší než do civilního</a:t>
            </a:r>
          </a:p>
          <a:p>
            <a:endParaRPr lang="cs-CZ" dirty="0"/>
          </a:p>
          <a:p>
            <a:r>
              <a:rPr lang="cs-CZ" dirty="0" smtClean="0"/>
              <a:t>Financování z reparací a z obchodu v rámci „východního bloku“</a:t>
            </a:r>
          </a:p>
          <a:p>
            <a:endParaRPr lang="cs-CZ" dirty="0" smtClean="0"/>
          </a:p>
          <a:p>
            <a:r>
              <a:rPr lang="cs-CZ" dirty="0" smtClean="0"/>
              <a:t>Problém se </a:t>
            </a:r>
            <a:r>
              <a:rPr lang="cs-CZ" dirty="0" err="1" smtClean="0"/>
              <a:t>záadními</a:t>
            </a:r>
            <a:r>
              <a:rPr lang="cs-CZ" dirty="0" smtClean="0"/>
              <a:t> úvěry – vyžadovalo by politické ústupky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88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obyvatelstva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19707"/>
            <a:ext cx="8915400" cy="4391515"/>
          </a:xfrm>
        </p:spPr>
        <p:txBody>
          <a:bodyPr/>
          <a:lstStyle/>
          <a:p>
            <a:r>
              <a:rPr lang="cs-CZ" dirty="0" smtClean="0"/>
              <a:t>Přísná pravidla pro práci</a:t>
            </a:r>
          </a:p>
          <a:p>
            <a:r>
              <a:rPr lang="cs-CZ" dirty="0" smtClean="0"/>
              <a:t>Vázáni na pracovní pozici, nešlo měnit</a:t>
            </a:r>
          </a:p>
          <a:p>
            <a:endParaRPr lang="cs-CZ" dirty="0"/>
          </a:p>
          <a:p>
            <a:r>
              <a:rPr lang="cs-CZ" dirty="0" smtClean="0"/>
              <a:t>Nízké výplaty, vysoké daně</a:t>
            </a:r>
          </a:p>
          <a:p>
            <a:endParaRPr lang="cs-CZ" dirty="0"/>
          </a:p>
          <a:p>
            <a:r>
              <a:rPr lang="cs-CZ" dirty="0" smtClean="0"/>
              <a:t>Problém s kapacitami pro bydlení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8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Poválečný stav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42434"/>
            <a:ext cx="8915400" cy="5212366"/>
          </a:xfrm>
        </p:spPr>
        <p:txBody>
          <a:bodyPr/>
          <a:lstStyle/>
          <a:p>
            <a:r>
              <a:rPr lang="cs-CZ" dirty="0" smtClean="0"/>
              <a:t>Zemědělské regiony zdevastovány,</a:t>
            </a:r>
          </a:p>
          <a:p>
            <a:r>
              <a:rPr lang="cs-CZ" dirty="0" smtClean="0"/>
              <a:t>Nedostatek techniky, hnojiv trvá</a:t>
            </a:r>
          </a:p>
          <a:p>
            <a:r>
              <a:rPr lang="cs-CZ" dirty="0" smtClean="0"/>
              <a:t>Pěstování brambor – poloviční oproti předválečnému stavu</a:t>
            </a:r>
          </a:p>
          <a:p>
            <a:r>
              <a:rPr lang="cs-CZ" dirty="0" smtClean="0"/>
              <a:t>Zelenina – malé plochy</a:t>
            </a:r>
          </a:p>
          <a:p>
            <a:r>
              <a:rPr lang="cs-CZ" dirty="0" smtClean="0"/>
              <a:t>Stavy dobytka r. 1953 na úrovni 20. let</a:t>
            </a:r>
          </a:p>
          <a:p>
            <a:r>
              <a:rPr lang="cs-CZ" dirty="0" smtClean="0"/>
              <a:t>25 % masa produkoval soukromý chov ze záhumenků</a:t>
            </a:r>
          </a:p>
          <a:p>
            <a:r>
              <a:rPr lang="cs-CZ" dirty="0" smtClean="0"/>
              <a:t>Srovnání s USA</a:t>
            </a:r>
          </a:p>
          <a:p>
            <a:pPr lvl="1"/>
            <a:r>
              <a:rPr lang="cs-CZ" dirty="0" smtClean="0"/>
              <a:t>1 zemědělec stejná produkce jako 6 zemědělců v SSSR</a:t>
            </a:r>
          </a:p>
          <a:p>
            <a:pPr lvl="1"/>
            <a:r>
              <a:rPr lang="cs-CZ" dirty="0" smtClean="0"/>
              <a:t>Nízká bonita půdy, horší klimatické podmínky</a:t>
            </a:r>
          </a:p>
          <a:p>
            <a:r>
              <a:rPr lang="cs-CZ" dirty="0" smtClean="0"/>
              <a:t>Likvidace kulaků jako aspekt nízké produkce – ztráta zemědělských znalostí</a:t>
            </a:r>
          </a:p>
          <a:p>
            <a:r>
              <a:rPr lang="cs-CZ" dirty="0" smtClean="0"/>
              <a:t>Zároveň nedůvěra venkova vůči státu</a:t>
            </a:r>
          </a:p>
          <a:p>
            <a:r>
              <a:rPr lang="cs-CZ" dirty="0" smtClean="0"/>
              <a:t>Po válce se lidé nevraceli na vesnici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08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0271" y="1528293"/>
            <a:ext cx="8915400" cy="5181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1946 – sucho – malé zásoby</a:t>
            </a:r>
          </a:p>
          <a:p>
            <a:pPr lvl="1"/>
            <a:r>
              <a:rPr lang="cs-CZ" dirty="0" smtClean="0"/>
              <a:t>Ukrajina, Povolží, Kubáň, Ural</a:t>
            </a:r>
          </a:p>
          <a:p>
            <a:pPr lvl="1"/>
            <a:endParaRPr lang="cs-CZ" dirty="0"/>
          </a:p>
          <a:p>
            <a:r>
              <a:rPr lang="cs-CZ" dirty="0" smtClean="0"/>
              <a:t>Zásoby uvolněny pouze pro potřeby armády</a:t>
            </a:r>
          </a:p>
          <a:p>
            <a:r>
              <a:rPr lang="cs-CZ" dirty="0" smtClean="0"/>
              <a:t>Rozhodnuto, že se nebudou plýtvat rezervy zlata na nákup v zahraničí</a:t>
            </a:r>
          </a:p>
          <a:p>
            <a:endParaRPr lang="cs-CZ" dirty="0"/>
          </a:p>
          <a:p>
            <a:r>
              <a:rPr lang="cs-CZ" dirty="0" smtClean="0"/>
              <a:t>Předsedové kolchozů – půjčky rolníkům – šli za to do vězení</a:t>
            </a:r>
          </a:p>
          <a:p>
            <a:endParaRPr lang="cs-CZ" dirty="0" smtClean="0"/>
          </a:p>
          <a:p>
            <a:r>
              <a:rPr lang="cs-CZ" dirty="0" smtClean="0"/>
              <a:t>1946-1947 v důsledku hladomoru zemřelo okolo 2 milionů lidí</a:t>
            </a:r>
          </a:p>
          <a:p>
            <a:endParaRPr lang="cs-CZ" dirty="0"/>
          </a:p>
          <a:p>
            <a:r>
              <a:rPr lang="cs-CZ" dirty="0" smtClean="0"/>
              <a:t>1946-47 UNRRA – okamžitá podpora a první obnova – pomoc Stalin přijal pro okupovaná území</a:t>
            </a:r>
          </a:p>
          <a:p>
            <a:endParaRPr lang="cs-CZ" dirty="0"/>
          </a:p>
          <a:p>
            <a:r>
              <a:rPr lang="cs-CZ" dirty="0" smtClean="0"/>
              <a:t>SSSR nepotřebuje pomoc – potravinová pomoc pro </a:t>
            </a:r>
            <a:r>
              <a:rPr lang="cs-CZ" dirty="0" err="1" smtClean="0"/>
              <a:t>Českolovensko</a:t>
            </a:r>
            <a:r>
              <a:rPr lang="cs-CZ" dirty="0" smtClean="0"/>
              <a:t>, Bulharsko, Rumunsko, Polsko - obilí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8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6434" y="5270777"/>
            <a:ext cx="4902579" cy="1280890"/>
          </a:xfrm>
        </p:spPr>
        <p:txBody>
          <a:bodyPr/>
          <a:lstStyle/>
          <a:p>
            <a:r>
              <a:rPr lang="cs-CZ" dirty="0" smtClean="0"/>
              <a:t>Co dále?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1947 – měnová reforma 1:10 </a:t>
            </a:r>
          </a:p>
          <a:p>
            <a:pPr lvl="2"/>
            <a:r>
              <a:rPr lang="cs-CZ" dirty="0" smtClean="0"/>
              <a:t>Likvidace úspor (hlavně rolníků – prodej potravin za válka)</a:t>
            </a:r>
          </a:p>
          <a:p>
            <a:pPr lvl="2"/>
            <a:r>
              <a:rPr lang="cs-CZ" dirty="0" smtClean="0"/>
              <a:t>Posílení veřejných financí</a:t>
            </a:r>
          </a:p>
          <a:p>
            <a:pPr lvl="2"/>
            <a:endParaRPr lang="cs-CZ" dirty="0"/>
          </a:p>
          <a:p>
            <a:r>
              <a:rPr lang="cs-CZ" dirty="0" smtClean="0"/>
              <a:t>Zrušení lístků ve městech – ale velmi vysoké ceny</a:t>
            </a:r>
          </a:p>
          <a:p>
            <a:r>
              <a:rPr lang="cs-CZ" dirty="0" smtClean="0"/>
              <a:t>1948-1954 snaha snižování maloobchodních cen, především chleba</a:t>
            </a:r>
          </a:p>
          <a:p>
            <a:pPr lvl="1"/>
            <a:r>
              <a:rPr lang="cs-CZ" dirty="0" smtClean="0"/>
              <a:t>Na úkor rolníků v kolchozech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58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Chruščovovské</a:t>
            </a:r>
            <a:r>
              <a:rPr lang="cs-CZ" dirty="0" smtClean="0"/>
              <a:t> období</a:t>
            </a:r>
            <a:br>
              <a:rPr lang="cs-CZ" dirty="0" smtClean="0"/>
            </a:br>
            <a:r>
              <a:rPr lang="cs-CZ" dirty="0" smtClean="0"/>
              <a:t>Proč došlo k reformám?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2429814"/>
            <a:ext cx="8915400" cy="3777622"/>
          </a:xfrm>
        </p:spPr>
        <p:txBody>
          <a:bodyPr/>
          <a:lstStyle/>
          <a:p>
            <a:r>
              <a:rPr lang="cs-CZ" dirty="0" smtClean="0"/>
              <a:t>„Lépe a radostněji“</a:t>
            </a:r>
          </a:p>
          <a:p>
            <a:endParaRPr lang="cs-CZ" dirty="0"/>
          </a:p>
          <a:p>
            <a:r>
              <a:rPr lang="cs-CZ" dirty="0" smtClean="0"/>
              <a:t>Obětování nedůležitých hodnot pro ty zásadní?</a:t>
            </a:r>
          </a:p>
          <a:p>
            <a:r>
              <a:rPr lang="cs-CZ" dirty="0" smtClean="0"/>
              <a:t>Existovala možnost v pokračování v nastavené linii stalinského teroru?</a:t>
            </a:r>
          </a:p>
          <a:p>
            <a:r>
              <a:rPr lang="cs-CZ" dirty="0" smtClean="0"/>
              <a:t>Obavy z možné revoluce? (jako např. v Maďarsku v 1956?)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099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1571" y="612387"/>
            <a:ext cx="8911687" cy="1280890"/>
          </a:xfrm>
        </p:spPr>
        <p:txBody>
          <a:bodyPr/>
          <a:lstStyle/>
          <a:p>
            <a:r>
              <a:rPr lang="cs-CZ" dirty="0" smtClean="0"/>
              <a:t>Aspekty období Chruščova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1654" y="1252832"/>
            <a:ext cx="8915400" cy="553415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Období „</a:t>
            </a:r>
            <a:r>
              <a:rPr lang="cs-CZ" dirty="0" err="1" smtClean="0"/>
              <a:t>tání“</a:t>
            </a:r>
            <a:r>
              <a:rPr lang="cs-CZ" u="sng" dirty="0" err="1">
                <a:hlinkClick r:id="rId2"/>
              </a:rPr>
              <a:t>https</a:t>
            </a:r>
            <a:r>
              <a:rPr lang="cs-CZ" u="sng" dirty="0">
                <a:hlinkClick r:id="rId2"/>
              </a:rPr>
              <a:t>://youtu.be/DmcOsKP80es</a:t>
            </a:r>
            <a:endParaRPr lang="cs-CZ" dirty="0" smtClean="0"/>
          </a:p>
          <a:p>
            <a:r>
              <a:rPr lang="cs-CZ" dirty="0" smtClean="0"/>
              <a:t>Konec padesátých let – zlatý věk sovětské ekonomiky</a:t>
            </a:r>
          </a:p>
          <a:p>
            <a:r>
              <a:rPr lang="cs-CZ" dirty="0" smtClean="0"/>
              <a:t>Růst průmyslu o 85 %</a:t>
            </a:r>
          </a:p>
          <a:p>
            <a:r>
              <a:rPr lang="cs-CZ" dirty="0" smtClean="0"/>
              <a:t>Vojenský rozvoj</a:t>
            </a:r>
          </a:p>
          <a:p>
            <a:r>
              <a:rPr lang="cs-CZ" dirty="0" smtClean="0"/>
              <a:t>Řada úspěchů</a:t>
            </a:r>
          </a:p>
          <a:p>
            <a:pPr lvl="1"/>
            <a:r>
              <a:rPr lang="cs-CZ" dirty="0" smtClean="0"/>
              <a:t>1957 – Sputnik (Sergej </a:t>
            </a:r>
            <a:r>
              <a:rPr lang="cs-CZ" dirty="0" err="1" smtClean="0"/>
              <a:t>Koroljov</a:t>
            </a:r>
            <a:r>
              <a:rPr lang="cs-CZ" dirty="0" smtClean="0"/>
              <a:t>), </a:t>
            </a:r>
            <a:r>
              <a:rPr lang="cs-CZ" dirty="0" err="1" smtClean="0"/>
              <a:t>Bajkonur</a:t>
            </a:r>
            <a:endParaRPr lang="cs-CZ" dirty="0" smtClean="0"/>
          </a:p>
          <a:p>
            <a:pPr lvl="1"/>
            <a:r>
              <a:rPr lang="cs-CZ" dirty="0" smtClean="0"/>
              <a:t>1961 – Jurij Gagarin – první člověk ve vesmíru</a:t>
            </a:r>
          </a:p>
          <a:p>
            <a:r>
              <a:rPr lang="cs-CZ" dirty="0" smtClean="0"/>
              <a:t>Průmyslová výroba doháněla výrobu v USA – problém byl v otázce kvality</a:t>
            </a:r>
          </a:p>
          <a:p>
            <a:r>
              <a:rPr lang="cs-CZ" dirty="0" smtClean="0"/>
              <a:t>Zemědělství dočasně podpořeno rozoráním celin – rozšíření zemědělské půdy (od 1954) – </a:t>
            </a:r>
            <a:r>
              <a:rPr lang="cs-CZ" dirty="0" err="1" smtClean="0"/>
              <a:t>Astana</a:t>
            </a:r>
            <a:r>
              <a:rPr lang="cs-CZ" dirty="0" smtClean="0"/>
              <a:t>/</a:t>
            </a:r>
            <a:r>
              <a:rPr lang="cs-CZ" dirty="0" err="1" smtClean="0"/>
              <a:t>Celinograd</a:t>
            </a:r>
            <a:endParaRPr lang="cs-CZ" dirty="0" smtClean="0"/>
          </a:p>
          <a:p>
            <a:r>
              <a:rPr lang="cs-CZ" dirty="0" smtClean="0"/>
              <a:t>Růst platů – možnost ušetřit velkou část mzdy, protože byly nízké nájmy i potraviny</a:t>
            </a:r>
          </a:p>
          <a:p>
            <a:r>
              <a:rPr lang="cs-CZ" dirty="0" smtClean="0"/>
              <a:t>Velké investice do výstavy bytů – po válce malé kapacity, pro Stalina nebylo prioritou</a:t>
            </a:r>
          </a:p>
          <a:p>
            <a:pPr lvl="1"/>
            <a:r>
              <a:rPr lang="cs-CZ" dirty="0" smtClean="0"/>
              <a:t>Tzv. </a:t>
            </a:r>
            <a:r>
              <a:rPr lang="cs-CZ" dirty="0" err="1" smtClean="0"/>
              <a:t>Chruščovky</a:t>
            </a:r>
            <a:r>
              <a:rPr lang="cs-CZ" dirty="0" smtClean="0"/>
              <a:t>, první „paneláky“</a:t>
            </a:r>
          </a:p>
          <a:p>
            <a:pPr lvl="1"/>
            <a:r>
              <a:rPr lang="cs-CZ" dirty="0" smtClean="0"/>
              <a:t>Zmírnění bytové krize (X komunálky – hlavně v době industrializace)</a:t>
            </a:r>
          </a:p>
          <a:p>
            <a:r>
              <a:rPr lang="cs-CZ" dirty="0" smtClean="0"/>
              <a:t>Úprava pracovního zákona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8497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50. léta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62129"/>
            <a:ext cx="8915400" cy="5422005"/>
          </a:xfrm>
        </p:spPr>
        <p:txBody>
          <a:bodyPr/>
          <a:lstStyle/>
          <a:p>
            <a:r>
              <a:rPr lang="cs-CZ" dirty="0" smtClean="0"/>
              <a:t>Zlepšení pracovních podmínek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Zlepšení pohybu po státě – rozvoj turistiky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Péče o staré lidi a veterány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Rozvoj bydlení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Minimální mzda, důchodové zabezpečení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Zlepšení na venkově – větší mobilita do měst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Snaha o podporu rodiny, výstavba škol, jeslí… rozvoj zdravotnictví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065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1935 – zákon - kolchozník mohl vlastnit záhumenek (0,25-1 ha – záleželo na regionu), krávu, drobné zvířectvo</a:t>
            </a:r>
          </a:p>
          <a:p>
            <a:pPr lvl="1"/>
            <a:r>
              <a:rPr lang="cs-CZ" dirty="0" smtClean="0"/>
              <a:t>Vysoké daně + povinnost materiálních odvodů</a:t>
            </a:r>
          </a:p>
          <a:p>
            <a:r>
              <a:rPr lang="cs-CZ" dirty="0" smtClean="0"/>
              <a:t>1956 – soukromé pozemky cca 0,02 % zemědělských ploch</a:t>
            </a:r>
          </a:p>
          <a:p>
            <a:r>
              <a:rPr lang="cs-CZ" dirty="0" smtClean="0"/>
              <a:t>1956 – kolchozy cca 130 mil. Ha</a:t>
            </a:r>
          </a:p>
          <a:p>
            <a:pPr lvl="1"/>
            <a:r>
              <a:rPr lang="cs-CZ" dirty="0" smtClean="0"/>
              <a:t>Sovchozy 15,2 mil. Ha</a:t>
            </a:r>
          </a:p>
          <a:p>
            <a:r>
              <a:rPr lang="cs-CZ" dirty="0" smtClean="0"/>
              <a:t>Zemědělství jako možný důvod pro zvolení Chruščova prvním tajemníkem</a:t>
            </a:r>
          </a:p>
          <a:p>
            <a:pPr lvl="1"/>
            <a:r>
              <a:rPr lang="cs-CZ" dirty="0" smtClean="0"/>
              <a:t>Považován za odborníka na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7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34" y="315718"/>
            <a:ext cx="9347735" cy="5918105"/>
          </a:xfrm>
        </p:spPr>
      </p:pic>
    </p:spTree>
    <p:extLst>
      <p:ext uri="{BB962C8B-B14F-4D97-AF65-F5344CB8AC3E}">
        <p14:creationId xmlns:p14="http://schemas.microsoft.com/office/powerpoint/2010/main" val="3005791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Reforma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835768"/>
          </a:xfrm>
        </p:spPr>
        <p:txBody>
          <a:bodyPr>
            <a:normAutofit/>
          </a:bodyPr>
          <a:lstStyle/>
          <a:p>
            <a:r>
              <a:rPr lang="cs-CZ" dirty="0"/>
              <a:t>Zemědělství jako priorita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dirty="0"/>
              <a:t>situace na sovětském venkově,  zchudlý a tím byla i produktivita nízká.</a:t>
            </a:r>
          </a:p>
          <a:p>
            <a:pPr lvl="1"/>
            <a:r>
              <a:rPr lang="cs-CZ" dirty="0"/>
              <a:t>vztah vlády k venkovu byl velmi poškozen kvůli Stalinovu projektu industrializace s upřednostněním těžkého </a:t>
            </a:r>
            <a:r>
              <a:rPr lang="cs-CZ" dirty="0" smtClean="0"/>
              <a:t>průmyslu</a:t>
            </a:r>
          </a:p>
          <a:p>
            <a:pPr lvl="1"/>
            <a:endParaRPr lang="cs-CZ" dirty="0"/>
          </a:p>
          <a:p>
            <a:r>
              <a:rPr lang="cs-CZ" dirty="0" smtClean="0"/>
              <a:t>Roku </a:t>
            </a:r>
            <a:r>
              <a:rPr lang="cs-CZ" dirty="0"/>
              <a:t>1953 byly představeny dvě koncepce, jak reformovat zemědělství – Malenkovova a </a:t>
            </a:r>
            <a:r>
              <a:rPr lang="cs-CZ" dirty="0" smtClean="0"/>
              <a:t>Chruščovova.</a:t>
            </a:r>
          </a:p>
          <a:p>
            <a:pPr lvl="1"/>
            <a:r>
              <a:rPr lang="cs-CZ" dirty="0" smtClean="0"/>
              <a:t>Intenzivní vs. extenzivní</a:t>
            </a:r>
          </a:p>
          <a:p>
            <a:r>
              <a:rPr lang="cs-CZ" dirty="0" smtClean="0"/>
              <a:t>jak </a:t>
            </a:r>
            <a:r>
              <a:rPr lang="cs-CZ" dirty="0"/>
              <a:t>Malenkovovo tak Chruščovovo pojetí se shodují v tom, že bylo nutné vydat se zcela novým směrem a opustit </a:t>
            </a:r>
            <a:r>
              <a:rPr lang="cs-CZ" dirty="0" smtClean="0"/>
              <a:t>původní cestu</a:t>
            </a:r>
          </a:p>
        </p:txBody>
      </p:sp>
    </p:spTree>
    <p:extLst>
      <p:ext uri="{BB962C8B-B14F-4D97-AF65-F5344CB8AC3E}">
        <p14:creationId xmlns:p14="http://schemas.microsoft.com/office/powerpoint/2010/main" val="3117358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Malenkov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Navrhl </a:t>
            </a:r>
            <a:r>
              <a:rPr lang="cs-CZ" dirty="0"/>
              <a:t>snížení daní a nucených dodávek státu. </a:t>
            </a:r>
            <a:endParaRPr lang="cs-CZ" dirty="0" smtClean="0"/>
          </a:p>
          <a:p>
            <a:r>
              <a:rPr lang="cs-CZ" dirty="0" smtClean="0"/>
              <a:t>Jeho </a:t>
            </a:r>
            <a:r>
              <a:rPr lang="cs-CZ" dirty="0"/>
              <a:t>koncepce kladla důraz také na elektrifikaci a mechanizaci a větší využití minerálních hnojiv. </a:t>
            </a:r>
            <a:endParaRPr lang="cs-CZ" dirty="0" smtClean="0"/>
          </a:p>
          <a:p>
            <a:r>
              <a:rPr lang="cs-CZ" dirty="0" smtClean="0"/>
              <a:t>Měly </a:t>
            </a:r>
            <a:r>
              <a:rPr lang="cs-CZ" dirty="0"/>
              <a:t>být také zvýšeny výkupní ceny zemědělské produkce a podpořeno záhumenkové zemědělství. 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/>
              <a:t>by vedlo k zintenzivnění výroby v tomto hospodářském sektoru. </a:t>
            </a:r>
            <a:endParaRPr lang="cs-CZ" dirty="0" smtClean="0"/>
          </a:p>
          <a:p>
            <a:r>
              <a:rPr lang="cs-CZ" dirty="0" smtClean="0"/>
              <a:t>Tyto </a:t>
            </a:r>
            <a:r>
              <a:rPr lang="cs-CZ" dirty="0"/>
              <a:t>změny by zároveň stimulovaly rozvoj lehkého průmyslu a výrobu spotřebního zboží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019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Chruščov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září 1953 seznámil plénum se svou vizí také Chruščov. </a:t>
            </a:r>
            <a:endParaRPr lang="cs-CZ" dirty="0" smtClean="0"/>
          </a:p>
          <a:p>
            <a:r>
              <a:rPr lang="cs-CZ" dirty="0" smtClean="0"/>
              <a:t>Odklon od pětiletého plánu</a:t>
            </a:r>
          </a:p>
          <a:p>
            <a:r>
              <a:rPr lang="cs-CZ" dirty="0" smtClean="0"/>
              <a:t>Jeho </a:t>
            </a:r>
            <a:r>
              <a:rPr lang="cs-CZ" dirty="0"/>
              <a:t>návrhy obsahovaly Malenkovovy myšlenky, ale ještě je rozšiřovaly. </a:t>
            </a:r>
            <a:endParaRPr lang="cs-CZ" dirty="0" smtClean="0"/>
          </a:p>
          <a:p>
            <a:r>
              <a:rPr lang="cs-CZ" dirty="0" smtClean="0"/>
              <a:t>Nicméně </a:t>
            </a:r>
            <a:r>
              <a:rPr lang="cs-CZ" dirty="0"/>
              <a:t>z dlouhodobého hlediska považoval potenciální reformy inspirované Malenkovem za </a:t>
            </a:r>
            <a:r>
              <a:rPr lang="cs-CZ" dirty="0" smtClean="0"/>
              <a:t>nerealizovatelné</a:t>
            </a:r>
          </a:p>
          <a:p>
            <a:pPr marL="0" indent="0">
              <a:buNone/>
            </a:pPr>
            <a:r>
              <a:rPr lang="cs-CZ" dirty="0" smtClean="0"/>
              <a:t>		Velkou </a:t>
            </a:r>
            <a:r>
              <a:rPr lang="cs-CZ" dirty="0"/>
              <a:t>nevýhodou těchto reforem bylo, že k navýšení produkce vyžadovaly velmi dlouhou dobu.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Chruščov </a:t>
            </a:r>
            <a:r>
              <a:rPr lang="cs-CZ" dirty="0"/>
              <a:t>si ale přál rychlé změny, proto se také zasadil o extenzivní způsob zemědělství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2627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1954 – rozpor ve vedení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Extenzivní zemědělství – požadavek na techniku kvantitativně</a:t>
            </a:r>
          </a:p>
          <a:p>
            <a:r>
              <a:rPr lang="cs-CZ" dirty="0" smtClean="0"/>
              <a:t>Intenzivní – kvalitativní faktory</a:t>
            </a:r>
          </a:p>
          <a:p>
            <a:r>
              <a:rPr lang="cs-CZ" dirty="0" smtClean="0"/>
              <a:t>Program kultivace panenské půdy a dlouhodobých úhorů</a:t>
            </a:r>
          </a:p>
          <a:p>
            <a:r>
              <a:rPr lang="cs-CZ" dirty="0" smtClean="0"/>
              <a:t>V rozporu se zavádění lehkého průmyslu – SSSR čelilo nedostatku zemědělské techniky</a:t>
            </a:r>
          </a:p>
          <a:p>
            <a:r>
              <a:rPr lang="cs-CZ" dirty="0" smtClean="0"/>
              <a:t>Prosazen návrat k těžkému průmyslu</a:t>
            </a:r>
          </a:p>
          <a:p>
            <a:pPr lvl="1"/>
            <a:r>
              <a:rPr lang="cs-CZ" dirty="0" smtClean="0"/>
              <a:t>Těžký průmysl nadále prioritou SSSR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203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a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98712" y="2374900"/>
            <a:ext cx="8915400" cy="4298322"/>
          </a:xfrm>
        </p:spPr>
        <p:txBody>
          <a:bodyPr/>
          <a:lstStyle/>
          <a:p>
            <a:r>
              <a:rPr lang="cs-CZ" dirty="0" smtClean="0"/>
              <a:t>Plán často nebral v potaz zemědělské podmínky </a:t>
            </a:r>
          </a:p>
          <a:p>
            <a:r>
              <a:rPr lang="cs-CZ" dirty="0" smtClean="0"/>
              <a:t>Závazně určován objem odvodu konkrétních plodin – zrušeno r. 1939, ale v praxi se zachovalo</a:t>
            </a:r>
          </a:p>
          <a:p>
            <a:r>
              <a:rPr lang="cs-CZ" dirty="0" smtClean="0"/>
              <a:t>Stejný problém i u živočišné výroby</a:t>
            </a:r>
          </a:p>
          <a:p>
            <a:pPr lvl="1"/>
            <a:r>
              <a:rPr lang="cs-CZ" dirty="0" smtClean="0"/>
              <a:t>Nedostatečná příprava na zimu</a:t>
            </a:r>
          </a:p>
          <a:p>
            <a:pPr lvl="2"/>
            <a:r>
              <a:rPr lang="cs-CZ" dirty="0" smtClean="0"/>
              <a:t>Např. 1951 úhyn dobytka ve Střední Asii </a:t>
            </a:r>
          </a:p>
          <a:p>
            <a:pPr lvl="2"/>
            <a:r>
              <a:rPr lang="cs-CZ" dirty="0" smtClean="0"/>
              <a:t>Nedostatek krmiv a ustájení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486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1317" y="333804"/>
            <a:ext cx="8911687" cy="1280890"/>
          </a:xfrm>
        </p:spPr>
        <p:txBody>
          <a:bodyPr/>
          <a:lstStyle/>
          <a:p>
            <a:r>
              <a:rPr lang="cs-CZ" dirty="0" smtClean="0"/>
              <a:t>Zemědělství – reforma + Rozorání celin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221971"/>
            <a:ext cx="8915400" cy="5636029"/>
          </a:xfrm>
        </p:spPr>
        <p:txBody>
          <a:bodyPr>
            <a:normAutofit/>
          </a:bodyPr>
          <a:lstStyle/>
          <a:p>
            <a:r>
              <a:rPr lang="cs-CZ" dirty="0"/>
              <a:t>Zrušení strojně-traktorových </a:t>
            </a:r>
            <a:r>
              <a:rPr lang="cs-CZ" dirty="0" smtClean="0"/>
              <a:t>stanic</a:t>
            </a:r>
          </a:p>
          <a:p>
            <a:pPr lvl="1"/>
            <a:r>
              <a:rPr lang="cs-CZ" dirty="0" smtClean="0"/>
              <a:t>Výkup za vysoké ceny</a:t>
            </a:r>
          </a:p>
          <a:p>
            <a:pPr lvl="1"/>
            <a:r>
              <a:rPr lang="cs-CZ" dirty="0" smtClean="0"/>
              <a:t>Kolchozy neuměly s technikou pracovat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Sjednocování kolchozů – kolchozní svazy</a:t>
            </a:r>
          </a:p>
          <a:p>
            <a:endParaRPr lang="cs-CZ" dirty="0"/>
          </a:p>
          <a:p>
            <a:r>
              <a:rPr lang="cs-CZ" dirty="0"/>
              <a:t>Inspirace USA – Chruščov nutil kolchozy a sovchozy, aby pěstovaly namísto tradičních plodin kukuřici – ta ale nebyla </a:t>
            </a:r>
            <a:r>
              <a:rPr lang="cs-CZ" dirty="0" smtClean="0"/>
              <a:t>vhodná</a:t>
            </a:r>
          </a:p>
          <a:p>
            <a:endParaRPr lang="cs-CZ" dirty="0" smtClean="0"/>
          </a:p>
          <a:p>
            <a:r>
              <a:rPr lang="cs-CZ" dirty="0" smtClean="0"/>
              <a:t>Rozorání celin - 1954-1956 v Kazachstánu, západní Sibiři, naplánováno rozorání neobdělávané půdy (celin)</a:t>
            </a:r>
          </a:p>
          <a:p>
            <a:pPr lvl="1"/>
            <a:r>
              <a:rPr lang="cs-CZ" dirty="0" smtClean="0"/>
              <a:t>Cílem zisk nové půdy </a:t>
            </a:r>
            <a:endParaRPr lang="cs-CZ" dirty="0"/>
          </a:p>
          <a:p>
            <a:pPr lvl="1"/>
            <a:r>
              <a:rPr lang="cs-CZ" dirty="0" smtClean="0"/>
              <a:t>Plán získal mnoho </a:t>
            </a:r>
            <a:r>
              <a:rPr lang="cs-CZ" dirty="0"/>
              <a:t>odpůrců. Jedním z nich byl Molotov, který zastával názor, že by investice měly být vloženy hlavně do oblastí s již obdělávanou půdou. 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28998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– reforma + Rozorání celin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96980"/>
            <a:ext cx="8915400" cy="4958366"/>
          </a:xfrm>
        </p:spPr>
        <p:txBody>
          <a:bodyPr/>
          <a:lstStyle/>
          <a:p>
            <a:r>
              <a:rPr lang="cs-CZ" dirty="0"/>
              <a:t>Celonárodní kampaň – tisíce mladých lidí s technikou </a:t>
            </a:r>
          </a:p>
          <a:p>
            <a:pPr lvl="1"/>
            <a:r>
              <a:rPr lang="cs-CZ" dirty="0"/>
              <a:t>Jejich příchod znamenal oslabení dosavadních zemědělských </a:t>
            </a:r>
            <a:r>
              <a:rPr lang="cs-CZ" dirty="0" smtClean="0"/>
              <a:t>regionů</a:t>
            </a:r>
          </a:p>
          <a:p>
            <a:pPr lvl="1"/>
            <a:endParaRPr lang="cs-CZ" dirty="0"/>
          </a:p>
          <a:p>
            <a:r>
              <a:rPr lang="cs-CZ" dirty="0"/>
              <a:t>V důsledku tohoto projektu vzrostla produkce </a:t>
            </a:r>
          </a:p>
          <a:p>
            <a:pPr lvl="1"/>
            <a:r>
              <a:rPr lang="cs-CZ" dirty="0"/>
              <a:t>Chruščov omezil investice do zemědělství (cca o 10 % v letech 1958-60)</a:t>
            </a:r>
          </a:p>
          <a:p>
            <a:pPr lvl="1"/>
            <a:r>
              <a:rPr lang="cs-CZ" dirty="0"/>
              <a:t>Ale pouze dočasně – nešetrné nakládání s půdou způsobilo její znehodnocení</a:t>
            </a:r>
          </a:p>
          <a:p>
            <a:pPr lvl="1"/>
            <a:r>
              <a:rPr lang="cs-CZ" dirty="0"/>
              <a:t>Radikální pokles </a:t>
            </a:r>
            <a:r>
              <a:rPr lang="cs-CZ" dirty="0" smtClean="0"/>
              <a:t>výnosů</a:t>
            </a:r>
          </a:p>
          <a:p>
            <a:pPr lvl="1"/>
            <a:endParaRPr lang="cs-CZ" dirty="0"/>
          </a:p>
          <a:p>
            <a:r>
              <a:rPr lang="cs-CZ" dirty="0"/>
              <a:t>Chruščovův plán zemědělství poškodil – namísto soustředění se na technologie a rozvoj hnojiv – zintenzivnění – zvolil extenzivní způsob.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7875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Strojní a traktorové stanice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654233"/>
            <a:ext cx="8915400" cy="4979323"/>
          </a:xfrm>
        </p:spPr>
        <p:txBody>
          <a:bodyPr>
            <a:normAutofit/>
          </a:bodyPr>
          <a:lstStyle/>
          <a:p>
            <a:r>
              <a:rPr lang="cs-CZ" dirty="0" smtClean="0"/>
              <a:t>1927 – první založena v Oděské oblasti</a:t>
            </a:r>
          </a:p>
          <a:p>
            <a:r>
              <a:rPr lang="cs-CZ" dirty="0" smtClean="0"/>
              <a:t>Obhospodařování cca 10 kolchozů</a:t>
            </a:r>
          </a:p>
          <a:p>
            <a:r>
              <a:rPr lang="cs-CZ" dirty="0" smtClean="0"/>
              <a:t>Stanice majetkem státu – kolchozy ne – stanice kolchozy také politicky dozorovaly/ekonomický a politický dohled,</a:t>
            </a:r>
          </a:p>
          <a:p>
            <a:r>
              <a:rPr lang="cs-CZ" dirty="0" smtClean="0"/>
              <a:t>1958 – zrušení – prodej techniky kolchozům</a:t>
            </a:r>
          </a:p>
          <a:p>
            <a:pPr lvl="1"/>
            <a:r>
              <a:rPr lang="cs-CZ" dirty="0" smtClean="0"/>
              <a:t>Snaha odstranit systém, kdy na jedné půdě hospodaří dvě organizace</a:t>
            </a:r>
          </a:p>
          <a:p>
            <a:r>
              <a:rPr lang="cs-CZ" dirty="0" smtClean="0"/>
              <a:t>Stanice zrušeny, vznik opravárensko-výrobních podniků</a:t>
            </a:r>
          </a:p>
          <a:p>
            <a:r>
              <a:rPr lang="cs-CZ" dirty="0" smtClean="0"/>
              <a:t>Kolchozy nákup vyčerpával – ustupovaly od jiných modernizačních projektů</a:t>
            </a:r>
          </a:p>
          <a:p>
            <a:r>
              <a:rPr lang="cs-CZ" dirty="0" smtClean="0"/>
              <a:t>Chyběly garáže, haly, kvalifikovaný personál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675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1818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Rozorání celin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243" y="618186"/>
            <a:ext cx="8915400" cy="6555346"/>
          </a:xfrm>
        </p:spPr>
        <p:txBody>
          <a:bodyPr>
            <a:normAutofit/>
          </a:bodyPr>
          <a:lstStyle/>
          <a:p>
            <a:r>
              <a:rPr lang="cs-CZ" dirty="0" smtClean="0"/>
              <a:t>1954-1958 – 36 mil. Ha panenské půdy, 425 sovchozů</a:t>
            </a:r>
          </a:p>
          <a:p>
            <a:r>
              <a:rPr lang="cs-CZ" dirty="0" smtClean="0"/>
              <a:t>1956 – nejvyšší úroda</a:t>
            </a:r>
          </a:p>
          <a:p>
            <a:r>
              <a:rPr lang="cs-CZ" dirty="0" smtClean="0"/>
              <a:t>Problémy:</a:t>
            </a:r>
          </a:p>
          <a:p>
            <a:pPr lvl="1"/>
            <a:r>
              <a:rPr lang="cs-CZ" dirty="0" smtClean="0"/>
              <a:t>Vzdálenost od zpracovatelského průmyslu</a:t>
            </a:r>
          </a:p>
          <a:p>
            <a:pPr lvl="1"/>
            <a:r>
              <a:rPr lang="cs-CZ" dirty="0" smtClean="0"/>
              <a:t>Neobydlené oblasti, neexistující infrastruktura</a:t>
            </a:r>
          </a:p>
          <a:p>
            <a:pPr lvl="1"/>
            <a:r>
              <a:rPr lang="cs-CZ" dirty="0" smtClean="0"/>
              <a:t>Vysoké náklady na budování infrastruktury – školy, nemocnice, cesty, železnice…</a:t>
            </a:r>
          </a:p>
          <a:p>
            <a:r>
              <a:rPr lang="cs-CZ" dirty="0" smtClean="0"/>
              <a:t>Od r. 1956 pokles výnosů, neplnění plánu</a:t>
            </a:r>
          </a:p>
          <a:p>
            <a:r>
              <a:rPr lang="cs-CZ" dirty="0" smtClean="0"/>
              <a:t>Náklady na produkci jedné jednotky až trojnásobně vyšší než v tradičních oblastech</a:t>
            </a:r>
          </a:p>
          <a:p>
            <a:r>
              <a:rPr lang="cs-CZ" dirty="0" smtClean="0"/>
              <a:t>Osev jedním druhem plodiny – vedlo k vyčerpání půdy a erozi</a:t>
            </a:r>
          </a:p>
          <a:p>
            <a:r>
              <a:rPr lang="cs-CZ" dirty="0" smtClean="0"/>
              <a:t>Pěstována pšenice – Střední Asie nemá vhodné klima</a:t>
            </a:r>
          </a:p>
          <a:p>
            <a:pPr lvl="1"/>
            <a:r>
              <a:rPr lang="cs-CZ" dirty="0" smtClean="0"/>
              <a:t>Nízké srážky, rychlý přechod zimy a léta, ztvrdlá půda</a:t>
            </a:r>
          </a:p>
          <a:p>
            <a:r>
              <a:rPr lang="cs-CZ" dirty="0" smtClean="0"/>
              <a:t>Nové plochy – nikdo se nezabýval erozí – ekologické problémy – větrné prašné bouře – půda mizí</a:t>
            </a:r>
          </a:p>
          <a:p>
            <a:r>
              <a:rPr lang="cs-CZ" dirty="0" smtClean="0"/>
              <a:t>Cesty v oblastech nebyly vždy sjízdné – sklizeň se promeškala</a:t>
            </a:r>
          </a:p>
          <a:p>
            <a:r>
              <a:rPr lang="cs-CZ" u="sng" dirty="0">
                <a:hlinkClick r:id="rId2"/>
              </a:rPr>
              <a:t>https://youtu.be/_</a:t>
            </a:r>
            <a:r>
              <a:rPr lang="cs-CZ" u="sng" dirty="0" smtClean="0">
                <a:hlinkClick r:id="rId2"/>
              </a:rPr>
              <a:t>HXfv9ZwOqY</a:t>
            </a:r>
            <a:r>
              <a:rPr lang="cs-CZ" u="sng" dirty="0"/>
              <a:t> </a:t>
            </a:r>
            <a:r>
              <a:rPr lang="cs-CZ" u="sng" dirty="0" smtClean="0"/>
              <a:t>       </a:t>
            </a:r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://youtu.be/3KWkyzI_xGA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92980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Kukuřice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764406"/>
            <a:ext cx="8915400" cy="4146816"/>
          </a:xfrm>
        </p:spPr>
        <p:txBody>
          <a:bodyPr/>
          <a:lstStyle/>
          <a:p>
            <a:r>
              <a:rPr lang="cs-CZ" dirty="0" smtClean="0"/>
              <a:t>Mělo zvýšit produkci masa</a:t>
            </a:r>
          </a:p>
          <a:p>
            <a:r>
              <a:rPr lang="cs-CZ" dirty="0" smtClean="0"/>
              <a:t>Snaha prosadit ji jako základní krmnou plodinu v SSSR</a:t>
            </a:r>
          </a:p>
          <a:p>
            <a:r>
              <a:rPr lang="cs-CZ" dirty="0" smtClean="0"/>
              <a:t>Chyběly zkušenosti, hnojiva, technika</a:t>
            </a:r>
          </a:p>
          <a:p>
            <a:r>
              <a:rPr lang="cs-CZ" dirty="0" smtClean="0"/>
              <a:t>1955-1956 – díky počasí velká úroda – motivace k rozšiřování osevů</a:t>
            </a:r>
          </a:p>
          <a:p>
            <a:r>
              <a:rPr lang="cs-CZ" dirty="0" smtClean="0"/>
              <a:t>Pobaltí, Bělorusko, Kaliningrad, jih Ruska</a:t>
            </a:r>
          </a:p>
          <a:p>
            <a:r>
              <a:rPr lang="cs-CZ" dirty="0" smtClean="0"/>
              <a:t>Problém používání umělých hnojiv – často působilo více škody a vedlo k erozi – nedostatek vody – nerozpouštělo se do půdy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48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1922"/>
            <a:ext cx="8285259" cy="6237937"/>
          </a:xfrm>
        </p:spPr>
      </p:pic>
    </p:spTree>
    <p:extLst>
      <p:ext uri="{BB962C8B-B14F-4D97-AF65-F5344CB8AC3E}">
        <p14:creationId xmlns:p14="http://schemas.microsoft.com/office/powerpoint/2010/main" val="10187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465788"/>
            <a:ext cx="8911687" cy="1280890"/>
          </a:xfrm>
        </p:spPr>
        <p:txBody>
          <a:bodyPr/>
          <a:lstStyle/>
          <a:p>
            <a:r>
              <a:rPr lang="cs-CZ" dirty="0" smtClean="0"/>
              <a:t>Další aspekty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067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 s pětiletým plánem a rozvojem lehkého průmyslu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o přeměnu zbrojních závodů na továrny na spotřební zboží</a:t>
            </a:r>
          </a:p>
          <a:p>
            <a:r>
              <a:rPr lang="cs-CZ" dirty="0" smtClean="0"/>
              <a:t>Nové vedení – nové cíle, ale platná pětiletka (z poč. 1953)</a:t>
            </a:r>
          </a:p>
          <a:p>
            <a:r>
              <a:rPr lang="cs-CZ" dirty="0" smtClean="0"/>
              <a:t>Závody:</a:t>
            </a:r>
          </a:p>
          <a:p>
            <a:pPr lvl="1"/>
            <a:r>
              <a:rPr lang="cs-CZ" dirty="0" smtClean="0"/>
              <a:t>Pokud plní pětiletku, neplní nové cíle spotřebního zboží</a:t>
            </a:r>
          </a:p>
          <a:p>
            <a:pPr lvl="1"/>
            <a:r>
              <a:rPr lang="cs-CZ" dirty="0" smtClean="0"/>
              <a:t>Pokud se zaměří na spotřební zboží, hrozí postihy na nesplnění plánu</a:t>
            </a:r>
          </a:p>
          <a:p>
            <a:r>
              <a:rPr lang="cs-CZ" dirty="0" smtClean="0"/>
              <a:t>Problém propagandy – hlásala rozvoj těžkého průmyslu, odklon od něho nepopulární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88658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Sedmiletý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596043"/>
            <a:ext cx="8915400" cy="5113849"/>
          </a:xfrm>
        </p:spPr>
        <p:txBody>
          <a:bodyPr>
            <a:normAutofit/>
          </a:bodyPr>
          <a:lstStyle/>
          <a:p>
            <a:r>
              <a:rPr lang="cs-CZ" dirty="0" smtClean="0"/>
              <a:t>1957 – decentralizace </a:t>
            </a:r>
          </a:p>
          <a:p>
            <a:r>
              <a:rPr lang="cs-CZ" b="1" dirty="0" err="1" smtClean="0"/>
              <a:t>Sovnarchozy</a:t>
            </a:r>
            <a:r>
              <a:rPr lang="cs-CZ" dirty="0" smtClean="0"/>
              <a:t> – regionální orgány pro koordinaci hospodářství</a:t>
            </a:r>
          </a:p>
          <a:p>
            <a:pPr lvl="1"/>
            <a:r>
              <a:rPr lang="cs-CZ" dirty="0" smtClean="0"/>
              <a:t>Odpovědnost ležela na republikách</a:t>
            </a:r>
          </a:p>
          <a:p>
            <a:pPr lvl="1"/>
            <a:r>
              <a:rPr lang="cs-CZ" dirty="0" smtClean="0"/>
              <a:t>chaotické</a:t>
            </a:r>
          </a:p>
          <a:p>
            <a:r>
              <a:rPr lang="cs-CZ" dirty="0" smtClean="0"/>
              <a:t>1959-1965 – sedmiletý plán – snaha o srovnání ekonomiky s USA</a:t>
            </a:r>
          </a:p>
          <a:p>
            <a:pPr lvl="1"/>
            <a:r>
              <a:rPr lang="cs-CZ" dirty="0" smtClean="0"/>
              <a:t>Navýšení průmyslové i zemědělské produkce dvojnásobně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1959 – cesta Chruščova po USA</a:t>
            </a:r>
          </a:p>
          <a:p>
            <a:r>
              <a:rPr lang="cs-CZ" dirty="0" smtClean="0"/>
              <a:t>Inspirace pro zemědělství v Iowě</a:t>
            </a:r>
          </a:p>
          <a:p>
            <a:endParaRPr lang="cs-CZ" dirty="0" smtClean="0"/>
          </a:p>
          <a:p>
            <a:r>
              <a:rPr lang="cs-CZ" dirty="0" smtClean="0"/>
              <a:t>Od 1960 – omezování ploch záhumenků – představa o velkých mechanizovaných zemědělských celcích vlastněných státem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225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jaderné zbraně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sovětská atomová bomba vycházela z amerického výzkumu, plány získány špionáží (1949)</a:t>
            </a:r>
          </a:p>
          <a:p>
            <a:r>
              <a:rPr lang="cs-CZ" dirty="0" smtClean="0"/>
              <a:t>1953 – vodíková bomba</a:t>
            </a:r>
          </a:p>
          <a:p>
            <a:r>
              <a:rPr lang="cs-CZ" dirty="0" smtClean="0"/>
              <a:t>Jaderný vývoj vedli Igor </a:t>
            </a:r>
            <a:r>
              <a:rPr lang="cs-CZ" dirty="0" err="1" smtClean="0"/>
              <a:t>Kurčatov</a:t>
            </a:r>
            <a:r>
              <a:rPr lang="cs-CZ" dirty="0" smtClean="0"/>
              <a:t> a Andrej </a:t>
            </a:r>
            <a:r>
              <a:rPr lang="cs-CZ" dirty="0" err="1" smtClean="0"/>
              <a:t>Sacharov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1961 – otestování největší jaderné bomby – tzv. car-bomba</a:t>
            </a:r>
          </a:p>
          <a:p>
            <a:pPr lvl="1"/>
            <a:r>
              <a:rPr lang="cs-CZ" dirty="0" smtClean="0"/>
              <a:t>Vzbudilo napětí na mezinárodní scéně</a:t>
            </a:r>
          </a:p>
          <a:p>
            <a:r>
              <a:rPr lang="cs-CZ" dirty="0" smtClean="0"/>
              <a:t>Mohutné bomby ale nepraktické, nebyly technologie, které by je donesly ke všem vytyčeným cílům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790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Andrej </a:t>
            </a:r>
            <a:r>
              <a:rPr lang="cs-CZ" dirty="0" err="1" smtClean="0"/>
              <a:t>Sacharov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Sovětský fyzik, disident, obrana lidských práv</a:t>
            </a:r>
          </a:p>
          <a:p>
            <a:r>
              <a:rPr lang="cs-CZ" dirty="0" smtClean="0"/>
              <a:t>Od 1946 byl přizván k projektu na vývoj vodíkové bomby</a:t>
            </a:r>
          </a:p>
          <a:p>
            <a:r>
              <a:rPr lang="cs-CZ" dirty="0" smtClean="0"/>
              <a:t>1953 první vodíková bomba úspěšně otestována</a:t>
            </a:r>
          </a:p>
          <a:p>
            <a:r>
              <a:rPr lang="cs-CZ" dirty="0" smtClean="0"/>
              <a:t>1970 se podílel na založení Moskevského výboru pro lidská práva</a:t>
            </a:r>
          </a:p>
          <a:p>
            <a:r>
              <a:rPr lang="cs-CZ" dirty="0" smtClean="0"/>
              <a:t>1973 získal Nobelovu cenu míru (jako první Rus)</a:t>
            </a:r>
          </a:p>
          <a:p>
            <a:r>
              <a:rPr lang="cs-CZ" dirty="0" smtClean="0"/>
              <a:t>1979 protest proti intervenci do Afganistánu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5867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Vesmírný program - Sergej </a:t>
            </a:r>
            <a:r>
              <a:rPr lang="cs-CZ" dirty="0" err="1" smtClean="0"/>
              <a:t>Koroljov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Letecký a raketový konstruktér</a:t>
            </a:r>
          </a:p>
          <a:p>
            <a:r>
              <a:rPr lang="cs-CZ" dirty="0" smtClean="0"/>
              <a:t>Počátkem 30. let založen Reaktivní výzkumný ústav</a:t>
            </a:r>
          </a:p>
          <a:p>
            <a:r>
              <a:rPr lang="cs-CZ" dirty="0" smtClean="0"/>
              <a:t>1938 v rámci čistek poslán na |Sibiř</a:t>
            </a:r>
          </a:p>
          <a:p>
            <a:r>
              <a:rPr lang="cs-CZ" dirty="0" smtClean="0"/>
              <a:t>1944 propuštěn, následně v Německu zkoumal rakety</a:t>
            </a:r>
          </a:p>
          <a:p>
            <a:r>
              <a:rPr lang="cs-CZ" dirty="0" smtClean="0"/>
              <a:t>Od 1947 hlavní konstruktér</a:t>
            </a:r>
          </a:p>
          <a:p>
            <a:r>
              <a:rPr lang="cs-CZ" dirty="0" smtClean="0"/>
              <a:t>Vedl vesmírné programy Sputnik, Vostok, </a:t>
            </a:r>
            <a:r>
              <a:rPr lang="cs-CZ" dirty="0" err="1" smtClean="0"/>
              <a:t>Voschod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Sputnik </a:t>
            </a:r>
            <a:r>
              <a:rPr lang="cs-CZ" u="sng" dirty="0">
                <a:hlinkClick r:id="rId2"/>
              </a:rPr>
              <a:t>https://youtu.be/qdQHuiV_9AI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086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Jaderná elektrárna v </a:t>
            </a:r>
            <a:r>
              <a:rPr lang="cs-CZ" dirty="0" err="1" smtClean="0"/>
              <a:t>Obninsku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Cca 100 km od Moskvy</a:t>
            </a:r>
          </a:p>
          <a:p>
            <a:r>
              <a:rPr lang="cs-CZ" dirty="0" smtClean="0"/>
              <a:t>První jaderná elektrárna na světě – připojena k síti 1954</a:t>
            </a:r>
          </a:p>
          <a:p>
            <a:r>
              <a:rPr lang="cs-CZ" dirty="0" smtClean="0"/>
              <a:t>První reaktor, který dodával elektřinu do domácností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206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Chruščovky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81070"/>
            <a:ext cx="8915400" cy="5035640"/>
          </a:xfrm>
        </p:spPr>
        <p:txBody>
          <a:bodyPr/>
          <a:lstStyle/>
          <a:p>
            <a:r>
              <a:rPr lang="cs-CZ" dirty="0" smtClean="0"/>
              <a:t>Bytová krize – nově přicházející žijí v dřevěných domech, zemljankách</a:t>
            </a:r>
          </a:p>
          <a:p>
            <a:r>
              <a:rPr lang="cs-CZ" dirty="0" smtClean="0"/>
              <a:t>Výstavba zaostávala za průmyslovým rozvojem</a:t>
            </a:r>
          </a:p>
          <a:p>
            <a:r>
              <a:rPr lang="cs-CZ" dirty="0" smtClean="0"/>
              <a:t>1955 – O odstranění všeho nadbytečného v projektování a výstavbě“ - - přechod k racionálnímu funkcionalismu</a:t>
            </a:r>
          </a:p>
          <a:p>
            <a:r>
              <a:rPr lang="cs-CZ" dirty="0" smtClean="0"/>
              <a:t>První panelové domy (ale i cihlové), pětiposchoďové bez výtahů (nákladné)</a:t>
            </a:r>
          </a:p>
          <a:p>
            <a:r>
              <a:rPr lang="cs-CZ" dirty="0" smtClean="0"/>
              <a:t>Díky panelům rychlá výstavba, řešení bytové krize</a:t>
            </a:r>
          </a:p>
          <a:p>
            <a:r>
              <a:rPr lang="cs-CZ" dirty="0" smtClean="0"/>
              <a:t>Cca 40 m2</a:t>
            </a:r>
          </a:p>
          <a:p>
            <a:r>
              <a:rPr lang="cs-CZ" dirty="0" smtClean="0"/>
              <a:t>Projektováno jako dočasné bydlení do doby dobudování komunismu (předpoklad 1980)</a:t>
            </a:r>
          </a:p>
          <a:p>
            <a:r>
              <a:rPr lang="cs-CZ" dirty="0" smtClean="0"/>
              <a:t>Údajně podpořilo rozvoj disidentského hnutí – do vlastního bytu si občan zval koho chtěl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099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1449"/>
            <a:ext cx="8915400" cy="6686551"/>
          </a:xfrm>
        </p:spPr>
      </p:pic>
    </p:spTree>
    <p:extLst>
      <p:ext uri="{BB962C8B-B14F-4D97-AF65-F5344CB8AC3E}">
        <p14:creationId xmlns:p14="http://schemas.microsoft.com/office/powerpoint/2010/main" val="1126470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1959 – Americká národní výstava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326523"/>
            <a:ext cx="8915400" cy="517730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„Kuchyňská diskuze“</a:t>
            </a:r>
          </a:p>
          <a:p>
            <a:r>
              <a:rPr lang="cs-CZ" dirty="0" smtClean="0"/>
              <a:t>v SSSR do této doby západní symbolika zakázána</a:t>
            </a:r>
          </a:p>
          <a:p>
            <a:r>
              <a:rPr lang="cs-CZ" dirty="0" smtClean="0"/>
              <a:t>V Moskvě proběhla výstava za přítomnosti </a:t>
            </a:r>
            <a:r>
              <a:rPr lang="cs-CZ" dirty="0" err="1" smtClean="0"/>
              <a:t>Nixona</a:t>
            </a:r>
            <a:r>
              <a:rPr lang="cs-CZ" dirty="0" smtClean="0"/>
              <a:t> a Chruščova</a:t>
            </a:r>
          </a:p>
          <a:p>
            <a:r>
              <a:rPr lang="cs-CZ" dirty="0" smtClean="0"/>
              <a:t>Ukázka amerického způsobu života – předpoklad, že se SSSR více zaměří na spotřební zboží a omezí zbrojení</a:t>
            </a:r>
          </a:p>
          <a:p>
            <a:r>
              <a:rPr lang="cs-CZ" dirty="0" smtClean="0"/>
              <a:t>Souběžně také výstava sovětských výrobků – aby se ukázala sovětská převaha</a:t>
            </a:r>
          </a:p>
          <a:p>
            <a:endParaRPr lang="cs-CZ" dirty="0" smtClean="0"/>
          </a:p>
          <a:p>
            <a:r>
              <a:rPr lang="cs-CZ" dirty="0" smtClean="0"/>
              <a:t>Fotografie z výstavy</a:t>
            </a:r>
            <a:endParaRPr lang="cs-CZ" dirty="0"/>
          </a:p>
          <a:p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www.reflex.cz/galerie/fotogalerie/92748/vystava-ktera-vzbudila-udiv-lide-v-sovetskem-svazu-poprve-vidi-zapadni-zbozi?foto=0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>
                <a:hlinkClick r:id="rId3"/>
              </a:rPr>
              <a:t>Debata </a:t>
            </a:r>
            <a:r>
              <a:rPr lang="cs-CZ" u="sng" dirty="0" err="1">
                <a:hlinkClick r:id="rId3"/>
              </a:rPr>
              <a:t>Nixon</a:t>
            </a:r>
            <a:r>
              <a:rPr lang="cs-CZ" u="sng" dirty="0">
                <a:hlinkClick r:id="rId3"/>
              </a:rPr>
              <a:t> - Chruščov</a:t>
            </a:r>
          </a:p>
          <a:p>
            <a:r>
              <a:rPr lang="cs-CZ" u="sng" dirty="0" smtClean="0">
                <a:hlinkClick r:id="rId3"/>
              </a:rPr>
              <a:t>https</a:t>
            </a:r>
            <a:r>
              <a:rPr lang="cs-CZ" u="sng" dirty="0">
                <a:hlinkClick r:id="rId3"/>
              </a:rPr>
              <a:t>://youtu.be/-CvQOuNecy4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11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Staline, friand de Photoshop avant l'heure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386DA4-7053-420B-AF50-89FEC93D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t="2848" r="1" b="50000"/>
          <a:stretch/>
        </p:blipFill>
        <p:spPr bwMode="auto">
          <a:xfrm>
            <a:off x="1043188" y="624110"/>
            <a:ext cx="10461423" cy="62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Staline, friand de Photoshop avant l'heure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386DA4-7053-420B-AF50-89FEC93D2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5" t="50000" r="2725" b="4294"/>
          <a:stretch/>
        </p:blipFill>
        <p:spPr bwMode="auto">
          <a:xfrm>
            <a:off x="1313645" y="632525"/>
            <a:ext cx="10216939" cy="59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7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File:Time - Stakhanov.jp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16" y="141778"/>
            <a:ext cx="5228264" cy="688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7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lexej Stachanov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75" y="344556"/>
            <a:ext cx="9220660" cy="60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4898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15897</TotalTime>
  <Words>2549</Words>
  <Application>Microsoft Office PowerPoint</Application>
  <PresentationFormat>Širokoúhlá obrazovka</PresentationFormat>
  <Paragraphs>433</Paragraphs>
  <Slides>59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Calibri</vt:lpstr>
      <vt:lpstr>Century Gothic</vt:lpstr>
      <vt:lpstr>Wingdings 3</vt:lpstr>
      <vt:lpstr>Stébla</vt:lpstr>
      <vt:lpstr>Hladomor na Ukrajině </vt:lpstr>
      <vt:lpstr>Stalinův kult osobnosti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Stachanovské hnutí</vt:lpstr>
      <vt:lpstr>Počátek války</vt:lpstr>
      <vt:lpstr>Aspekty válečného hospodářství</vt:lpstr>
      <vt:lpstr>Prezentace aplikace PowerPoint</vt:lpstr>
      <vt:lpstr>Přídělový systém</vt:lpstr>
      <vt:lpstr>Přídělový systém</vt:lpstr>
      <vt:lpstr>Uralo-kuzněcký uhelný a metalurgický komplex</vt:lpstr>
      <vt:lpstr>Prezentace aplikace PowerPoint</vt:lpstr>
      <vt:lpstr>Životnost?</vt:lpstr>
      <vt:lpstr>Životní podmínky/ evakuace?</vt:lpstr>
      <vt:lpstr>Životní podmínky/ evakuace</vt:lpstr>
      <vt:lpstr>Blokáda Leningradu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Výsledky války – základ pro SSSR jako pro supervelmoc?</vt:lpstr>
      <vt:lpstr>POVÁLEČNÁ OBNOVA</vt:lpstr>
      <vt:lpstr>9. Února 1946 – projev Stalina</vt:lpstr>
      <vt:lpstr>Situace obyvatelstva</vt:lpstr>
      <vt:lpstr>Poválečný stav zemědělství</vt:lpstr>
      <vt:lpstr>Zemědělství</vt:lpstr>
      <vt:lpstr>Co dále?</vt:lpstr>
      <vt:lpstr>Chruščovovské období Proč došlo k reformám?</vt:lpstr>
      <vt:lpstr>Aspekty období Chruščova</vt:lpstr>
      <vt:lpstr>50. léta</vt:lpstr>
      <vt:lpstr>Přístup k zemědělství</vt:lpstr>
      <vt:lpstr>Reforma zemědělství</vt:lpstr>
      <vt:lpstr>Malenkov </vt:lpstr>
      <vt:lpstr>Chruščov</vt:lpstr>
      <vt:lpstr>1954 – rozpor ve vedení</vt:lpstr>
      <vt:lpstr>Plánování a zemědělství</vt:lpstr>
      <vt:lpstr>Zemědělství – reforma + Rozorání celin</vt:lpstr>
      <vt:lpstr>Zemědělství – reforma + Rozorání celin</vt:lpstr>
      <vt:lpstr>Strojní a traktorové stanice</vt:lpstr>
      <vt:lpstr>Rozorání celin</vt:lpstr>
      <vt:lpstr>Kukuřice</vt:lpstr>
      <vt:lpstr>Další aspekty hospodářství</vt:lpstr>
      <vt:lpstr>Problém s pětiletým plánem a rozvojem lehkého průmyslu</vt:lpstr>
      <vt:lpstr>Sedmiletý plán</vt:lpstr>
      <vt:lpstr>Vývoj jaderné zbraně</vt:lpstr>
      <vt:lpstr>Andrej Sacharov</vt:lpstr>
      <vt:lpstr>Vesmírný program - Sergej Koroljov</vt:lpstr>
      <vt:lpstr>Jaderná elektrárna v Obninsku</vt:lpstr>
      <vt:lpstr>Chruščovky</vt:lpstr>
      <vt:lpstr>Prezentace aplikace PowerPoint</vt:lpstr>
      <vt:lpstr>1959 – Americká národní výstava</vt:lpstr>
    </vt:vector>
  </TitlesOfParts>
  <Company>Správa státních hmotných rezerv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Reformy Alexandra II.</dc:title>
  <dc:creator>Jasenčáková Miroslava</dc:creator>
  <cp:lastModifiedBy>Mirka</cp:lastModifiedBy>
  <cp:revision>94</cp:revision>
  <cp:lastPrinted>2018-11-05T14:38:35Z</cp:lastPrinted>
  <dcterms:created xsi:type="dcterms:W3CDTF">2017-10-10T07:19:29Z</dcterms:created>
  <dcterms:modified xsi:type="dcterms:W3CDTF">2020-11-10T15:22:02Z</dcterms:modified>
</cp:coreProperties>
</file>